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Montserrat SemiBold"/>
      <p:regular r:id="rId27"/>
      <p:bold r:id="rId28"/>
      <p:italic r:id="rId29"/>
      <p:boldItalic r:id="rId30"/>
    </p:embeddedFont>
    <p:embeddedFont>
      <p:font typeface="Montserrat"/>
      <p:regular r:id="rId31"/>
      <p:bold r:id="rId32"/>
      <p:italic r:id="rId33"/>
      <p:boldItalic r:id="rId34"/>
    </p:embeddedFont>
    <p:embeddedFont>
      <p:font typeface="Montserrat Medium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Юлдуз Хаертдинова"/>
  <p:cmAuthor clrIdx="1" id="1" initials="" lastIdx="1" name="Ксения Анисимова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MontserratSemiBold-bold.fntdata"/><Relationship Id="rId27" Type="http://schemas.openxmlformats.org/officeDocument/2006/relationships/font" Target="fonts/MontserratSemiBo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regular.fntdata"/><Relationship Id="rId30" Type="http://schemas.openxmlformats.org/officeDocument/2006/relationships/font" Target="fonts/MontserratSemiBold-boldItalic.fntdata"/><Relationship Id="rId11" Type="http://schemas.openxmlformats.org/officeDocument/2006/relationships/slide" Target="slides/slide5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bold.fntdata"/><Relationship Id="rId13" Type="http://schemas.openxmlformats.org/officeDocument/2006/relationships/slide" Target="slides/slide7.xml"/><Relationship Id="rId35" Type="http://schemas.openxmlformats.org/officeDocument/2006/relationships/font" Target="fonts/MontserratMedium-regular.fntdata"/><Relationship Id="rId12" Type="http://schemas.openxmlformats.org/officeDocument/2006/relationships/slide" Target="slides/slide6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Medium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Montserrat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4-15T11:50:24.029">
    <p:pos x="734" y="466"/>
    <p:text>НАБРОСОК. НУЖНО ОТРЕДАЧИТЬ</p:text>
  </p:cm>
  <p:cm authorId="0" idx="2" dt="2024-04-15T10:19:59.829">
    <p:pos x="734" y="466"/>
    <p:text>или вообще поменять полностью..</p:text>
  </p:cm>
  <p:cm authorId="1" idx="1" dt="2024-04-15T11:29:01.463">
    <p:pos x="734" y="466"/>
    <p:text>ОЧень хорошо, спасибо большоееееее. Тогда начнешь презентацию нашу?)</p:text>
  </p:cm>
  <p:cm authorId="0" idx="3" dt="2024-04-15T11:46:52.331">
    <p:pos x="734" y="466"/>
    <p:text>хорошо
1 total reaction
Ксения Анисимова reacted with ❤️ at 2024-04-15 04:50 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5efe016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5efe016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cb5efe016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cb5efe016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b5efe016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b5efe016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b5efe016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b5efe016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c45b47c6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c45b47c6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cb5efe016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cb5efe016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b5efe016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b5efe016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b5efe016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b5efe016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c45b47c6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c45b47c6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c45b47c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c45b47c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b5efe01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b5efe01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b5efe016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b5efe016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b5efe01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b5efe01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b5efe01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b5efe01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b5efe016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b5efe016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5efe016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5efe016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c45b47c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cc45b47c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c45b47c6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c45b47c6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b5efe016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b5efe016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8EFF3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3838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8EF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SemiBold"/>
              <a:buNone/>
              <a:defRPr sz="2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Char char="●"/>
              <a:defRPr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●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○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ontserrat Medium"/>
              <a:buChar char="■"/>
              <a:defRPr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663725" y="3139575"/>
            <a:ext cx="1480275" cy="200392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Цифровая поэтика Вознесенского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</p:txBody>
      </p:sp>
      <p:sp>
        <p:nvSpPr>
          <p:cNvPr id="113" name="Google Shape;113;p23"/>
          <p:cNvSpPr txBox="1"/>
          <p:nvPr>
            <p:ph idx="1" type="body"/>
          </p:nvPr>
        </p:nvSpPr>
        <p:spPr>
          <a:xfrm>
            <a:off x="311700" y="1405325"/>
            <a:ext cx="8520600" cy="33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Выбор способа предварительной обработки текста (лемматизация - ?)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Выбор модели -&gt; LDA (распределение Дирихле), LF-LDA (для более коротких текстов), NMF (не-вероятностная модель) …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(Автоматическая оценка связности тем -&gt; nPMI, метод “word intruder”)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Интерпретация тем -&gt; выделение более общих тематических кластеров (+ </a:t>
            </a:r>
            <a:r>
              <a:rPr i="1" lang="ru"/>
              <a:t>close reading</a:t>
            </a:r>
            <a:r>
              <a:rPr lang="ru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Автоматическое распознавание метра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11700" y="1644550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Автоматическая акцентуация → </a:t>
            </a:r>
            <a:r>
              <a:rPr lang="ru" u="sng"/>
              <a:t>библиотека RUAccent</a:t>
            </a:r>
            <a:endParaRPr u="sng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Определение метра по описанным алгоритмам → </a:t>
            </a:r>
            <a:r>
              <a:rPr lang="ru" u="sng"/>
              <a:t>автоматическая метрическая идентификация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тональности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С помощью лексиконов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Dostoevsky (предобученная языковая модель)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2200"/>
              <a:t>Что еще стоит попробовать? </a:t>
            </a:r>
            <a:endParaRPr i="1" sz="2200"/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LLM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Дистрибутивная семантика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Readability</a:t>
            </a:r>
            <a:endParaRPr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1101400" y="1226450"/>
            <a:ext cx="6727800" cy="36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Подбор существующих метрик </a:t>
            </a:r>
            <a:r>
              <a:rPr b="1" lang="ru"/>
              <a:t>Readability </a:t>
            </a:r>
            <a:r>
              <a:rPr lang="ru"/>
              <a:t>(Flesh-Kincaid, ARI и т.п.)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75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Оценка </a:t>
            </a:r>
            <a:r>
              <a:rPr b="1" lang="ru"/>
              <a:t>лексической сложности</a:t>
            </a:r>
            <a:r>
              <a:rPr lang="ru"/>
              <a:t> </a:t>
            </a:r>
            <a:r>
              <a:rPr lang="ru"/>
              <a:t>(e.g. TTR)</a:t>
            </a:r>
            <a:r>
              <a:rPr lang="ru"/>
              <a:t> и </a:t>
            </a:r>
            <a:r>
              <a:rPr b="1" lang="ru"/>
              <a:t>синтаксической глубины</a:t>
            </a:r>
            <a:r>
              <a:rPr lang="ru"/>
              <a:t> </a:t>
            </a:r>
            <a:r>
              <a:rPr lang="ru"/>
              <a:t>(syntactic depth) </a:t>
            </a:r>
            <a:r>
              <a:rPr lang="ru"/>
              <a:t>и/или сложности.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Комбинация метрик из п. 1 и п.2, оценка результатов с помощью соцопроса (или чего-то вроде </a:t>
            </a:r>
            <a:r>
              <a:rPr b="1" lang="ru"/>
              <a:t>inter-rater agreement</a:t>
            </a:r>
            <a:r>
              <a:rPr lang="ru"/>
              <a:t>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Метр стиха. В процессе</a:t>
            </a:r>
            <a:endParaRPr/>
          </a:p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>
            <a:off x="311700" y="1225900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Нужна доработка → необходимо до конца обработать имеющийся корпус стихов (например, вручную расставить ударения в стихах с латиницей, окказионализмами)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Возможно, стоит упростить процесс? → сделать целью получение не конкретного метра, а результата “силлаботоника” / “что-то другое”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моделирование. Тоже в процессе</a:t>
            </a:r>
            <a:endParaRPr/>
          </a:p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стадии интерпретации характера отношений между ключевыми словами в полученных темах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+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перспективе - проведение </a:t>
            </a:r>
            <a:r>
              <a:rPr lang="ru"/>
              <a:t>экспериментов</a:t>
            </a:r>
            <a:r>
              <a:rPr lang="ru"/>
              <a:t> с разными параметрами алгоритма для последующей оценки и сравнения результатов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тональности</a:t>
            </a:r>
            <a:endParaRPr/>
          </a:p>
        </p:txBody>
      </p:sp>
      <p:sp>
        <p:nvSpPr>
          <p:cNvPr id="154" name="Google Shape;154;p30"/>
          <p:cNvSpPr txBox="1"/>
          <p:nvPr>
            <p:ph idx="1" type="body"/>
          </p:nvPr>
        </p:nvSpPr>
        <p:spPr>
          <a:xfrm>
            <a:off x="1275150" y="1454975"/>
            <a:ext cx="6593700" cy="31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Результаты классификации с помощью nltk и dostoevsky неудовлетворительны и не соответствуют читательской интуиции, но в любом случае позволяют реализовать читательский сценарий 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 u="sng"/>
              <a:t>Пример неудачного применения цифровых методов</a:t>
            </a:r>
            <a:endParaRPr i="1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1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625" y="445013"/>
            <a:ext cx="699135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31"/>
          <p:cNvSpPr txBox="1"/>
          <p:nvPr/>
        </p:nvSpPr>
        <p:spPr>
          <a:xfrm>
            <a:off x="7330800" y="445025"/>
            <a:ext cx="18132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i="1" lang="ru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Околита А. (ТАСС)</a:t>
            </a:r>
            <a:r>
              <a:rPr lang="ru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b="1" lang="ru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Слишком западник и слишком патриот</a:t>
            </a:r>
            <a:r>
              <a:rPr lang="ru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 К 90-летию Андрея Вознесенского, 2023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8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Аннотация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166575" y="741125"/>
            <a:ext cx="6640200" cy="4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статье представлена </a:t>
            </a:r>
            <a:r>
              <a:rPr b="1" lang="ru"/>
              <a:t>попытка описать поэтический текст с помощью автоматических методов</a:t>
            </a:r>
            <a:r>
              <a:rPr lang="ru"/>
              <a:t> </a:t>
            </a:r>
            <a:r>
              <a:rPr b="1" lang="ru"/>
              <a:t>анализа естественного языка на примере стихотворений А. А. Вознесенского</a:t>
            </a:r>
            <a:r>
              <a:rPr lang="ru"/>
              <a:t>. Поэзия Вознесенского, практически не исследованная DH-специалистами, становится материалом для испытания методов </a:t>
            </a:r>
            <a:r>
              <a:rPr b="1" lang="ru"/>
              <a:t>тематического моделирования, анализа тональности, метрик readability</a:t>
            </a:r>
            <a:r>
              <a:rPr lang="ru"/>
              <a:t> и </a:t>
            </a:r>
            <a:r>
              <a:rPr b="1" lang="ru"/>
              <a:t>автоматического распознавания метра</a:t>
            </a:r>
            <a:r>
              <a:rPr lang="ru"/>
              <a:t>. Полученные результаты будут использованы для создания </a:t>
            </a:r>
            <a:r>
              <a:rPr b="1" lang="ru"/>
              <a:t>электронного сборника стихотворений</a:t>
            </a:r>
            <a:r>
              <a:rPr lang="ru"/>
              <a:t> нового типа – основанного на читательских сценариях.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/>
          <p:nvPr>
            <p:ph type="title"/>
          </p:nvPr>
        </p:nvSpPr>
        <p:spPr>
          <a:xfrm>
            <a:off x="311700" y="4875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применимости NLP-методов в описании поэтического текста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2"/>
          <p:cNvSpPr txBox="1"/>
          <p:nvPr/>
        </p:nvSpPr>
        <p:spPr>
          <a:xfrm>
            <a:off x="781950" y="1499525"/>
            <a:ext cx="7580100" cy="3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 данном этапе </a:t>
            </a:r>
            <a:r>
              <a:rPr b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не можем делать выводы собственно о поэтике</a:t>
            </a: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b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Вознесенского</a:t>
            </a: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на основе результатов анализа с помощью цифровых методов…</a:t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Montserrat Medium"/>
              <a:buAutoNum type="arabicPeriod"/>
            </a:pPr>
            <a:r>
              <a:rPr lang="ru" sz="20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процессе подбора цифровых методов анализа </a:t>
            </a:r>
            <a:r>
              <a:rPr b="1" lang="ru" sz="2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предполагается сформулировать собственные методы/метрики автоматического анализа художественного текста</a:t>
            </a:r>
            <a:endParaRPr b="1" sz="2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Обзор литературы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DH и Вознесенский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71500" y="1584750"/>
            <a:ext cx="83082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Околита А. (ТАСС)</a:t>
            </a:r>
            <a:r>
              <a:rPr lang="ru"/>
              <a:t>. "Слишком западник и слишком патриот". К 90-летию Андрея Вознесенского, 2023.</a:t>
            </a:r>
            <a:endParaRPr i="1"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Орехов </a:t>
            </a:r>
            <a:r>
              <a:rPr i="1" lang="ru"/>
              <a:t>Б. В</a:t>
            </a:r>
            <a:r>
              <a:rPr lang="ru"/>
              <a:t>. Метрическое и лексическое разнообразие в стихах А. А. Вознесенского, 2022.</a:t>
            </a:r>
            <a:endParaRPr/>
          </a:p>
          <a:p>
            <a:pPr indent="0" lvl="0" marL="457200" rtl="0" algn="just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Тематическое моделирование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Литература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i="1" lang="ru" sz="1900"/>
              <a:t>Лейбов Р. Г., Орехов Б. В. </a:t>
            </a:r>
            <a:r>
              <a:rPr lang="ru" sz="1900"/>
              <a:t>Между политикой и поэтикой: топика Крыма в современной русскоязычной наивной лирике, 2022.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i="1" lang="ru" sz="1900"/>
              <a:t>Haider T.</a:t>
            </a:r>
            <a:r>
              <a:rPr lang="ru" sz="1900"/>
              <a:t> Diachronic topics in new high german poetry, 2019.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i="1" lang="ru" sz="1900"/>
              <a:t>Haider T., Eger S.</a:t>
            </a:r>
            <a:r>
              <a:rPr lang="ru" sz="1900"/>
              <a:t> Semantic change and emerging tropes in a large corpus of new high German poetry, 2019.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i="1" lang="ru" sz="1900"/>
              <a:t>Herbelot A.</a:t>
            </a:r>
            <a:r>
              <a:rPr lang="ru" sz="1900"/>
              <a:t> The semantics of poetry: a distributional reading,  2015.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i="1" lang="ru" sz="1900"/>
              <a:t>Navarro-Colorado B. </a:t>
            </a:r>
            <a:r>
              <a:rPr lang="ru" sz="1900"/>
              <a:t>On poetic topic modeling: extracting themes and motifs from a corpus of spanish poetry, 2018.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Корпус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381500"/>
            <a:ext cx="7368300" cy="35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Орехов Б. В. </a:t>
            </a:r>
            <a:r>
              <a:rPr b="1" lang="ru">
                <a:solidFill>
                  <a:schemeClr val="dk1"/>
                </a:solidFill>
              </a:rPr>
              <a:t>Башкирский стих XX века. Корпусное исследование</a:t>
            </a:r>
            <a:r>
              <a:rPr lang="ru"/>
              <a:t>, 2019.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Околита А. (ТАСС)</a:t>
            </a:r>
            <a:r>
              <a:rPr lang="ru"/>
              <a:t>. </a:t>
            </a:r>
            <a:r>
              <a:rPr b="1" lang="ru">
                <a:solidFill>
                  <a:schemeClr val="dk1"/>
                </a:solidFill>
              </a:rPr>
              <a:t>Слишком западник и слишком патриот</a:t>
            </a:r>
            <a:r>
              <a:rPr lang="ru"/>
              <a:t>. К 90-летию Андрея Вознесенского, 2023.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  <a:p>
            <a:pPr indent="-355600" lvl="0" marL="457200" rtl="0" algn="just">
              <a:spcBef>
                <a:spcPts val="1200"/>
              </a:spcBef>
              <a:spcAft>
                <a:spcPts val="1000"/>
              </a:spcAft>
              <a:buClr>
                <a:srgbClr val="434343"/>
              </a:buClr>
              <a:buSzPts val="2000"/>
              <a:buAutoNum type="arabicPeriod"/>
            </a:pPr>
            <a:r>
              <a:rPr lang="ru"/>
              <a:t>Плунгян В. А., et al. </a:t>
            </a:r>
            <a:r>
              <a:rPr b="1" lang="ru">
                <a:solidFill>
                  <a:schemeClr val="dk1"/>
                </a:solidFill>
              </a:rPr>
              <a:t>Поэтический корпус в рамках Национального корпуса русского языка: общая структура и перспективы использования</a:t>
            </a:r>
            <a:r>
              <a:rPr i="1" lang="ru"/>
              <a:t>, 2009</a:t>
            </a:r>
            <a:r>
              <a:rPr i="1" lang="ru">
                <a:solidFill>
                  <a:srgbClr val="434343"/>
                </a:solidFill>
              </a:rPr>
              <a:t> </a:t>
            </a:r>
            <a:endParaRPr sz="3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тональности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643650" y="2083900"/>
            <a:ext cx="78567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Rachele Sprugnoli, Francesco Mambrini, Marco Passarotti, Giovanni Moretti, </a:t>
            </a:r>
            <a:r>
              <a:rPr b="1" lang="ru">
                <a:solidFill>
                  <a:schemeClr val="dk1"/>
                </a:solidFill>
              </a:rPr>
              <a:t>“Sentiment Analysis of Latin Poetry: First Experiments on the Odes of Horace”</a:t>
            </a:r>
            <a:r>
              <a:rPr lang="ru"/>
              <a:t>, 2021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Readability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405325"/>
            <a:ext cx="852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Vilém Zouhar</a:t>
            </a:r>
            <a:r>
              <a:rPr lang="ru"/>
              <a:t> </a:t>
            </a:r>
            <a:r>
              <a:rPr b="1" lang="ru">
                <a:solidFill>
                  <a:schemeClr val="dk1"/>
                </a:solidFill>
              </a:rPr>
              <a:t>“Poetry, Songs, Literature, Legalese and Translationese: Automated Sentence Complexity Perspective” </a:t>
            </a:r>
            <a:r>
              <a:rPr lang="ru"/>
              <a:t>2022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Dominique Brunato, Lorenzo De Mattei, Felice Dell’Orletta, Benedetta Iavarone, Giulia Venturi </a:t>
            </a:r>
            <a:r>
              <a:rPr b="1" i="1" lang="ru">
                <a:solidFill>
                  <a:schemeClr val="dk1"/>
                </a:solidFill>
              </a:rPr>
              <a:t>“Is this Sentence Difficult? Do you Agree?”</a:t>
            </a:r>
            <a:r>
              <a:rPr i="1" lang="ru"/>
              <a:t>, 2018</a:t>
            </a:r>
            <a:endParaRPr i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ru"/>
              <a:t>Jones, E., &amp; Nulty, P. </a:t>
            </a:r>
            <a:r>
              <a:rPr b="1" lang="ru">
                <a:solidFill>
                  <a:schemeClr val="dk1"/>
                </a:solidFill>
              </a:rPr>
              <a:t>“Quantitative measures of lexical complexity in modern prose fiction”</a:t>
            </a:r>
            <a:r>
              <a:rPr lang="ru"/>
              <a:t>, 2019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2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Автоматическое распознавание метра. Литература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104650" y="1135200"/>
            <a:ext cx="8552700" cy="35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914400" rtl="0" algn="just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Аншаков </a:t>
            </a:r>
            <a:r>
              <a:rPr i="1" lang="ru"/>
              <a:t>О. М. </a:t>
            </a:r>
            <a:r>
              <a:rPr lang="ru"/>
              <a:t>Проблема автоматического определения метра и ритма русского стиха: математические модели и алгоритмы, 2017.</a:t>
            </a:r>
            <a:endParaRPr/>
          </a:p>
          <a:p>
            <a:pPr indent="-355600" lvl="0" marL="914400" rtl="0" algn="just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i="1" lang="ru"/>
              <a:t>Бойков </a:t>
            </a:r>
            <a:r>
              <a:rPr i="1" lang="ru"/>
              <a:t>В. Н., </a:t>
            </a:r>
            <a:r>
              <a:rPr i="1" lang="ru"/>
              <a:t>Каряева </a:t>
            </a:r>
            <a:r>
              <a:rPr i="1" lang="ru"/>
              <a:t>М. С., </a:t>
            </a:r>
            <a:r>
              <a:rPr i="1" lang="ru"/>
              <a:t>Пильщиков </a:t>
            </a:r>
            <a:r>
              <a:rPr i="1" lang="ru"/>
              <a:t>И. А.</a:t>
            </a:r>
            <a:r>
              <a:rPr lang="ru"/>
              <a:t> Формально-языковая модель стиха и регулятивов его метра для автоматизированной метрической идентификации, 2019.</a:t>
            </a:r>
            <a:endParaRPr/>
          </a:p>
          <a:p>
            <a:pPr indent="-306999" lvl="0" marL="899999" rtl="0" algn="just">
              <a:spcBef>
                <a:spcPts val="1000"/>
              </a:spcBef>
              <a:spcAft>
                <a:spcPts val="1000"/>
              </a:spcAft>
              <a:buSzPts val="2000"/>
              <a:buAutoNum type="arabicPeriod"/>
            </a:pPr>
            <a:r>
              <a:rPr i="1" lang="ru"/>
              <a:t>Пильщиков И. А., Старостин А. С. </a:t>
            </a:r>
            <a:r>
              <a:rPr lang="ru"/>
              <a:t>Автоматическое распознавание метра: проблемы и решения, 2012.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Вознесенский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