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2B6AFB-9B59-4AE1-B27E-AFC03D615FA8}">
  <a:tblStyle styleId="{EA2B6AFB-9B59-4AE1-B27E-AFC03D615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1a6dd7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b1a6dd7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8bb5ac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8bb5ac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b22f6f58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b22f6f58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b22f6f58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b22f6f58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b22f6f58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b22f6f58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b22f6f58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b22f6f58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b22f6f58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b22f6f58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b22f6f580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b22f6f58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ab858d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ab858d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b858dc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ab858dc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a8bb5ac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a8bb5ac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ab858dc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ab858dc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b22f6f5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b22f6f5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b22f6f5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b22f6f5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ab858dc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ab858dc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b22f6f58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b22f6f58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b22f6f5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b22f6f5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1a6dd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1a6dd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b22f6f58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b22f6f58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1a6dd7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1a6dd7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b1a6dd7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b1a6dd7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1a6dd7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b1a6dd7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b22f6f58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b22f6f58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b1a6dd7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b1a6dd7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8EF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383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F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3725" y="3139575"/>
            <a:ext cx="1480275" cy="2003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eur-ws.org/Vol-3033/paper25.pdf" TargetMode="External"/><Relationship Id="rId4" Type="http://schemas.openxmlformats.org/officeDocument/2006/relationships/hyperlink" Target="https://ceur-ws.org/Vol-3033/paper25.pdf" TargetMode="External"/><Relationship Id="rId5" Type="http://schemas.openxmlformats.org/officeDocument/2006/relationships/hyperlink" Target="https://ceur-ws.org/Vol-3033/paper25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Цифровая поэтика Вознесенского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Появляются лишние ударения: </a:t>
            </a:r>
            <a:r>
              <a:rPr lang="ru" sz="2000"/>
              <a:t>г</a:t>
            </a:r>
            <a:r>
              <a:rPr lang="ru"/>
              <a:t>+олой, </a:t>
            </a:r>
            <a:r>
              <a:rPr lang="ru">
                <a:highlight>
                  <a:srgbClr val="EA9999"/>
                </a:highlight>
              </a:rPr>
              <a:t>н+о</a:t>
            </a:r>
            <a:r>
              <a:rPr lang="ru"/>
              <a:t> бог+иней</a:t>
            </a:r>
            <a:r>
              <a:rPr lang="ru"/>
              <a:t> (но это не должно помешать верному определению метра).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Поэт может подстраивать слова под метр (намеренно смещать ударения), автоматически это не распознаётся: ст+ены пус</a:t>
            </a:r>
            <a:r>
              <a:rPr lang="ru">
                <a:highlight>
                  <a:srgbClr val="EA9999"/>
                </a:highlight>
              </a:rPr>
              <a:t>т+ы</a:t>
            </a:r>
            <a:r>
              <a:rPr lang="ru"/>
              <a:t> и </a:t>
            </a:r>
            <a:r>
              <a:rPr lang="ru">
                <a:highlight>
                  <a:srgbClr val="EA9999"/>
                </a:highlight>
              </a:rPr>
              <a:t>г+о</a:t>
            </a:r>
            <a:r>
              <a:rPr lang="ru"/>
              <a:t>лы.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Всё ломается, когда попадается латиница.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5325"/>
            <a:ext cx="4116248" cy="30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100" y="1405325"/>
            <a:ext cx="4023874" cy="19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Non-Negative Matrix Factorization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25" y="1208888"/>
            <a:ext cx="4715951" cy="3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39889" t="15340"/>
          <a:stretch/>
        </p:blipFill>
        <p:spPr>
          <a:xfrm>
            <a:off x="3077775" y="1405325"/>
            <a:ext cx="4622933" cy="3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720925"/>
            <a:ext cx="2610075" cy="4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doc x term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12441" l="0" r="0" t="0"/>
          <a:stretch/>
        </p:blipFill>
        <p:spPr>
          <a:xfrm>
            <a:off x="547700" y="1571650"/>
            <a:ext cx="7296151" cy="28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модели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222875"/>
            <a:ext cx="5114374" cy="86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02" y="1222887"/>
            <a:ext cx="3520551" cy="35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25" y="2191200"/>
            <a:ext cx="4600575" cy="13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модели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Латентное размещение Дирихле (LDA)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Вероятностное латентное семантическое моделирование (probabilistic Latent Semantic Analysis, pLSA)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Тематическая классификация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тональности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NLTK: VADER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1024200" y="1682600"/>
            <a:ext cx="709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Показатели позитивности/негативности для всех стихотворений около 10%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совсем </a:t>
            </a: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нельзя говорить об эмоциональной окраске 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Юлдуз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Расскажите про ваши успехи последнего месяца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Оцените (и как-то визуально покажите) где вы находитесь относительно финальной задачи. Что еще предстоит сделать?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изменилось в вашем понимании подходов, задач и видения того, к чему вы движетесь? Что вы видите по-другому?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не получилось и почему?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DOSTOEVSKY</a:t>
            </a:r>
            <a:endParaRPr/>
          </a:p>
        </p:txBody>
      </p:sp>
      <p:graphicFrame>
        <p:nvGraphicFramePr>
          <p:cNvPr id="183" name="Google Shape;183;p32"/>
          <p:cNvGraphicFramePr/>
          <p:nvPr/>
        </p:nvGraphicFramePr>
        <p:xfrm>
          <a:off x="1830563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{EA2B6AFB-9B59-4AE1-B27E-AFC03D615FA8}</a:tableStyleId>
              </a:tblPr>
              <a:tblGrid>
                <a:gridCol w="1827625"/>
                <a:gridCol w="1827625"/>
                <a:gridCol w="1827625"/>
              </a:tblGrid>
              <a:tr h="5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Кол-во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Макс. процент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Позитивные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Негативные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40%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Всего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3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DOSTOEVSKY – “позитивное”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3072000" y="1473775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Montserrat"/>
                <a:ea typeface="Montserrat"/>
                <a:cs typeface="Montserrat"/>
                <a:sym typeface="Montserrat"/>
              </a:rPr>
              <a:t>Сон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снова встретились,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нас везла машина грузовая.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Влюбились мы — в который раз.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ты меня не узнавала.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 привезла меня домой.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Любила и любовь давала.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годы прожили с тобой,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ты меня не узнавала!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DOSTOEVSKY – “негативное”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2716650" y="1493225"/>
            <a:ext cx="37107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Ностальгия по-настоящему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Я не знаю, как остальные,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но я чувствую жесточайшую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не по прошлому ностальгию —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ностальгию по настоящему.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Будто послушник хочет к господу,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ну, а доступ лишь к настоятелю —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так и я умоляю доступа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без посредников к настоящему.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34677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>
                <a:solidFill>
                  <a:schemeClr val="dk1"/>
                </a:solidFill>
              </a:rPr>
              <a:t>Нейминг: в частности подбор названий для “негативных” стихотворений.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>
                <a:solidFill>
                  <a:schemeClr val="dk1"/>
                </a:solidFill>
              </a:rPr>
              <a:t>Точность этих оценок.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>
                <a:solidFill>
                  <a:schemeClr val="dk1"/>
                </a:solidFill>
              </a:rPr>
              <a:t>Соответствие содержания групп “позитивных” и “негативных” стихотворений читательской интуиции.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можно решить?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мотивам </a:t>
            </a:r>
            <a:r>
              <a:rPr lang="ru" u="sng">
                <a:solidFill>
                  <a:schemeClr val="hlink"/>
                </a:solidFill>
                <a:hlinkClick r:id="rId3"/>
              </a:rPr>
              <a:t>статьи </a:t>
            </a:r>
            <a:r>
              <a:rPr lang="ru" u="sng">
                <a:solidFill>
                  <a:schemeClr val="hlink"/>
                </a:solidFill>
                <a:hlinkClick r:id="rId4"/>
              </a:rPr>
              <a:t>Sprugnoli</a:t>
            </a:r>
            <a:r>
              <a:rPr lang="ru" u="sng">
                <a:solidFill>
                  <a:schemeClr val="hlink"/>
                </a:solidFill>
                <a:hlinkClick r:id="rId5"/>
              </a:rPr>
              <a:t> </a:t>
            </a:r>
            <a:r>
              <a:rPr lang="ru"/>
              <a:t>об анализе тональности латинской поэзии: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Разделение стихотворений на предложения → усредненный подсчет для стихотворения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Zero-Shot Classification: например, модели от Facebook (XML-RoBERTa, mBERT)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Отказаться от сценария : - 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Разработаны: списки читательских сценариев, структура корпуса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Сбор текстов для корпуса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Найдена удачная стратегия распознавания сборников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Предварительная реализация некоторых читательских сценариев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 текстов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Задача – минимизировать “ручной труд”, исключить большую часть проверки распознанного текста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8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 текстов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2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 хакатона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25" y="1405325"/>
            <a:ext cx="2354792" cy="35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025" y="1405325"/>
            <a:ext cx="2766925" cy="35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Хакатон и встреча с куратором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809200"/>
            <a:ext cx="85206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Предложение – использовать ABBYY FineReader + там же вычитывать текст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хакатона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58" y="1260325"/>
            <a:ext cx="2587842" cy="35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975" y="1260325"/>
            <a:ext cx="2766925" cy="35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49075" y="196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к автоматическому определению метра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6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Автоматическая расстановка ударений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последующего определения метра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(Python – ruaccent)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66850" y="1944775"/>
            <a:ext cx="24171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48">
                <a:solidFill>
                  <a:schemeClr val="dk1"/>
                </a:solidFill>
              </a:rPr>
              <a:t>огляд+ишь сво+и угл+ы</a:t>
            </a:r>
            <a:endParaRPr sz="124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48">
                <a:solidFill>
                  <a:schemeClr val="dk1"/>
                </a:solidFill>
              </a:rPr>
              <a:t>зв+ёздными сво+ими:</a:t>
            </a:r>
            <a:endParaRPr sz="124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48">
                <a:solidFill>
                  <a:schemeClr val="dk1"/>
                </a:solidFill>
              </a:rPr>
              <a:t>ст+ены пуст+ы и г+олы —</a:t>
            </a:r>
            <a:endParaRPr sz="124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48">
                <a:solidFill>
                  <a:schemeClr val="dk1"/>
                </a:solidFill>
              </a:rPr>
              <a:t>г+олая бог+иня.</a:t>
            </a:r>
            <a:endParaRPr sz="124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207200" y="1944775"/>
            <a:ext cx="29382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предлаг+ал озолот+ить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режисс+ёр павл+иний.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т+ы ж предпочит+аешь ж+ить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г+олой, н+о бог+иней.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145400" y="1944775"/>
            <a:ext cx="28557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подверн+ётся, м+ожет, р+оль,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т+екстами благ+ими.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мн+е плев+ать, что г+ол кор+оль!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г+олая бог+иня …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несенский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