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6"/>
    <p:sldId id="257"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C6E-8946-93B1-DA7F-D642A2FD0D91}"/>
              </a:ext>
            </a:extLst>
          </p:cNvPr>
          <p:cNvSpPr>
            <a:spLocks noGrp="1"/>
          </p:cNvSpPr>
          <p:nvPr>
            <p:ph type="title" hasCustomPrompt="1"/>
          </p:nvPr>
        </p:nvSpPr>
        <p:spPr>
          <a:xfrm>
            <a:off x="513347" y="2638991"/>
            <a:ext cx="10990793" cy="1923484"/>
          </a:xfrm>
        </p:spPr>
        <p:txBody>
          <a:bodyPr anchor="b"/>
          <a:lstStyle>
            <a:lvl1pPr>
              <a:defRPr sz="6000" b="0"/>
            </a:lvl1pPr>
          </a:lstStyle>
          <a:p>
            <a:r>
              <a:rPr lang="en-US" dirty="0"/>
              <a:t>Title</a:t>
            </a:r>
          </a:p>
        </p:txBody>
      </p:sp>
      <p:sp>
        <p:nvSpPr>
          <p:cNvPr id="3" name="Text Placeholder 2">
            <a:extLst>
              <a:ext uri="{FF2B5EF4-FFF2-40B4-BE49-F238E27FC236}">
                <a16:creationId xmlns:a16="http://schemas.microsoft.com/office/drawing/2014/main" id="{B4169D34-58C5-177A-5800-433B02088A00}"/>
              </a:ext>
            </a:extLst>
          </p:cNvPr>
          <p:cNvSpPr>
            <a:spLocks noGrp="1"/>
          </p:cNvSpPr>
          <p:nvPr>
            <p:ph type="body" idx="1" hasCustomPrompt="1"/>
          </p:nvPr>
        </p:nvSpPr>
        <p:spPr>
          <a:xfrm>
            <a:off x="513347" y="4589464"/>
            <a:ext cx="10990792" cy="958408"/>
          </a:xfrm>
        </p:spPr>
        <p:txBody>
          <a:bodyPr/>
          <a:lstStyle>
            <a:lvl1pPr marL="0" indent="0">
              <a:buNone/>
              <a:defRPr sz="24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Speaker(s)</a:t>
            </a:r>
          </a:p>
        </p:txBody>
      </p:sp>
      <p:sp>
        <p:nvSpPr>
          <p:cNvPr id="4" name="Date Placeholder 3">
            <a:extLst>
              <a:ext uri="{FF2B5EF4-FFF2-40B4-BE49-F238E27FC236}">
                <a16:creationId xmlns:a16="http://schemas.microsoft.com/office/drawing/2014/main" id="{E4165BEC-60E4-73E1-F5D5-F1AAB9D372B0}"/>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8999F11A-566E-F623-8262-9C4F0D43761A}"/>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5ABEA5-E68D-9FBD-6AF9-CA6F31BA8746}"/>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580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a:xfrm>
            <a:off x="277920" y="365125"/>
            <a:ext cx="1107588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764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0" y="1825625"/>
            <a:ext cx="5351603" cy="4859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5749743" y="1825625"/>
            <a:ext cx="5351603" cy="4859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45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1"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3889139"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28F53D0E-1635-367F-8509-49B0189A8547}"/>
              </a:ext>
            </a:extLst>
          </p:cNvPr>
          <p:cNvSpPr>
            <a:spLocks noGrp="1"/>
          </p:cNvSpPr>
          <p:nvPr>
            <p:ph idx="14"/>
          </p:nvPr>
        </p:nvSpPr>
        <p:spPr>
          <a:xfrm>
            <a:off x="7500357"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983040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26201-3F7E-1509-D0DF-F0F1CFDBA889}"/>
              </a:ext>
            </a:extLst>
          </p:cNvPr>
          <p:cNvSpPr>
            <a:spLocks noGrp="1"/>
          </p:cNvSpPr>
          <p:nvPr>
            <p:ph type="title"/>
          </p:nvPr>
        </p:nvSpPr>
        <p:spPr>
          <a:xfrm>
            <a:off x="277920" y="365125"/>
            <a:ext cx="9180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FB4266-562E-96B0-5028-47A7847507F4}"/>
              </a:ext>
            </a:extLst>
          </p:cNvPr>
          <p:cNvSpPr>
            <a:spLocks noGrp="1"/>
          </p:cNvSpPr>
          <p:nvPr>
            <p:ph type="body" idx="1"/>
          </p:nvPr>
        </p:nvSpPr>
        <p:spPr>
          <a:xfrm>
            <a:off x="277920" y="1825624"/>
            <a:ext cx="11075880" cy="48422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feld 8">
            <a:extLst>
              <a:ext uri="{FF2B5EF4-FFF2-40B4-BE49-F238E27FC236}">
                <a16:creationId xmlns:a16="http://schemas.microsoft.com/office/drawing/2014/main" id="{EAA27115-E516-0DDA-CA24-0FCA1343EDF2}"/>
              </a:ext>
            </a:extLst>
          </p:cNvPr>
          <p:cNvSpPr/>
          <p:nvPr userDrawn="1"/>
        </p:nvSpPr>
        <p:spPr>
          <a:xfrm>
            <a:off x="11086440" y="6206195"/>
            <a:ext cx="827640" cy="4616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buNone/>
              <a:tabLst>
                <a:tab pos="0" algn="l"/>
              </a:tabLst>
            </a:pPr>
            <a:br>
              <a:rPr sz="1000" dirty="0"/>
            </a:br>
            <a:fld id="{99E337C0-7447-4D1C-BF36-95B1EF0F9DAB}" type="slidenum">
              <a:rPr lang="de-DE" sz="1000" b="0" strike="noStrike" spc="-1" smtClean="0">
                <a:solidFill>
                  <a:srgbClr val="727879"/>
                </a:solidFill>
                <a:latin typeface="Open Sans"/>
                <a:ea typeface="Open Sans"/>
              </a:rPr>
              <a:t>‹#›</a:t>
            </a:fld>
            <a:endParaRPr lang="en-US" sz="1000" b="0" strike="noStrike" spc="-1" dirty="0">
              <a:solidFill>
                <a:srgbClr val="000000"/>
              </a:solidFill>
              <a:latin typeface="Calibri"/>
            </a:endParaRPr>
          </a:p>
          <a:p>
            <a:pPr algn="r">
              <a:lnSpc>
                <a:spcPct val="100000"/>
              </a:lnSpc>
              <a:buNone/>
              <a:tabLst>
                <a:tab pos="0" algn="l"/>
              </a:tabLst>
            </a:pPr>
            <a:endParaRPr lang="en-US" sz="1000" b="0" strike="noStrike" spc="-1" dirty="0">
              <a:solidFill>
                <a:srgbClr val="000000"/>
              </a:solidFill>
              <a:latin typeface="Calibri"/>
            </a:endParaRPr>
          </a:p>
        </p:txBody>
      </p:sp>
      <p:sp>
        <p:nvSpPr>
          <p:cNvPr id="16" name="Rechteck 12">
            <a:extLst>
              <a:ext uri="{FF2B5EF4-FFF2-40B4-BE49-F238E27FC236}">
                <a16:creationId xmlns:a16="http://schemas.microsoft.com/office/drawing/2014/main" id="{FFFAF923-D4FA-47C4-2D9A-0C40C99E8E01}"/>
              </a:ext>
            </a:extLst>
          </p:cNvPr>
          <p:cNvSpPr/>
          <p:nvPr userDrawn="1"/>
        </p:nvSpPr>
        <p:spPr>
          <a:xfrm>
            <a:off x="0" y="980640"/>
            <a:ext cx="12189960" cy="5875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buNone/>
            </a:pPr>
            <a:endParaRPr lang="en-US" sz="1800" b="0" strike="noStrike" spc="-1">
              <a:solidFill>
                <a:srgbClr val="000000"/>
              </a:solidFill>
              <a:latin typeface="Calibri"/>
              <a:ea typeface="DejaVu Sans"/>
            </a:endParaRPr>
          </a:p>
        </p:txBody>
      </p:sp>
    </p:spTree>
    <p:extLst>
      <p:ext uri="{BB962C8B-B14F-4D97-AF65-F5344CB8AC3E}">
        <p14:creationId xmlns:p14="http://schemas.microsoft.com/office/powerpoint/2010/main" val="1234477745"/>
      </p:ext>
    </p:extLst>
  </p:cSld>
  <p:clrMap bg1="lt1" tx1="dk1" bg2="lt2" tx2="dk2" accent1="accent1" accent2="accent2" accent3="accent3" accent4="accent4" accent5="accent5" accent6="accent6" hlink="hlink" folHlink="folHlink"/>
  <p:sldLayoutIdLst>
    <p:sldLayoutId id="2147483690" r:id="rId1"/>
    <p:sldLayoutId id="2147483689" r:id="rId2"/>
    <p:sldLayoutId id="2147483691" r:id="rId3"/>
    <p:sldLayoutId id="2147483692" r:id="rId4"/>
  </p:sldLayoutIdLst>
  <p:txStyles>
    <p:titleStyle>
      <a:lvl1pPr algn="l" defTabSz="914400" rtl="0" eaLnBrk="1" latinLnBrk="0" hangingPunct="1">
        <a:lnSpc>
          <a:spcPct val="90000"/>
        </a:lnSpc>
        <a:spcBef>
          <a:spcPct val="0"/>
        </a:spcBef>
        <a:buNone/>
        <a:defRPr sz="4400" b="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and Microscope</a:t>
            </a:r>
          </a:p>
        </p:txBody>
      </p:sp>
      <p:pic>
        <p:nvPicPr>
          <p:cNvPr id="3" name="Picture 2" descr="image1.png"/>
          <p:cNvPicPr>
            <a:picLocks noChangeAspect="1"/>
          </p:cNvPicPr>
          <p:nvPr/>
        </p:nvPicPr>
        <p:blipFill>
          <a:blip r:embed="rId2"/>
          <a:stretch>
            <a:fillRect/>
          </a:stretch>
        </p:blipFill>
        <p:spPr>
          <a:xfrm>
            <a:off x="914400" y="1828800"/>
            <a:ext cx="5181600" cy="5181600"/>
          </a:xfrm>
          <a:prstGeom prst="rect">
            <a:avLst/>
          </a:prstGeom>
        </p:spPr>
      </p:pic>
      <p:sp>
        <p:nvSpPr>
          <p:cNvPr id="4" name="TextBox 3"/>
          <p:cNvSpPr txBox="1"/>
          <p:nvPr/>
        </p:nvSpPr>
        <p:spPr>
          <a:xfrm>
            <a:off x="6096000" y="1828800"/>
            <a:ext cx="5181600" cy="512"/>
          </a:xfrm>
          <a:prstGeom prst="rect">
            <a:avLst/>
          </a:prstGeom>
          <a:noFill/>
        </p:spPr>
        <p:txBody>
          <a:bodyPr wrap="square">
            <a:spAutoFit/>
          </a:bodyPr>
          <a:lstStyle/>
          <a:p>
            <a:r>
              <a:rPr sz="2400"/>
              <a:t>The image shows a white and black cat sitting on a wooden surface next to a white microscope. The cat is sitting upright and looking to the right, while the microscope is positioned in front of it, with the eyepiece and objective lenses visible. The background is a plain white wall, and there is a red item, possibly a piece of cloth, on the same surface as the cat and microscope.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Fluorescence Microscopy of Cells</a:t>
            </a:r>
          </a:p>
        </p:txBody>
      </p:sp>
      <p:pic>
        <p:nvPicPr>
          <p:cNvPr id="3" name="Picture 2" descr="image2.png"/>
          <p:cNvPicPr>
            <a:picLocks noChangeAspect="1"/>
          </p:cNvPicPr>
          <p:nvPr/>
        </p:nvPicPr>
        <p:blipFill>
          <a:blip r:embed="rId2"/>
          <a:stretch>
            <a:fillRect/>
          </a:stretch>
        </p:blipFill>
        <p:spPr>
          <a:xfrm>
            <a:off x="914400" y="1828800"/>
            <a:ext cx="5181600" cy="3947885"/>
          </a:xfrm>
          <a:prstGeom prst="rect">
            <a:avLst/>
          </a:prstGeom>
        </p:spPr>
      </p:pic>
      <p:sp>
        <p:nvSpPr>
          <p:cNvPr id="4" name="TextBox 3"/>
          <p:cNvSpPr txBox="1"/>
          <p:nvPr/>
        </p:nvSpPr>
        <p:spPr>
          <a:xfrm>
            <a:off x="6096000" y="1828800"/>
            <a:ext cx="5181600" cy="512"/>
          </a:xfrm>
          <a:prstGeom prst="rect">
            <a:avLst/>
          </a:prstGeom>
          <a:noFill/>
        </p:spPr>
        <p:txBody>
          <a:bodyPr wrap="square">
            <a:spAutoFit/>
          </a:bodyPr>
          <a:lstStyle/>
          <a:p>
            <a:r>
              <a:rPr sz="2400"/>
              <a:t>The image depicts a fluorescence microscopy view of cells. The large blue areas represent the nuclei of the cells, likely stained with a dye such as DAPI. Surrounding the nuclei, the green structures are indicative of the cell's cytoskeleton or other membranous structures, often stained with a fluorescent marker specific to proteins like actin or tubulin. The red spots likely indicate mitochondria or other organelles marked with a specific fluorescent dye. These colors help identify different cellular components and their distribution within the cells.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Open Sans</vt:lpstr>
      <vt:lpstr>Custom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Thomas Burghardt</dc:creator>
  <dc:description/>
  <cp:lastModifiedBy>Robert Haase</cp:lastModifiedBy>
  <cp:revision>80</cp:revision>
  <dcterms:modified xsi:type="dcterms:W3CDTF">2024-02-16T21:15:19Z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0x0101003BEE476C9DF2F248B265B4A3C7AC3448</vt:lpwstr>
  </property>
  <property fmtid="{D5CDD505-2E9C-101B-9397-08002B2CF9AE}" pid="3" name="PresentationFormat">
    <vt:lpwstr>Breitbild</vt:lpwstr>
  </property>
  <property fmtid="{D5CDD505-2E9C-101B-9397-08002B2CF9AE}" pid="4" name="Slides">
    <vt:i4>3</vt:i4>
  </property>
  <property fmtid="{D5CDD505-2E9C-101B-9397-08002B2CF9AE}" pid="5" name="_dlc_DocIdItemGuid">
    <vt:lpwstr>72f4eced-47dd-49c0-bdfa-f3d2425fc663</vt:lpwstr>
  </property>
</Properties>
</file>