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BC6E-8946-93B1-DA7F-D642A2FD0D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347" y="2638991"/>
            <a:ext cx="10990793" cy="1923484"/>
          </a:xfrm>
        </p:spPr>
        <p:txBody>
          <a:bodyPr anchor="b"/>
          <a:lstStyle>
            <a:lvl1pPr>
              <a:defRPr sz="6000" b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69D34-58C5-177A-5800-433B02088A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3347" y="4589464"/>
            <a:ext cx="10990792" cy="958408"/>
          </a:xfrm>
        </p:spPr>
        <p:txBody>
          <a:bodyPr/>
          <a:lstStyle>
            <a:lvl1pPr marL="0" indent="0">
              <a:buNone/>
              <a:defRPr sz="2400">
                <a:solidFill>
                  <a:srgbClr val="0030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Speaker(s)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5BEC-60E4-73E1-F5D5-F1AAB9D3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9F11A-566E-F623-8262-9C4F0D43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ABEA5-E68D-9FBD-6AF9-CA6F31BA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7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1107588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6A75-A8B3-C3E1-1DF0-49E36B91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E583-EEFA-DE14-BECC-D6DC592B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FC2C-00F2-0019-9A0E-EE02075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7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0" y="1825625"/>
            <a:ext cx="5351603" cy="48593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6A75-A8B3-C3E1-1DF0-49E36B91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E583-EEFA-DE14-BECC-D6DC592B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FC2C-00F2-0019-9A0E-EE02075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508932-E1ED-73ED-A1E2-C073DD72DC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9743" y="1825625"/>
            <a:ext cx="5351603" cy="48593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645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1" y="1825624"/>
            <a:ext cx="3482639" cy="48717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6A75-A8B3-C3E1-1DF0-49E36B91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E583-EEFA-DE14-BECC-D6DC592B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FC2C-00F2-0019-9A0E-EE02075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508932-E1ED-73ED-A1E2-C073DD72DC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89139" y="1825624"/>
            <a:ext cx="3482639" cy="48717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F53D0E-1635-367F-8509-49B0189A854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500357" y="1825624"/>
            <a:ext cx="3482639" cy="48717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983040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26201-3F7E-1509-D0DF-F0F1CFDB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9180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B4266-562E-96B0-5028-47A784750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920" y="1825624"/>
            <a:ext cx="11075880" cy="4842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A27115-E516-0DDA-CA24-0FCA1343EDF2}"/>
              </a:ext>
            </a:extLst>
          </p:cNvPr>
          <p:cNvSpPr/>
          <p:nvPr userDrawn="1"/>
        </p:nvSpPr>
        <p:spPr>
          <a:xfrm>
            <a:off x="11086440" y="6206195"/>
            <a:ext cx="827640" cy="4616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br>
              <a:rPr sz="1000" dirty="0"/>
            </a:br>
            <a:fld id="{99E337C0-7447-4D1C-BF36-95B1EF0F9DAB}" type="slidenum">
              <a:rPr lang="de-DE" sz="1000" b="0" strike="noStrike" spc="-1" smtClean="0">
                <a:solidFill>
                  <a:srgbClr val="727879"/>
                </a:solidFill>
                <a:latin typeface="Open Sans"/>
                <a:ea typeface="Open Sans"/>
              </a:rPr>
              <a:t>‹#›</a:t>
            </a:fld>
            <a:endParaRPr lang="en-US" sz="1000" b="0" strike="noStrike" spc="-1" dirty="0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en-US" sz="1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Rechteck 12">
            <a:extLst>
              <a:ext uri="{FF2B5EF4-FFF2-40B4-BE49-F238E27FC236}">
                <a16:creationId xmlns:a16="http://schemas.microsoft.com/office/drawing/2014/main" id="{FFFAF923-D4FA-47C4-2D9A-0C40C99E8E01}"/>
              </a:ext>
            </a:extLst>
          </p:cNvPr>
          <p:cNvSpPr/>
          <p:nvPr userDrawn="1"/>
        </p:nvSpPr>
        <p:spPr>
          <a:xfrm>
            <a:off x="0" y="980640"/>
            <a:ext cx="12189960" cy="587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23447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91" r:id="rId3"/>
    <p:sldLayoutId id="214748369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Data Management for Scientific Imaging</a:t>
            </a:r>
          </a:p>
        </p:txBody>
      </p:sp>
      <p:pic>
        <p:nvPicPr>
          <p:cNvPr id="3" name="Picture 2" descr="banner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5624"/>
            <a:ext cx="5183188" cy="2650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89028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Managing scientific image data effectively is crucial for modern research. We'll cover best practices for organizing, documenting and sharing imaging data.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 &amp; Tools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Essential tools for scientific imaging:</a:t>
            </a:r>
          </a:p>
          <a:p>
            <a:r>
              <a:rPr sz="2400"/>
              <a:t>• Bio-Formats - image conversion</a:t>
            </a:r>
          </a:p>
          <a:p>
            <a:r>
              <a:rPr sz="2400"/>
              <a:t>• ImageJ/Fiji - analysis</a:t>
            </a:r>
          </a:p>
          <a:p>
            <a:r>
              <a:rPr sz="2400"/>
              <a:t>• Git - version control</a:t>
            </a:r>
          </a:p>
          <a:p>
            <a:r>
              <a:rPr sz="2400"/>
              <a:t>• Zenodo/BioImage Archive - sharing</a:t>
            </a:r>
          </a:p>
          <a:p/>
          <a:p>
            <a:r>
              <a:rPr sz="2400"/>
              <a:t>Contact your library's data services team for support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89028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Data Management Matters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Poor data management costs 4-6 hours/week searching for data</a:t>
            </a:r>
          </a:p>
          <a:p>
            <a:r>
              <a:rPr sz="2400"/>
              <a:t>• Enables verification of research results</a:t>
            </a:r>
          </a:p>
          <a:p>
            <a:r>
              <a:rPr sz="2400"/>
              <a:t>• Required by funding agencies</a:t>
            </a:r>
          </a:p>
          <a:p>
            <a:r>
              <a:rPr sz="2400"/>
              <a:t>• Essential for research reproducibility</a:t>
            </a:r>
          </a:p>
          <a:p>
            <a:r>
              <a:rPr sz="2400"/>
              <a:t>• Facilitates collaboration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89028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File Formats &amp; Organization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Store raw data in open formats (OME-TIFF)</a:t>
            </a:r>
          </a:p>
          <a:p>
            <a:r>
              <a:rPr sz="2400"/>
              <a:t>• Use descriptive folder names: YYYY-MM-DD_experiment-name</a:t>
            </a:r>
          </a:p>
          <a:p>
            <a:r>
              <a:rPr sz="2400"/>
              <a:t>• Create README files in each folder</a:t>
            </a:r>
          </a:p>
          <a:p>
            <a:r>
              <a:rPr sz="2400"/>
              <a:t>• Separate raw data from processed results</a:t>
            </a:r>
          </a:p>
          <a:p>
            <a:r>
              <a:rPr sz="2400"/>
              <a:t>• Consistent file naming conventions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89028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Metadata is Key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Microscope settings (objective, pixel size, exposure)</a:t>
            </a:r>
          </a:p>
          <a:p>
            <a:r>
              <a:rPr sz="2400"/>
              <a:t>• Sample preparation methods</a:t>
            </a:r>
          </a:p>
          <a:p>
            <a:r>
              <a:rPr sz="2400"/>
              <a:t>• Treatment conditions and timepoints</a:t>
            </a:r>
          </a:p>
          <a:p>
            <a:r>
              <a:rPr sz="2400"/>
              <a:t>• Calibration data and controls</a:t>
            </a:r>
          </a:p>
          <a:p>
            <a:r>
              <a:rPr sz="2400"/>
              <a:t>• Use consistent metadata templates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89028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Version Control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Track changes to analysis code with Git</a:t>
            </a:r>
          </a:p>
          <a:p>
            <a:r>
              <a:rPr sz="2400"/>
              <a:t>• Document processing in notebooks</a:t>
            </a:r>
          </a:p>
          <a:p>
            <a:r>
              <a:rPr sz="2400"/>
              <a:t>• Record software versions used</a:t>
            </a:r>
          </a:p>
          <a:p>
            <a:r>
              <a:rPr sz="2400"/>
              <a:t>• Keep scripts with datasets</a:t>
            </a:r>
          </a:p>
          <a:p>
            <a:r>
              <a:rPr sz="2400"/>
              <a:t>• Regular commits and clear messages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89028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Storage &amp; Backup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The 3-2-1 Rule:</a:t>
            </a:r>
          </a:p>
          <a:p>
            <a:r>
              <a:rPr sz="2400"/>
              <a:t>• 3 copies of data</a:t>
            </a:r>
          </a:p>
          <a:p>
            <a:r>
              <a:rPr sz="2400"/>
              <a:t>• 2 different storage types</a:t>
            </a:r>
          </a:p>
          <a:p>
            <a:r>
              <a:rPr sz="2400"/>
              <a:t>• 1 copy stored offsite</a:t>
            </a:r>
          </a:p>
          <a:p/>
          <a:p>
            <a:r>
              <a:rPr sz="2400"/>
              <a:t>Use checksums to verify data integrity</a:t>
            </a:r>
          </a:p>
          <a:p>
            <a:r>
              <a:rPr sz="2400"/>
              <a:t>Plan storage needs in advance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89028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Analysis Pipeline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Document step-by-step analysis workflow</a:t>
            </a:r>
          </a:p>
          <a:p>
            <a:r>
              <a:rPr sz="2400"/>
              <a:t>• Use automation for reproducibility</a:t>
            </a:r>
          </a:p>
          <a:p>
            <a:r>
              <a:rPr sz="2400"/>
              <a:t>• Save intermediate results</a:t>
            </a:r>
          </a:p>
          <a:p>
            <a:r>
              <a:rPr sz="2400"/>
              <a:t>• Include example data</a:t>
            </a:r>
          </a:p>
          <a:p>
            <a:r>
              <a:rPr sz="2400"/>
              <a:t>• Validate results with controls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89028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Sharing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Upload to appropriate repositories</a:t>
            </a:r>
          </a:p>
          <a:p>
            <a:r>
              <a:rPr sz="2400"/>
              <a:t>• Get DOIs for datasets</a:t>
            </a:r>
          </a:p>
          <a:p>
            <a:r>
              <a:rPr sz="2400"/>
              <a:t>• Include detailed metadata</a:t>
            </a:r>
          </a:p>
          <a:p>
            <a:r>
              <a:rPr sz="2400"/>
              <a:t>• Consider access restrictions</a:t>
            </a:r>
          </a:p>
          <a:p>
            <a:r>
              <a:rPr sz="2400"/>
              <a:t>• Link data to publications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89028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FAIR Principles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Make your data:</a:t>
            </a:r>
          </a:p>
          <a:p>
            <a:r>
              <a:rPr sz="2400"/>
              <a:t>• Findable - Use proper metadata and identifiers</a:t>
            </a:r>
          </a:p>
          <a:p>
            <a:r>
              <a:rPr sz="2400"/>
              <a:t>• Accessible - Standard protocols for access</a:t>
            </a:r>
          </a:p>
          <a:p>
            <a:r>
              <a:rPr sz="2400"/>
              <a:t>• Interoperable - Use standard formats</a:t>
            </a:r>
          </a:p>
          <a:p>
            <a:r>
              <a:rPr sz="2400"/>
              <a:t>• Reusable - Clear documentation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89028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Open Sans</vt:lpstr>
      <vt:lpstr>Custom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Thomas Burghardt</dc:creator>
  <dc:description/>
  <cp:lastModifiedBy>Robert Haase</cp:lastModifiedBy>
  <cp:revision>80</cp:revision>
  <dcterms:modified xsi:type="dcterms:W3CDTF">2024-02-16T21:15:19Z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0x0101003BEE476C9DF2F248B265B4A3C7AC3448</vt:lpwstr>
  </property>
  <property fmtid="{D5CDD505-2E9C-101B-9397-08002B2CF9AE}" pid="3" name="PresentationFormat">
    <vt:lpwstr>Breitbild</vt:lpwstr>
  </property>
  <property fmtid="{D5CDD505-2E9C-101B-9397-08002B2CF9AE}" pid="4" name="Slides">
    <vt:i4>3</vt:i4>
  </property>
  <property fmtid="{D5CDD505-2E9C-101B-9397-08002B2CF9AE}" pid="5" name="_dlc_DocIdItemGuid">
    <vt:lpwstr>72f4eced-47dd-49c0-bdfa-f3d2425fc663</vt:lpwstr>
  </property>
</Properties>
</file>