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sldIdLst>
    <p:sldId id="256" r:id="rId6"/>
    <p:sldId id="257" r:id="rId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2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BC6E-8946-93B1-DA7F-D642A2FD0D91}"/>
              </a:ext>
            </a:extLst>
          </p:cNvPr>
          <p:cNvSpPr>
            <a:spLocks noGrp="1"/>
          </p:cNvSpPr>
          <p:nvPr>
            <p:ph type="title" hasCustomPrompt="1"/>
          </p:nvPr>
        </p:nvSpPr>
        <p:spPr>
          <a:xfrm>
            <a:off x="513347" y="2638991"/>
            <a:ext cx="10990793" cy="1923484"/>
          </a:xfrm>
        </p:spPr>
        <p:txBody>
          <a:bodyPr anchor="b"/>
          <a:lstStyle>
            <a:lvl1pPr>
              <a:defRPr sz="6000" b="0"/>
            </a:lvl1pPr>
          </a:lstStyle>
          <a:p>
            <a:r>
              <a:rPr lang="en-US" dirty="0"/>
              <a:t>Title</a:t>
            </a:r>
          </a:p>
        </p:txBody>
      </p:sp>
      <p:sp>
        <p:nvSpPr>
          <p:cNvPr id="3" name="Text Placeholder 2">
            <a:extLst>
              <a:ext uri="{FF2B5EF4-FFF2-40B4-BE49-F238E27FC236}">
                <a16:creationId xmlns:a16="http://schemas.microsoft.com/office/drawing/2014/main" id="{B4169D34-58C5-177A-5800-433B02088A00}"/>
              </a:ext>
            </a:extLst>
          </p:cNvPr>
          <p:cNvSpPr>
            <a:spLocks noGrp="1"/>
          </p:cNvSpPr>
          <p:nvPr>
            <p:ph type="body" idx="1" hasCustomPrompt="1"/>
          </p:nvPr>
        </p:nvSpPr>
        <p:spPr>
          <a:xfrm>
            <a:off x="513347" y="4589464"/>
            <a:ext cx="10990792" cy="958408"/>
          </a:xfrm>
        </p:spPr>
        <p:txBody>
          <a:bodyPr/>
          <a:lstStyle>
            <a:lvl1pPr marL="0" indent="0">
              <a:buNone/>
              <a:defRPr sz="2400">
                <a:solidFill>
                  <a:srgbClr val="00305E"/>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Speaker(s)</a:t>
            </a:r>
          </a:p>
        </p:txBody>
      </p:sp>
      <p:sp>
        <p:nvSpPr>
          <p:cNvPr id="4" name="Date Placeholder 3">
            <a:extLst>
              <a:ext uri="{FF2B5EF4-FFF2-40B4-BE49-F238E27FC236}">
                <a16:creationId xmlns:a16="http://schemas.microsoft.com/office/drawing/2014/main" id="{E4165BEC-60E4-73E1-F5D5-F1AAB9D372B0}"/>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8999F11A-566E-F623-8262-9C4F0D43761A}"/>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D5ABEA5-E68D-9FBD-6AF9-CA6F31BA8746}"/>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Tree>
    <p:extLst>
      <p:ext uri="{BB962C8B-B14F-4D97-AF65-F5344CB8AC3E}">
        <p14:creationId xmlns:p14="http://schemas.microsoft.com/office/powerpoint/2010/main" val="165807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E1DF-24C7-8F31-40CA-7DDD56AB2A45}"/>
              </a:ext>
            </a:extLst>
          </p:cNvPr>
          <p:cNvSpPr>
            <a:spLocks noGrp="1"/>
          </p:cNvSpPr>
          <p:nvPr>
            <p:ph type="title"/>
          </p:nvPr>
        </p:nvSpPr>
        <p:spPr>
          <a:xfrm>
            <a:off x="277920" y="365125"/>
            <a:ext cx="1107588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3874BDC-A125-2F9E-1864-7A4C954625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56A75-A8B3-C3E1-1DF0-49E36B9141C7}"/>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7A75E583-EEFA-DE14-BECC-D6DC592B9A83}"/>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635FC2C-00F2-0019-9A0E-EE02075C672B}"/>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Tree>
    <p:extLst>
      <p:ext uri="{BB962C8B-B14F-4D97-AF65-F5344CB8AC3E}">
        <p14:creationId xmlns:p14="http://schemas.microsoft.com/office/powerpoint/2010/main" val="167647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E1DF-24C7-8F31-40CA-7DDD56AB2A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3874BDC-A125-2F9E-1864-7A4C95462501}"/>
              </a:ext>
            </a:extLst>
          </p:cNvPr>
          <p:cNvSpPr>
            <a:spLocks noGrp="1"/>
          </p:cNvSpPr>
          <p:nvPr>
            <p:ph idx="1"/>
          </p:nvPr>
        </p:nvSpPr>
        <p:spPr>
          <a:xfrm>
            <a:off x="277920" y="1825625"/>
            <a:ext cx="5351603" cy="4859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56A75-A8B3-C3E1-1DF0-49E36B9141C7}"/>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7A75E583-EEFA-DE14-BECC-D6DC592B9A83}"/>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635FC2C-00F2-0019-9A0E-EE02075C672B}"/>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
        <p:nvSpPr>
          <p:cNvPr id="7" name="Content Placeholder 2">
            <a:extLst>
              <a:ext uri="{FF2B5EF4-FFF2-40B4-BE49-F238E27FC236}">
                <a16:creationId xmlns:a16="http://schemas.microsoft.com/office/drawing/2014/main" id="{24508932-E1ED-73ED-A1E2-C073DD72DC0F}"/>
              </a:ext>
            </a:extLst>
          </p:cNvPr>
          <p:cNvSpPr>
            <a:spLocks noGrp="1"/>
          </p:cNvSpPr>
          <p:nvPr>
            <p:ph idx="13"/>
          </p:nvPr>
        </p:nvSpPr>
        <p:spPr>
          <a:xfrm>
            <a:off x="5749743" y="1825625"/>
            <a:ext cx="5351603" cy="48593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6456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E1DF-24C7-8F31-40CA-7DDD56AB2A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3874BDC-A125-2F9E-1864-7A4C95462501}"/>
              </a:ext>
            </a:extLst>
          </p:cNvPr>
          <p:cNvSpPr>
            <a:spLocks noGrp="1"/>
          </p:cNvSpPr>
          <p:nvPr>
            <p:ph idx="1"/>
          </p:nvPr>
        </p:nvSpPr>
        <p:spPr>
          <a:xfrm>
            <a:off x="277921" y="1825624"/>
            <a:ext cx="3482639" cy="4871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5656A75-A8B3-C3E1-1DF0-49E36B9141C7}"/>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7A75E583-EEFA-DE14-BECC-D6DC592B9A83}"/>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635FC2C-00F2-0019-9A0E-EE02075C672B}"/>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
        <p:nvSpPr>
          <p:cNvPr id="7" name="Content Placeholder 2">
            <a:extLst>
              <a:ext uri="{FF2B5EF4-FFF2-40B4-BE49-F238E27FC236}">
                <a16:creationId xmlns:a16="http://schemas.microsoft.com/office/drawing/2014/main" id="{24508932-E1ED-73ED-A1E2-C073DD72DC0F}"/>
              </a:ext>
            </a:extLst>
          </p:cNvPr>
          <p:cNvSpPr>
            <a:spLocks noGrp="1"/>
          </p:cNvSpPr>
          <p:nvPr>
            <p:ph idx="13"/>
          </p:nvPr>
        </p:nvSpPr>
        <p:spPr>
          <a:xfrm>
            <a:off x="3889139" y="1825624"/>
            <a:ext cx="3482639" cy="4871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28F53D0E-1635-367F-8509-49B0189A8547}"/>
              </a:ext>
            </a:extLst>
          </p:cNvPr>
          <p:cNvSpPr>
            <a:spLocks noGrp="1"/>
          </p:cNvSpPr>
          <p:nvPr>
            <p:ph idx="14"/>
          </p:nvPr>
        </p:nvSpPr>
        <p:spPr>
          <a:xfrm>
            <a:off x="7500357" y="1825624"/>
            <a:ext cx="3482639" cy="4871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983040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926201-3F7E-1509-D0DF-F0F1CFDBA889}"/>
              </a:ext>
            </a:extLst>
          </p:cNvPr>
          <p:cNvSpPr>
            <a:spLocks noGrp="1"/>
          </p:cNvSpPr>
          <p:nvPr>
            <p:ph type="title"/>
          </p:nvPr>
        </p:nvSpPr>
        <p:spPr>
          <a:xfrm>
            <a:off x="277920" y="365125"/>
            <a:ext cx="918087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FB4266-562E-96B0-5028-47A7847507F4}"/>
              </a:ext>
            </a:extLst>
          </p:cNvPr>
          <p:cNvSpPr>
            <a:spLocks noGrp="1"/>
          </p:cNvSpPr>
          <p:nvPr>
            <p:ph type="body" idx="1"/>
          </p:nvPr>
        </p:nvSpPr>
        <p:spPr>
          <a:xfrm>
            <a:off x="277920" y="1825624"/>
            <a:ext cx="11075880" cy="48422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feld 8">
            <a:extLst>
              <a:ext uri="{FF2B5EF4-FFF2-40B4-BE49-F238E27FC236}">
                <a16:creationId xmlns:a16="http://schemas.microsoft.com/office/drawing/2014/main" id="{EAA27115-E516-0DDA-CA24-0FCA1343EDF2}"/>
              </a:ext>
            </a:extLst>
          </p:cNvPr>
          <p:cNvSpPr/>
          <p:nvPr userDrawn="1"/>
        </p:nvSpPr>
        <p:spPr>
          <a:xfrm>
            <a:off x="11086440" y="6206195"/>
            <a:ext cx="827640" cy="461665"/>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ct val="100000"/>
              </a:lnSpc>
              <a:buNone/>
              <a:tabLst>
                <a:tab pos="0" algn="l"/>
              </a:tabLst>
            </a:pPr>
            <a:br>
              <a:rPr sz="1000" dirty="0"/>
            </a:br>
            <a:fld id="{99E337C0-7447-4D1C-BF36-95B1EF0F9DAB}" type="slidenum">
              <a:rPr lang="de-DE" sz="1000" b="0" strike="noStrike" spc="-1" smtClean="0">
                <a:solidFill>
                  <a:srgbClr val="727879"/>
                </a:solidFill>
                <a:latin typeface="Open Sans"/>
                <a:ea typeface="Open Sans"/>
              </a:rPr>
              <a:t>‹#›</a:t>
            </a:fld>
            <a:endParaRPr lang="en-US" sz="1000" b="0" strike="noStrike" spc="-1" dirty="0">
              <a:solidFill>
                <a:srgbClr val="000000"/>
              </a:solidFill>
              <a:latin typeface="Calibri"/>
            </a:endParaRPr>
          </a:p>
          <a:p>
            <a:pPr algn="r">
              <a:lnSpc>
                <a:spcPct val="100000"/>
              </a:lnSpc>
              <a:buNone/>
              <a:tabLst>
                <a:tab pos="0" algn="l"/>
              </a:tabLst>
            </a:pPr>
            <a:endParaRPr lang="en-US" sz="1000" b="0" strike="noStrike" spc="-1" dirty="0">
              <a:solidFill>
                <a:srgbClr val="000000"/>
              </a:solidFill>
              <a:latin typeface="Calibri"/>
            </a:endParaRPr>
          </a:p>
        </p:txBody>
      </p:sp>
      <p:sp>
        <p:nvSpPr>
          <p:cNvPr id="16" name="Rechteck 12">
            <a:extLst>
              <a:ext uri="{FF2B5EF4-FFF2-40B4-BE49-F238E27FC236}">
                <a16:creationId xmlns:a16="http://schemas.microsoft.com/office/drawing/2014/main" id="{FFFAF923-D4FA-47C4-2D9A-0C40C99E8E01}"/>
              </a:ext>
            </a:extLst>
          </p:cNvPr>
          <p:cNvSpPr/>
          <p:nvPr userDrawn="1"/>
        </p:nvSpPr>
        <p:spPr>
          <a:xfrm>
            <a:off x="0" y="980640"/>
            <a:ext cx="12189960" cy="58752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buNone/>
            </a:pPr>
            <a:endParaRPr lang="en-US" sz="1800" b="0" strike="noStrike" spc="-1">
              <a:solidFill>
                <a:srgbClr val="000000"/>
              </a:solidFill>
              <a:latin typeface="Calibri"/>
              <a:ea typeface="DejaVu Sans"/>
            </a:endParaRPr>
          </a:p>
        </p:txBody>
      </p:sp>
    </p:spTree>
    <p:extLst>
      <p:ext uri="{BB962C8B-B14F-4D97-AF65-F5344CB8AC3E}">
        <p14:creationId xmlns:p14="http://schemas.microsoft.com/office/powerpoint/2010/main" val="1234477745"/>
      </p:ext>
    </p:extLst>
  </p:cSld>
  <p:clrMap bg1="lt1" tx1="dk1" bg2="lt2" tx2="dk2" accent1="accent1" accent2="accent2" accent3="accent3" accent4="accent4" accent5="accent5" accent6="accent6" hlink="hlink" folHlink="folHlink"/>
  <p:sldLayoutIdLst>
    <p:sldLayoutId id="2147483690" r:id="rId1"/>
    <p:sldLayoutId id="2147483689" r:id="rId2"/>
    <p:sldLayoutId id="2147483691" r:id="rId3"/>
    <p:sldLayoutId id="2147483692" r:id="rId4"/>
  </p:sldLayoutIdLst>
  <p:txStyles>
    <p:titleStyle>
      <a:lvl1pPr algn="l" defTabSz="914400" rtl="0" eaLnBrk="1" latinLnBrk="0" hangingPunct="1">
        <a:lnSpc>
          <a:spcPct val="90000"/>
        </a:lnSpc>
        <a:spcBef>
          <a:spcPct val="0"/>
        </a:spcBef>
        <a:buNone/>
        <a:defRPr sz="4400" b="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Cat and Microscope</a:t>
            </a:r>
          </a:p>
        </p:txBody>
      </p:sp>
      <p:sp>
        <p:nvSpPr>
          <p:cNvPr id="3" name="TextBox 2"/>
          <p:cNvSpPr txBox="1"/>
          <p:nvPr/>
        </p:nvSpPr>
        <p:spPr>
          <a:xfrm>
            <a:off x="914400" y="1828800"/>
            <a:ext cx="5181600" cy="5029200"/>
          </a:xfrm>
          <a:prstGeom prst="rect">
            <a:avLst/>
          </a:prstGeom>
          <a:noFill/>
        </p:spPr>
        <p:txBody>
          <a:bodyPr wrap="square">
            <a:spAutoFit/>
          </a:bodyPr>
          <a:lstStyle/>
          <a:p>
            <a:r>
              <a:rPr sz="2400"/>
              <a:t>The image shows a cat sitting on a wooden surface next to a white microscope. The cat is looking to the side and appears to have a white and black coat. The microscope is positioned in front of the cat, creating a playful juxtaposition between the two objects. The background is a plain white wall and part of a red textile is visible to the right.</a:t>
            </a:r>
          </a:p>
        </p:txBody>
      </p:sp>
      <p:pic>
        <p:nvPicPr>
          <p:cNvPr id="4" name="Picture 3" descr="image1.jpg"/>
          <p:cNvPicPr>
            <a:picLocks noChangeAspect="1"/>
          </p:cNvPicPr>
          <p:nvPr/>
        </p:nvPicPr>
        <p:blipFill>
          <a:blip r:embed="rId2"/>
          <a:stretch>
            <a:fillRect/>
          </a:stretch>
        </p:blipFill>
        <p:spPr>
          <a:xfrm>
            <a:off x="6187440" y="1828800"/>
            <a:ext cx="5029200" cy="50292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Fluorescent Microscopy Image</a:t>
            </a:r>
          </a:p>
        </p:txBody>
      </p:sp>
      <p:sp>
        <p:nvSpPr>
          <p:cNvPr id="3" name="TextBox 2"/>
          <p:cNvSpPr txBox="1"/>
          <p:nvPr/>
        </p:nvSpPr>
        <p:spPr>
          <a:xfrm>
            <a:off x="914400" y="1828800"/>
            <a:ext cx="5181600" cy="5029200"/>
          </a:xfrm>
          <a:prstGeom prst="rect">
            <a:avLst/>
          </a:prstGeom>
          <a:noFill/>
        </p:spPr>
        <p:txBody>
          <a:bodyPr wrap="square">
            <a:spAutoFit/>
          </a:bodyPr>
          <a:lstStyle/>
          <a:p>
            <a:r>
              <a:rPr sz="2400"/>
              <a:t>This image depicts a fluorescent microscopy image of four cells. The cell nuclei are stained blue, likely indicating the presence of DNA. The cell structure is outlined in green, possibly highlighting the cytoskeleton or cell membrane. Red spots within the cells may indicate specific organelles or proteins, such as mitochondria or tagged proteins. The overall image suggests a study focusing on cellular components and structures.</a:t>
            </a:r>
          </a:p>
        </p:txBody>
      </p:sp>
      <p:pic>
        <p:nvPicPr>
          <p:cNvPr id="4" name="Picture 3" descr="image2.jpg"/>
          <p:cNvPicPr>
            <a:picLocks noChangeAspect="1"/>
          </p:cNvPicPr>
          <p:nvPr/>
        </p:nvPicPr>
        <p:blipFill>
          <a:blip r:embed="rId2"/>
          <a:stretch>
            <a:fillRect/>
          </a:stretch>
        </p:blipFill>
        <p:spPr>
          <a:xfrm>
            <a:off x="6187440" y="1828800"/>
            <a:ext cx="5181600" cy="3947885"/>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Open Sans</vt:lpstr>
      <vt:lpstr>Custom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Thomas Burghardt</dc:creator>
  <dc:description/>
  <cp:lastModifiedBy>Robert Haase</cp:lastModifiedBy>
  <cp:revision>80</cp:revision>
  <dcterms:modified xsi:type="dcterms:W3CDTF">2024-02-16T21:15:19Z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0x0101003BEE476C9DF2F248B265B4A3C7AC3448</vt:lpwstr>
  </property>
  <property fmtid="{D5CDD505-2E9C-101B-9397-08002B2CF9AE}" pid="3" name="PresentationFormat">
    <vt:lpwstr>Breitbild</vt:lpwstr>
  </property>
  <property fmtid="{D5CDD505-2E9C-101B-9397-08002B2CF9AE}" pid="4" name="Slides">
    <vt:i4>3</vt:i4>
  </property>
  <property fmtid="{D5CDD505-2E9C-101B-9397-08002B2CF9AE}" pid="5" name="_dlc_DocIdItemGuid">
    <vt:lpwstr>72f4eced-47dd-49c0-bdfa-f3d2425fc663</vt:lpwstr>
  </property>
</Properties>
</file>