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6"/>
    <p:sldId id="257"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BC6E-8946-93B1-DA7F-D642A2FD0D91}"/>
              </a:ext>
            </a:extLst>
          </p:cNvPr>
          <p:cNvSpPr>
            <a:spLocks noGrp="1"/>
          </p:cNvSpPr>
          <p:nvPr>
            <p:ph type="title" hasCustomPrompt="1"/>
          </p:nvPr>
        </p:nvSpPr>
        <p:spPr>
          <a:xfrm>
            <a:off x="513347" y="2638991"/>
            <a:ext cx="10990793" cy="1923484"/>
          </a:xfrm>
        </p:spPr>
        <p:txBody>
          <a:bodyPr anchor="b"/>
          <a:lstStyle>
            <a:lvl1pPr>
              <a:defRPr sz="6000" b="0"/>
            </a:lvl1pPr>
          </a:lstStyle>
          <a:p>
            <a:r>
              <a:rPr lang="en-US" dirty="0"/>
              <a:t>Title</a:t>
            </a:r>
          </a:p>
        </p:txBody>
      </p:sp>
      <p:sp>
        <p:nvSpPr>
          <p:cNvPr id="3" name="Text Placeholder 2">
            <a:extLst>
              <a:ext uri="{FF2B5EF4-FFF2-40B4-BE49-F238E27FC236}">
                <a16:creationId xmlns:a16="http://schemas.microsoft.com/office/drawing/2014/main" id="{B4169D34-58C5-177A-5800-433B02088A00}"/>
              </a:ext>
            </a:extLst>
          </p:cNvPr>
          <p:cNvSpPr>
            <a:spLocks noGrp="1"/>
          </p:cNvSpPr>
          <p:nvPr>
            <p:ph type="body" idx="1" hasCustomPrompt="1"/>
          </p:nvPr>
        </p:nvSpPr>
        <p:spPr>
          <a:xfrm>
            <a:off x="513347" y="4589464"/>
            <a:ext cx="10990792" cy="958408"/>
          </a:xfrm>
        </p:spPr>
        <p:txBody>
          <a:bodyPr/>
          <a:lstStyle>
            <a:lvl1pPr marL="0" indent="0">
              <a:buNone/>
              <a:defRPr sz="24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Speaker(s)</a:t>
            </a:r>
          </a:p>
        </p:txBody>
      </p:sp>
      <p:sp>
        <p:nvSpPr>
          <p:cNvPr id="4" name="Date Placeholder 3">
            <a:extLst>
              <a:ext uri="{FF2B5EF4-FFF2-40B4-BE49-F238E27FC236}">
                <a16:creationId xmlns:a16="http://schemas.microsoft.com/office/drawing/2014/main" id="{E4165BEC-60E4-73E1-F5D5-F1AAB9D372B0}"/>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8999F11A-566E-F623-8262-9C4F0D43761A}"/>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5ABEA5-E68D-9FBD-6AF9-CA6F31BA8746}"/>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580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a:xfrm>
            <a:off x="277920" y="365125"/>
            <a:ext cx="1107588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7647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0" y="1825625"/>
            <a:ext cx="5351603" cy="4859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5749743" y="1825625"/>
            <a:ext cx="5351603" cy="48593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45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1"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3889139"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28F53D0E-1635-367F-8509-49B0189A8547}"/>
              </a:ext>
            </a:extLst>
          </p:cNvPr>
          <p:cNvSpPr>
            <a:spLocks noGrp="1"/>
          </p:cNvSpPr>
          <p:nvPr>
            <p:ph idx="14"/>
          </p:nvPr>
        </p:nvSpPr>
        <p:spPr>
          <a:xfrm>
            <a:off x="7500357"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983040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26201-3F7E-1509-D0DF-F0F1CFDBA889}"/>
              </a:ext>
            </a:extLst>
          </p:cNvPr>
          <p:cNvSpPr>
            <a:spLocks noGrp="1"/>
          </p:cNvSpPr>
          <p:nvPr>
            <p:ph type="title"/>
          </p:nvPr>
        </p:nvSpPr>
        <p:spPr>
          <a:xfrm>
            <a:off x="277920" y="365125"/>
            <a:ext cx="9180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FB4266-562E-96B0-5028-47A7847507F4}"/>
              </a:ext>
            </a:extLst>
          </p:cNvPr>
          <p:cNvSpPr>
            <a:spLocks noGrp="1"/>
          </p:cNvSpPr>
          <p:nvPr>
            <p:ph type="body" idx="1"/>
          </p:nvPr>
        </p:nvSpPr>
        <p:spPr>
          <a:xfrm>
            <a:off x="277920" y="1825624"/>
            <a:ext cx="11075880" cy="48422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feld 8">
            <a:extLst>
              <a:ext uri="{FF2B5EF4-FFF2-40B4-BE49-F238E27FC236}">
                <a16:creationId xmlns:a16="http://schemas.microsoft.com/office/drawing/2014/main" id="{EAA27115-E516-0DDA-CA24-0FCA1343EDF2}"/>
              </a:ext>
            </a:extLst>
          </p:cNvPr>
          <p:cNvSpPr/>
          <p:nvPr userDrawn="1"/>
        </p:nvSpPr>
        <p:spPr>
          <a:xfrm>
            <a:off x="11086440" y="6206195"/>
            <a:ext cx="827640" cy="4616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buNone/>
              <a:tabLst>
                <a:tab pos="0" algn="l"/>
              </a:tabLst>
            </a:pPr>
            <a:br>
              <a:rPr sz="1000" dirty="0"/>
            </a:br>
            <a:fld id="{99E337C0-7447-4D1C-BF36-95B1EF0F9DAB}" type="slidenum">
              <a:rPr lang="de-DE" sz="1000" b="0" strike="noStrike" spc="-1" smtClean="0">
                <a:solidFill>
                  <a:srgbClr val="727879"/>
                </a:solidFill>
                <a:latin typeface="Open Sans"/>
                <a:ea typeface="Open Sans"/>
              </a:rPr>
              <a:t>‹#›</a:t>
            </a:fld>
            <a:endParaRPr lang="en-US" sz="1000" b="0" strike="noStrike" spc="-1" dirty="0">
              <a:solidFill>
                <a:srgbClr val="000000"/>
              </a:solidFill>
              <a:latin typeface="Calibri"/>
            </a:endParaRPr>
          </a:p>
          <a:p>
            <a:pPr algn="r">
              <a:lnSpc>
                <a:spcPct val="100000"/>
              </a:lnSpc>
              <a:buNone/>
              <a:tabLst>
                <a:tab pos="0" algn="l"/>
              </a:tabLst>
            </a:pPr>
            <a:endParaRPr lang="en-US" sz="1000" b="0" strike="noStrike" spc="-1" dirty="0">
              <a:solidFill>
                <a:srgbClr val="000000"/>
              </a:solidFill>
              <a:latin typeface="Calibri"/>
            </a:endParaRPr>
          </a:p>
        </p:txBody>
      </p:sp>
      <p:sp>
        <p:nvSpPr>
          <p:cNvPr id="16" name="Rechteck 12">
            <a:extLst>
              <a:ext uri="{FF2B5EF4-FFF2-40B4-BE49-F238E27FC236}">
                <a16:creationId xmlns:a16="http://schemas.microsoft.com/office/drawing/2014/main" id="{FFFAF923-D4FA-47C4-2D9A-0C40C99E8E01}"/>
              </a:ext>
            </a:extLst>
          </p:cNvPr>
          <p:cNvSpPr/>
          <p:nvPr userDrawn="1"/>
        </p:nvSpPr>
        <p:spPr>
          <a:xfrm>
            <a:off x="0" y="980640"/>
            <a:ext cx="12189960" cy="5875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buNone/>
            </a:pPr>
            <a:endParaRPr lang="en-US" sz="1800" b="0" strike="noStrike" spc="-1">
              <a:solidFill>
                <a:srgbClr val="000000"/>
              </a:solidFill>
              <a:latin typeface="Calibri"/>
              <a:ea typeface="DejaVu Sans"/>
            </a:endParaRPr>
          </a:p>
        </p:txBody>
      </p:sp>
    </p:spTree>
    <p:extLst>
      <p:ext uri="{BB962C8B-B14F-4D97-AF65-F5344CB8AC3E}">
        <p14:creationId xmlns:p14="http://schemas.microsoft.com/office/powerpoint/2010/main" val="1234477745"/>
      </p:ext>
    </p:extLst>
  </p:cSld>
  <p:clrMap bg1="lt1" tx1="dk1" bg2="lt2" tx2="dk2" accent1="accent1" accent2="accent2" accent3="accent3" accent4="accent4" accent5="accent5" accent6="accent6" hlink="hlink" folHlink="folHlink"/>
  <p:sldLayoutIdLst>
    <p:sldLayoutId id="2147483690" r:id="rId1"/>
    <p:sldLayoutId id="2147483689" r:id="rId2"/>
    <p:sldLayoutId id="2147483691" r:id="rId3"/>
    <p:sldLayoutId id="2147483692" r:id="rId4"/>
  </p:sldLayoutIdLst>
  <p:txStyles>
    <p:titleStyle>
      <a:lvl1pPr algn="l" defTabSz="914400" rtl="0" eaLnBrk="1" latinLnBrk="0" hangingPunct="1">
        <a:lnSpc>
          <a:spcPct val="90000"/>
        </a:lnSpc>
        <a:spcBef>
          <a:spcPct val="0"/>
        </a:spcBef>
        <a:buNone/>
        <a:defRPr sz="4400" b="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Cat and Microscope</a:t>
            </a:r>
          </a:p>
        </p:txBody>
      </p:sp>
      <p:sp>
        <p:nvSpPr>
          <p:cNvPr id="3" name="TextBox 2"/>
          <p:cNvSpPr txBox="1"/>
          <p:nvPr/>
        </p:nvSpPr>
        <p:spPr>
          <a:xfrm>
            <a:off x="914400" y="1825624"/>
            <a:ext cx="5183188" cy="6857992"/>
          </a:xfrm>
          <a:prstGeom prst="rect">
            <a:avLst/>
          </a:prstGeom>
          <a:noFill/>
        </p:spPr>
        <p:txBody>
          <a:bodyPr wrap="square">
            <a:spAutoFit/>
          </a:bodyPr>
          <a:lstStyle/>
          <a:p>
            <a:r>
              <a:rPr sz="2400"/>
              <a:t>The image shows a cat sitting on a wooden surface beside a white microscope. The cat has a white coat with black patches, and it is looking to the side. The microscope is modern-looking, with a sleek design, and both are positioned against a light-colored wall.</a:t>
            </a:r>
          </a:p>
        </p:txBody>
      </p:sp>
      <p:pic>
        <p:nvPicPr>
          <p:cNvPr id="4" name="Picture 3" descr="image1.png"/>
          <p:cNvPicPr>
            <a:picLocks noChangeAspect="1"/>
          </p:cNvPicPr>
          <p:nvPr/>
        </p:nvPicPr>
        <p:blipFill>
          <a:blip r:embed="rId2"/>
          <a:stretch>
            <a:fillRect/>
          </a:stretch>
        </p:blipFill>
        <p:spPr>
          <a:xfrm>
            <a:off x="6189028" y="1825624"/>
            <a:ext cx="5183188" cy="518318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Fluorescent Microscopy Image</a:t>
            </a:r>
          </a:p>
        </p:txBody>
      </p:sp>
      <p:sp>
        <p:nvSpPr>
          <p:cNvPr id="3" name="TextBox 2"/>
          <p:cNvSpPr txBox="1"/>
          <p:nvPr/>
        </p:nvSpPr>
        <p:spPr>
          <a:xfrm>
            <a:off x="914400" y="1825624"/>
            <a:ext cx="5183188" cy="6857992"/>
          </a:xfrm>
          <a:prstGeom prst="rect">
            <a:avLst/>
          </a:prstGeom>
          <a:noFill/>
        </p:spPr>
        <p:txBody>
          <a:bodyPr wrap="square">
            <a:spAutoFit/>
          </a:bodyPr>
          <a:lstStyle/>
          <a:p>
            <a:r>
              <a:rPr sz="2400"/>
              <a:t>This is a fluorescent microscopy image showing four cells. The nuclei are prominently stained blue, indicating a DNA-specific stain such as DAPI. The surrounding cell structures are highlighted in green, likely representing components such as the cytoskeleton or mitochondria, commonly stained with fluorophores like GFP. Additionally, there are scattered red spots or regions, perhaps indicating another cellular component or organelle, like lysosomes or specific proteins, visualized using a red fluorescent marker.</a:t>
            </a:r>
          </a:p>
        </p:txBody>
      </p:sp>
      <p:pic>
        <p:nvPicPr>
          <p:cNvPr id="4" name="Picture 3" descr="image2.png"/>
          <p:cNvPicPr>
            <a:picLocks noChangeAspect="1"/>
          </p:cNvPicPr>
          <p:nvPr/>
        </p:nvPicPr>
        <p:blipFill>
          <a:blip r:embed="rId2"/>
          <a:stretch>
            <a:fillRect/>
          </a:stretch>
        </p:blipFill>
        <p:spPr>
          <a:xfrm>
            <a:off x="6189028" y="1825624"/>
            <a:ext cx="5183188" cy="3949095"/>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Open Sans</vt:lpstr>
      <vt:lpstr>Custom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Thomas Burghardt</dc:creator>
  <dc:description/>
  <cp:lastModifiedBy>Robert Haase</cp:lastModifiedBy>
  <cp:revision>80</cp:revision>
  <dcterms:modified xsi:type="dcterms:W3CDTF">2024-02-16T21:15:19Z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0x0101003BEE476C9DF2F248B265B4A3C7AC3448</vt:lpwstr>
  </property>
  <property fmtid="{D5CDD505-2E9C-101B-9397-08002B2CF9AE}" pid="3" name="PresentationFormat">
    <vt:lpwstr>Breitbild</vt:lpwstr>
  </property>
  <property fmtid="{D5CDD505-2E9C-101B-9397-08002B2CF9AE}" pid="4" name="Slides">
    <vt:i4>3</vt:i4>
  </property>
  <property fmtid="{D5CDD505-2E9C-101B-9397-08002B2CF9AE}" pid="5" name="_dlc_DocIdItemGuid">
    <vt:lpwstr>72f4eced-47dd-49c0-bdfa-f3d2425fc663</vt:lpwstr>
  </property>
</Properties>
</file>