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tif"/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5" Type="http://schemas.openxmlformats.org/officeDocument/2006/relationships/image" Target="../media/image10.jpe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7">
            <a:extLst>
              <a:ext uri="{FF2B5EF4-FFF2-40B4-BE49-F238E27FC236}">
                <a16:creationId xmlns:a16="http://schemas.microsoft.com/office/drawing/2014/main" id="{FD9CF266-3BBE-C8E9-4B25-2E2B8A4C37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/>
        </p:blipFill>
        <p:spPr>
          <a:xfrm>
            <a:off x="10019933" y="3688772"/>
            <a:ext cx="2172067" cy="1538650"/>
          </a:xfrm>
          <a:prstGeom prst="rect">
            <a:avLst/>
          </a:prstGeom>
          <a:ln w="0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8" y="2638991"/>
            <a:ext cx="9127958" cy="192348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8" y="4589464"/>
            <a:ext cx="8097386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fik 4">
            <a:extLst>
              <a:ext uri="{FF2B5EF4-FFF2-40B4-BE49-F238E27FC236}">
                <a16:creationId xmlns:a16="http://schemas.microsoft.com/office/drawing/2014/main" id="{792E141C-97FE-646E-E102-48746DE74C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/>
        </p:blipFill>
        <p:spPr>
          <a:xfrm>
            <a:off x="694440" y="708136"/>
            <a:ext cx="3343140" cy="1360064"/>
          </a:xfrm>
          <a:prstGeom prst="rect">
            <a:avLst/>
          </a:prstGeom>
          <a:ln w="0">
            <a:noFill/>
          </a:ln>
        </p:spPr>
      </p:pic>
      <p:sp>
        <p:nvSpPr>
          <p:cNvPr id="8" name="Textplatzhalter 2">
            <a:extLst>
              <a:ext uri="{FF2B5EF4-FFF2-40B4-BE49-F238E27FC236}">
                <a16:creationId xmlns:a16="http://schemas.microsoft.com/office/drawing/2014/main" id="{31E7EEBE-9EEC-0F1C-3A9A-CA0C93DF1943}"/>
              </a:ext>
            </a:extLst>
          </p:cNvPr>
          <p:cNvSpPr/>
          <p:nvPr userDrawn="1"/>
        </p:nvSpPr>
        <p:spPr>
          <a:xfrm>
            <a:off x="713295" y="2113451"/>
            <a:ext cx="3556284" cy="5255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55A5B"/>
                </a:solidFill>
                <a:latin typeface="Open Sans"/>
                <a:ea typeface="DejaVu Sans"/>
              </a:rPr>
              <a:t>CENTER FOR SCALABLE DATA ANALYTICS AND ARTIFICIAL INTELLIGENCE</a:t>
            </a:r>
            <a:endParaRPr lang="en-US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Grafik 5">
            <a:extLst>
              <a:ext uri="{FF2B5EF4-FFF2-40B4-BE49-F238E27FC236}">
                <a16:creationId xmlns:a16="http://schemas.microsoft.com/office/drawing/2014/main" id="{57855262-7238-6861-51B6-049E4DF9D42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/>
        </p:blipFill>
        <p:spPr>
          <a:xfrm>
            <a:off x="8791335" y="5091480"/>
            <a:ext cx="563086" cy="845640"/>
          </a:xfrm>
          <a:prstGeom prst="rect">
            <a:avLst/>
          </a:prstGeom>
          <a:ln w="0">
            <a:noFill/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D40EA62-6DAA-CE7A-0D41-F2DEA51BC95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/>
        </p:blipFill>
        <p:spPr>
          <a:xfrm>
            <a:off x="9455284" y="5179296"/>
            <a:ext cx="2556115" cy="657383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825625"/>
            <a:ext cx="5351603" cy="4105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825625"/>
            <a:ext cx="5351603" cy="41056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1" y="1825625"/>
            <a:ext cx="3482639" cy="41056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89139" y="1825625"/>
            <a:ext cx="3482639" cy="41056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F53D0E-1635-367F-8509-49B0189A854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00357" y="1825625"/>
            <a:ext cx="3482639" cy="41056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8304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7">
            <a:extLst>
              <a:ext uri="{FF2B5EF4-FFF2-40B4-BE49-F238E27FC236}">
                <a16:creationId xmlns:a16="http://schemas.microsoft.com/office/drawing/2014/main" id="{32E04848-2267-62CA-5466-9281B16022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/>
        </p:blipFill>
        <p:spPr>
          <a:xfrm>
            <a:off x="10375560" y="6077520"/>
            <a:ext cx="1814400" cy="757800"/>
          </a:xfrm>
          <a:prstGeom prst="rect">
            <a:avLst/>
          </a:prstGeom>
          <a:ln w="0"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5"/>
            <a:ext cx="11075880" cy="4108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E88AB7C5-4E60-EBA9-10E2-3D4AA46069AC}"/>
              </a:ext>
            </a:extLst>
          </p:cNvPr>
          <p:cNvSpPr/>
          <p:nvPr userDrawn="1"/>
        </p:nvSpPr>
        <p:spPr>
          <a:xfrm>
            <a:off x="1916640" y="6149185"/>
            <a:ext cx="1236240" cy="6155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000" b="0" strike="noStrike" spc="-1" dirty="0">
                <a:solidFill>
                  <a:srgbClr val="727879"/>
                </a:solidFill>
                <a:latin typeface="Open Sans"/>
                <a:ea typeface="DejaVu Sans"/>
              </a:rPr>
              <a:t>Speaker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000" b="0" strike="noStrike" spc="-1" dirty="0">
                <a:solidFill>
                  <a:srgbClr val="727879"/>
                </a:solidFill>
                <a:latin typeface="Open Sans"/>
              </a:rPr>
              <a:t>@handle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000" b="0" strike="noStrike" spc="-1" dirty="0">
                <a:solidFill>
                  <a:srgbClr val="727879"/>
                </a:solidFill>
                <a:latin typeface="Open Sans"/>
              </a:rPr>
              <a:t>Event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000" b="0" strike="noStrike" spc="-1" dirty="0">
                <a:solidFill>
                  <a:srgbClr val="727879"/>
                </a:solidFill>
                <a:latin typeface="Open Sans"/>
              </a:rPr>
              <a:t>Date</a:t>
            </a: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Gerade Verbindung 14">
            <a:extLst>
              <a:ext uri="{FF2B5EF4-FFF2-40B4-BE49-F238E27FC236}">
                <a16:creationId xmlns:a16="http://schemas.microsoft.com/office/drawing/2014/main" id="{F7EAF5E9-9E46-5690-7E71-BB5AE79E3657}"/>
              </a:ext>
            </a:extLst>
          </p:cNvPr>
          <p:cNvSpPr/>
          <p:nvPr userDrawn="1"/>
        </p:nvSpPr>
        <p:spPr>
          <a:xfrm>
            <a:off x="0" y="6063120"/>
            <a:ext cx="12191760" cy="360"/>
          </a:xfrm>
          <a:prstGeom prst="line">
            <a:avLst/>
          </a:prstGeom>
          <a:ln w="127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0" rIns="90000" bIns="0" anchor="t" anchorCtr="1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7834590" y="6221880"/>
            <a:ext cx="827640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000" dirty="0"/>
            </a:br>
            <a:fld id="{99E337C0-7447-4D1C-BF36-95B1EF0F9DAB}" type="slidenum">
              <a:rPr lang="de-DE" sz="10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" name="Grafik 10">
            <a:extLst>
              <a:ext uri="{FF2B5EF4-FFF2-40B4-BE49-F238E27FC236}">
                <a16:creationId xmlns:a16="http://schemas.microsoft.com/office/drawing/2014/main" id="{DF28B6C6-C1E1-F47A-42E5-67B13618D6B6}"/>
              </a:ext>
            </a:extLst>
          </p:cNvPr>
          <p:cNvPicPr/>
          <p:nvPr userDrawn="1"/>
        </p:nvPicPr>
        <p:blipFill>
          <a:blip r:embed="rId7">
            <a:alphaModFix amt="80000"/>
          </a:blip>
          <a:stretch/>
        </p:blipFill>
        <p:spPr>
          <a:xfrm rot="11023800">
            <a:off x="9282600" y="-1099080"/>
            <a:ext cx="4838760" cy="4557960"/>
          </a:xfrm>
          <a:prstGeom prst="rect">
            <a:avLst/>
          </a:prstGeom>
          <a:ln w="0">
            <a:noFill/>
          </a:ln>
        </p:spPr>
      </p:pic>
      <p:pic>
        <p:nvPicPr>
          <p:cNvPr id="12" name="Grafik 19">
            <a:extLst>
              <a:ext uri="{FF2B5EF4-FFF2-40B4-BE49-F238E27FC236}">
                <a16:creationId xmlns:a16="http://schemas.microsoft.com/office/drawing/2014/main" id="{9F9919AD-AFCB-DEA4-3D14-1068AE25842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/>
        </p:blipFill>
        <p:spPr>
          <a:xfrm>
            <a:off x="8895977" y="6218439"/>
            <a:ext cx="1617120" cy="474120"/>
          </a:xfrm>
          <a:prstGeom prst="rect">
            <a:avLst/>
          </a:prstGeom>
          <a:ln w="0">
            <a:noFill/>
          </a:ln>
        </p:spPr>
      </p:pic>
      <p:pic>
        <p:nvPicPr>
          <p:cNvPr id="13" name="Grafik 21">
            <a:extLst>
              <a:ext uri="{FF2B5EF4-FFF2-40B4-BE49-F238E27FC236}">
                <a16:creationId xmlns:a16="http://schemas.microsoft.com/office/drawing/2014/main" id="{25139AC6-C2D6-FE54-4F9C-A34E514282FB}"/>
              </a:ext>
            </a:extLst>
          </p:cNvPr>
          <p:cNvPicPr/>
          <p:nvPr userDrawn="1"/>
        </p:nvPicPr>
        <p:blipFill>
          <a:blip r:embed="rId9"/>
          <a:stretch/>
        </p:blipFill>
        <p:spPr>
          <a:xfrm>
            <a:off x="277920" y="6150960"/>
            <a:ext cx="1478880" cy="600840"/>
          </a:xfrm>
          <a:prstGeom prst="rect">
            <a:avLst/>
          </a:prstGeom>
          <a:ln w="0">
            <a:noFill/>
          </a:ln>
        </p:spPr>
      </p:pic>
      <p:pic>
        <p:nvPicPr>
          <p:cNvPr id="14" name="Grafik 4">
            <a:extLst>
              <a:ext uri="{FF2B5EF4-FFF2-40B4-BE49-F238E27FC236}">
                <a16:creationId xmlns:a16="http://schemas.microsoft.com/office/drawing/2014/main" id="{FC6A45BB-BB7A-BBA8-7B3E-52CE94EA5836}"/>
              </a:ext>
            </a:extLst>
          </p:cNvPr>
          <p:cNvPicPr/>
          <p:nvPr userDrawn="1"/>
        </p:nvPicPr>
        <p:blipFill>
          <a:blip r:embed="rId10"/>
          <a:stretch/>
        </p:blipFill>
        <p:spPr>
          <a:xfrm>
            <a:off x="-159840" y="-198000"/>
            <a:ext cx="1204920" cy="1625760"/>
          </a:xfrm>
          <a:prstGeom prst="rect">
            <a:avLst/>
          </a:prstGeom>
          <a:ln w="0">
            <a:noFill/>
          </a:ln>
        </p:spPr>
      </p:pic>
      <p:pic>
        <p:nvPicPr>
          <p:cNvPr id="15" name="Grafik 5">
            <a:extLst>
              <a:ext uri="{FF2B5EF4-FFF2-40B4-BE49-F238E27FC236}">
                <a16:creationId xmlns:a16="http://schemas.microsoft.com/office/drawing/2014/main" id="{0268E671-5E31-7536-8FF6-EA123A5E8E58}"/>
              </a:ext>
            </a:extLst>
          </p:cNvPr>
          <p:cNvPicPr/>
          <p:nvPr userDrawn="1"/>
        </p:nvPicPr>
        <p:blipFill>
          <a:blip r:embed="rId11"/>
          <a:stretch/>
        </p:blipFill>
        <p:spPr>
          <a:xfrm>
            <a:off x="9565920" y="32040"/>
            <a:ext cx="2710800" cy="2680200"/>
          </a:xfrm>
          <a:prstGeom prst="rect">
            <a:avLst/>
          </a:prstGeom>
          <a:ln w="0">
            <a:noFill/>
          </a:ln>
        </p:spPr>
      </p:pic>
      <p:sp>
        <p:nvSpPr>
          <p:cNvPr id="16" name="Rechteck 12">
            <a:extLst>
              <a:ext uri="{FF2B5EF4-FFF2-40B4-BE49-F238E27FC236}">
                <a16:creationId xmlns:a16="http://schemas.microsoft.com/office/drawing/2014/main" id="{FFFAF923-D4FA-47C4-2D9A-0C40C99E8E01}"/>
              </a:ext>
            </a:extLst>
          </p:cNvPr>
          <p:cNvSpPr/>
          <p:nvPr userDrawn="1"/>
        </p:nvSpPr>
        <p:spPr>
          <a:xfrm>
            <a:off x="0" y="980640"/>
            <a:ext cx="12189960" cy="58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Computational Skills in the Age of AI</a:t>
            </a:r>
          </a:p>
        </p:txBody>
      </p:sp>
      <p:pic>
        <p:nvPicPr>
          <p:cNvPr id="3" name="Picture 2" descr="banner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5625"/>
            <a:ext cx="5183187" cy="26507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89027" y="1825625"/>
            <a:ext cx="5183187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A guide to modern research infrastructure and AI-powered tools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Institutional Infrastructure: Research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5"/>
            <a:ext cx="5183187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Nextcloud: Secure file sharing and collaboration</a:t>
            </a:r>
          </a:p>
          <a:p>
            <a:r>
              <a:rPr sz="2400"/>
              <a:t>• GitLab: Version control and CI/CD pipelines</a:t>
            </a:r>
          </a:p>
          <a:p>
            <a:r>
              <a:rPr sz="2400"/>
              <a:t>• JupyterLab: Interactive computing environment</a:t>
            </a:r>
          </a:p>
          <a:p>
            <a:r>
              <a:rPr sz="2400"/>
              <a:t>• SLURM Cluster: High-performance computing resources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7" y="1825625"/>
            <a:ext cx="5183187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Modern research requires robust computational infrastructure for data storage, analysis, and collaboration.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Institutional AI Infrastructure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5"/>
            <a:ext cx="5183187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Local LLM Server: Secure, private language model deployment</a:t>
            </a:r>
          </a:p>
          <a:p>
            <a:r>
              <a:rPr sz="2400"/>
              <a:t>• Blablador: Institution-specific conversational AI</a:t>
            </a:r>
          </a:p>
          <a:p>
            <a:r>
              <a:rPr sz="2400"/>
              <a:t>• KISSKI: Knowledge Integration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7" y="1825625"/>
            <a:ext cx="5183187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Private AI infrastructure ensures data security while leveraging modern AI capabilities.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Public Research Infrastructure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5"/>
            <a:ext cx="5183187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GitHub: Global collaboration and version control</a:t>
            </a:r>
          </a:p>
          <a:p>
            <a:r>
              <a:rPr sz="2400"/>
              <a:t>• Zenodo: Long-term research data archiving</a:t>
            </a:r>
          </a:p>
          <a:p>
            <a:r>
              <a:rPr sz="2400"/>
              <a:t>• Integration enables automatic research output preservation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7" y="1825625"/>
            <a:ext cx="5183187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Public infrastructure promotes open science and reproducibility.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Cloud-based AI Tools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5"/>
            <a:ext cx="5183187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Hugging Face: AI model repository and deployment</a:t>
            </a:r>
          </a:p>
          <a:p>
            <a:r>
              <a:rPr sz="2400"/>
              <a:t>• Google Colab: Free GPU-powered notebooks</a:t>
            </a:r>
          </a:p>
          <a:p>
            <a:r>
              <a:rPr sz="2400"/>
              <a:t>• Google Docs: Collaborative document editing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7" y="1825625"/>
            <a:ext cx="5183187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Cloud platforms democratize access to advanced AI tools and computing resources.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Documentation and Publishing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5"/>
            <a:ext cx="5183187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GitHub.io: Free web hosting</a:t>
            </a:r>
          </a:p>
          <a:p>
            <a:r>
              <a:rPr sz="2400"/>
              <a:t>• Jupyter Book: Beautiful documentation</a:t>
            </a:r>
          </a:p>
          <a:p>
            <a:r>
              <a:rPr sz="2400"/>
              <a:t>• AI-generated documentation</a:t>
            </a:r>
          </a:p>
          <a:p>
            <a:r>
              <a:rPr sz="2400"/>
              <a:t>• Automated publication workflows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7" y="1825625"/>
            <a:ext cx="5183187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Modern documentation tools combine automation with human expertise.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with AI Assistants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5"/>
            <a:ext cx="5183187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git-bob: Interactive AI teaching assistant</a:t>
            </a:r>
          </a:p>
          <a:p>
            <a:r>
              <a:rPr sz="2400"/>
              <a:t>• Learning through discussion</a:t>
            </a:r>
          </a:p>
          <a:p>
            <a:r>
              <a:rPr sz="2400"/>
              <a:t>• Real-time code review and feedback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7" y="1825625"/>
            <a:ext cx="5183187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AI assistants enhance learning through interactive guidance and immediate feedback.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Engineering Skills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5"/>
            <a:ext cx="5183187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Crafting effective prompts</a:t>
            </a:r>
          </a:p>
          <a:p>
            <a:r>
              <a:rPr sz="2400"/>
              <a:t>• Understanding AI capabilities and limitations</a:t>
            </a:r>
          </a:p>
          <a:p>
            <a:r>
              <a:rPr sz="2400"/>
              <a:t>• Iterative refinement of results</a:t>
            </a:r>
          </a:p>
          <a:p>
            <a:r>
              <a:rPr sz="2400"/>
              <a:t>• Documentation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7" y="1825625"/>
            <a:ext cx="5183187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Prompt engineering is becoming a crucial skill in the AI era.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79</cp:revision>
  <dcterms:modified xsi:type="dcterms:W3CDTF">2024-02-16T21:13:51Z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