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</p:sldMasterIdLst>
  <p:sldIdLst>
    <p:sldId id="256" r:id="rId6"/>
    <p:sldId id="257" r:id="rId7"/>
    <p:sldId id="258" r:id="rId8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0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2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ABC6E-8946-93B1-DA7F-D642A2FD0D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3347" y="2638991"/>
            <a:ext cx="10990793" cy="1923484"/>
          </a:xfrm>
        </p:spPr>
        <p:txBody>
          <a:bodyPr anchor="b"/>
          <a:lstStyle>
            <a:lvl1pPr>
              <a:defRPr sz="6000" b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69D34-58C5-177A-5800-433B02088A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3347" y="4589464"/>
            <a:ext cx="10990792" cy="958408"/>
          </a:xfrm>
        </p:spPr>
        <p:txBody>
          <a:bodyPr/>
          <a:lstStyle>
            <a:lvl1pPr marL="0" indent="0">
              <a:buNone/>
              <a:defRPr sz="2400">
                <a:solidFill>
                  <a:srgbClr val="0030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Speaker(s)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65BEC-60E4-73E1-F5D5-F1AAB9D3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7360" y="7670780"/>
            <a:ext cx="2743200" cy="365125"/>
          </a:xfrm>
          <a:prstGeom prst="rect">
            <a:avLst/>
          </a:prstGeom>
        </p:spPr>
        <p:txBody>
          <a:bodyPr/>
          <a:lstStyle/>
          <a:p>
            <a:fld id="{3203B15E-653A-4B2F-9F5F-14E85920A64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9F11A-566E-F623-8262-9C4F0D437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80" y="747135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ABEA5-E68D-9FBD-6AF9-CA6F31BA8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5720" y="7974133"/>
            <a:ext cx="2743200" cy="365125"/>
          </a:xfrm>
          <a:prstGeom prst="rect">
            <a:avLst/>
          </a:prstGeom>
        </p:spPr>
        <p:txBody>
          <a:bodyPr/>
          <a:lstStyle/>
          <a:p>
            <a:fld id="{1E909D46-20F9-4BDB-ADE5-B8144AAAE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7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E1DF-24C7-8F31-40CA-7DDD56AB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20" y="365125"/>
            <a:ext cx="1107588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74BDC-A125-2F9E-1864-7A4C95462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56A75-A8B3-C3E1-1DF0-49E36B91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7360" y="7670780"/>
            <a:ext cx="2743200" cy="365125"/>
          </a:xfrm>
          <a:prstGeom prst="rect">
            <a:avLst/>
          </a:prstGeom>
        </p:spPr>
        <p:txBody>
          <a:bodyPr/>
          <a:lstStyle/>
          <a:p>
            <a:fld id="{3203B15E-653A-4B2F-9F5F-14E85920A64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5E583-EEFA-DE14-BECC-D6DC592B9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80" y="747135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5FC2C-00F2-0019-9A0E-EE02075C6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5720" y="7974133"/>
            <a:ext cx="2743200" cy="365125"/>
          </a:xfrm>
          <a:prstGeom prst="rect">
            <a:avLst/>
          </a:prstGeom>
        </p:spPr>
        <p:txBody>
          <a:bodyPr/>
          <a:lstStyle/>
          <a:p>
            <a:fld id="{1E909D46-20F9-4BDB-ADE5-B8144AAAE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7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E1DF-24C7-8F31-40CA-7DDD56AB2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74BDC-A125-2F9E-1864-7A4C95462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20" y="1825625"/>
            <a:ext cx="5351603" cy="48593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56A75-A8B3-C3E1-1DF0-49E36B91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7360" y="7670780"/>
            <a:ext cx="2743200" cy="365125"/>
          </a:xfrm>
          <a:prstGeom prst="rect">
            <a:avLst/>
          </a:prstGeom>
        </p:spPr>
        <p:txBody>
          <a:bodyPr/>
          <a:lstStyle/>
          <a:p>
            <a:fld id="{3203B15E-653A-4B2F-9F5F-14E85920A64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5E583-EEFA-DE14-BECC-D6DC592B9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80" y="747135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5FC2C-00F2-0019-9A0E-EE02075C6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5720" y="7974133"/>
            <a:ext cx="2743200" cy="365125"/>
          </a:xfrm>
          <a:prstGeom prst="rect">
            <a:avLst/>
          </a:prstGeom>
        </p:spPr>
        <p:txBody>
          <a:bodyPr/>
          <a:lstStyle/>
          <a:p>
            <a:fld id="{1E909D46-20F9-4BDB-ADE5-B8144AAAE81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508932-E1ED-73ED-A1E2-C073DD72DC0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49743" y="1825625"/>
            <a:ext cx="5351603" cy="48593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6456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E1DF-24C7-8F31-40CA-7DDD56AB2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74BDC-A125-2F9E-1864-7A4C95462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21" y="1825624"/>
            <a:ext cx="3482639" cy="48717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56A75-A8B3-C3E1-1DF0-49E36B91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7360" y="7670780"/>
            <a:ext cx="2743200" cy="365125"/>
          </a:xfrm>
          <a:prstGeom prst="rect">
            <a:avLst/>
          </a:prstGeom>
        </p:spPr>
        <p:txBody>
          <a:bodyPr/>
          <a:lstStyle/>
          <a:p>
            <a:fld id="{3203B15E-653A-4B2F-9F5F-14E85920A64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5E583-EEFA-DE14-BECC-D6DC592B9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80" y="747135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5FC2C-00F2-0019-9A0E-EE02075C6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5720" y="7974133"/>
            <a:ext cx="2743200" cy="365125"/>
          </a:xfrm>
          <a:prstGeom prst="rect">
            <a:avLst/>
          </a:prstGeom>
        </p:spPr>
        <p:txBody>
          <a:bodyPr/>
          <a:lstStyle/>
          <a:p>
            <a:fld id="{1E909D46-20F9-4BDB-ADE5-B8144AAAE81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508932-E1ED-73ED-A1E2-C073DD72DC0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89139" y="1825624"/>
            <a:ext cx="3482639" cy="48717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F53D0E-1635-367F-8509-49B0189A854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500357" y="1825624"/>
            <a:ext cx="3482639" cy="48717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983040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926201-3F7E-1509-D0DF-F0F1CFDBA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20" y="365125"/>
            <a:ext cx="91808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B4266-562E-96B0-5028-47A784750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920" y="1825624"/>
            <a:ext cx="11075880" cy="4842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AA27115-E516-0DDA-CA24-0FCA1343EDF2}"/>
              </a:ext>
            </a:extLst>
          </p:cNvPr>
          <p:cNvSpPr/>
          <p:nvPr userDrawn="1"/>
        </p:nvSpPr>
        <p:spPr>
          <a:xfrm>
            <a:off x="11086440" y="6206195"/>
            <a:ext cx="827640" cy="4616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br>
              <a:rPr sz="1000" dirty="0"/>
            </a:br>
            <a:fld id="{99E337C0-7447-4D1C-BF36-95B1EF0F9DAB}" type="slidenum">
              <a:rPr lang="de-DE" sz="1000" b="0" strike="noStrike" spc="-1" smtClean="0">
                <a:solidFill>
                  <a:srgbClr val="727879"/>
                </a:solidFill>
                <a:latin typeface="Open Sans"/>
                <a:ea typeface="Open Sans"/>
              </a:rPr>
              <a:t>‹#›</a:t>
            </a:fld>
            <a:endParaRPr lang="en-US" sz="1000" b="0" strike="noStrike" spc="-1" dirty="0">
              <a:solidFill>
                <a:srgbClr val="000000"/>
              </a:solidFill>
              <a:latin typeface="Calibri"/>
            </a:endParaRPr>
          </a:p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endParaRPr lang="en-US" sz="1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Rechteck 12">
            <a:extLst>
              <a:ext uri="{FF2B5EF4-FFF2-40B4-BE49-F238E27FC236}">
                <a16:creationId xmlns:a16="http://schemas.microsoft.com/office/drawing/2014/main" id="{FFFAF923-D4FA-47C4-2D9A-0C40C99E8E01}"/>
              </a:ext>
            </a:extLst>
          </p:cNvPr>
          <p:cNvSpPr/>
          <p:nvPr userDrawn="1"/>
        </p:nvSpPr>
        <p:spPr>
          <a:xfrm>
            <a:off x="0" y="980640"/>
            <a:ext cx="12189960" cy="5875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234477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9" r:id="rId2"/>
    <p:sldLayoutId id="2147483691" r:id="rId3"/>
    <p:sldLayoutId id="214748369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Linear Activation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8288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/>
              <a:t>The linear activation function is a simple identity function: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2255634400" y="1828800"/>
            <a:ext cx="18288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/>
              <a:t>f(x) = 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44510354400" y="1828800"/>
            <a:ext cx="18288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/>
              <a:t>It is used when the output of the neural network is unbounded.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16765074400" y="1828800"/>
            <a:ext cx="18288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/>
              <a:t>Advantages: Simplicity and interpretability.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89019794400" y="1828800"/>
            <a:ext cx="18288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/>
              <a:t>Disadvantages: Does not introduce non-linearity, so not used in hidden layers.</a:t>
            </a:r>
          </a:p>
        </p:txBody>
      </p:sp>
      <p:pic>
        <p:nvPicPr>
          <p:cNvPr id="9" name="Picture 8" descr="line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274514400" y="1828800"/>
            <a:ext cx="18288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Sigmoid Activation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8288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/>
              <a:t>The sigmoid activation function outputs values between 0 and 1: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2255634400" y="1828800"/>
            <a:ext cx="18288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/>
              <a:t>f(x) = 1 / (1 + exp(-x))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44510354400" y="1828800"/>
            <a:ext cx="18288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/>
              <a:t>It is commonly used for binary classification problems.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16765074400" y="1828800"/>
            <a:ext cx="18288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/>
              <a:t>Advantages: Smooth gradient, output bounds, clear predictions.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89019794400" y="1828800"/>
            <a:ext cx="18288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/>
              <a:t>Disadvantages: Vanishing gradient problem, outputs not zero-centered.</a:t>
            </a:r>
          </a:p>
        </p:txBody>
      </p:sp>
      <p:pic>
        <p:nvPicPr>
          <p:cNvPr id="9" name="Picture 8" descr="sigmoi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274514400" y="1828800"/>
            <a:ext cx="18288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ReLU Activation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8288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/>
              <a:t>ReLU (Rectified Linear Unit) is defined as: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72255634400" y="1828800"/>
            <a:ext cx="18288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/>
              <a:t>f(x) = max(0, 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44510354400" y="1828800"/>
            <a:ext cx="18288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/>
              <a:t>Widely used in hidden layers of neural networks for its simplicity and efficiency.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16765074400" y="1828800"/>
            <a:ext cx="18288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/>
              <a:t>Advantages: Computationally efficient, mitigates vanishing gradient problem.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89019794400" y="1828800"/>
            <a:ext cx="18288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400"/>
              <a:t>Disadvantages: Can encounter dying ReLUs where neurons become inactive.</a:t>
            </a:r>
          </a:p>
        </p:txBody>
      </p:sp>
      <p:pic>
        <p:nvPicPr>
          <p:cNvPr id="9" name="Picture 8" descr="relu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274514400" y="1828800"/>
            <a:ext cx="1828800" cy="1371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Open Sans</vt:lpstr>
      <vt:lpstr>Custom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Thomas Burghardt</dc:creator>
  <dc:description/>
  <cp:lastModifiedBy>Robert Haase</cp:lastModifiedBy>
  <cp:revision>80</cp:revision>
  <dcterms:modified xsi:type="dcterms:W3CDTF">2024-02-16T21:15:19Z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0x0101003BEE476C9DF2F248B265B4A3C7AC3448</vt:lpwstr>
  </property>
  <property fmtid="{D5CDD505-2E9C-101B-9397-08002B2CF9AE}" pid="3" name="PresentationFormat">
    <vt:lpwstr>Breitbild</vt:lpwstr>
  </property>
  <property fmtid="{D5CDD505-2E9C-101B-9397-08002B2CF9AE}" pid="4" name="Slides">
    <vt:i4>3</vt:i4>
  </property>
  <property fmtid="{D5CDD505-2E9C-101B-9397-08002B2CF9AE}" pid="5" name="_dlc_DocIdItemGuid">
    <vt:lpwstr>72f4eced-47dd-49c0-bdfa-f3d2425fc663</vt:lpwstr>
  </property>
</Properties>
</file>