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0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tif"/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7">
            <a:extLst>
              <a:ext uri="{FF2B5EF4-FFF2-40B4-BE49-F238E27FC236}">
                <a16:creationId xmlns:a16="http://schemas.microsoft.com/office/drawing/2014/main" id="{FD9CF266-3BBE-C8E9-4B25-2E2B8A4C37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0019933" y="3688772"/>
            <a:ext cx="2172067" cy="153865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8" y="2638991"/>
            <a:ext cx="9127958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8" y="4589464"/>
            <a:ext cx="8097386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792E141C-97FE-646E-E102-48746DE74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>
          <a:xfrm>
            <a:off x="694440" y="708136"/>
            <a:ext cx="3343140" cy="1360064"/>
          </a:xfrm>
          <a:prstGeom prst="rect">
            <a:avLst/>
          </a:prstGeom>
          <a:ln w="0">
            <a:noFill/>
          </a:ln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1E7EEBE-9EEC-0F1C-3A9A-CA0C93DF1943}"/>
              </a:ext>
            </a:extLst>
          </p:cNvPr>
          <p:cNvSpPr/>
          <p:nvPr userDrawn="1"/>
        </p:nvSpPr>
        <p:spPr>
          <a:xfrm>
            <a:off x="713295" y="2113451"/>
            <a:ext cx="3556284" cy="525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55A5B"/>
                </a:solidFill>
                <a:latin typeface="Open Sans"/>
                <a:ea typeface="DejaVu Sans"/>
              </a:rPr>
              <a:t>CENTER FOR SCALABLE DATA ANALYTICS AND ARTIFICIAL INTELLIGENCE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Grafik 5">
            <a:extLst>
              <a:ext uri="{FF2B5EF4-FFF2-40B4-BE49-F238E27FC236}">
                <a16:creationId xmlns:a16="http://schemas.microsoft.com/office/drawing/2014/main" id="{57855262-7238-6861-51B6-049E4DF9D4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/>
        </p:blipFill>
        <p:spPr>
          <a:xfrm>
            <a:off x="8791335" y="5091480"/>
            <a:ext cx="563086" cy="845640"/>
          </a:xfrm>
          <a:prstGeom prst="rect">
            <a:avLst/>
          </a:prstGeom>
          <a:ln w="0"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D40EA62-6DAA-CE7A-0D41-F2DEA51BC9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/>
        </p:blipFill>
        <p:spPr>
          <a:xfrm>
            <a:off x="9455284" y="5179296"/>
            <a:ext cx="2556115" cy="65738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517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4564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600"/>
            <a:ext cx="5351603" cy="45646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371600"/>
            <a:ext cx="3482639" cy="45572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371600"/>
            <a:ext cx="3482639" cy="45572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371600"/>
            <a:ext cx="3482639" cy="45572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7">
            <a:extLst>
              <a:ext uri="{FF2B5EF4-FFF2-40B4-BE49-F238E27FC236}">
                <a16:creationId xmlns:a16="http://schemas.microsoft.com/office/drawing/2014/main" id="{32E04848-2267-62CA-5466-9281B16022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/>
        </p:blipFill>
        <p:spPr>
          <a:xfrm>
            <a:off x="10375560" y="6077520"/>
            <a:ext cx="1814400" cy="75780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371600"/>
            <a:ext cx="11075880" cy="4587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E88AB7C5-4E60-EBA9-10E2-3D4AA46069AC}"/>
              </a:ext>
            </a:extLst>
          </p:cNvPr>
          <p:cNvSpPr/>
          <p:nvPr userDrawn="1"/>
        </p:nvSpPr>
        <p:spPr>
          <a:xfrm>
            <a:off x="1916640" y="6149185"/>
            <a:ext cx="1236240" cy="6155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  <a:ea typeface="DejaVu Sans"/>
              </a:rPr>
              <a:t>Speaker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@handle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Event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Date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Gerade Verbindung 14">
            <a:extLst>
              <a:ext uri="{FF2B5EF4-FFF2-40B4-BE49-F238E27FC236}">
                <a16:creationId xmlns:a16="http://schemas.microsoft.com/office/drawing/2014/main" id="{F7EAF5E9-9E46-5690-7E71-BB5AE79E3657}"/>
              </a:ext>
            </a:extLst>
          </p:cNvPr>
          <p:cNvSpPr/>
          <p:nvPr userDrawn="1"/>
        </p:nvSpPr>
        <p:spPr>
          <a:xfrm>
            <a:off x="0" y="6063120"/>
            <a:ext cx="12191760" cy="360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7834590" y="6221880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DF28B6C6-C1E1-F47A-42E5-67B13618D6B6}"/>
              </a:ext>
            </a:extLst>
          </p:cNvPr>
          <p:cNvPicPr/>
          <p:nvPr userDrawn="1"/>
        </p:nvPicPr>
        <p:blipFill>
          <a:blip r:embed="rId7">
            <a:alphaModFix amt="80000"/>
          </a:blip>
          <a:stretch/>
        </p:blipFill>
        <p:spPr>
          <a:xfrm rot="11023800">
            <a:off x="10644040" y="-1099080"/>
            <a:ext cx="4838760" cy="4557960"/>
          </a:xfrm>
          <a:prstGeom prst="rect">
            <a:avLst/>
          </a:prstGeom>
          <a:ln w="0">
            <a:noFill/>
          </a:ln>
        </p:spPr>
      </p:pic>
      <p:pic>
        <p:nvPicPr>
          <p:cNvPr id="12" name="Grafik 19">
            <a:extLst>
              <a:ext uri="{FF2B5EF4-FFF2-40B4-BE49-F238E27FC236}">
                <a16:creationId xmlns:a16="http://schemas.microsoft.com/office/drawing/2014/main" id="{9F9919AD-AFCB-DEA4-3D14-1068AE25842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/>
        </p:blipFill>
        <p:spPr>
          <a:xfrm>
            <a:off x="8895977" y="6218439"/>
            <a:ext cx="1617120" cy="474120"/>
          </a:xfrm>
          <a:prstGeom prst="rect">
            <a:avLst/>
          </a:prstGeom>
          <a:ln w="0">
            <a:noFill/>
          </a:ln>
        </p:spPr>
      </p:pic>
      <p:pic>
        <p:nvPicPr>
          <p:cNvPr id="13" name="Grafik 21">
            <a:extLst>
              <a:ext uri="{FF2B5EF4-FFF2-40B4-BE49-F238E27FC236}">
                <a16:creationId xmlns:a16="http://schemas.microsoft.com/office/drawing/2014/main" id="{25139AC6-C2D6-FE54-4F9C-A34E514282FB}"/>
              </a:ext>
            </a:extLst>
          </p:cNvPr>
          <p:cNvPicPr/>
          <p:nvPr userDrawn="1"/>
        </p:nvPicPr>
        <p:blipFill>
          <a:blip r:embed="rId9"/>
          <a:stretch/>
        </p:blipFill>
        <p:spPr>
          <a:xfrm>
            <a:off x="277920" y="6150960"/>
            <a:ext cx="1478880" cy="600840"/>
          </a:xfrm>
          <a:prstGeom prst="rect">
            <a:avLst/>
          </a:prstGeom>
          <a:ln w="0">
            <a:noFill/>
          </a:ln>
        </p:spPr>
      </p:pic>
      <p:pic>
        <p:nvPicPr>
          <p:cNvPr id="14" name="Grafik 4">
            <a:extLst>
              <a:ext uri="{FF2B5EF4-FFF2-40B4-BE49-F238E27FC236}">
                <a16:creationId xmlns:a16="http://schemas.microsoft.com/office/drawing/2014/main" id="{FC6A45BB-BB7A-BBA8-7B3E-52CE94EA5836}"/>
              </a:ext>
            </a:extLst>
          </p:cNvPr>
          <p:cNvPicPr/>
          <p:nvPr userDrawn="1"/>
        </p:nvPicPr>
        <p:blipFill>
          <a:blip r:embed="rId10"/>
          <a:stretch/>
        </p:blipFill>
        <p:spPr>
          <a:xfrm>
            <a:off x="-159840" y="-198000"/>
            <a:ext cx="1204920" cy="1625760"/>
          </a:xfrm>
          <a:prstGeom prst="rect">
            <a:avLst/>
          </a:prstGeom>
          <a:ln w="0">
            <a:noFill/>
          </a:ln>
        </p:spPr>
      </p:pic>
      <p:pic>
        <p:nvPicPr>
          <p:cNvPr id="15" name="Grafik 5">
            <a:extLst>
              <a:ext uri="{FF2B5EF4-FFF2-40B4-BE49-F238E27FC236}">
                <a16:creationId xmlns:a16="http://schemas.microsoft.com/office/drawing/2014/main" id="{0268E671-5E31-7536-8FF6-EA123A5E8E58}"/>
              </a:ext>
            </a:extLst>
          </p:cNvPr>
          <p:cNvPicPr/>
          <p:nvPr userDrawn="1"/>
        </p:nvPicPr>
        <p:blipFill>
          <a:blip r:embed="rId11"/>
          <a:stretch/>
        </p:blipFill>
        <p:spPr>
          <a:xfrm>
            <a:off x="10927360" y="32040"/>
            <a:ext cx="2710800" cy="2680200"/>
          </a:xfrm>
          <a:prstGeom prst="rect">
            <a:avLst/>
          </a:prstGeom>
          <a:ln w="0">
            <a:noFill/>
          </a:ln>
        </p:spPr>
      </p:pic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Data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 (github-actions bot)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&amp; Organization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Store research data in secure, backed-up locations</a:t>
            </a:r>
          </a:p>
          <a:p>
            <a:r>
              <a:rPr sz="2400"/>
              <a:t>• Use clear folder structures and consistent file naming</a:t>
            </a:r>
          </a:p>
          <a:p>
            <a:r>
              <a:rPr sz="2400"/>
              <a:t>• Document metadata and data formats</a:t>
            </a:r>
          </a:p>
          <a:p>
            <a:r>
              <a:rPr sz="2400"/>
              <a:t>• Keep raw data separate from processed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&amp; 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Maintain detailed documentation of methods and protocols</a:t>
            </a:r>
          </a:p>
          <a:p>
            <a:r>
              <a:rPr sz="2400"/>
              <a:t>• Include descriptive metadata for all datasets</a:t>
            </a:r>
          </a:p>
          <a:p>
            <a:r>
              <a:rPr sz="2400"/>
              <a:t>• Use standard metadata formats when possible</a:t>
            </a:r>
          </a:p>
          <a:p>
            <a:r>
              <a:rPr sz="2400"/>
              <a:t>• Keep lab notebooks or electronic records up to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Sharing &amp; Preservation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Consider data privacy and ethical requirements</a:t>
            </a:r>
          </a:p>
          <a:p>
            <a:r>
              <a:rPr sz="2400"/>
              <a:t>• Choose appropriate repositories for data sharing</a:t>
            </a:r>
          </a:p>
          <a:p>
            <a:r>
              <a:rPr sz="2400"/>
              <a:t>• Use open file formats for long-term accessibility</a:t>
            </a:r>
          </a:p>
          <a:p>
            <a:r>
              <a:rPr sz="2400"/>
              <a:t>• Create clear data sharing agreements</a:t>
            </a:r>
          </a:p>
          <a:p>
            <a:r>
              <a:rPr sz="2400"/>
              <a:t>• Apply appropriate licenses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81</cp:revision>
  <dcterms:modified xsi:type="dcterms:W3CDTF">2024-11-02T08:18:24Z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