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062" r:id="rId2"/>
    <p:sldId id="1063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7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aase" userId="4053ae19d436208f" providerId="LiveId" clId="{1231894A-3991-4DE1-B4AC-4253AF30238B}"/>
    <pc:docChg chg="delSld">
      <pc:chgData name="Robert Haase" userId="4053ae19d436208f" providerId="LiveId" clId="{1231894A-3991-4DE1-B4AC-4253AF30238B}" dt="2021-08-14T07:12:06.745" v="1" actId="47"/>
      <pc:docMkLst>
        <pc:docMk/>
      </pc:docMkLst>
      <pc:sldChg chg="del">
        <pc:chgData name="Robert Haase" userId="4053ae19d436208f" providerId="LiveId" clId="{1231894A-3991-4DE1-B4AC-4253AF30238B}" dt="2021-08-14T07:12:06.745" v="1" actId="47"/>
        <pc:sldMkLst>
          <pc:docMk/>
          <pc:sldMk cId="4085163237" sldId="849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3609422616" sldId="854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2174104676" sldId="913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4019265176" sldId="919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595681401" sldId="956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4001150011" sldId="976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3021691186" sldId="987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899371178" sldId="996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4008738084" sldId="997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806157987" sldId="999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100409778" sldId="1004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1705980755" sldId="1019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9888970" sldId="1023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4179591173" sldId="1027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2260191746" sldId="1031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1202132349" sldId="1041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1729349803" sldId="1044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1971341129" sldId="1048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2038130100" sldId="1050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4042609878" sldId="1051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726260915" sldId="1052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3853621085" sldId="1054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309820153" sldId="1055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1277074962" sldId="1057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2789334434" sldId="1058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3222232956" sldId="1059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664330805" sldId="1061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3573888930" sldId="1072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3202981074" sldId="1073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2663765504" sldId="1074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3327722950" sldId="1075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2521281282" sldId="1079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2909520469" sldId="1080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1693840290" sldId="1081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3699062414" sldId="1082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4274757709" sldId="1083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2350600768" sldId="1084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470565567" sldId="1085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232745275" sldId="1086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244763631" sldId="1087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1582620091" sldId="1088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815707976" sldId="1089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3370996398" sldId="1090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1640703294" sldId="1092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2031720208" sldId="1094"/>
        </pc:sldMkLst>
      </pc:sldChg>
      <pc:sldChg chg="del">
        <pc:chgData name="Robert Haase" userId="4053ae19d436208f" providerId="LiveId" clId="{1231894A-3991-4DE1-B4AC-4253AF30238B}" dt="2021-08-14T07:12:06.745" v="1" actId="47"/>
        <pc:sldMkLst>
          <pc:docMk/>
          <pc:sldMk cId="582018014" sldId="1095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0" sldId="1096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2431346653" sldId="1097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3620459888" sldId="1099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2142020898" sldId="1100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1229786852" sldId="1101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2711359218" sldId="1102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3755201335" sldId="1103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621201400" sldId="1104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1466901819" sldId="1105"/>
        </pc:sldMkLst>
      </pc:sldChg>
      <pc:sldChg chg="del">
        <pc:chgData name="Robert Haase" userId="4053ae19d436208f" providerId="LiveId" clId="{1231894A-3991-4DE1-B4AC-4253AF30238B}" dt="2021-08-14T07:12:02.996" v="0" actId="47"/>
        <pc:sldMkLst>
          <pc:docMk/>
          <pc:sldMk cId="2265897783" sldId="11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enutzerdefiniertes Layou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"/>
          <p:cNvSpPr/>
          <p:nvPr/>
        </p:nvSpPr>
        <p:spPr>
          <a:xfrm>
            <a:off x="184964" y="199924"/>
            <a:ext cx="24014071" cy="1858552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645920">
              <a:defRPr b="0">
                <a:solidFill>
                  <a:srgbClr val="4C82A6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grpSp>
        <p:nvGrpSpPr>
          <p:cNvPr id="24" name="Group"/>
          <p:cNvGrpSpPr/>
          <p:nvPr/>
        </p:nvGrpSpPr>
        <p:grpSpPr>
          <a:xfrm>
            <a:off x="18482576" y="12490899"/>
            <a:ext cx="5630649" cy="1065158"/>
            <a:chOff x="18211800" y="0"/>
            <a:chExt cx="5630647" cy="1065157"/>
          </a:xfrm>
        </p:grpSpPr>
        <p:pic>
          <p:nvPicPr>
            <p:cNvPr id="22" name="Grafik 8" descr="Grafik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02099" y="0"/>
              <a:ext cx="2340348" cy="10651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Grafik 9" descr="Grafik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8211800" y="95817"/>
              <a:ext cx="3004167" cy="8736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" name="Rectangle"/>
          <p:cNvSpPr/>
          <p:nvPr/>
        </p:nvSpPr>
        <p:spPr>
          <a:xfrm>
            <a:off x="-99301" y="12043714"/>
            <a:ext cx="24582602" cy="258588"/>
          </a:xfrm>
          <a:prstGeom prst="rect">
            <a:avLst/>
          </a:prstGeom>
          <a:gradFill>
            <a:gsLst>
              <a:gs pos="0">
                <a:srgbClr val="2E358C"/>
              </a:gs>
              <a:gs pos="50000">
                <a:srgbClr val="3D8AAC"/>
              </a:gs>
              <a:gs pos="100000">
                <a:srgbClr val="98C356"/>
              </a:gs>
            </a:gsLst>
          </a:gradFill>
          <a:ln w="12700">
            <a:miter lim="400000"/>
          </a:ln>
        </p:spPr>
        <p:txBody>
          <a:bodyPr tIns="91439" bIns="91439" anchor="ctr"/>
          <a:lstStyle/>
          <a:p>
            <a:pPr algn="l" defTabSz="1645920">
              <a:defRPr b="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292358" y="12756166"/>
            <a:ext cx="601633" cy="492443"/>
          </a:xfrm>
          <a:prstGeom prst="rect">
            <a:avLst/>
          </a:prstGeom>
        </p:spPr>
        <p:txBody>
          <a:bodyPr wrap="square"/>
          <a:lstStyle>
            <a:lvl1pPr algn="ctr">
              <a:defRPr sz="3200"/>
            </a:lvl1pPr>
          </a:lstStyle>
          <a:p>
            <a:pPr algn="ctr"/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7" name="unknown.pdf" descr="unknown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6563" y="508723"/>
            <a:ext cx="3288793" cy="124095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6348139-121F-4756-83C5-F3F13C83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48" y="451153"/>
            <a:ext cx="20403062" cy="1346649"/>
          </a:xfrm>
        </p:spPr>
        <p:txBody>
          <a:bodyPr>
            <a:normAutofit/>
          </a:bodyPr>
          <a:lstStyle>
            <a:lvl1pPr>
              <a:defRPr kumimoji="0" lang="en-US" sz="8600" b="0" i="0" u="none" strike="noStrike" cap="none" spc="0" normalizeH="0" baseline="0" dirty="0">
                <a:ln>
                  <a:noFill/>
                </a:ln>
                <a:solidFill>
                  <a:srgbClr val="0F305A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BD2E0-2CCD-4C29-8B63-0ABD48CA4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625" y="2342890"/>
            <a:ext cx="23770410" cy="9512227"/>
          </a:xfrm>
        </p:spPr>
        <p:txBody>
          <a:bodyPr/>
          <a:lstStyle>
            <a:lvl1pPr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250686-1DA4-4721-B64D-08B5EE757AF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8644" y="12602128"/>
            <a:ext cx="4130458" cy="830996"/>
            <a:chOff x="8870141" y="6229208"/>
            <a:chExt cx="2706721" cy="54455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6909FD-FFD4-44EF-A057-7749A6D0D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75591" y1="30769" x2="75591" y2="3076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70141" y="6255003"/>
              <a:ext cx="543396" cy="50060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97E7D3-C6FE-4949-BDCD-B3ECCFC83E82}"/>
                </a:ext>
              </a:extLst>
            </p:cNvPr>
            <p:cNvSpPr txBox="1"/>
            <p:nvPr/>
          </p:nvSpPr>
          <p:spPr>
            <a:xfrm>
              <a:off x="9326183" y="6229208"/>
              <a:ext cx="2250679" cy="544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@haesleinhuepf</a:t>
              </a:r>
            </a:p>
            <a:p>
              <a:pPr algn="l"/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FillTx/>
                  <a:latin typeface="Helvetica Neue"/>
                  <a:sym typeface="Helvetica Neue"/>
                </a:rPr>
                <a:t>@PoLDresden</a:t>
              </a:r>
              <a:endParaRPr kumimoji="0" lang="en-GB" sz="2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/>
                <a:sym typeface="Helvetica Neue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4"/>
            <a:ext cx="17378914" cy="1237128"/>
          </a:xfrm>
        </p:spPr>
        <p:txBody>
          <a:bodyPr>
            <a:normAutofit/>
          </a:bodyPr>
          <a:lstStyle>
            <a:lvl1pPr>
              <a:defRPr sz="6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828801"/>
            <a:ext cx="22115172" cy="1052512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2B7-D55D-415A-9B73-44A0B6A66FC0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97600" y="13252518"/>
            <a:ext cx="469680" cy="461665"/>
          </a:xfrm>
        </p:spPr>
        <p:txBody>
          <a:bodyPr/>
          <a:lstStyle/>
          <a:p>
            <a:fld id="{765388E5-41F1-480D-AD24-CE7CCBC4089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819150" y="1237132"/>
            <a:ext cx="1715219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dist="38100" dir="270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csbdresden.de/fileadmin/Resources/IMG/csbd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8873" y="192579"/>
            <a:ext cx="1344770" cy="14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BGlogo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06"/>
          <a:stretch/>
        </p:blipFill>
        <p:spPr>
          <a:xfrm>
            <a:off x="22810365" y="57152"/>
            <a:ext cx="1440286" cy="155448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9098563" y="13143046"/>
            <a:ext cx="15285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#I2K2020, virtually in </a:t>
            </a:r>
            <a:r>
              <a:rPr lang="en-GB" sz="2800" dirty="0" err="1"/>
              <a:t>Janelia</a:t>
            </a:r>
            <a:endParaRPr lang="en-GB" sz="2800" dirty="0"/>
          </a:p>
        </p:txBody>
      </p:sp>
      <p:pic>
        <p:nvPicPr>
          <p:cNvPr id="14" name="Grafik 6">
            <a:extLst>
              <a:ext uri="{FF2B5EF4-FFF2-40B4-BE49-F238E27FC236}">
                <a16:creationId xmlns:a16="http://schemas.microsoft.com/office/drawing/2014/main" id="{35091516-5134-4F77-867E-50272C3C9D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90"/>
          <a:stretch/>
        </p:blipFill>
        <p:spPr>
          <a:xfrm>
            <a:off x="18357506" y="209507"/>
            <a:ext cx="1355564" cy="1304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23A110-38B8-4FFB-9C00-06FC412D3C3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681877" y="182247"/>
            <a:ext cx="1402090" cy="137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99301" y="13278787"/>
            <a:ext cx="24582602" cy="258588"/>
          </a:xfrm>
          <a:prstGeom prst="rect">
            <a:avLst/>
          </a:prstGeom>
          <a:gradFill>
            <a:gsLst>
              <a:gs pos="0">
                <a:srgbClr val="2E358C"/>
              </a:gs>
              <a:gs pos="50000">
                <a:srgbClr val="3D8AAC"/>
              </a:gs>
              <a:gs pos="100000">
                <a:srgbClr val="98C356"/>
              </a:gs>
            </a:gsLst>
          </a:gradFill>
          <a:ln w="12700">
            <a:miter lim="400000"/>
          </a:ln>
        </p:spPr>
        <p:txBody>
          <a:bodyPr tIns="91439" bIns="91439" anchor="ctr"/>
          <a:lstStyle/>
          <a:p>
            <a:pPr algn="l" defTabSz="1645920">
              <a:defRPr b="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sp>
        <p:nvSpPr>
          <p:cNvPr id="3" name="Rectangle"/>
          <p:cNvSpPr/>
          <p:nvPr/>
        </p:nvSpPr>
        <p:spPr>
          <a:xfrm>
            <a:off x="184964" y="199924"/>
            <a:ext cx="24014071" cy="1858552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645920">
              <a:defRPr b="0">
                <a:solidFill>
                  <a:srgbClr val="4C82A6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50809" y="12764715"/>
            <a:ext cx="436373" cy="44614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l" defTabSz="1645920">
              <a:defRPr sz="3000" b="0">
                <a:solidFill>
                  <a:srgbClr val="0030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unknown.pdf" descr="unknown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6563" y="508723"/>
            <a:ext cx="3288793" cy="124095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1749424" y="6774518"/>
            <a:ext cx="21161374" cy="239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hf hdr="0" ftr="0" dt="0"/>
  <p:txStyles>
    <p:titleStyle>
      <a:lvl1pPr marL="0" marR="0" indent="0" algn="l" defTabSz="182853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182853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182853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182853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182853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182853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182853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182853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182853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0" marR="0" indent="0" algn="l" defTabSz="1828538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305E"/>
          </a:solidFill>
          <a:uFillTx/>
          <a:latin typeface="Open Sans"/>
          <a:ea typeface="Open Sans"/>
          <a:cs typeface="Open Sans"/>
          <a:sym typeface="Open Sans"/>
        </a:defRPr>
      </a:lvl1pPr>
      <a:lvl2pPr marL="719895" marR="0" indent="-647905" algn="l" defTabSz="1828538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—"/>
        <a:tabLst/>
        <a:defRPr sz="3200" b="0" i="0" u="none" strike="noStrike" cap="none" spc="0" baseline="0">
          <a:ln>
            <a:noFill/>
          </a:ln>
          <a:solidFill>
            <a:srgbClr val="00305E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1828538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305E"/>
          </a:solidFill>
          <a:uFillTx/>
          <a:latin typeface="Open Sans"/>
          <a:ea typeface="Open Sans"/>
          <a:cs typeface="Open Sans"/>
          <a:sym typeface="Open Sans"/>
        </a:defRPr>
      </a:lvl3pPr>
      <a:lvl4pPr marL="673616" marR="0" indent="-493643" algn="l" defTabSz="1828538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−"/>
        <a:tabLst/>
        <a:defRPr sz="3200" b="0" i="0" u="none" strike="noStrike" cap="none" spc="0" baseline="0">
          <a:ln>
            <a:noFill/>
          </a:ln>
          <a:solidFill>
            <a:srgbClr val="00305E"/>
          </a:solidFill>
          <a:uFillTx/>
          <a:latin typeface="Open Sans"/>
          <a:ea typeface="Open Sans"/>
          <a:cs typeface="Open Sans"/>
          <a:sym typeface="Open Sans"/>
        </a:defRPr>
      </a:lvl4pPr>
      <a:lvl5pPr marL="806524" marR="0" indent="-409970" algn="l" defTabSz="1828538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−"/>
        <a:tabLst/>
        <a:defRPr sz="3200" b="0" i="0" u="none" strike="noStrike" cap="none" spc="0" baseline="0">
          <a:ln>
            <a:noFill/>
          </a:ln>
          <a:solidFill>
            <a:srgbClr val="00305E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358722" algn="l" defTabSz="1828538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305E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358722" algn="l" defTabSz="1828538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305E"/>
          </a:solidFill>
          <a:uFillTx/>
          <a:latin typeface="Open Sans"/>
          <a:ea typeface="Open Sans"/>
          <a:cs typeface="Open Sans"/>
          <a:sym typeface="Open Sans"/>
        </a:defRPr>
      </a:lvl7pPr>
      <a:lvl8pPr marL="3565641" marR="0" indent="-365705" algn="l" defTabSz="1828538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305E"/>
          </a:solidFill>
          <a:uFillTx/>
          <a:latin typeface="Open Sans"/>
          <a:ea typeface="Open Sans"/>
          <a:cs typeface="Open Sans"/>
          <a:sym typeface="Open Sans"/>
        </a:defRPr>
      </a:lvl8pPr>
      <a:lvl9pPr marL="4022774" marR="0" indent="-365705" algn="l" defTabSz="1828538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305E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l" defTabSz="164592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411480" algn="l" defTabSz="164592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822960" algn="l" defTabSz="164592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1234439" algn="l" defTabSz="164592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1645920" algn="l" defTabSz="164592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2057400" algn="l" defTabSz="164592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2468879" algn="l" defTabSz="164592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2880360" algn="l" defTabSz="164592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3291840" algn="l" defTabSz="164592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DF9B5E-4521-4E31-90A7-776FEBBE0CB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6CB4B4D-7CA3-9044-876B-883B54F8677D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192D47-30A7-4AFF-A592-54C32C0A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Image processing 101: Filters</a:t>
            </a:r>
            <a:endParaRPr lang="LID4096" sz="7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C6A37A-54FC-4EAC-8081-A6A477CE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50" y="2399548"/>
            <a:ext cx="3696534" cy="35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10D3D2-612E-4C3E-920A-EF3C7D18C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810" y="2399548"/>
            <a:ext cx="3696534" cy="35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492228-4051-46BC-AD8F-4E3EF5D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970" y="2399548"/>
            <a:ext cx="3696534" cy="35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7EECA40-4085-41AC-98F5-F934710D7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3131" y="2399548"/>
            <a:ext cx="3696534" cy="35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565916E-C6DF-4826-A5F7-0DEB6D405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3131" y="6858000"/>
            <a:ext cx="3696534" cy="35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47AEFC0-8E3A-4ED7-923A-DBBFD12B2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945" y="6857999"/>
            <a:ext cx="3696534" cy="35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0239332F-ACF8-42C7-BF86-8CA667E10E74}"/>
              </a:ext>
            </a:extLst>
          </p:cNvPr>
          <p:cNvSpPr/>
          <p:nvPr/>
        </p:nvSpPr>
        <p:spPr>
          <a:xfrm rot="16200000">
            <a:off x="4906494" y="3068610"/>
            <a:ext cx="959005" cy="1973766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4712FB6-C652-42CD-A4C0-1ECDB7ED2281}"/>
              </a:ext>
            </a:extLst>
          </p:cNvPr>
          <p:cNvSpPr/>
          <p:nvPr/>
        </p:nvSpPr>
        <p:spPr>
          <a:xfrm rot="16200000">
            <a:off x="11838836" y="3068610"/>
            <a:ext cx="959005" cy="1973766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3FE2991-1AC8-46A1-9767-2C3D6D66AA6D}"/>
              </a:ext>
            </a:extLst>
          </p:cNvPr>
          <p:cNvSpPr/>
          <p:nvPr/>
        </p:nvSpPr>
        <p:spPr>
          <a:xfrm rot="16200000">
            <a:off x="18518502" y="3068610"/>
            <a:ext cx="959005" cy="1973766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B54D3C2-BD42-438A-8D96-B26B084CB8B3}"/>
              </a:ext>
            </a:extLst>
          </p:cNvPr>
          <p:cNvSpPr/>
          <p:nvPr/>
        </p:nvSpPr>
        <p:spPr>
          <a:xfrm rot="16200000">
            <a:off x="15178670" y="4322013"/>
            <a:ext cx="959005" cy="865343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DD041F-A35D-4495-AB63-1ACF12538734}"/>
              </a:ext>
            </a:extLst>
          </p:cNvPr>
          <p:cNvSpPr txBox="1"/>
          <p:nvPr/>
        </p:nvSpPr>
        <p:spPr>
          <a:xfrm>
            <a:off x="10445539" y="4643036"/>
            <a:ext cx="342123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Erosion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81D71-8405-4B9F-80B8-AEDC8355923B}"/>
              </a:ext>
            </a:extLst>
          </p:cNvPr>
          <p:cNvSpPr txBox="1"/>
          <p:nvPr/>
        </p:nvSpPr>
        <p:spPr>
          <a:xfrm>
            <a:off x="17215700" y="4564895"/>
            <a:ext cx="342123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Dilation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BD0A4A-5F83-4137-828A-CB71730B6A81}"/>
              </a:ext>
            </a:extLst>
          </p:cNvPr>
          <p:cNvSpPr txBox="1"/>
          <p:nvPr/>
        </p:nvSpPr>
        <p:spPr>
          <a:xfrm>
            <a:off x="3639223" y="4643036"/>
            <a:ext cx="342123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Thresholding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77ECFC-4EF7-418E-B5B4-04F087C59C96}"/>
              </a:ext>
            </a:extLst>
          </p:cNvPr>
          <p:cNvSpPr txBox="1"/>
          <p:nvPr/>
        </p:nvSpPr>
        <p:spPr>
          <a:xfrm>
            <a:off x="13980173" y="9255924"/>
            <a:ext cx="342123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Thresholding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A07F1A-4F7D-4C6E-8197-B3D9B7B679EF}"/>
              </a:ext>
            </a:extLst>
          </p:cNvPr>
          <p:cNvSpPr txBox="1"/>
          <p:nvPr/>
        </p:nvSpPr>
        <p:spPr>
          <a:xfrm rot="2254781">
            <a:off x="3141909" y="7717060"/>
            <a:ext cx="342123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Mean-filter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39485AF-E1AB-4F7A-BDB8-637687430EA2}"/>
              </a:ext>
            </a:extLst>
          </p:cNvPr>
          <p:cNvSpPr/>
          <p:nvPr/>
        </p:nvSpPr>
        <p:spPr>
          <a:xfrm rot="18463251">
            <a:off x="4921582" y="5795642"/>
            <a:ext cx="959005" cy="3022447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95E042-C83C-42B0-817B-0C4864DE6AEA}"/>
              </a:ext>
            </a:extLst>
          </p:cNvPr>
          <p:cNvSpPr txBox="1"/>
          <p:nvPr/>
        </p:nvSpPr>
        <p:spPr>
          <a:xfrm rot="2254781">
            <a:off x="3141908" y="7717059"/>
            <a:ext cx="342123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Mean-filter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5A9BD7A-CDA9-416E-90BA-C208DE7EF329}"/>
              </a:ext>
            </a:extLst>
          </p:cNvPr>
          <p:cNvSpPr/>
          <p:nvPr/>
        </p:nvSpPr>
        <p:spPr>
          <a:xfrm rot="18463251">
            <a:off x="4921581" y="5795641"/>
            <a:ext cx="959005" cy="3022447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F9AECF7-7021-433C-894B-1B09CC0BA3E1}"/>
              </a:ext>
            </a:extLst>
          </p:cNvPr>
          <p:cNvSpPr/>
          <p:nvPr/>
        </p:nvSpPr>
        <p:spPr>
          <a:xfrm rot="16200000">
            <a:off x="15178671" y="4322013"/>
            <a:ext cx="959005" cy="865343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354BD5-2DC7-40CF-877A-DF855547EE1A}"/>
              </a:ext>
            </a:extLst>
          </p:cNvPr>
          <p:cNvSpPr txBox="1"/>
          <p:nvPr/>
        </p:nvSpPr>
        <p:spPr>
          <a:xfrm>
            <a:off x="13980174" y="9255924"/>
            <a:ext cx="342123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Thresholding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F7B513-73AE-4774-9E1E-1EFFAB9D41D2}"/>
              </a:ext>
            </a:extLst>
          </p:cNvPr>
          <p:cNvSpPr txBox="1"/>
          <p:nvPr/>
        </p:nvSpPr>
        <p:spPr>
          <a:xfrm rot="2254781">
            <a:off x="3141909" y="7717059"/>
            <a:ext cx="342123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Mean-filter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F03E726-2A7E-473E-B692-AEF72650B190}"/>
              </a:ext>
            </a:extLst>
          </p:cNvPr>
          <p:cNvSpPr/>
          <p:nvPr/>
        </p:nvSpPr>
        <p:spPr>
          <a:xfrm rot="18463251">
            <a:off x="4921582" y="5795641"/>
            <a:ext cx="959005" cy="3022447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CAFE2E-2A6E-4181-A6F7-B9FF27FE0EC7}"/>
              </a:ext>
            </a:extLst>
          </p:cNvPr>
          <p:cNvSpPr txBox="1"/>
          <p:nvPr/>
        </p:nvSpPr>
        <p:spPr>
          <a:xfrm>
            <a:off x="381822" y="5926763"/>
            <a:ext cx="342123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Pixel image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49662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 animBg="1"/>
      <p:bldP spid="22" grpId="0"/>
      <p:bldP spid="23" grpId="0" animBg="1"/>
      <p:bldP spid="24" grpId="0" animBg="1"/>
      <p:bldP spid="25" grpId="0"/>
      <p:bldP spid="26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DF9B5E-4521-4E31-90A7-776FEBBE0CB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6CB4B4D-7CA3-9044-876B-883B54F8677D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192D47-30A7-4AFF-A592-54C32C0A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48" y="451153"/>
            <a:ext cx="20403062" cy="1346649"/>
          </a:xfrm>
        </p:spPr>
        <p:txBody>
          <a:bodyPr>
            <a:noAutofit/>
          </a:bodyPr>
          <a:lstStyle/>
          <a:p>
            <a:r>
              <a:rPr lang="en-US" sz="7200" dirty="0"/>
              <a:t>Cell processing 101: Filters</a:t>
            </a:r>
            <a:endParaRPr lang="LID4096" sz="72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5AD533E-6045-437D-848D-02DDD746B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33" y="6728096"/>
            <a:ext cx="3848170" cy="36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356E4F9-47E9-4508-B5E7-EC506828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358" y="2338106"/>
            <a:ext cx="3848170" cy="36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8B27CD6-3BC4-4727-986E-8B476EBB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754" y="2338106"/>
            <a:ext cx="3848170" cy="36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F2D1931-026B-4107-A725-E49C015BB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907" y="2338106"/>
            <a:ext cx="3848170" cy="36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0773E41-5D82-4EB4-93C3-B8EE01627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358" y="6839879"/>
            <a:ext cx="3848170" cy="36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23140D2-B40B-4587-B91B-8FD8FD03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907" y="6839879"/>
            <a:ext cx="3848170" cy="36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D61BB1-9BF4-4BF1-AB4B-E1EBA298D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3" y="2393861"/>
            <a:ext cx="3848170" cy="36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D51491C2-C9E3-4148-9386-8384A2EF914A}"/>
              </a:ext>
            </a:extLst>
          </p:cNvPr>
          <p:cNvSpPr/>
          <p:nvPr/>
        </p:nvSpPr>
        <p:spPr>
          <a:xfrm rot="16200000">
            <a:off x="4906494" y="3068610"/>
            <a:ext cx="959005" cy="1973766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D1811-CCD4-4B18-BEC6-BA49ABD7AA1E}"/>
              </a:ext>
            </a:extLst>
          </p:cNvPr>
          <p:cNvSpPr txBox="1"/>
          <p:nvPr/>
        </p:nvSpPr>
        <p:spPr>
          <a:xfrm>
            <a:off x="3639223" y="4643036"/>
            <a:ext cx="342123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Thresholding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962FCD6-6965-4C09-B618-90DCC53C5E4B}"/>
              </a:ext>
            </a:extLst>
          </p:cNvPr>
          <p:cNvSpPr/>
          <p:nvPr/>
        </p:nvSpPr>
        <p:spPr>
          <a:xfrm rot="16200000">
            <a:off x="11838836" y="3068610"/>
            <a:ext cx="959005" cy="1973766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653FFEC-C9F0-4D60-962E-C9D86B8DC2BE}"/>
              </a:ext>
            </a:extLst>
          </p:cNvPr>
          <p:cNvSpPr/>
          <p:nvPr/>
        </p:nvSpPr>
        <p:spPr>
          <a:xfrm rot="16200000">
            <a:off x="18518502" y="3068610"/>
            <a:ext cx="959005" cy="1973766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F2BC8-58BE-4333-A4A5-9B5203E22BA0}"/>
              </a:ext>
            </a:extLst>
          </p:cNvPr>
          <p:cNvSpPr txBox="1"/>
          <p:nvPr/>
        </p:nvSpPr>
        <p:spPr>
          <a:xfrm>
            <a:off x="10445539" y="4643036"/>
            <a:ext cx="342123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Erosion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71A156-BB31-48FD-A10A-B2B2B73ED975}"/>
              </a:ext>
            </a:extLst>
          </p:cNvPr>
          <p:cNvSpPr txBox="1"/>
          <p:nvPr/>
        </p:nvSpPr>
        <p:spPr>
          <a:xfrm>
            <a:off x="17215700" y="4564895"/>
            <a:ext cx="342123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Dilation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A54380F-4211-48C0-84EE-4198653659E8}"/>
              </a:ext>
            </a:extLst>
          </p:cNvPr>
          <p:cNvSpPr/>
          <p:nvPr/>
        </p:nvSpPr>
        <p:spPr>
          <a:xfrm rot="16200000">
            <a:off x="15178671" y="4322013"/>
            <a:ext cx="959005" cy="865343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1D47C-3066-40B0-95A7-3F8F11D1624F}"/>
              </a:ext>
            </a:extLst>
          </p:cNvPr>
          <p:cNvSpPr txBox="1"/>
          <p:nvPr/>
        </p:nvSpPr>
        <p:spPr>
          <a:xfrm>
            <a:off x="13980174" y="9255924"/>
            <a:ext cx="342123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Thresholding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F447F1-6057-4226-926C-3ADDD5C20232}"/>
              </a:ext>
            </a:extLst>
          </p:cNvPr>
          <p:cNvSpPr txBox="1"/>
          <p:nvPr/>
        </p:nvSpPr>
        <p:spPr>
          <a:xfrm rot="2254781">
            <a:off x="3141909" y="7717059"/>
            <a:ext cx="342123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Mean-filter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1E597D2-278E-440C-934F-0CDA3DAFA025}"/>
              </a:ext>
            </a:extLst>
          </p:cNvPr>
          <p:cNvSpPr/>
          <p:nvPr/>
        </p:nvSpPr>
        <p:spPr>
          <a:xfrm rot="18463251">
            <a:off x="4921582" y="5795641"/>
            <a:ext cx="959005" cy="3022447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EB56BD-A1C3-4172-B5BE-419E84294CF8}"/>
              </a:ext>
            </a:extLst>
          </p:cNvPr>
          <p:cNvSpPr txBox="1"/>
          <p:nvPr/>
        </p:nvSpPr>
        <p:spPr>
          <a:xfrm>
            <a:off x="606707" y="5919571"/>
            <a:ext cx="342123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Parametric image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DFA444-79D4-445C-BC06-077C58D96725}"/>
              </a:ext>
            </a:extLst>
          </p:cNvPr>
          <p:cNvSpPr txBox="1"/>
          <p:nvPr/>
        </p:nvSpPr>
        <p:spPr>
          <a:xfrm>
            <a:off x="620562" y="10394589"/>
            <a:ext cx="3421236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Label image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90995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no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 Neue</vt:lpstr>
      <vt:lpstr>Helvetica Neue Medium</vt:lpstr>
      <vt:lpstr>Helvetica Neue Thin</vt:lpstr>
      <vt:lpstr>Open Sans</vt:lpstr>
      <vt:lpstr>White</vt:lpstr>
      <vt:lpstr>Image processing 101: Filters</vt:lpstr>
      <vt:lpstr>Cell processing 101: 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Haase</dc:creator>
  <cp:lastModifiedBy>Robert Haase</cp:lastModifiedBy>
  <cp:revision>7</cp:revision>
  <dcterms:modified xsi:type="dcterms:W3CDTF">2021-08-14T07:12:29Z</dcterms:modified>
</cp:coreProperties>
</file>