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3" r:id="rId4"/>
    <p:sldId id="263" r:id="rId5"/>
    <p:sldId id="291" r:id="rId6"/>
    <p:sldId id="288" r:id="rId7"/>
    <p:sldId id="296" r:id="rId8"/>
    <p:sldId id="305" r:id="rId9"/>
    <p:sldId id="306" r:id="rId10"/>
    <p:sldId id="307" r:id="rId11"/>
    <p:sldId id="294" r:id="rId12"/>
    <p:sldId id="280" r:id="rId13"/>
    <p:sldId id="300" r:id="rId14"/>
    <p:sldId id="301" r:id="rId15"/>
    <p:sldId id="302" r:id="rId16"/>
    <p:sldId id="308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21CD2-C755-48D5-9ED6-B20FDDFE4ACA}" v="550" dt="2020-02-02T08:15:16.911"/>
    <p1510:client id="{137F0F86-F38D-4EB8-B4A7-27F0095AE121}" v="403" dt="2020-02-05T06:34:02.542"/>
    <p1510:client id="{17A45C09-544A-40FC-BFEF-0D0A58FD6559}" v="862" dt="2020-02-02T07:27:1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 autoAdjust="0"/>
    <p:restoredTop sz="85832" autoAdjust="0"/>
  </p:normalViewPr>
  <p:slideViewPr>
    <p:cSldViewPr>
      <p:cViewPr varScale="1">
        <p:scale>
          <a:sx n="86" d="100"/>
          <a:sy n="86" d="100"/>
        </p:scale>
        <p:origin x="-13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73DE878-7CB2-4E5F-9830-8A8AF8005738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4D368E5-4A94-4CBB-930D-13F279F1E7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752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Symbolic reasoning</a:t>
            </a:r>
            <a:r>
              <a:rPr lang="en-US" altLang="ko-KR" baseline="0" dirty="0" smtClean="0"/>
              <a:t> -&gt; can save all knowledge in computer Lisp</a:t>
            </a:r>
          </a:p>
          <a:p>
            <a:r>
              <a:rPr lang="en-US" altLang="ko-KR" baseline="0" dirty="0" smtClean="0"/>
              <a:t>No one knows what he know (</a:t>
            </a:r>
            <a:r>
              <a:rPr lang="ko-KR" altLang="en-US" baseline="0" dirty="0" smtClean="0"/>
              <a:t>아는걸 표현 못함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정보나 지식은 인간의 의도된 틀에 담겨진 데이터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368E5-4A94-4CBB-930D-13F279F1E7D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FE6BB-E04B-4FEE-8027-CDECF626F318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0" tIns="0" rIns="0" bIns="0"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n-US" altLang="ko-KR" sz="1500" dirty="0" smtClean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89376-FE5C-4B87-8A59-E9EDBB39F154}" type="datetimeFigureOut">
              <a:rPr lang="ko-KR" altLang="en-US" smtClean="0"/>
              <a:pPr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0A11-6B8B-4C59-8FCC-DA6E7EA50F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esung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apier.com/blog/chatgpt-vs-bar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introducing-gpt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stanford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61">
            <a:extLst>
              <a:ext uri="{FF2B5EF4-FFF2-40B4-BE49-F238E27FC236}">
                <a16:creationId xmlns="" xmlns:a16="http://schemas.microsoft.com/office/drawing/2014/main" id="{16F9E488-0718-4E1E-9D12-26779F6062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grpSp>
        <p:nvGrpSpPr>
          <p:cNvPr id="60" name="Group 63">
            <a:extLst>
              <a:ext uri="{FF2B5EF4-FFF2-40B4-BE49-F238E27FC236}">
                <a16:creationId xmlns="" xmlns:a16="http://schemas.microsoft.com/office/drawing/2014/main" id="{3E56AAFE-9BE9-4FA7-A0B3-1748E67F0E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760" y="1097587"/>
            <a:ext cx="846286" cy="847206"/>
            <a:chOff x="7393391" y="606484"/>
            <a:chExt cx="1128382" cy="847206"/>
          </a:xfrm>
        </p:grpSpPr>
        <p:sp>
          <p:nvSpPr>
            <p:cNvPr id="65" name="Freeform 5">
              <a:extLst>
                <a:ext uri="{FF2B5EF4-FFF2-40B4-BE49-F238E27FC236}">
                  <a16:creationId xmlns="" xmlns:a16="http://schemas.microsoft.com/office/drawing/2014/main" id="{A152F29E-C625-4313-96BF-5675B357C0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393391" y="858310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="" xmlns:a16="http://schemas.microsoft.com/office/drawing/2014/main" id="{C2A5CB78-6497-4151-83B6-568BD27EC5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971281" y="606484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5656" y="2132856"/>
            <a:ext cx="6192688" cy="2736304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3600" dirty="0" smtClean="0"/>
              <a:t>What is AI?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2200" dirty="0" smtClean="0"/>
              <a:t>Understand Core Concept of</a:t>
            </a:r>
            <a:br>
              <a:rPr lang="en-US" altLang="ko-KR" sz="2200" dirty="0" smtClean="0"/>
            </a:br>
            <a:r>
              <a:rPr lang="en-US" altLang="ko-KR" sz="2200" dirty="0" smtClean="0"/>
              <a:t>AI, ML, DL, </a:t>
            </a:r>
            <a:r>
              <a:rPr lang="en-US" altLang="ko-KR" sz="2200" dirty="0" smtClean="0"/>
              <a:t>CBR, LLM</a:t>
            </a:r>
            <a:r>
              <a:rPr lang="en-US" altLang="ko-KR" sz="2200" dirty="0" smtClean="0">
                <a:ea typeface="+mj-lt"/>
              </a:rPr>
              <a:t/>
            </a:r>
            <a:br>
              <a:rPr lang="en-US" altLang="ko-KR" sz="2200" dirty="0" smtClean="0">
                <a:ea typeface="+mj-lt"/>
              </a:rPr>
            </a:br>
            <a:r>
              <a:rPr lang="en-US" altLang="ko-KR" sz="2200" dirty="0" smtClean="0">
                <a:ea typeface="+mj-lt"/>
              </a:rPr>
              <a:t>Applications</a:t>
            </a:r>
            <a:br>
              <a:rPr lang="en-US" altLang="ko-KR" sz="2200" dirty="0" smtClean="0">
                <a:ea typeface="+mj-lt"/>
              </a:rPr>
            </a:br>
            <a:r>
              <a:rPr lang="en-US" altLang="ko-KR" sz="2200" dirty="0" smtClean="0">
                <a:ea typeface="+mj-lt"/>
              </a:rPr>
              <a:t>Opportunities</a:t>
            </a:r>
            <a:endParaRPr lang="en-US" altLang="ko-KR" sz="2200" dirty="0">
              <a:solidFill>
                <a:srgbClr val="0070C0"/>
              </a:solidFill>
              <a:ea typeface="맑은 고딕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00166" y="5143512"/>
            <a:ext cx="6172200" cy="9286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600" dirty="0" err="1" smtClean="0"/>
              <a:t>haesung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kim</a:t>
            </a:r>
            <a:endParaRPr lang="en-US" altLang="ko-KR" sz="1600" dirty="0" smtClean="0"/>
          </a:p>
          <a:p>
            <a:pPr algn="r">
              <a:lnSpc>
                <a:spcPct val="90000"/>
              </a:lnSpc>
            </a:pPr>
            <a:r>
              <a:rPr lang="en-US" altLang="ko-KR" sz="1600" dirty="0" smtClean="0"/>
              <a:t>knowhow+</a:t>
            </a:r>
          </a:p>
          <a:p>
            <a:pPr algn="r">
              <a:lnSpc>
                <a:spcPct val="90000"/>
              </a:lnSpc>
            </a:pPr>
            <a:r>
              <a:rPr lang="en-US" altLang="ko-KR" sz="1600" dirty="0" smtClean="0">
                <a:hlinkClick r:id="rId3"/>
              </a:rPr>
              <a:t>haesung.github.io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dirty="0" smtClean="0"/>
              <a:t>CBR 4R Process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128"/>
          <p:cNvGrpSpPr/>
          <p:nvPr/>
        </p:nvGrpSpPr>
        <p:grpSpPr>
          <a:xfrm>
            <a:off x="571472" y="1714488"/>
            <a:ext cx="8072494" cy="4559499"/>
            <a:chOff x="323528" y="1590971"/>
            <a:chExt cx="8499161" cy="4704589"/>
          </a:xfrm>
        </p:grpSpPr>
        <p:cxnSp>
          <p:nvCxnSpPr>
            <p:cNvPr id="130" name="구부러진 연결선 44"/>
            <p:cNvCxnSpPr>
              <a:stCxn id="139" idx="2"/>
              <a:endCxn id="140" idx="3"/>
            </p:cNvCxnSpPr>
            <p:nvPr/>
          </p:nvCxnSpPr>
          <p:spPr>
            <a:xfrm rot="5400000">
              <a:off x="3220354" y="2229675"/>
              <a:ext cx="577403" cy="465367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구부러진 연결선 130"/>
            <p:cNvCxnSpPr>
              <a:stCxn id="140" idx="1"/>
              <a:endCxn id="144" idx="1"/>
            </p:cNvCxnSpPr>
            <p:nvPr/>
          </p:nvCxnSpPr>
          <p:spPr>
            <a:xfrm rot="10800000" flipH="1" flipV="1">
              <a:off x="2540895" y="3419562"/>
              <a:ext cx="1502489" cy="2205572"/>
            </a:xfrm>
            <a:prstGeom prst="curvedConnector3">
              <a:avLst>
                <a:gd name="adj1" fmla="val -6920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구부러진 연결선 56"/>
            <p:cNvCxnSpPr>
              <a:stCxn id="144" idx="3"/>
              <a:endCxn id="145" idx="2"/>
            </p:cNvCxnSpPr>
            <p:nvPr/>
          </p:nvCxnSpPr>
          <p:spPr>
            <a:xfrm flipV="1">
              <a:off x="5201595" y="4536917"/>
              <a:ext cx="1389670" cy="1088217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구부러진 연결선 59"/>
            <p:cNvCxnSpPr>
              <a:stCxn id="145" idx="0"/>
            </p:cNvCxnSpPr>
            <p:nvPr/>
          </p:nvCxnSpPr>
          <p:spPr>
            <a:xfrm rot="16200000" flipV="1">
              <a:off x="5235956" y="2598920"/>
              <a:ext cx="1337184" cy="1373439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sp>
          <p:nvSpPr>
            <p:cNvPr id="134" name="순서도: 자기 디스크 133"/>
            <p:cNvSpPr/>
            <p:nvPr/>
          </p:nvSpPr>
          <p:spPr>
            <a:xfrm>
              <a:off x="3757207" y="3083772"/>
              <a:ext cx="1587625" cy="1569364"/>
            </a:xfrm>
            <a:prstGeom prst="flowChartMagneticDisk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741738" y="3186100"/>
              <a:ext cx="1639443" cy="34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kern="0" dirty="0" err="1" smtClean="0">
                  <a:solidFill>
                    <a:srgbClr val="000000">
                      <a:lumMod val="65000"/>
                      <a:lumOff val="3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Casebase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한쪽 모서리가 잘린 사각형 135"/>
            <p:cNvSpPr/>
            <p:nvPr/>
          </p:nvSpPr>
          <p:spPr>
            <a:xfrm>
              <a:off x="4224569" y="3929625"/>
              <a:ext cx="795843" cy="363471"/>
            </a:xfrm>
            <a:prstGeom prst="snip1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7" name="한쪽 모서리가 잘린 사각형 136"/>
            <p:cNvSpPr/>
            <p:nvPr/>
          </p:nvSpPr>
          <p:spPr>
            <a:xfrm>
              <a:off x="4140416" y="3844852"/>
              <a:ext cx="795843" cy="363471"/>
            </a:xfrm>
            <a:prstGeom prst="snip1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한쪽 모서리가 잘린 사각형 137"/>
            <p:cNvSpPr/>
            <p:nvPr/>
          </p:nvSpPr>
          <p:spPr>
            <a:xfrm>
              <a:off x="4059153" y="3768199"/>
              <a:ext cx="795843" cy="363471"/>
            </a:xfrm>
            <a:prstGeom prst="snip1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Case</a:t>
              </a:r>
              <a:endParaRPr kumimoji="0" lang="ko-KR" altLang="en-US" sz="1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162633" y="1590971"/>
              <a:ext cx="1158210" cy="58268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순서도: 수동 연산 139"/>
            <p:cNvSpPr/>
            <p:nvPr/>
          </p:nvSpPr>
          <p:spPr>
            <a:xfrm rot="19063866">
              <a:off x="2287452" y="2822855"/>
              <a:ext cx="1242363" cy="524912"/>
            </a:xfrm>
            <a:prstGeom prst="flowChartManualOperation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-10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Retrieve</a:t>
              </a:r>
              <a:endParaRPr kumimoji="0" lang="ko-KR" altLang="en-US" sz="120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순서도: 수동 연산 140"/>
            <p:cNvSpPr/>
            <p:nvPr/>
          </p:nvSpPr>
          <p:spPr>
            <a:xfrm rot="8677951">
              <a:off x="5376628" y="4947065"/>
              <a:ext cx="1242363" cy="524912"/>
            </a:xfrm>
            <a:prstGeom prst="flowChartManualOperation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Revise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순서도: 수동 연산 141"/>
            <p:cNvSpPr/>
            <p:nvPr/>
          </p:nvSpPr>
          <p:spPr>
            <a:xfrm rot="2469148">
              <a:off x="5671378" y="2836837"/>
              <a:ext cx="1242363" cy="524912"/>
            </a:xfrm>
            <a:prstGeom prst="flowChartManualOperation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Retain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2267745" y="3980858"/>
              <a:ext cx="954028" cy="58268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kumimoji="0" lang="en-US" altLang="ko-K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A)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43385" y="5333791"/>
              <a:ext cx="1158210" cy="58268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수정된 사례</a:t>
              </a:r>
              <a:endPara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6012160" y="3954231"/>
              <a:ext cx="1158210" cy="582686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검증된 사례</a:t>
              </a:r>
              <a:endPara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모서리가 둥근 사각형 설명선 151"/>
            <p:cNvSpPr/>
            <p:nvPr/>
          </p:nvSpPr>
          <p:spPr>
            <a:xfrm>
              <a:off x="395536" y="1654343"/>
              <a:ext cx="1864655" cy="1185602"/>
            </a:xfrm>
            <a:prstGeom prst="wedgeRoundRectCallout">
              <a:avLst>
                <a:gd name="adj1" fmla="val 48481"/>
                <a:gd name="adj2" fmla="val 57813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검색</a:t>
              </a:r>
              <a:r>
                <a:rPr lang="en-US" altLang="ko-KR" sz="1400" b="1" kern="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Retrieve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과거에 </a:t>
              </a:r>
              <a:r>
                <a: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해결된 </a:t>
              </a: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사례들을 유사도 순으로 정렬</a:t>
              </a: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모서리가 둥근 사각형 설명선 152"/>
            <p:cNvSpPr/>
            <p:nvPr/>
          </p:nvSpPr>
          <p:spPr>
            <a:xfrm>
              <a:off x="323528" y="4911850"/>
              <a:ext cx="1864655" cy="1383710"/>
            </a:xfrm>
            <a:prstGeom prst="wedgeRoundRectCallout">
              <a:avLst>
                <a:gd name="adj1" fmla="val 63570"/>
                <a:gd name="adj2" fmla="val -35925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재사용</a:t>
              </a:r>
              <a:r>
                <a:rPr lang="en-US" altLang="ko-KR" sz="1400" b="1" kern="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Reuse</a:t>
              </a:r>
              <a:r>
                <a:rPr kumimoji="0" lang="en-US" altLang="ko-KR" sz="1400" b="1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-15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가장 유사한 사례를 그대로 적용하거나  적절히 수정하여 해결안으로 사용</a:t>
              </a:r>
              <a:endParaRPr kumimoji="0" lang="en-US" altLang="ko-KR" sz="1200" b="0" i="0" u="none" strike="noStrike" kern="0" cap="none" spc="-15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모서리가 둥근 사각형 설명선 153"/>
            <p:cNvSpPr/>
            <p:nvPr/>
          </p:nvSpPr>
          <p:spPr>
            <a:xfrm>
              <a:off x="6958034" y="1882314"/>
              <a:ext cx="1864655" cy="957631"/>
            </a:xfrm>
            <a:prstGeom prst="wedgeRoundRectCallout">
              <a:avLst>
                <a:gd name="adj1" fmla="val -51954"/>
                <a:gd name="adj2" fmla="val 60938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유지</a:t>
              </a:r>
              <a:r>
                <a:rPr lang="en-US" altLang="ko-KR" sz="1400" b="1" kern="0" noProof="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Retain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검증된 신규 사례를</a:t>
              </a:r>
              <a:endPara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사례베이스에 추가</a:t>
              </a:r>
              <a:endParaRPr lang="en-US" altLang="ko-KR" sz="1200" kern="0" dirty="0" smtClean="0">
                <a:solidFill>
                  <a:srgbClr val="8064A2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모서리가 둥근 사각형 설명선 154"/>
            <p:cNvSpPr/>
            <p:nvPr/>
          </p:nvSpPr>
          <p:spPr>
            <a:xfrm>
              <a:off x="6888243" y="4963417"/>
              <a:ext cx="1934446" cy="1220002"/>
            </a:xfrm>
            <a:prstGeom prst="wedgeRoundRectCallout">
              <a:avLst>
                <a:gd name="adj1" fmla="val -63146"/>
                <a:gd name="adj2" fmla="val -30895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교정</a:t>
              </a:r>
              <a:r>
                <a:rPr kumimoji="0" lang="ko-KR" altLang="en-US" sz="1400" b="1" i="0" u="none" strike="noStrike" kern="0" cap="none" spc="0" normalizeH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Revise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사용된 해결안이 성공적이었는지 검증하고 </a:t>
              </a:r>
              <a:r>
                <a:rPr kumimoji="0" lang="ko-KR" altLang="en-US" sz="1200" b="0" i="0" u="none" strike="noStrike" kern="0" cap="none" spc="-150" normalizeH="0" baseline="0" noProof="0" dirty="0" err="1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필요시</a:t>
              </a:r>
              <a:r>
                <a:rPr kumimoji="0" lang="ko-KR" altLang="en-US" sz="1200" b="0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교정</a:t>
              </a:r>
              <a:endParaRPr kumimoji="0" lang="en-US" altLang="ko-KR" sz="1200" b="0" i="0" u="none" strike="noStrike" kern="0" cap="none" spc="-15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순서도: 수동 연산 155"/>
            <p:cNvSpPr/>
            <p:nvPr/>
          </p:nvSpPr>
          <p:spPr>
            <a:xfrm rot="13134971">
              <a:off x="2366524" y="4948384"/>
              <a:ext cx="1242363" cy="524912"/>
            </a:xfrm>
            <a:prstGeom prst="flowChartManualOperation">
              <a:avLst/>
            </a:prstGeom>
            <a:solidFill>
              <a:srgbClr val="8064A2">
                <a:lumMod val="40000"/>
                <a:lumOff val="60000"/>
              </a:srgb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Reuse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7" name="구부러진 연결선 46"/>
            <p:cNvCxnSpPr>
              <a:stCxn id="138" idx="1"/>
              <a:endCxn id="158" idx="0"/>
            </p:cNvCxnSpPr>
            <p:nvPr/>
          </p:nvCxnSpPr>
          <p:spPr>
            <a:xfrm rot="5400000" flipH="1">
              <a:off x="3844210" y="3518805"/>
              <a:ext cx="166976" cy="1058755"/>
            </a:xfrm>
            <a:prstGeom prst="curvedConnector4">
              <a:avLst>
                <a:gd name="adj1" fmla="val -136906"/>
                <a:gd name="adj2" fmla="val 68792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sp>
          <p:nvSpPr>
            <p:cNvPr id="158" name="한쪽 모서리가 잘린 사각형 157"/>
            <p:cNvSpPr/>
            <p:nvPr/>
          </p:nvSpPr>
          <p:spPr>
            <a:xfrm>
              <a:off x="2366128" y="3694056"/>
              <a:ext cx="1032192" cy="541275"/>
            </a:xfrm>
            <a:prstGeom prst="snip1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검색된</a:t>
              </a:r>
              <a:endParaRPr kumimoji="0" lang="en-US" altLang="ko-KR" sz="12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사례들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9" name="구부러진 연결선 158"/>
            <p:cNvCxnSpPr>
              <a:endCxn id="134" idx="1"/>
            </p:cNvCxnSpPr>
            <p:nvPr/>
          </p:nvCxnSpPr>
          <p:spPr>
            <a:xfrm rot="10800000" flipV="1">
              <a:off x="4551021" y="2617046"/>
              <a:ext cx="666809" cy="466726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dirty="0" smtClean="0">
                <a:solidFill>
                  <a:prstClr val="black"/>
                </a:solidFill>
              </a:rPr>
              <a:t>DL </a:t>
            </a:r>
            <a:r>
              <a:rPr lang="en-US" altLang="ko-KR" dirty="0" err="1" smtClean="0">
                <a:solidFill>
                  <a:prstClr val="black"/>
                </a:solidFill>
              </a:rPr>
              <a:t>vs</a:t>
            </a:r>
            <a:r>
              <a:rPr lang="en-US" altLang="ko-KR" dirty="0" smtClean="0">
                <a:solidFill>
                  <a:prstClr val="black"/>
                </a:solidFill>
              </a:rPr>
              <a:t> CBR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27"/>
          <p:cNvGrpSpPr/>
          <p:nvPr/>
        </p:nvGrpSpPr>
        <p:grpSpPr>
          <a:xfrm>
            <a:off x="5076056" y="2060847"/>
            <a:ext cx="3456384" cy="3672409"/>
            <a:chOff x="683567" y="2060847"/>
            <a:chExt cx="3456384" cy="3672409"/>
          </a:xfrm>
        </p:grpSpPr>
        <p:cxnSp>
          <p:nvCxnSpPr>
            <p:cNvPr id="130" name="구부러진 연결선 44"/>
            <p:cNvCxnSpPr>
              <a:stCxn id="139" idx="3"/>
              <a:endCxn id="134" idx="1"/>
            </p:cNvCxnSpPr>
            <p:nvPr/>
          </p:nvCxnSpPr>
          <p:spPr>
            <a:xfrm>
              <a:off x="2707596" y="2270031"/>
              <a:ext cx="316232" cy="582905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sp>
          <p:nvSpPr>
            <p:cNvPr id="134" name="순서도: 자기 디스크 133"/>
            <p:cNvSpPr/>
            <p:nvPr/>
          </p:nvSpPr>
          <p:spPr>
            <a:xfrm>
              <a:off x="2339752" y="2852936"/>
              <a:ext cx="1368151" cy="1080119"/>
            </a:xfrm>
            <a:prstGeom prst="flowChartMagneticDisk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555775" y="2924943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Casebase</a:t>
              </a:r>
              <a:endParaRPr kumimoji="0" lang="ko-KR" altLang="en-U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" name="그룹 76"/>
            <p:cNvGrpSpPr/>
            <p:nvPr/>
          </p:nvGrpSpPr>
          <p:grpSpPr>
            <a:xfrm>
              <a:off x="2555775" y="3284983"/>
              <a:ext cx="913003" cy="508710"/>
              <a:chOff x="1906460" y="3804287"/>
              <a:chExt cx="913003" cy="508710"/>
            </a:xfrm>
          </p:grpSpPr>
          <p:sp>
            <p:nvSpPr>
              <p:cNvPr id="136" name="한쪽 모서리가 잘린 사각형 135"/>
              <p:cNvSpPr/>
              <p:nvPr/>
            </p:nvSpPr>
            <p:spPr>
              <a:xfrm>
                <a:off x="2063572" y="3960735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7" name="한쪽 모서리가 잘린 사각형 136"/>
              <p:cNvSpPr/>
              <p:nvPr/>
            </p:nvSpPr>
            <p:spPr>
              <a:xfrm>
                <a:off x="1983643" y="3878576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한쪽 모서리가 잘린 사각형 137"/>
              <p:cNvSpPr/>
              <p:nvPr/>
            </p:nvSpPr>
            <p:spPr>
              <a:xfrm>
                <a:off x="1906460" y="3804287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5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성공</a:t>
                </a:r>
                <a:r>
                  <a:rPr kumimoji="0" lang="ko-KR" altLang="en-US" sz="105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사례</a:t>
                </a:r>
                <a:endParaRPr kumimoji="0" lang="ko-KR" altLang="en-US" sz="105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9" name="직사각형 138"/>
            <p:cNvSpPr/>
            <p:nvPr/>
          </p:nvSpPr>
          <p:spPr>
            <a:xfrm>
              <a:off x="1835695" y="2060847"/>
              <a:ext cx="871901" cy="418368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자동차 고장 증상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모서리가 둥근 사각형 설명선 152"/>
            <p:cNvSpPr/>
            <p:nvPr/>
          </p:nvSpPr>
          <p:spPr>
            <a:xfrm>
              <a:off x="683567" y="4581127"/>
              <a:ext cx="1800201" cy="1152129"/>
            </a:xfrm>
            <a:prstGeom prst="wedgeRoundRectCallout">
              <a:avLst>
                <a:gd name="adj1" fmla="val 63570"/>
                <a:gd name="adj2" fmla="val -35925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노하우 재사용</a:t>
              </a:r>
              <a:r>
                <a:rPr kumimoji="0" lang="en-US" altLang="ko-KR" sz="1400" b="1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2D2DB9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sz="1100" kern="0" spc="-150" dirty="0" smtClean="0">
                <a:solidFill>
                  <a:srgbClr val="8064A2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100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Nearest Neighbor Classifier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lang="en-US" altLang="ko-KR" sz="1100" kern="0" spc="-150" dirty="0" smtClean="0">
                  <a:solidFill>
                    <a:srgbClr val="8064A2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100" kern="0" spc="-150" dirty="0" smtClean="0">
                  <a:solidFill>
                    <a:srgbClr val="8064A2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구체적 증거 제시 </a:t>
              </a:r>
              <a:endParaRPr lang="en-US" altLang="ko-KR" sz="1100" kern="0" spc="-150" dirty="0" smtClean="0">
                <a:solidFill>
                  <a:srgbClr val="8064A2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ko-KR" sz="1100" i="0" u="none" strike="noStrike" kern="0" cap="none" spc="-150" normalizeH="0" baseline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Runtime</a:t>
              </a:r>
              <a:r>
                <a:rPr kumimoji="0" lang="en-US" altLang="ko-KR" sz="1100" i="0" u="none" strike="noStrike" kern="0" cap="none" spc="-150" normalizeH="0" noProof="0" dirty="0" smtClean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 Overhead</a:t>
              </a:r>
              <a:endParaRPr kumimoji="0" lang="en-US" altLang="ko-KR" sz="1100" i="0" u="none" strike="noStrike" kern="0" cap="none" spc="-15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7" name="구부러진 연결선 46"/>
            <p:cNvCxnSpPr>
              <a:stCxn id="137" idx="1"/>
              <a:endCxn id="158" idx="3"/>
            </p:cNvCxnSpPr>
            <p:nvPr/>
          </p:nvCxnSpPr>
          <p:spPr>
            <a:xfrm rot="16200000" flipH="1">
              <a:off x="2834597" y="3887840"/>
              <a:ext cx="869593" cy="516979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sp>
          <p:nvSpPr>
            <p:cNvPr id="158" name="한쪽 모서리가 잘린 사각형 157"/>
            <p:cNvSpPr/>
            <p:nvPr/>
          </p:nvSpPr>
          <p:spPr>
            <a:xfrm>
              <a:off x="2915815" y="4581127"/>
              <a:ext cx="1224136" cy="504056"/>
            </a:xfrm>
            <a:prstGeom prst="snip1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유사도 </a:t>
              </a:r>
              <a: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등 사례</a:t>
              </a:r>
              <a: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유사도 </a:t>
              </a:r>
              <a: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등 사례</a:t>
              </a:r>
              <a:endParaRPr lang="en-US" altLang="ko-KR" sz="100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26"/>
          <p:cNvGrpSpPr/>
          <p:nvPr/>
        </p:nvGrpSpPr>
        <p:grpSpPr>
          <a:xfrm>
            <a:off x="611560" y="2060848"/>
            <a:ext cx="3744416" cy="3672408"/>
            <a:chOff x="4716016" y="2060848"/>
            <a:chExt cx="3744416" cy="3672408"/>
          </a:xfrm>
        </p:grpSpPr>
        <p:sp>
          <p:nvSpPr>
            <p:cNvPr id="40" name="직사각형 39"/>
            <p:cNvSpPr/>
            <p:nvPr/>
          </p:nvSpPr>
          <p:spPr>
            <a:xfrm>
              <a:off x="4716016" y="2060848"/>
              <a:ext cx="871901" cy="418368"/>
            </a:xfrm>
            <a:prstGeom prst="rect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noProof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요키</a:t>
              </a:r>
              <a:r>
                <a:rPr lang="ko-KR" altLang="en-US" sz="11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사진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" name="그룹 45"/>
            <p:cNvGrpSpPr/>
            <p:nvPr/>
          </p:nvGrpSpPr>
          <p:grpSpPr>
            <a:xfrm>
              <a:off x="6300192" y="2060848"/>
              <a:ext cx="899907" cy="496278"/>
              <a:chOff x="6588224" y="2564904"/>
              <a:chExt cx="899907" cy="496278"/>
            </a:xfrm>
          </p:grpSpPr>
          <p:sp>
            <p:nvSpPr>
              <p:cNvPr id="41" name="한쪽 모서리가 잘린 사각형 40"/>
              <p:cNvSpPr/>
              <p:nvPr/>
            </p:nvSpPr>
            <p:spPr>
              <a:xfrm>
                <a:off x="6732240" y="2708920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사례</a:t>
                </a:r>
                <a:endParaRPr kumimoji="0" lang="ko-KR" altLang="en-US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2" name="한쪽 모서리가 잘린 사각형 41"/>
              <p:cNvSpPr/>
              <p:nvPr/>
            </p:nvSpPr>
            <p:spPr>
              <a:xfrm>
                <a:off x="6660232" y="2636912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40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rPr>
                  <a:t>사례</a:t>
                </a:r>
                <a:endParaRPr kumimoji="0" lang="ko-KR" altLang="en-US" sz="14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한쪽 모서리가 잘린 사각형 42"/>
              <p:cNvSpPr/>
              <p:nvPr/>
            </p:nvSpPr>
            <p:spPr>
              <a:xfrm>
                <a:off x="6588224" y="2564904"/>
                <a:ext cx="755891" cy="352262"/>
              </a:xfrm>
              <a:prstGeom prst="snip1Rect">
                <a:avLst/>
              </a:prstGeom>
              <a:gradFill rotWithShape="1">
                <a:gsLst>
                  <a:gs pos="0">
                    <a:srgbClr val="4BACC6">
                      <a:tint val="50000"/>
                      <a:satMod val="300000"/>
                    </a:srgbClr>
                  </a:gs>
                  <a:gs pos="35000">
                    <a:srgbClr val="4BACC6">
                      <a:tint val="37000"/>
                      <a:satMod val="300000"/>
                    </a:srgbClr>
                  </a:gs>
                  <a:gs pos="100000">
                    <a:srgbClr val="4BACC6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4BACC6">
                    <a:shade val="95000"/>
                    <a:satMod val="10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사진</a:t>
                </a:r>
                <a:r>
                  <a:rPr lang="en-US" altLang="ko-KR" sz="9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+</a:t>
                </a:r>
                <a:r>
                  <a:rPr lang="ko-KR" altLang="en-US" sz="9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태그</a:t>
                </a:r>
                <a:endParaRPr kumimoji="0" lang="ko-KR" altLang="en-US" sz="9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5" name="정육면체 44"/>
            <p:cNvSpPr/>
            <p:nvPr/>
          </p:nvSpPr>
          <p:spPr>
            <a:xfrm>
              <a:off x="6156176" y="3284984"/>
              <a:ext cx="1152128" cy="792088"/>
            </a:xfrm>
            <a:prstGeom prst="cub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Template</a:t>
              </a:r>
            </a:p>
            <a:p>
              <a:pPr algn="ctr"/>
              <a:r>
                <a:rPr lang="en-US" altLang="ko-KR" sz="1100" dirty="0" smtClean="0"/>
                <a:t>(weights)</a:t>
              </a:r>
              <a:endParaRPr lang="ko-KR" altLang="en-US" sz="1100" dirty="0"/>
            </a:p>
          </p:txBody>
        </p:sp>
        <p:sp>
          <p:nvSpPr>
            <p:cNvPr id="47" name="아래쪽 화살표 46"/>
            <p:cNvSpPr/>
            <p:nvPr/>
          </p:nvSpPr>
          <p:spPr>
            <a:xfrm>
              <a:off x="6732240" y="2636912"/>
              <a:ext cx="45719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804248" y="2780928"/>
              <a:ext cx="7024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Training</a:t>
              </a:r>
              <a:endParaRPr lang="ko-KR" altLang="en-US" sz="1100" dirty="0"/>
            </a:p>
          </p:txBody>
        </p:sp>
        <p:cxnSp>
          <p:nvCxnSpPr>
            <p:cNvPr id="49" name="구부러진 연결선 48"/>
            <p:cNvCxnSpPr>
              <a:stCxn id="45" idx="3"/>
              <a:endCxn id="66" idx="0"/>
            </p:cNvCxnSpPr>
            <p:nvPr/>
          </p:nvCxnSpPr>
          <p:spPr>
            <a:xfrm rot="5400000">
              <a:off x="5980657" y="4180584"/>
              <a:ext cx="756084" cy="549061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sp>
          <p:nvSpPr>
            <p:cNvPr id="66" name="한쪽 모서리가 잘린 사각형 65"/>
            <p:cNvSpPr/>
            <p:nvPr/>
          </p:nvSpPr>
          <p:spPr>
            <a:xfrm>
              <a:off x="4860032" y="4581128"/>
              <a:ext cx="1224136" cy="504056"/>
            </a:xfrm>
            <a:prstGeom prst="snip1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개 확률 </a:t>
              </a:r>
              <a:r>
                <a:rPr lang="en-US" altLang="ko-KR" sz="10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95%</a:t>
              </a:r>
              <a: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br>
                <a:rPr lang="en-US" altLang="ko-KR" sz="1000" kern="0" noProof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0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고양이 확률 </a:t>
              </a:r>
              <a:r>
                <a:rPr lang="en-US" altLang="ko-KR" sz="10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5%</a:t>
              </a:r>
              <a:endParaRPr lang="en-US" altLang="ko-KR" sz="1000" kern="0" noProof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0" name="구부러진 연결선 44"/>
            <p:cNvCxnSpPr>
              <a:stCxn id="40" idx="2"/>
              <a:endCxn id="45" idx="2"/>
            </p:cNvCxnSpPr>
            <p:nvPr/>
          </p:nvCxnSpPr>
          <p:spPr>
            <a:xfrm rot="16200000" flipH="1">
              <a:off x="5003660" y="2627522"/>
              <a:ext cx="1300823" cy="1004209"/>
            </a:xfrm>
            <a:prstGeom prst="curvedConnector2">
              <a:avLst/>
            </a:prstGeom>
            <a:noFill/>
            <a:ln w="190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ysDot"/>
              <a:headEnd type="none" w="med" len="med"/>
              <a:tailEnd type="triangle" w="med" len="med"/>
            </a:ln>
            <a:effectLst/>
          </p:spPr>
        </p:cxnSp>
        <p:sp>
          <p:nvSpPr>
            <p:cNvPr id="99" name="모서리가 둥근 사각형 설명선 98"/>
            <p:cNvSpPr/>
            <p:nvPr/>
          </p:nvSpPr>
          <p:spPr>
            <a:xfrm>
              <a:off x="6660232" y="4581128"/>
              <a:ext cx="1800200" cy="1152128"/>
            </a:xfrm>
            <a:prstGeom prst="wedgeRoundRectCallout">
              <a:avLst>
                <a:gd name="adj1" fmla="val -73924"/>
                <a:gd name="adj2" fmla="val -20361"/>
                <a:gd name="adj3" fmla="val 16667"/>
              </a:avLst>
            </a:prstGeom>
            <a:noFill/>
            <a:ln w="19050" cap="flat" cmpd="sng" algn="ctr">
              <a:solidFill>
                <a:srgbClr val="8064A2">
                  <a:lumMod val="40000"/>
                  <a:lumOff val="60000"/>
                </a:srgbClr>
              </a:solidFill>
              <a:prstDash val="sysDash"/>
            </a:ln>
            <a:effectLst/>
          </p:spPr>
          <p:txBody>
            <a:bodyPr rtlCol="0" anchor="t"/>
            <a:lstStyle/>
            <a:p>
              <a:pPr lvl="0" algn="ctr" latinLnBrk="0">
                <a:defRPr/>
              </a:pPr>
              <a:r>
                <a:rPr lang="ko-KR" altLang="en-US" sz="1400" b="1" kern="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시각인식</a:t>
              </a:r>
              <a:r>
                <a:rPr lang="en-US" altLang="ko-KR" sz="1400" b="1" kern="0" spc="-15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/ </a:t>
              </a:r>
              <a:r>
                <a:rPr lang="ko-KR" altLang="en-US" sz="1400" b="1" kern="0" spc="-150" dirty="0" smtClean="0">
                  <a:solidFill>
                    <a:srgbClr val="2D2DB9">
                      <a:lumMod val="60000"/>
                      <a:lumOff val="40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예측</a:t>
              </a:r>
              <a:endParaRPr lang="en-US" altLang="ko-KR" sz="1400" b="1" kern="0" spc="-150" dirty="0" smtClean="0">
                <a:solidFill>
                  <a:srgbClr val="2D2DB9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latinLnBrk="0">
                <a:defRPr/>
              </a:pPr>
              <a:endParaRPr lang="en-US" altLang="ko-KR" sz="1100" kern="0" spc="-150" dirty="0" smtClean="0">
                <a:solidFill>
                  <a:srgbClr val="8064A2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latinLnBrk="0">
                <a:buFontTx/>
                <a:buChar char="-"/>
                <a:defRPr/>
              </a:pPr>
              <a:r>
                <a:rPr lang="en-US" altLang="ko-KR" sz="1100" kern="0" spc="-150" dirty="0" smtClean="0">
                  <a:solidFill>
                    <a:srgbClr val="8064A2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Deep Learning / Fit Functions</a:t>
              </a:r>
            </a:p>
            <a:p>
              <a:pPr lvl="0" latinLnBrk="0">
                <a:buFontTx/>
                <a:buChar char="-"/>
                <a:defRPr/>
              </a:pPr>
              <a:r>
                <a:rPr lang="en-US" altLang="ko-KR" sz="1100" kern="0" spc="-150" dirty="0" smtClean="0">
                  <a:solidFill>
                    <a:srgbClr val="8064A2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Black Box</a:t>
              </a:r>
            </a:p>
            <a:p>
              <a:pPr lvl="0" latinLnBrk="0">
                <a:buFontTx/>
                <a:buChar char="-"/>
                <a:defRPr/>
              </a:pPr>
              <a:r>
                <a:rPr lang="en-US" altLang="ko-KR" sz="1100" kern="0" spc="-150" dirty="0" smtClean="0">
                  <a:solidFill>
                    <a:srgbClr val="8064A2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 Less Runtime Overhead</a:t>
              </a:r>
              <a:endParaRPr lang="en-US" altLang="ko-KR" sz="1100" kern="0" spc="-150" dirty="0">
                <a:solidFill>
                  <a:srgbClr val="8064A2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4" name="직선 연결선 103"/>
          <p:cNvCxnSpPr/>
          <p:nvPr/>
        </p:nvCxnSpPr>
        <p:spPr>
          <a:xfrm>
            <a:off x="4716016" y="1988840"/>
            <a:ext cx="0" cy="3960440"/>
          </a:xfrm>
          <a:prstGeom prst="lin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B05E4F47-B148-49E0-B472-BBF149315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27479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7A2CE8EB-F719-4F84-9E91-F538438CAC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005" y="802955"/>
            <a:ext cx="3754971" cy="1473917"/>
          </a:xfrm>
        </p:spPr>
        <p:txBody>
          <a:bodyPr>
            <a:normAutofit/>
          </a:bodyPr>
          <a:lstStyle/>
          <a:p>
            <a:r>
              <a:rPr lang="en-US" altLang="ko-KR" sz="3100" dirty="0" smtClean="0">
                <a:solidFill>
                  <a:srgbClr val="000000"/>
                </a:solidFill>
                <a:ea typeface="맑은 고딕"/>
              </a:rPr>
              <a:t>DL or CBR or Rules</a:t>
            </a:r>
            <a:endParaRPr lang="en-US" altLang="ko-KR" sz="3100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348880"/>
            <a:ext cx="3744416" cy="37444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ea typeface="맑은 고딕"/>
              </a:rPr>
              <a:t>Car Repair Support System</a:t>
            </a:r>
            <a:br>
              <a:rPr lang="en-US" altLang="ko-KR" sz="2000" dirty="0" smtClean="0">
                <a:solidFill>
                  <a:srgbClr val="0070C0"/>
                </a:solidFill>
                <a:ea typeface="맑은 고딕"/>
              </a:rPr>
            </a:br>
            <a:endParaRPr lang="en-US" altLang="ko-KR" sz="2000" dirty="0" smtClean="0">
              <a:solidFill>
                <a:srgbClr val="0070C0"/>
              </a:solidFill>
              <a:ea typeface="맑은 고딕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ea typeface="맑은 고딕"/>
              </a:rPr>
              <a:t>Health Status Prediction</a:t>
            </a:r>
            <a:br>
              <a:rPr lang="en-US" altLang="ko-KR" sz="2000" dirty="0" smtClean="0">
                <a:solidFill>
                  <a:srgbClr val="0070C0"/>
                </a:solidFill>
                <a:ea typeface="맑은 고딕"/>
              </a:rPr>
            </a:br>
            <a:endParaRPr lang="en-US" altLang="ko-KR" sz="2000" dirty="0" smtClean="0">
              <a:solidFill>
                <a:srgbClr val="0070C0"/>
              </a:solidFill>
              <a:ea typeface="맑은 고딕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ea typeface="맑은 고딕"/>
              </a:rPr>
              <a:t>My Home Finder</a:t>
            </a:r>
            <a:br>
              <a:rPr lang="en-US" altLang="ko-KR" sz="2000" dirty="0" smtClean="0">
                <a:solidFill>
                  <a:srgbClr val="0070C0"/>
                </a:solidFill>
                <a:ea typeface="맑은 고딕"/>
              </a:rPr>
            </a:br>
            <a:endParaRPr lang="en-US" altLang="ko-KR" sz="2000" dirty="0" smtClean="0">
              <a:solidFill>
                <a:srgbClr val="0070C0"/>
              </a:solidFill>
              <a:ea typeface="맑은 고딕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ea typeface="맑은 고딕"/>
              </a:rPr>
              <a:t>Cancer Detection &amp; Treatment</a:t>
            </a:r>
            <a:br>
              <a:rPr lang="en-US" altLang="ko-KR" sz="2000" dirty="0" smtClean="0">
                <a:solidFill>
                  <a:srgbClr val="0070C0"/>
                </a:solidFill>
                <a:ea typeface="맑은 고딕"/>
              </a:rPr>
            </a:br>
            <a:endParaRPr lang="en-US" altLang="ko-KR" sz="2000" dirty="0" smtClean="0">
              <a:solidFill>
                <a:srgbClr val="0070C0"/>
              </a:solidFill>
              <a:ea typeface="맑은 고딕"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rgbClr val="0070C0"/>
                </a:solidFill>
                <a:ea typeface="맑은 고딕"/>
              </a:rPr>
              <a:t>Metabolic Syndrome Detection</a:t>
            </a:r>
          </a:p>
        </p:txBody>
      </p:sp>
      <p:sp>
        <p:nvSpPr>
          <p:cNvPr id="92" name="Freeform 50">
            <a:extLst>
              <a:ext uri="{FF2B5EF4-FFF2-40B4-BE49-F238E27FC236}">
                <a16:creationId xmlns="" xmlns:a16="http://schemas.microsoft.com/office/drawing/2014/main" id="{684BF3E1-C321-4F38-85CF-FEBBEEC15E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45340" y="581159"/>
            <a:ext cx="4098660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그림 4" descr="텍스트, 지도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69CCC8AF-77CA-4A51-9A52-45BD3C36AF2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56176" y="1124744"/>
            <a:ext cx="2448272" cy="2448272"/>
          </a:xfrm>
          <a:prstGeom prst="rect">
            <a:avLst/>
          </a:prstGeom>
        </p:spPr>
      </p:pic>
      <p:pic>
        <p:nvPicPr>
          <p:cNvPr id="9" name="Picture 2" descr="It's Deep Learning Times: A New Frontier of Data | by Sunpark | Towards  Data Scien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005064"/>
            <a:ext cx="3144059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LLM</a:t>
            </a:r>
            <a:r>
              <a:rPr lang="en-US" altLang="ko-KR" sz="3200" dirty="0" smtClean="0"/>
              <a:t> (Large Language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600" dirty="0" smtClean="0"/>
              <a:t>Why is so Shocking?</a:t>
            </a:r>
          </a:p>
          <a:p>
            <a:pPr lvl="1"/>
            <a:r>
              <a:rPr lang="en-US" altLang="ko-KR" sz="2300" dirty="0" err="1" smtClean="0"/>
              <a:t>OpenAI</a:t>
            </a:r>
            <a:r>
              <a:rPr lang="en-US" altLang="ko-KR" sz="2300" dirty="0" smtClean="0"/>
              <a:t> </a:t>
            </a:r>
            <a:r>
              <a:rPr lang="en-US" altLang="ko-KR" sz="2300" dirty="0" err="1" smtClean="0"/>
              <a:t>ChatGPT</a:t>
            </a:r>
            <a:r>
              <a:rPr lang="en-US" altLang="ko-KR" sz="2300" dirty="0" smtClean="0"/>
              <a:t> 2022.11</a:t>
            </a:r>
          </a:p>
          <a:p>
            <a:pPr lvl="1"/>
            <a:r>
              <a:rPr lang="en-US" altLang="ko-KR" sz="2300" dirty="0" smtClean="0"/>
              <a:t>Google Bard 2023.3 → Gemini 2023.12</a:t>
            </a:r>
          </a:p>
          <a:p>
            <a:pPr lvl="1"/>
            <a:r>
              <a:rPr lang="en-US" altLang="ko-KR" sz="2300" dirty="0" smtClean="0"/>
              <a:t>Transformer/Pre-Trained/Generative/RL → Huge Parameters &amp; Data</a:t>
            </a:r>
          </a:p>
          <a:p>
            <a:pPr lvl="1"/>
            <a:r>
              <a:rPr lang="en-US" altLang="ko-KR" sz="2300" dirty="0" smtClean="0"/>
              <a:t>Open Source → Meta Llama 2, Google </a:t>
            </a:r>
            <a:r>
              <a:rPr lang="en-US" altLang="ko-KR" sz="2300" dirty="0" err="1" smtClean="0"/>
              <a:t>Gemma</a:t>
            </a:r>
            <a:r>
              <a:rPr lang="en-US" altLang="ko-KR" sz="2300" dirty="0" smtClean="0"/>
              <a:t/>
            </a:r>
            <a:br>
              <a:rPr lang="en-US" altLang="ko-KR" sz="2300" dirty="0" smtClean="0"/>
            </a:br>
            <a:endParaRPr lang="en-US" altLang="ko-KR" sz="2600" dirty="0" smtClean="0"/>
          </a:p>
          <a:p>
            <a:r>
              <a:rPr lang="en-US" altLang="ko-KR" sz="2600" dirty="0" err="1" smtClean="0"/>
              <a:t>ChatGPT</a:t>
            </a:r>
            <a:r>
              <a:rPr lang="en-US" altLang="ko-KR" sz="2600" dirty="0" smtClean="0"/>
              <a:t> </a:t>
            </a:r>
            <a:r>
              <a:rPr lang="en-US" altLang="ko-KR" sz="2600" dirty="0" err="1" smtClean="0"/>
              <a:t>vs</a:t>
            </a:r>
            <a:r>
              <a:rPr lang="en-US" altLang="ko-KR" sz="2600" dirty="0" smtClean="0"/>
              <a:t> Gemini</a:t>
            </a:r>
          </a:p>
          <a:p>
            <a:pPr lvl="1"/>
            <a:r>
              <a:rPr lang="en-US" altLang="ko-KR" sz="2300" dirty="0" smtClean="0"/>
              <a:t>Pros &amp; Cons</a:t>
            </a:r>
          </a:p>
          <a:p>
            <a:pPr lvl="2"/>
            <a:r>
              <a:rPr lang="en-US" altLang="ko-KR" sz="2300" dirty="0" smtClean="0"/>
              <a:t>Performance (Accuracy, Style, Multi-modal, Speed)</a:t>
            </a:r>
          </a:p>
          <a:p>
            <a:pPr lvl="2"/>
            <a:r>
              <a:rPr lang="en-US" altLang="ko-KR" sz="2300" dirty="0" smtClean="0"/>
              <a:t>Ecosystem (GPTs, Extension)</a:t>
            </a:r>
          </a:p>
          <a:p>
            <a:pPr lvl="2"/>
            <a:r>
              <a:rPr lang="en-US" altLang="ko-KR" sz="2300" dirty="0" smtClean="0"/>
              <a:t>Price</a:t>
            </a:r>
          </a:p>
          <a:p>
            <a:pPr lvl="1"/>
            <a:r>
              <a:rPr lang="en-US" altLang="ko-KR" sz="2300" dirty="0" smtClean="0">
                <a:hlinkClick r:id="rId2"/>
              </a:rPr>
              <a:t>https://zapier.com/blog/chatgpt-vs-bard/</a:t>
            </a:r>
            <a:endParaRPr lang="en-US" altLang="ko-KR" sz="2300" dirty="0" smtClean="0"/>
          </a:p>
          <a:p>
            <a:pPr lvl="1"/>
            <a:r>
              <a:rPr lang="en-US" altLang="ko-KR" sz="2300" dirty="0" smtClean="0"/>
              <a:t>Just Use &amp; Select</a:t>
            </a:r>
            <a:br>
              <a:rPr lang="en-US" altLang="ko-KR" sz="2300" dirty="0" smtClean="0"/>
            </a:br>
            <a:endParaRPr lang="en-US" altLang="ko-KR" sz="2600" dirty="0" smtClean="0"/>
          </a:p>
          <a:p>
            <a:r>
              <a:rPr lang="en-US" altLang="ko-KR" sz="2600" dirty="0" smtClean="0"/>
              <a:t>Consciousness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Opportunities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Done!</a:t>
            </a:r>
          </a:p>
          <a:p>
            <a:pPr lvl="1"/>
            <a:r>
              <a:rPr lang="en-US" altLang="ko-KR" dirty="0" smtClean="0"/>
              <a:t>Image data → CNN → Classification </a:t>
            </a:r>
            <a:r>
              <a:rPr lang="ko-KR" altLang="en-US" sz="2200" dirty="0" smtClean="0"/>
              <a:t>분류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Tabular data → embedding → Prediction </a:t>
            </a:r>
            <a:r>
              <a:rPr lang="ko-KR" altLang="en-US" sz="2200" dirty="0" smtClean="0"/>
              <a:t>예측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Know-how → CBR → Reasoning </a:t>
            </a:r>
            <a:r>
              <a:rPr lang="ko-KR" altLang="en-US" sz="2200" dirty="0" smtClean="0"/>
              <a:t>사례기반추론</a:t>
            </a:r>
            <a:endParaRPr lang="en-US" altLang="ko-KR" sz="2200" dirty="0" smtClean="0"/>
          </a:p>
          <a:p>
            <a:pPr lvl="1"/>
            <a:r>
              <a:rPr lang="en-US" altLang="ko-KR" dirty="0" smtClean="0"/>
              <a:t>Language → LLM → Creation </a:t>
            </a:r>
            <a:r>
              <a:rPr lang="ko-KR" altLang="en-US" sz="2200" dirty="0" smtClean="0"/>
              <a:t>이해</a:t>
            </a:r>
            <a:r>
              <a:rPr lang="en-US" altLang="ko-KR" sz="2200" dirty="0" smtClean="0"/>
              <a:t>/</a:t>
            </a:r>
            <a:r>
              <a:rPr lang="ko-KR" altLang="en-US" sz="2200" dirty="0" smtClean="0"/>
              <a:t>생성</a:t>
            </a:r>
            <a:endParaRPr lang="en-US" altLang="ko-KR" sz="22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AI Assistant</a:t>
            </a:r>
          </a:p>
          <a:p>
            <a:pPr lvl="1"/>
            <a:r>
              <a:rPr lang="en-US" altLang="ko-KR" dirty="0" smtClean="0"/>
              <a:t>Apple </a:t>
            </a:r>
            <a:r>
              <a:rPr lang="en-US" altLang="ko-KR" dirty="0" err="1" smtClean="0"/>
              <a:t>Siri</a:t>
            </a:r>
            <a:endParaRPr lang="en-US" altLang="ko-KR" sz="2600" dirty="0" smtClean="0"/>
          </a:p>
          <a:p>
            <a:pPr lvl="1"/>
            <a:r>
              <a:rPr lang="en-US" altLang="ko-KR" dirty="0" smtClean="0"/>
              <a:t>LLM + Custom Prompts + External Services → Automation</a:t>
            </a:r>
          </a:p>
          <a:p>
            <a:pPr lvl="1"/>
            <a:r>
              <a:rPr lang="en-US" altLang="ko-KR" dirty="0" smtClean="0">
                <a:hlinkClick r:id="rId2"/>
              </a:rPr>
              <a:t>https://openai.com/blog/introducing-gpts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 smtClean="0"/>
          </a:p>
          <a:p>
            <a:r>
              <a:rPr lang="en-US" altLang="ko-KR" dirty="0" smtClean="0"/>
              <a:t>Prepare!</a:t>
            </a:r>
          </a:p>
          <a:p>
            <a:pPr lvl="1"/>
            <a:r>
              <a:rPr lang="en-US" altLang="ko-KR" dirty="0" smtClean="0"/>
              <a:t>Individual → Directive &amp; Creative, Prompt Engineering</a:t>
            </a:r>
          </a:p>
          <a:p>
            <a:pPr lvl="1"/>
            <a:r>
              <a:rPr lang="en-US" altLang="ko-KR" dirty="0" smtClean="0"/>
              <a:t>Company → </a:t>
            </a:r>
            <a:r>
              <a:rPr lang="ko-KR" altLang="en-US" sz="2600" dirty="0" smtClean="0"/>
              <a:t>개인 </a:t>
            </a:r>
            <a:r>
              <a:rPr lang="ko-KR" altLang="en-US" sz="2600" dirty="0" err="1" smtClean="0"/>
              <a:t>암묵지</a:t>
            </a:r>
            <a:r>
              <a:rPr lang="en-US" altLang="ko-KR" sz="2600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→</a:t>
            </a:r>
            <a:r>
              <a:rPr lang="ko-KR" altLang="en-US" dirty="0" smtClean="0"/>
              <a:t> </a:t>
            </a:r>
            <a:r>
              <a:rPr lang="ko-KR" altLang="en-US" sz="2600" dirty="0" smtClean="0"/>
              <a:t>전사적 공유</a:t>
            </a:r>
            <a:r>
              <a:rPr lang="en-US" altLang="ko-KR" sz="2600" dirty="0" smtClean="0"/>
              <a:t> </a:t>
            </a:r>
            <a:r>
              <a:rPr lang="ko-KR" altLang="en-US" sz="2600" dirty="0" smtClean="0"/>
              <a:t>및 재사용 가능한 </a:t>
            </a:r>
            <a:r>
              <a:rPr lang="ko-KR" altLang="en-US" sz="2600" dirty="0" err="1" smtClean="0"/>
              <a:t>형식지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사례</a:t>
            </a:r>
            <a:r>
              <a:rPr lang="en-US" altLang="ko-KR" sz="2600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55576" y="4941168"/>
            <a:ext cx="7416824" cy="648072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Opportunities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7744" y="2348880"/>
            <a:ext cx="2736304" cy="244827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635896" y="2348880"/>
            <a:ext cx="0" cy="244827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35896" y="3212976"/>
            <a:ext cx="13681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635896" y="3933056"/>
            <a:ext cx="1368152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2492896"/>
            <a:ext cx="86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Custom</a:t>
            </a:r>
          </a:p>
          <a:p>
            <a:r>
              <a:rPr lang="en-US" altLang="ko-KR" sz="1400" dirty="0" smtClean="0"/>
              <a:t>Prompts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3265820"/>
            <a:ext cx="118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Ext. Services</a:t>
            </a:r>
            <a:br>
              <a:rPr lang="en-US" altLang="ko-KR" sz="1400" dirty="0" smtClean="0"/>
            </a:br>
            <a:r>
              <a:rPr lang="en-US" altLang="ko-KR" sz="1400" dirty="0" smtClean="0"/>
              <a:t>  (</a:t>
            </a:r>
            <a:r>
              <a:rPr lang="en-US" altLang="ko-KR" sz="1400" dirty="0" err="1" smtClean="0"/>
              <a:t>OpenAPI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4057908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Private</a:t>
            </a:r>
            <a:br>
              <a:rPr lang="en-US" altLang="ko-KR" sz="1400" dirty="0" smtClean="0"/>
            </a:br>
            <a:r>
              <a:rPr lang="en-US" altLang="ko-KR" sz="1400" dirty="0" smtClean="0"/>
              <a:t>Documents</a:t>
            </a:r>
            <a:endParaRPr lang="ko-KR" altLang="en-US" sz="1400" dirty="0"/>
          </a:p>
        </p:txBody>
      </p:sp>
      <p:sp>
        <p:nvSpPr>
          <p:cNvPr id="15" name="순서도: 카드 14"/>
          <p:cNvSpPr/>
          <p:nvPr/>
        </p:nvSpPr>
        <p:spPr>
          <a:xfrm>
            <a:off x="4644008" y="4077072"/>
            <a:ext cx="216024" cy="216024"/>
          </a:xfrm>
          <a:prstGeom prst="flowChartPunchedCar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가산 접합 16"/>
          <p:cNvSpPr/>
          <p:nvPr/>
        </p:nvSpPr>
        <p:spPr>
          <a:xfrm>
            <a:off x="4860032" y="3429000"/>
            <a:ext cx="216024" cy="216024"/>
          </a:xfrm>
          <a:prstGeom prst="flowChartSummingJunct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0" y="2636912"/>
            <a:ext cx="3497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endParaRPr lang="ko-KR" altLang="en-US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순서도: 판단 19"/>
          <p:cNvSpPr/>
          <p:nvPr/>
        </p:nvSpPr>
        <p:spPr>
          <a:xfrm>
            <a:off x="5853030" y="2348880"/>
            <a:ext cx="864096" cy="504056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자기 디스크 20"/>
          <p:cNvSpPr/>
          <p:nvPr/>
        </p:nvSpPr>
        <p:spPr>
          <a:xfrm>
            <a:off x="5925038" y="3356992"/>
            <a:ext cx="720080" cy="50405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Knowledge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왼쪽 중괄호 22"/>
          <p:cNvSpPr/>
          <p:nvPr/>
        </p:nvSpPr>
        <p:spPr>
          <a:xfrm>
            <a:off x="5076056" y="2348880"/>
            <a:ext cx="648072" cy="2448272"/>
          </a:xfrm>
          <a:prstGeom prst="leftBrace">
            <a:avLst>
              <a:gd name="adj1" fmla="val 8333"/>
              <a:gd name="adj2" fmla="val 489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709014" y="2041103"/>
            <a:ext cx="123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Service Apps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09014" y="2996952"/>
            <a:ext cx="940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CBR </a:t>
            </a:r>
            <a:r>
              <a:rPr lang="en-US" altLang="ko-KR" sz="1400" dirty="0" err="1" smtClean="0"/>
              <a:t>FaaS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09014" y="4057327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DBMS</a:t>
            </a:r>
            <a:endParaRPr lang="ko-KR" altLang="en-US" sz="1400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5925038" y="4365104"/>
            <a:ext cx="720080" cy="504056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Information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0183" y="1844824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   AI Assistant (LLM)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546526"/>
            <a:ext cx="936104" cy="110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348880"/>
            <a:ext cx="107940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6" name="직선 화살표 연결선 35"/>
          <p:cNvCxnSpPr/>
          <p:nvPr/>
        </p:nvCxnSpPr>
        <p:spPr>
          <a:xfrm flipH="1" flipV="1">
            <a:off x="6732240" y="364502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6732240" y="4293096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979712" y="2780928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B050"/>
                </a:solidFill>
              </a:rPr>
              <a:t>Text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979712" y="3212976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B050"/>
                </a:solidFill>
              </a:rPr>
              <a:t>Voice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79712" y="3645024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B050"/>
                </a:solidFill>
              </a:rPr>
              <a:t>Image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79712" y="4077072"/>
            <a:ext cx="720080" cy="288032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00B050"/>
                </a:solidFill>
              </a:rPr>
              <a:t>Video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707904" y="5013176"/>
            <a:ext cx="4536504" cy="64807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Private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왼쪽 화살표 48"/>
          <p:cNvSpPr/>
          <p:nvPr/>
        </p:nvSpPr>
        <p:spPr>
          <a:xfrm>
            <a:off x="1907704" y="5013176"/>
            <a:ext cx="1728192" cy="648072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Public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5555856-9970-4BC3-9AA9-6A917F53AF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27479" y="0"/>
            <a:ext cx="481629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F487851-BFAF-46D8-A1ED-50CAD6E46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3929066"/>
            <a:ext cx="4111513" cy="137574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100" kern="1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Machine Learning</a:t>
            </a:r>
            <a:br>
              <a:rPr lang="en-US" altLang="ko-KR" sz="3100" kern="1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en-US" altLang="ko-KR" sz="3100" kern="1200" dirty="0" err="1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altLang="ko-KR" sz="3100" dirty="0" smtClean="0">
                <a:solidFill>
                  <a:srgbClr val="000000"/>
                </a:solidFill>
              </a:rPr>
              <a:t/>
            </a:r>
            <a:br>
              <a:rPr lang="en-US" altLang="ko-KR" sz="3100" dirty="0" smtClean="0">
                <a:solidFill>
                  <a:srgbClr val="000000"/>
                </a:solidFill>
              </a:rPr>
            </a:br>
            <a:r>
              <a:rPr lang="en-US" altLang="ko-KR" sz="3100" kern="1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Programming</a:t>
            </a:r>
            <a:r>
              <a:rPr lang="en-US" altLang="ko-KR" sz="3800" kern="1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ko-KR" sz="3800" kern="120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altLang="ko-KR" sz="38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="" xmlns:a16="http://schemas.microsoft.com/office/drawing/2014/main" id="{13722DD7-BA73-4776-93A3-94491FEF72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45340" y="581159"/>
            <a:ext cx="4098660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DC434A3C-65E0-494B-A53B-64897883948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8751" y="2822182"/>
            <a:ext cx="3756949" cy="19609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8641DC-BD5C-4C8E-8D50-53CC64C6DE1E}"/>
              </a:ext>
            </a:extLst>
          </p:cNvPr>
          <p:cNvSpPr txBox="1"/>
          <p:nvPr/>
        </p:nvSpPr>
        <p:spPr>
          <a:xfrm rot="20308539">
            <a:off x="725108" y="1288859"/>
            <a:ext cx="351692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Machine Learning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algn="ctr">
              <a:spcBef>
                <a:spcPct val="0"/>
              </a:spcBef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algn="ctr">
              <a:spcBef>
                <a:spcPct val="0"/>
              </a:spcBef>
            </a:pPr>
            <a:r>
              <a:rPr lang="en-US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Data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 &amp; Answers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(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Image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&amp;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 Tag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)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algn="ctr">
              <a:spcBef>
                <a:spcPct val="0"/>
              </a:spcBef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  <a:p>
            <a:pPr algn="ctr">
              <a:spcBef>
                <a:spcPct val="0"/>
              </a:spcBef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Rules =&gt;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Parameter /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Weight Matrix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56F5174-31D9-4DBB-AAB7-A1FD7BDB1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E113210-7872-481A-ADE6-3A05CCAF5E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4048" y="1052736"/>
            <a:ext cx="3733482" cy="10905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AI ?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3" name="Freeform 62">
            <a:extLst>
              <a:ext uri="{FF2B5EF4-FFF2-40B4-BE49-F238E27FC236}">
                <a16:creationId xmlns="" xmlns:a16="http://schemas.microsoft.com/office/drawing/2014/main" id="{F9A95BEE-6BB1-4A28-A8E6-A34B2E42E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32040" y="2348880"/>
            <a:ext cx="3744416" cy="36724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solidFill>
                  <a:srgbClr val="000000"/>
                </a:solidFill>
                <a:ea typeface="맑은 고딕"/>
              </a:rPr>
              <a:t>What is Intelligent or Smart?</a:t>
            </a: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ea typeface="맑은 고딕"/>
              </a:rPr>
              <a:t>Dog </a:t>
            </a:r>
            <a:r>
              <a:rPr lang="en-US" altLang="ko-KR" sz="1500" dirty="0">
                <a:solidFill>
                  <a:srgbClr val="000000"/>
                </a:solidFill>
                <a:ea typeface="맑은 고딕"/>
              </a:rPr>
              <a:t>or Cat</a:t>
            </a:r>
            <a:endParaRPr lang="en-US" altLang="ko-KR" sz="1500" dirty="0">
              <a:solidFill>
                <a:srgbClr val="000000"/>
              </a:solidFill>
              <a:ea typeface="맑은 고딕" panose="020B0503020000020004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ea typeface="맑은 고딕"/>
              </a:rPr>
              <a:t>Marvin </a:t>
            </a:r>
            <a:r>
              <a:rPr lang="en-US" altLang="ko-KR" sz="1500" dirty="0" err="1" smtClean="0">
                <a:ea typeface="맑은 고딕"/>
              </a:rPr>
              <a:t>Minsky</a:t>
            </a:r>
            <a:r>
              <a:rPr lang="en-US" altLang="ko-KR" sz="1500" dirty="0" smtClean="0">
                <a:ea typeface="맑은 고딕"/>
              </a:rPr>
              <a:t> 1970</a:t>
            </a:r>
            <a:br>
              <a:rPr lang="en-US" altLang="ko-KR" sz="1500" dirty="0" smtClean="0">
                <a:ea typeface="맑은 고딕"/>
              </a:rPr>
            </a:br>
            <a:endParaRPr lang="en-US" altLang="ko-KR" sz="1500" dirty="0" smtClean="0">
              <a:ea typeface="맑은 고딕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sz="1800" dirty="0" smtClean="0">
                <a:solidFill>
                  <a:srgbClr val="0070C0"/>
                </a:solidFill>
                <a:ea typeface="맑은 고딕"/>
              </a:rPr>
              <a:t>NOT EASY !</a:t>
            </a:r>
            <a:endParaRPr lang="en-US" altLang="ko-KR" sz="1500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  <a:buNone/>
            </a:pPr>
            <a:endParaRPr lang="en-US" altLang="ko-KR" sz="1200" dirty="0">
              <a:solidFill>
                <a:srgbClr val="000000"/>
              </a:solidFill>
              <a:ea typeface="맑은 고딕"/>
            </a:endParaRP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70C0"/>
                </a:solidFill>
              </a:rPr>
              <a:t>Classify, Discern, Discriminate</a:t>
            </a:r>
            <a:endParaRPr lang="en-US" altLang="ko-KR" sz="1500" dirty="0" smtClean="0">
              <a:solidFill>
                <a:srgbClr val="0070C0"/>
              </a:solidFill>
              <a:ea typeface="맑은 고딕"/>
            </a:endParaRP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70C0"/>
                </a:solidFill>
              </a:rPr>
              <a:t>Get Smarter - Learn from Data</a:t>
            </a:r>
            <a:r>
              <a:rPr lang="en-US" altLang="ko-KR" sz="1400" dirty="0" smtClean="0">
                <a:solidFill>
                  <a:srgbClr val="000000"/>
                </a:solidFill>
                <a:ea typeface="맑은 고딕"/>
              </a:rPr>
              <a:t/>
            </a:r>
            <a:br>
              <a:rPr lang="en-US" altLang="ko-KR" sz="1400" dirty="0" smtClean="0">
                <a:solidFill>
                  <a:srgbClr val="000000"/>
                </a:solidFill>
                <a:ea typeface="맑은 고딕"/>
              </a:rPr>
            </a:br>
            <a:endParaRPr lang="en-US" altLang="ko-KR" sz="1400" dirty="0" smtClean="0">
              <a:solidFill>
                <a:srgbClr val="000000"/>
              </a:solidFill>
              <a:ea typeface="맑은 고딕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ea typeface="맑은 고딕"/>
              </a:rPr>
              <a:t>Hard Areas</a:t>
            </a: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ea typeface="맑은 고딕"/>
              </a:rPr>
              <a:t>Classification</a:t>
            </a: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ea typeface="맑은 고딕"/>
              </a:rPr>
              <a:t>Prediction</a:t>
            </a: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ea typeface="맑은 고딕"/>
              </a:rPr>
              <a:t>Reasoning</a:t>
            </a:r>
            <a:endParaRPr lang="en-US" altLang="ko-KR" sz="1500" dirty="0">
              <a:solidFill>
                <a:srgbClr val="000000"/>
              </a:solidFill>
              <a:ea typeface="맑은 고딕"/>
            </a:endParaRPr>
          </a:p>
          <a:p>
            <a:pPr lvl="1">
              <a:lnSpc>
                <a:spcPct val="90000"/>
              </a:lnSpc>
            </a:pPr>
            <a:r>
              <a:rPr lang="en-US" altLang="ko-KR" sz="1500" dirty="0" smtClean="0">
                <a:solidFill>
                  <a:srgbClr val="000000"/>
                </a:solidFill>
                <a:ea typeface="맑은 고딕"/>
              </a:rPr>
              <a:t>Creation (Natural Language)</a:t>
            </a:r>
          </a:p>
          <a:p>
            <a:pPr>
              <a:lnSpc>
                <a:spcPct val="90000"/>
              </a:lnSpc>
              <a:buNone/>
            </a:pPr>
            <a:endParaRPr lang="en-US" altLang="ko-KR" sz="1500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171318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717032"/>
            <a:ext cx="1656184" cy="1538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Picture </a:t>
            </a:r>
            <a:r>
              <a:rPr lang="en-US" altLang="ko-KR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AI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ML, </a:t>
            </a:r>
            <a:r>
              <a:rPr lang="en-US" altLang="ko-KR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DL, </a:t>
            </a:r>
            <a:r>
              <a:rPr lang="en-US" altLang="ko-KR" sz="3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CBR, LLM</a:t>
            </a:r>
            <a:endParaRPr lang="en-US" altLang="ko-KR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6" descr="게임이(가) 표시된 사진&#10;&#10;매우 높은 신뢰도로 생성된 설명">
            <a:extLst>
              <a:ext uri="{FF2B5EF4-FFF2-40B4-BE49-F238E27FC236}">
                <a16:creationId xmlns:a16="http://schemas.microsoft.com/office/drawing/2014/main" xmlns="" id="{CF386688-0AF1-4107-885F-8474373DA5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8635" y="1825626"/>
            <a:ext cx="687958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5D861A-E1D9-4648-A9DA-17FBE0A11164}"/>
              </a:ext>
            </a:extLst>
          </p:cNvPr>
          <p:cNvSpPr txBox="1"/>
          <p:nvPr/>
        </p:nvSpPr>
        <p:spPr>
          <a:xfrm rot="480000">
            <a:off x="3227019" y="5373716"/>
            <a:ext cx="2305229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rgbClr val="0070C0"/>
                </a:solidFill>
                <a:latin typeface="Comic Sans MS"/>
                <a:ea typeface="맑은 고딕"/>
              </a:rPr>
              <a:t>CaseBased</a:t>
            </a:r>
            <a:r>
              <a:rPr lang="ko-KR" altLang="en-US" sz="1600" dirty="0">
                <a:solidFill>
                  <a:srgbClr val="0070C0"/>
                </a:solidFill>
                <a:latin typeface="Comic Sans MS"/>
                <a:ea typeface="맑은 고딕"/>
              </a:rPr>
              <a:t> </a:t>
            </a:r>
            <a:r>
              <a:rPr lang="ko-KR" altLang="en-US" sz="1600" dirty="0" err="1">
                <a:solidFill>
                  <a:srgbClr val="0070C0"/>
                </a:solidFill>
                <a:latin typeface="Comic Sans MS"/>
                <a:ea typeface="맑은 고딕"/>
              </a:rPr>
              <a:t>Reasoning</a:t>
            </a:r>
            <a:endParaRPr lang="ko-KR" altLang="en-US" sz="1600" dirty="0">
              <a:solidFill>
                <a:srgbClr val="0070C0"/>
              </a:solidFill>
              <a:latin typeface="Comic Sans MS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5D861A-E1D9-4648-A9DA-17FBE0A11164}"/>
              </a:ext>
            </a:extLst>
          </p:cNvPr>
          <p:cNvSpPr txBox="1"/>
          <p:nvPr/>
        </p:nvSpPr>
        <p:spPr>
          <a:xfrm rot="19275409">
            <a:off x="1224692" y="3570121"/>
            <a:ext cx="2168111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Comic Sans MS"/>
                <a:ea typeface="맑은 고딕"/>
              </a:rPr>
              <a:t>Symbolic</a:t>
            </a:r>
            <a:r>
              <a:rPr lang="ko-KR" altLang="en-US" sz="1600" dirty="0" smtClean="0">
                <a:solidFill>
                  <a:srgbClr val="0070C0"/>
                </a:solidFill>
                <a:latin typeface="Comic Sans MS"/>
                <a:ea typeface="맑은 고딕"/>
              </a:rPr>
              <a:t> </a:t>
            </a:r>
            <a:r>
              <a:rPr lang="ko-KR" altLang="en-US" sz="1600" dirty="0">
                <a:solidFill>
                  <a:srgbClr val="0070C0"/>
                </a:solidFill>
                <a:latin typeface="Comic Sans MS"/>
                <a:ea typeface="맑은 고딕"/>
              </a:rPr>
              <a:t>Reasoning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altLang="ko-KR" sz="2800" dirty="0" smtClean="0">
                <a:ea typeface="맑은 고딕"/>
              </a:rPr>
              <a:t>Why</a:t>
            </a:r>
            <a:br>
              <a:rPr lang="en-US" altLang="ko-KR" sz="2800" dirty="0" smtClean="0">
                <a:ea typeface="맑은 고딕"/>
              </a:rPr>
            </a:br>
            <a:r>
              <a:rPr lang="en-US" altLang="ko-KR" sz="2800" dirty="0" smtClean="0">
                <a:ea typeface="맑은 고딕"/>
              </a:rPr>
              <a:t>Deep Learning</a:t>
            </a:r>
            <a:br>
              <a:rPr lang="en-US" altLang="ko-KR" sz="2800" dirty="0" smtClean="0">
                <a:ea typeface="맑은 고딕"/>
              </a:rPr>
            </a:br>
            <a:r>
              <a:rPr lang="en-US" altLang="ko-KR" sz="2800" dirty="0" smtClean="0">
                <a:ea typeface="맑은 고딕"/>
              </a:rPr>
              <a:t>is Popular</a:t>
            </a:r>
            <a:endParaRPr lang="ko-KR" altLang="en-US" sz="2800" dirty="0">
              <a:ea typeface="맑은 고딕"/>
            </a:endParaRPr>
          </a:p>
        </p:txBody>
      </p:sp>
      <p:pic>
        <p:nvPicPr>
          <p:cNvPr id="4" name="Picture 2" descr="convolution neural net picture에 대한 이미지 검색결과"/>
          <p:cNvPicPr>
            <a:picLocks noChangeAspect="1" noChangeArrowheads="1"/>
          </p:cNvPicPr>
          <p:nvPr/>
        </p:nvPicPr>
        <p:blipFill rotWithShape="1">
          <a:blip r:embed="rId3" cstate="print"/>
          <a:srcRect t="10321"/>
          <a:stretch/>
        </p:blipFill>
        <p:spPr bwMode="auto"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/>
              </a:rPr>
              <a:t>New fancy word of Neural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맑은 고딕"/>
              </a:rPr>
              <a:t>Net</a:t>
            </a:r>
            <a:endParaRPr lang="en-US" altLang="ko-KR" sz="1600" dirty="0">
              <a:solidFill>
                <a:schemeClr val="tx2">
                  <a:lumMod val="60000"/>
                  <a:lumOff val="40000"/>
                </a:schemeClr>
              </a:solidFill>
              <a:ea typeface="맑은 고딕"/>
            </a:endParaRPr>
          </a:p>
          <a:p>
            <a:pPr lvl="1"/>
            <a:r>
              <a:rPr lang="en-US" altLang="ko-KR" sz="1600" dirty="0">
                <a:ea typeface="맑은 고딕"/>
              </a:rPr>
              <a:t>Fast = cheap graphic card</a:t>
            </a:r>
          </a:p>
          <a:p>
            <a:pPr lvl="1"/>
            <a:r>
              <a:rPr lang="en-US" altLang="ko-KR" sz="1600" dirty="0">
                <a:ea typeface="맑은 고딕"/>
              </a:rPr>
              <a:t>Data = huge tagged data</a:t>
            </a:r>
          </a:p>
          <a:p>
            <a:pPr lvl="1"/>
            <a:r>
              <a:rPr lang="en-US" altLang="ko-KR" sz="1600" dirty="0">
                <a:ea typeface="맑은 고딕"/>
              </a:rPr>
              <a:t>Easy = CNN (auto feature extraction)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  <a:ea typeface="맑은 고딕"/>
              </a:rPr>
              <a:t>Vision</a:t>
            </a:r>
          </a:p>
          <a:p>
            <a:pPr lvl="1"/>
            <a:r>
              <a:rPr lang="en-US" altLang="ko-KR" sz="1600" dirty="0">
                <a:ea typeface="맑은 고딕"/>
              </a:rPr>
              <a:t>97% accuracy better than human expert 95</a:t>
            </a:r>
            <a:r>
              <a:rPr lang="en-US" altLang="ko-KR" sz="1600" dirty="0" smtClean="0">
                <a:ea typeface="맑은 고딕"/>
              </a:rPr>
              <a:t>%</a:t>
            </a:r>
          </a:p>
          <a:p>
            <a:pPr lvl="1"/>
            <a:r>
              <a:rPr lang="en-US" altLang="ko-KR" sz="1600" dirty="0" smtClean="0">
                <a:hlinkClick r:id="rId4"/>
              </a:rPr>
              <a:t>http://cs231n.stanford.edu/</a:t>
            </a:r>
            <a:endParaRPr lang="en-US" altLang="ko-KR" sz="1600" dirty="0"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Machine Learning Core Concept</a:t>
            </a:r>
            <a:endParaRPr lang="ko-KR" alt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340768"/>
            <a:ext cx="5904657" cy="233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645024"/>
            <a:ext cx="5472608" cy="2743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60232" y="6453336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(Source: </a:t>
            </a:r>
            <a:r>
              <a:rPr lang="en-US" altLang="ko-KR" sz="1000" dirty="0" err="1" smtClean="0"/>
              <a:t>Coursera</a:t>
            </a:r>
            <a:r>
              <a:rPr lang="en-US" altLang="ko-KR" sz="1000" dirty="0" smtClean="0"/>
              <a:t>, Andrew Ng)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Deep Learning Core Concept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268760"/>
            <a:ext cx="798604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660232" y="645333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(Source: Fast.ai, </a:t>
            </a:r>
            <a:r>
              <a:rPr lang="en-US" altLang="ko-KR" sz="1000" dirty="0" err="1" smtClean="0"/>
              <a:t>Jeremi</a:t>
            </a:r>
            <a:r>
              <a:rPr lang="en-US" altLang="ko-KR" sz="1000" dirty="0" smtClean="0"/>
              <a:t> Howard)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Knowledge </a:t>
            </a:r>
            <a:r>
              <a:rPr lang="en-US" altLang="ko-KR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altLang="ko-KR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</a:t>
            </a:r>
            <a:endParaRPr lang="en-US" altLang="ko-KR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7309679" y="1643050"/>
            <a:ext cx="932620" cy="4572032"/>
            <a:chOff x="7309679" y="1643050"/>
            <a:chExt cx="932620" cy="4572032"/>
          </a:xfrm>
        </p:grpSpPr>
        <p:pic>
          <p:nvPicPr>
            <p:cNvPr id="53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09679" y="1643050"/>
              <a:ext cx="868586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63810" y="1643051"/>
              <a:ext cx="878489" cy="45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7348925" y="5293840"/>
              <a:ext cx="639924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형식지</a:t>
              </a:r>
              <a:endPara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(Explicit)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7511316" y="1905383"/>
              <a:ext cx="639924" cy="526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암묵지</a:t>
              </a:r>
              <a:endPara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  <a:p>
              <a:pPr marL="0" marR="0" lvl="0" indent="0" algn="r" defTabSz="91440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(Tacit)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18"/>
          <p:cNvGrpSpPr/>
          <p:nvPr/>
        </p:nvGrpSpPr>
        <p:grpSpPr>
          <a:xfrm>
            <a:off x="1717684" y="1708725"/>
            <a:ext cx="5463098" cy="4503367"/>
            <a:chOff x="1717684" y="1708725"/>
            <a:chExt cx="5463098" cy="4503367"/>
          </a:xfrm>
        </p:grpSpPr>
        <p:sp>
          <p:nvSpPr>
            <p:cNvPr id="59" name="AutoShape 22"/>
            <p:cNvSpPr>
              <a:spLocks noChangeArrowheads="1"/>
            </p:cNvSpPr>
            <p:nvPr/>
          </p:nvSpPr>
          <p:spPr bwMode="auto">
            <a:xfrm>
              <a:off x="3497217" y="1708725"/>
              <a:ext cx="1841783" cy="1518611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AutoShape 23"/>
            <p:cNvSpPr>
              <a:spLocks noChangeArrowheads="1"/>
            </p:cNvSpPr>
            <p:nvPr/>
          </p:nvSpPr>
          <p:spPr bwMode="auto">
            <a:xfrm flipV="1">
              <a:off x="1717684" y="5353683"/>
              <a:ext cx="5463098" cy="85840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873 w 21600"/>
                <a:gd name="T13" fmla="*/ 2873 h 21600"/>
                <a:gd name="T14" fmla="*/ 18727 w 21600"/>
                <a:gd name="T15" fmla="*/ 1872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145" y="21600"/>
                  </a:lnTo>
                  <a:lnTo>
                    <a:pt x="1945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AutoShape 24"/>
            <p:cNvSpPr>
              <a:spLocks noChangeArrowheads="1"/>
            </p:cNvSpPr>
            <p:nvPr/>
          </p:nvSpPr>
          <p:spPr bwMode="auto">
            <a:xfrm flipV="1">
              <a:off x="2330413" y="4353428"/>
              <a:ext cx="4235694" cy="8467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46 w 21600"/>
                <a:gd name="T13" fmla="*/ 3146 h 21600"/>
                <a:gd name="T14" fmla="*/ 18454 w 21600"/>
                <a:gd name="T15" fmla="*/ 184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691" y="21600"/>
                  </a:lnTo>
                  <a:lnTo>
                    <a:pt x="18909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803"/>
              </a:schemeClr>
            </a:solidFill>
            <a:ln w="9525">
              <a:solidFill>
                <a:schemeClr val="accent4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AutoShape 25"/>
            <p:cNvSpPr>
              <a:spLocks noChangeArrowheads="1"/>
            </p:cNvSpPr>
            <p:nvPr/>
          </p:nvSpPr>
          <p:spPr bwMode="auto">
            <a:xfrm flipV="1">
              <a:off x="2945088" y="3370162"/>
              <a:ext cx="3008291" cy="84674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611 w 21600"/>
                <a:gd name="T13" fmla="*/ 3611 h 21600"/>
                <a:gd name="T14" fmla="*/ 17989 w 21600"/>
                <a:gd name="T15" fmla="*/ 17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622" y="21600"/>
                  </a:lnTo>
                  <a:lnTo>
                    <a:pt x="1797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64705"/>
              </a:scheme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3927552" y="2454449"/>
              <a:ext cx="962166" cy="542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지혜</a:t>
              </a:r>
            </a:p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(Wisdom)</a:t>
              </a:r>
              <a:r>
                <a:rPr kumimoji="0" lang="ar-SA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‏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3419872" y="3501008"/>
              <a:ext cx="2138146" cy="29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지식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(Knowledge)</a:t>
              </a:r>
              <a:r>
                <a:rPr kumimoji="0" lang="ar-SA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‏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3130484" y="4509120"/>
              <a:ext cx="2588780" cy="299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(Information)</a:t>
              </a:r>
              <a:r>
                <a:rPr kumimoji="0" lang="ar-SA" altLang="ko-KR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‏</a:t>
              </a:r>
              <a:endParaRPr lang="en-US" altLang="ko-KR" sz="14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 Box 33"/>
            <p:cNvSpPr txBox="1">
              <a:spLocks noChangeArrowheads="1"/>
            </p:cNvSpPr>
            <p:nvPr/>
          </p:nvSpPr>
          <p:spPr bwMode="auto">
            <a:xfrm>
              <a:off x="2637899" y="5644122"/>
              <a:ext cx="3477870" cy="305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데이터 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(Data)</a:t>
              </a:r>
              <a:r>
                <a:rPr kumimoji="0" lang="ar-SA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Arial" charset="0"/>
                </a:rPr>
                <a:t>‏</a:t>
              </a:r>
              <a:endPara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91880" y="3861048"/>
            <a:ext cx="204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4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Solution Story - Case</a:t>
            </a:r>
            <a:endParaRPr lang="ko-KR" altLang="en-US" sz="1400" b="1" kern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4869160"/>
            <a:ext cx="2304256" cy="62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0">
              <a:lnSpc>
                <a:spcPct val="120000"/>
              </a:lnSpc>
              <a:defRPr/>
            </a:pPr>
            <a:r>
              <a:rPr lang="en-US" altLang="ko-KR" sz="14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Structured Data</a:t>
            </a:r>
            <a:r>
              <a:rPr lang="ko-KR" altLang="en-US" sz="14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kern="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- Table</a:t>
            </a:r>
            <a:endParaRPr lang="ko-KR" altLang="en-US" sz="1400" b="1" kern="0" dirty="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lnSpc>
                <a:spcPct val="90000"/>
              </a:lnSpc>
            </a:pPr>
            <a:r>
              <a:rPr lang="en-US" altLang="ko-KR" dirty="0" smtClean="0"/>
              <a:t>What is CBR </a:t>
            </a:r>
            <a:r>
              <a:rPr lang="en-US" altLang="ko-KR" sz="2400" dirty="0" smtClean="0"/>
              <a:t>(Case-Based Reasoning)</a:t>
            </a:r>
            <a:endParaRPr lang="en-US" altLang="ko-KR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그룹 24"/>
          <p:cNvGrpSpPr>
            <a:grpSpLocks/>
          </p:cNvGrpSpPr>
          <p:nvPr/>
        </p:nvGrpSpPr>
        <p:grpSpPr bwMode="auto">
          <a:xfrm>
            <a:off x="500034" y="2214554"/>
            <a:ext cx="8286808" cy="4000528"/>
            <a:chOff x="1025922" y="1649760"/>
            <a:chExt cx="8272463" cy="4079875"/>
          </a:xfrm>
        </p:grpSpPr>
        <p:pic>
          <p:nvPicPr>
            <p:cNvPr id="19" name="Picture 35" descr="300714_fadedblue_textbox"/>
            <p:cNvPicPr preferRelativeResize="0"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21535" y="4745385"/>
              <a:ext cx="5113337" cy="75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1706960" y="1930747"/>
              <a:ext cx="7591425" cy="17272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3120 h 21600"/>
                <a:gd name="T14" fmla="*/ 16480 w 21600"/>
                <a:gd name="T15" fmla="*/ 1848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4400" y="0"/>
                  </a:moveTo>
                  <a:lnTo>
                    <a:pt x="14400" y="3120"/>
                  </a:lnTo>
                  <a:lnTo>
                    <a:pt x="3375" y="3120"/>
                  </a:lnTo>
                  <a:lnTo>
                    <a:pt x="3375" y="18480"/>
                  </a:lnTo>
                  <a:lnTo>
                    <a:pt x="14400" y="18480"/>
                  </a:lnTo>
                  <a:lnTo>
                    <a:pt x="14400" y="21600"/>
                  </a:lnTo>
                  <a:lnTo>
                    <a:pt x="21600" y="10800"/>
                  </a:lnTo>
                  <a:lnTo>
                    <a:pt x="14400" y="0"/>
                  </a:lnTo>
                  <a:close/>
                </a:path>
                <a:path w="21600" h="21600">
                  <a:moveTo>
                    <a:pt x="1350" y="3120"/>
                  </a:moveTo>
                  <a:lnTo>
                    <a:pt x="1350" y="18480"/>
                  </a:lnTo>
                  <a:lnTo>
                    <a:pt x="2700" y="18480"/>
                  </a:lnTo>
                  <a:lnTo>
                    <a:pt x="2700" y="3120"/>
                  </a:lnTo>
                  <a:lnTo>
                    <a:pt x="1350" y="3120"/>
                  </a:lnTo>
                  <a:close/>
                </a:path>
                <a:path w="21600" h="21600">
                  <a:moveTo>
                    <a:pt x="0" y="3120"/>
                  </a:moveTo>
                  <a:lnTo>
                    <a:pt x="0" y="18480"/>
                  </a:lnTo>
                  <a:lnTo>
                    <a:pt x="675" y="18480"/>
                  </a:lnTo>
                  <a:lnTo>
                    <a:pt x="675" y="3120"/>
                  </a:lnTo>
                  <a:lnTo>
                    <a:pt x="0" y="3120"/>
                  </a:lnTo>
                  <a:close/>
                </a:path>
              </a:pathLst>
            </a:custGeom>
            <a:gradFill rotWithShape="1">
              <a:gsLst>
                <a:gs pos="0">
                  <a:srgbClr val="BABA70"/>
                </a:gs>
                <a:gs pos="100000">
                  <a:srgbClr val="FFFF99">
                    <a:alpha val="81000"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Rectangle 37"/>
            <p:cNvSpPr>
              <a:spLocks noChangeArrowheads="1"/>
            </p:cNvSpPr>
            <p:nvPr/>
          </p:nvSpPr>
          <p:spPr bwMode="auto">
            <a:xfrm>
              <a:off x="3921522" y="4888260"/>
              <a:ext cx="4910138" cy="70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ko-KR" altLang="en-US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저장된 과거 사례들 중에서 유사도 검색을 통해</a:t>
              </a:r>
            </a:p>
            <a:p>
              <a:pPr algn="ctr">
                <a:spcBef>
                  <a:spcPct val="20000"/>
                </a:spcBef>
              </a:pPr>
              <a:r>
                <a:rPr lang="ko-KR" altLang="en-US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문제 상황과 가장 </a:t>
              </a:r>
              <a:r>
                <a:rPr lang="ko-KR" altLang="en-US" sz="1400" b="1" dirty="0" smtClean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비슷한 </a:t>
              </a:r>
              <a:r>
                <a:rPr lang="ko-KR" altLang="en-US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사례</a:t>
              </a:r>
              <a:r>
                <a:rPr lang="en-US" altLang="ko-KR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해결책</a:t>
              </a:r>
              <a:r>
                <a:rPr lang="en-US" altLang="ko-KR" sz="1400" b="1" dirty="0" smtClean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400" b="1" dirty="0" smtClean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400" b="1" dirty="0">
                  <a:solidFill>
                    <a:srgbClr val="990000"/>
                  </a:solidFill>
                  <a:latin typeface="맑은 고딕" pitchFamily="50" charset="-127"/>
                  <a:ea typeface="맑은 고딕" pitchFamily="50" charset="-127"/>
                </a:rPr>
                <a:t>제시</a:t>
              </a:r>
            </a:p>
          </p:txBody>
        </p:sp>
        <p:pic>
          <p:nvPicPr>
            <p:cNvPr id="22" name="Picture 41" descr="j014948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25922" y="1719610"/>
              <a:ext cx="2068513" cy="1801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AutoShape 42"/>
            <p:cNvSpPr>
              <a:spLocks noChangeArrowheads="1"/>
            </p:cNvSpPr>
            <p:nvPr/>
          </p:nvSpPr>
          <p:spPr bwMode="auto">
            <a:xfrm>
              <a:off x="1621235" y="3515072"/>
              <a:ext cx="1446212" cy="62547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99FF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lIns="54000" tIns="10800" rIns="54000" bIns="10800" anchor="ctr"/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과거의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경험과 노하우</a:t>
              </a:r>
            </a:p>
          </p:txBody>
        </p:sp>
        <p:pic>
          <p:nvPicPr>
            <p:cNvPr id="24" name="Picture 43" descr="bq2k3z14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7872" y="1649760"/>
              <a:ext cx="1685925" cy="192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AutoShape 44"/>
            <p:cNvSpPr>
              <a:spLocks noChangeArrowheads="1"/>
            </p:cNvSpPr>
            <p:nvPr/>
          </p:nvSpPr>
          <p:spPr bwMode="auto">
            <a:xfrm>
              <a:off x="4253310" y="3515072"/>
              <a:ext cx="1425575" cy="6350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99FF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lIns="54000" tIns="10800" rIns="54000" bIns="10800" anchor="ctr"/>
            <a:lstStyle/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CBR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시스템에 사례로 저장</a:t>
              </a:r>
            </a:p>
          </p:txBody>
        </p:sp>
        <p:pic>
          <p:nvPicPr>
            <p:cNvPr id="26" name="Picture 45" descr="thmizw2y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57685" y="4254847"/>
              <a:ext cx="2570162" cy="1474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46" descr="b2uxqjbm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607572" y="1792635"/>
              <a:ext cx="2278063" cy="1573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47" descr="big arrow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83747" y="3980210"/>
              <a:ext cx="1581150" cy="89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AutoShape 48"/>
            <p:cNvSpPr>
              <a:spLocks noChangeArrowheads="1"/>
            </p:cNvSpPr>
            <p:nvPr/>
          </p:nvSpPr>
          <p:spPr bwMode="auto">
            <a:xfrm>
              <a:off x="7340997" y="3515072"/>
              <a:ext cx="1071563" cy="67468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99FF"/>
                </a:gs>
              </a:gsLst>
              <a:lin ang="2700000" scaled="1"/>
            </a:gradFill>
            <a:ln w="12700">
              <a:noFill/>
              <a:round/>
              <a:headEnd/>
              <a:tailEnd/>
            </a:ln>
          </p:spPr>
          <p:txBody>
            <a:bodyPr lIns="54000" tIns="10800" rIns="54000" bIns="10800" anchor="ctr"/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문제발생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71472" y="1643050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사람이 문제를 해결하기 위하여 추론하는 프로세스를 모델링 한 방법 </a:t>
            </a:r>
            <a:r>
              <a:rPr lang="en-US" altLang="ko-KR" sz="160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(Bergmann)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/>
          <p:cNvSpPr txBox="1">
            <a:spLocks/>
          </p:cNvSpPr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CBR </a:t>
            </a:r>
            <a:r>
              <a:rPr lang="en-US" altLang="ko-KR" sz="4400" dirty="0" smtClean="0">
                <a:latin typeface="+mj-lt"/>
                <a:ea typeface="+mj-ea"/>
                <a:cs typeface="+mj-cs"/>
              </a:rPr>
              <a:t>Case Structure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 (</a:t>
            </a:r>
            <a:r>
              <a:rPr lang="ko-KR" altLang="en-US" sz="2400" dirty="0" smtClean="0">
                <a:latin typeface="+mj-lt"/>
                <a:ea typeface="+mj-ea"/>
                <a:cs typeface="+mj-cs"/>
              </a:rPr>
              <a:t>사례구조</a:t>
            </a:r>
            <a:r>
              <a:rPr lang="en-US" altLang="ko-KR" sz="2400" dirty="0" smtClean="0">
                <a:latin typeface="+mj-lt"/>
                <a:ea typeface="+mj-ea"/>
                <a:cs typeface="+mj-cs"/>
              </a:rPr>
              <a:t>)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그룹 29"/>
          <p:cNvGrpSpPr/>
          <p:nvPr/>
        </p:nvGrpSpPr>
        <p:grpSpPr>
          <a:xfrm>
            <a:off x="1043608" y="1700808"/>
            <a:ext cx="6984776" cy="1224136"/>
            <a:chOff x="1043608" y="1700808"/>
            <a:chExt cx="6984776" cy="1224136"/>
          </a:xfrm>
        </p:grpSpPr>
        <p:sp>
          <p:nvSpPr>
            <p:cNvPr id="57" name="TextBox 56"/>
            <p:cNvSpPr txBox="1"/>
            <p:nvPr/>
          </p:nvSpPr>
          <p:spPr>
            <a:xfrm>
              <a:off x="1101214" y="1772816"/>
              <a:ext cx="6666377" cy="1006429"/>
            </a:xfrm>
            <a:prstGeom prst="rect">
              <a:avLst/>
            </a:prstGeom>
            <a:noFill/>
          </p:spPr>
          <p:txBody>
            <a:bodyPr wrap="none" lIns="82296" tIns="41148" rIns="82296" bIns="41148" rtlCol="0">
              <a:spAutoFit/>
            </a:bodyPr>
            <a:lstStyle/>
            <a:p>
              <a:pPr marL="158592" indent="-158592" defTabSz="822960" latinLnBrk="0">
                <a:lnSpc>
                  <a:spcPct val="150000"/>
                </a:lnSpc>
                <a:buFont typeface="Wingdings" pitchFamily="2" charset="2"/>
                <a:buChar char="§"/>
                <a:defRPr/>
              </a:pP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Case 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사례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=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Search Attributes 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검색속성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+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Solution Contents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(</a:t>
              </a:r>
              <a:r>
                <a:rPr lang="ko-KR" altLang="en-US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해결방안</a:t>
              </a:r>
              <a:r>
                <a:rPr lang="en-US" altLang="ko-KR" sz="14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4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822960" latinLnBrk="0">
                <a:lnSpc>
                  <a:spcPct val="150000"/>
                </a:lnSpc>
                <a:defRPr/>
              </a:pPr>
              <a:r>
                <a:rPr lang="en-US" altLang="ko-KR" sz="13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- Search Attributes :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문제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상황을 표현하는 </a:t>
              </a:r>
              <a:r>
                <a:rPr lang="en-US" altLang="ko-KR" sz="13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Key/Value</a:t>
              </a:r>
              <a:r>
                <a:rPr lang="ko-KR" altLang="en-US" sz="13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3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-</a:t>
              </a:r>
              <a:r>
                <a:rPr lang="ko-KR" altLang="en-US" sz="1300" b="1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300" b="1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유사도검색</a:t>
              </a:r>
              <a:r>
                <a:rPr lang="ko-KR" altLang="en-US" sz="1300" kern="0" dirty="0" err="1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에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사용</a:t>
              </a:r>
              <a:endParaRPr lang="en-US" altLang="ko-KR" sz="13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defTabSz="822960" latinLnBrk="0">
                <a:lnSpc>
                  <a:spcPct val="150000"/>
                </a:lnSpc>
                <a:defRPr/>
              </a:pPr>
              <a:r>
                <a:rPr lang="en-US" altLang="ko-KR" sz="13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- Solution Contents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실제 해결방안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처방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구체적 정보 등 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이미지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동영상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en-US" altLang="ko-KR" sz="13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043608" y="1700808"/>
              <a:ext cx="6984776" cy="1224136"/>
            </a:xfrm>
            <a:prstGeom prst="round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30"/>
          <p:cNvGrpSpPr/>
          <p:nvPr/>
        </p:nvGrpSpPr>
        <p:grpSpPr>
          <a:xfrm>
            <a:off x="251520" y="3429000"/>
            <a:ext cx="8226522" cy="2592288"/>
            <a:chOff x="251520" y="3429000"/>
            <a:chExt cx="8226522" cy="2592288"/>
          </a:xfrm>
        </p:grpSpPr>
        <p:grpSp>
          <p:nvGrpSpPr>
            <p:cNvPr id="4" name="그룹 25"/>
            <p:cNvGrpSpPr/>
            <p:nvPr/>
          </p:nvGrpSpPr>
          <p:grpSpPr>
            <a:xfrm>
              <a:off x="251520" y="3573016"/>
              <a:ext cx="8082507" cy="2304256"/>
              <a:chOff x="985211" y="3113922"/>
              <a:chExt cx="8492547" cy="2560284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985211" y="3909171"/>
                <a:ext cx="1229082" cy="54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2960" latinLnBrk="0">
                  <a:defRPr/>
                </a:pPr>
                <a:r>
                  <a:rPr lang="en-US" altLang="ko-KR" sz="1300" b="1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Search Attributes</a:t>
                </a:r>
                <a:endParaRPr lang="ko-KR" altLang="en-US" sz="13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03714" y="4954126"/>
                <a:ext cx="1229082" cy="54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22960" latinLnBrk="0">
                  <a:defRPr/>
                </a:pPr>
                <a:r>
                  <a:rPr lang="en-US" altLang="ko-KR" sz="1300" b="1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Solution Contents</a:t>
                </a:r>
                <a:endParaRPr lang="ko-KR" altLang="en-US" sz="1300" b="1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양쪽 대괄호 59"/>
              <p:cNvSpPr/>
              <p:nvPr/>
            </p:nvSpPr>
            <p:spPr>
              <a:xfrm>
                <a:off x="2320232" y="3673985"/>
                <a:ext cx="2012571" cy="880096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22960" latinLnBrk="0">
                  <a:defRPr/>
                </a:pP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보유자산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평균연봉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</a:t>
                </a:r>
              </a:p>
              <a:p>
                <a:pPr algn="ctr" defTabSz="822960" latinLnBrk="0">
                  <a:defRPr/>
                </a:pPr>
                <a:r>
                  <a:rPr lang="ko-KR" altLang="en-US" sz="1300" kern="0" dirty="0" err="1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직업군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근속년수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</a:p>
              <a:p>
                <a:pPr algn="ctr" defTabSz="822960" latinLnBrk="0">
                  <a:defRPr/>
                </a:pP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은행이용 실적</a:t>
                </a: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양쪽 대괄호 60"/>
              <p:cNvSpPr/>
              <p:nvPr/>
            </p:nvSpPr>
            <p:spPr>
              <a:xfrm>
                <a:off x="2327538" y="4794108"/>
                <a:ext cx="2005265" cy="880098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324327" defTabSz="822960" latinLnBrk="0">
                  <a:defRPr/>
                </a:pP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" name="양쪽 대괄호 63"/>
              <p:cNvSpPr/>
              <p:nvPr/>
            </p:nvSpPr>
            <p:spPr>
              <a:xfrm>
                <a:off x="4892709" y="3673985"/>
                <a:ext cx="2088232" cy="880096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22960" latinLnBrk="0">
                  <a:defRPr/>
                </a:pP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대사상태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고혈압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혈당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100" kern="0" dirty="0" err="1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이상지질혈증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복부비만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),</a:t>
                </a:r>
                <a:b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</a:b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체형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100" kern="0" dirty="0" err="1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근육량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체지방률</a:t>
                </a:r>
                <a:r>
                  <a:rPr lang="en-US" altLang="ko-KR" sz="11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  <p:sp>
            <p:nvSpPr>
              <p:cNvPr id="65" name="양쪽 대괄호 64"/>
              <p:cNvSpPr/>
              <p:nvPr/>
            </p:nvSpPr>
            <p:spPr>
              <a:xfrm>
                <a:off x="4901083" y="4794108"/>
                <a:ext cx="2061354" cy="880098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245745" defTabSz="822960" latinLnBrk="0">
                  <a:defRPr/>
                </a:pP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599224" y="3113922"/>
                <a:ext cx="1582256" cy="324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22960" latinLnBrk="0">
                  <a:defRPr/>
                </a:pPr>
                <a:r>
                  <a:rPr lang="ko-KR" altLang="en-US" sz="1300" b="1" kern="0" spc="-135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은행 대출 심사 사례</a:t>
                </a:r>
                <a:endParaRPr lang="en-US" altLang="ko-KR" sz="1300" b="1" kern="0" spc="-135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15830" y="3113922"/>
                <a:ext cx="1538127" cy="324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22960" latinLnBrk="0">
                  <a:defRPr/>
                </a:pPr>
                <a:r>
                  <a:rPr lang="ko-KR" altLang="en-US" sz="1300" b="1" kern="0" spc="-135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개인 건강관리 사례</a:t>
                </a:r>
                <a:endParaRPr lang="en-US" altLang="ko-KR" sz="1300" b="1" kern="0" spc="-135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양쪽 대괄호 71"/>
              <p:cNvSpPr/>
              <p:nvPr/>
            </p:nvSpPr>
            <p:spPr>
              <a:xfrm>
                <a:off x="7540848" y="3673985"/>
                <a:ext cx="1936910" cy="880097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822960" latinLnBrk="0">
                  <a:defRPr/>
                </a:pP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지역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평형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가격대</a:t>
                </a: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defTabSz="822960" latinLnBrk="0">
                  <a:defRPr/>
                </a:pP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연식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교통</a:t>
                </a:r>
                <a:r>
                  <a:rPr lang="en-US" altLang="ko-KR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300" kern="0" dirty="0" smtClean="0">
                    <a:solidFill>
                      <a:sysClr val="windowText" lastClr="000000"/>
                    </a:solidFill>
                    <a:latin typeface="맑은 고딕" pitchFamily="50" charset="-127"/>
                    <a:ea typeface="맑은 고딕" pitchFamily="50" charset="-127"/>
                  </a:rPr>
                  <a:t>학군</a:t>
                </a: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양쪽 대괄호 72"/>
              <p:cNvSpPr/>
              <p:nvPr/>
            </p:nvSpPr>
            <p:spPr>
              <a:xfrm>
                <a:off x="7511313" y="4794108"/>
                <a:ext cx="1966443" cy="880098"/>
              </a:xfrm>
              <a:prstGeom prst="bracketPair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245745" defTabSz="822960" latinLnBrk="0">
                  <a:buFontTx/>
                  <a:buChar char="-"/>
                  <a:defRPr/>
                </a:pPr>
                <a:endPara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7982227" y="3113922"/>
                <a:ext cx="1023060" cy="324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822960" latinLnBrk="0">
                  <a:defRPr/>
                </a:pPr>
                <a:r>
                  <a:rPr lang="ko-KR" altLang="en-US" sz="1300" b="1" kern="0" spc="-135" dirty="0" smtClea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아파트 매물</a:t>
                </a:r>
                <a:endParaRPr lang="en-US" altLang="ko-KR" sz="1300" b="1" kern="0" spc="-135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2" name="순서도: 카드 21"/>
            <p:cNvSpPr/>
            <p:nvPr/>
          </p:nvSpPr>
          <p:spPr>
            <a:xfrm>
              <a:off x="1349250" y="3429000"/>
              <a:ext cx="2232248" cy="2592288"/>
            </a:xfrm>
            <a:prstGeom prst="flowChartPunchedCar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09290" y="5184775"/>
              <a:ext cx="158417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대출 가능 여부</a:t>
              </a:r>
            </a:p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적정 이자율</a:t>
              </a:r>
            </a:p>
            <a:p>
              <a:pPr algn="ctr"/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85554" y="5128736"/>
              <a:ext cx="18722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대사상태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체형을 고려한 운동</a:t>
              </a:r>
              <a:r>
                <a:rPr lang="en-US" altLang="ko-KR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식이 조언</a:t>
              </a:r>
              <a:endParaRPr lang="en-US" altLang="ko-KR" sz="1300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300" kern="0" dirty="0" smtClean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건강보조식품 추천</a:t>
              </a:r>
              <a:endParaRPr lang="ko-KR" altLang="en-US" sz="13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533826" y="5229200"/>
              <a:ext cx="158417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물건 가격</a:t>
              </a:r>
            </a:p>
            <a:p>
              <a:pPr algn="ctr"/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물건 주소</a:t>
              </a:r>
              <a:r>
                <a:rPr lang="en-US" altLang="ko-KR" sz="13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300" dirty="0" smtClean="0">
                  <a:latin typeface="맑은 고딕" pitchFamily="50" charset="-127"/>
                  <a:ea typeface="맑은 고딕" pitchFamily="50" charset="-127"/>
                </a:rPr>
                <a:t>사진</a:t>
              </a:r>
            </a:p>
            <a:p>
              <a:pPr algn="ctr"/>
              <a:endParaRPr lang="ko-KR" altLang="en-US" sz="13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순서도: 카드 27"/>
            <p:cNvSpPr/>
            <p:nvPr/>
          </p:nvSpPr>
          <p:spPr>
            <a:xfrm>
              <a:off x="6317802" y="3429000"/>
              <a:ext cx="2160240" cy="2592288"/>
            </a:xfrm>
            <a:prstGeom prst="flowChartPunchedCar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카드 28"/>
            <p:cNvSpPr/>
            <p:nvPr/>
          </p:nvSpPr>
          <p:spPr>
            <a:xfrm>
              <a:off x="3797522" y="3429000"/>
              <a:ext cx="2304256" cy="2592288"/>
            </a:xfrm>
            <a:prstGeom prst="flowChartPunchedCar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</TotalTime>
  <Words>565</Words>
  <Application>Microsoft Office PowerPoint</Application>
  <PresentationFormat>화면 슬라이드 쇼(4:3)</PresentationFormat>
  <Paragraphs>200</Paragraphs>
  <Slides>16</Slides>
  <Notes>13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What is AI?  Understand Core Concept of AI, ML, DL, CBR, LLM Applications Opportunities</vt:lpstr>
      <vt:lpstr>AI ?</vt:lpstr>
      <vt:lpstr>Big Picture - AI, ML, DL, CBR, LLM</vt:lpstr>
      <vt:lpstr>Why Deep Learning is Popular</vt:lpstr>
      <vt:lpstr>Machine Learning Core Concept</vt:lpstr>
      <vt:lpstr>Deep Learning Core Concept</vt:lpstr>
      <vt:lpstr>Knowledge vs Data</vt:lpstr>
      <vt:lpstr>What is CBR (Case-Based Reasoning)</vt:lpstr>
      <vt:lpstr>슬라이드 9</vt:lpstr>
      <vt:lpstr>CBR 4R Process</vt:lpstr>
      <vt:lpstr>DL vs CBR</vt:lpstr>
      <vt:lpstr>DL or CBR or Rules</vt:lpstr>
      <vt:lpstr>LLM (Large Language Model)</vt:lpstr>
      <vt:lpstr>Opportunities</vt:lpstr>
      <vt:lpstr>Opportunities</vt:lpstr>
      <vt:lpstr>Machine Learning vs Programming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Windows 사용자</dc:creator>
  <cp:lastModifiedBy>i</cp:lastModifiedBy>
  <cp:revision>956</cp:revision>
  <dcterms:created xsi:type="dcterms:W3CDTF">2019-11-27T01:54:22Z</dcterms:created>
  <dcterms:modified xsi:type="dcterms:W3CDTF">2024-05-15T06:34:17Z</dcterms:modified>
</cp:coreProperties>
</file>