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7" r:id="rId4"/>
    <p:sldId id="258" r:id="rId5"/>
    <p:sldId id="264" r:id="rId6"/>
    <p:sldId id="265" r:id="rId7"/>
    <p:sldId id="267" r:id="rId8"/>
    <p:sldId id="269" r:id="rId9"/>
    <p:sldId id="270" r:id="rId10"/>
    <p:sldId id="271" r:id="rId11"/>
    <p:sldId id="282" r:id="rId12"/>
    <p:sldId id="283" r:id="rId13"/>
    <p:sldId id="284" r:id="rId14"/>
    <p:sldId id="272" r:id="rId15"/>
    <p:sldId id="286" r:id="rId16"/>
    <p:sldId id="287" r:id="rId17"/>
    <p:sldId id="296" r:id="rId18"/>
    <p:sldId id="297" r:id="rId19"/>
    <p:sldId id="298" r:id="rId20"/>
    <p:sldId id="299" r:id="rId21"/>
    <p:sldId id="300" r:id="rId22"/>
    <p:sldId id="301" r:id="rId23"/>
    <p:sldId id="309" r:id="rId24"/>
    <p:sldId id="311" r:id="rId25"/>
    <p:sldId id="312" r:id="rId26"/>
    <p:sldId id="310" r:id="rId27"/>
    <p:sldId id="314" r:id="rId28"/>
    <p:sldId id="322" r:id="rId29"/>
    <p:sldId id="320" r:id="rId30"/>
    <p:sldId id="321" r:id="rId31"/>
    <p:sldId id="315" r:id="rId32"/>
    <p:sldId id="316" r:id="rId33"/>
    <p:sldId id="317" r:id="rId34"/>
    <p:sldId id="318" r:id="rId35"/>
    <p:sldId id="319" r:id="rId36"/>
    <p:sldId id="323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273" r:id="rId45"/>
    <p:sldId id="279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2B102-75E2-4F39-A124-D7FBC7843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40384B-EEDE-4CA3-B676-D82DF846A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FBF13-9B0B-4C45-B803-47E371571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60D3-A517-4C68-99CD-1016466EBB2F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857985-9CDB-457D-987F-82E10AAD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5121E-DD2B-481F-B36C-176D8C26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6385-9711-4666-8DCA-498CDB501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81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1E0F2-8730-46CB-AEA6-A001787B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A1B1AD-C32F-4D5A-ADEA-3B124A251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F901DD-31F1-4D8B-A7BC-4C89EA53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60D3-A517-4C68-99CD-1016466EBB2F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35937D-8532-45C9-A31F-29D3FBE1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B8736-9FB8-4F74-9891-D4430F2C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6385-9711-4666-8DCA-498CDB501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37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36C24F-9007-4E63-851E-B1C636189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3E6064-8F07-4463-A688-60E2409D0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5B3E31-11CE-4943-AA35-853BC1BE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60D3-A517-4C68-99CD-1016466EBB2F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80228C-6BC1-43F1-AA54-3737E75B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BC459B-7441-470E-9FDA-D3A3F69D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6385-9711-4666-8DCA-498CDB501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3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A12EE-89AC-42E8-83AD-B41CB591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85CE32-1D64-4FE4-BEF4-5B0E43E6E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3CE626-24B0-444F-93D4-A1A29090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60D3-A517-4C68-99CD-1016466EBB2F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703A1-96D8-40A3-9DF4-B8E0B5B4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658B39-A0B8-43BC-92DA-3940597B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6385-9711-4666-8DCA-498CDB501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10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F0E40-5B41-4B38-8662-385501EB9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CF79E0-324E-4D6A-B148-1B4649645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9614A2-0C31-4393-BFC1-57223C21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60D3-A517-4C68-99CD-1016466EBB2F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3B159-6698-40C8-B971-83F06CF5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DF34F2-7777-430F-A63E-E37D8F1C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6385-9711-4666-8DCA-498CDB501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42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62B76-DA3C-4C8F-BE81-E3730BCCF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E3D027-AF02-4EE4-B308-50EA430A6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1B8EB6-C365-4CA4-BC2C-944E066EF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DAE002-3873-496A-88A6-08B17816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60D3-A517-4C68-99CD-1016466EBB2F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950E99-0E3C-4BD8-A017-80004666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DACF4B-BEDA-4BF5-AD77-744EE977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6385-9711-4666-8DCA-498CDB501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94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0E401-B038-4247-80A8-31449507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806BCC-0369-44F6-83D4-6198E6857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99FC19-354E-4E07-9BF3-8ABFB07F5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9F07D5-AF53-4C3F-A128-C5E978DB6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D661FD-39A6-49C3-ABB1-C295803E5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2DD360-3009-4C60-8EB3-842E5C48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60D3-A517-4C68-99CD-1016466EBB2F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946DE4-472F-4619-A614-7F513C40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1CECC2-670B-4B5B-AD13-3615AF751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6385-9711-4666-8DCA-498CDB501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168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F19D1-BA5F-405A-829A-2F7E4B02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406C1C-0282-4890-8349-F71367699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60D3-A517-4C68-99CD-1016466EBB2F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71A033-F325-466A-AF9E-0277642B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AFDBE5-A553-402F-98F8-23131CF06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6385-9711-4666-8DCA-498CDB501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9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982FEC-A27A-4144-BB19-3585C9AB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60D3-A517-4C68-99CD-1016466EBB2F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1A0894-1865-4136-9DA7-54F89E82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B83499-D487-4F3E-A38A-45FEA235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6385-9711-4666-8DCA-498CDB501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00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DCF13-85A5-4745-99EC-5A2D93E85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746337-FDAA-4C01-A360-4286C4A37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E78504-96C3-45CC-9088-6916B5AE4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9174EB-3616-4134-A6BA-78CE6F987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60D3-A517-4C68-99CD-1016466EBB2F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CCCDC1-2B20-41CC-B0BC-DE82DAB1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2D5D34-91FE-4800-A451-D2BB2B19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6385-9711-4666-8DCA-498CDB501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72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7CE22-9B77-4001-9CBB-1AFE3083C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8201BB-5BAE-4218-8A04-76B11E201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FA8B54-5DC5-4BF7-909E-AD79CC9EF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1F22B8-44F6-4D27-9213-94F18BD5B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60D3-A517-4C68-99CD-1016466EBB2F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DE2564-2A7C-4B83-A3C2-05ADC079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54CFF9-CBB8-48C2-872B-11A7E0A5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6385-9711-4666-8DCA-498CDB501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2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5A6977-7497-4FB8-9A6D-FC587998E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A5D106-C20D-4C31-8BC7-C103ECA83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B0B40F-A642-4141-A6B0-13D71C62B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E60D3-A517-4C68-99CD-1016466EBB2F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90A1D-3218-407E-BED8-8F870A5C4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B4A895-C495-4891-9C8B-1D42BFC47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86385-9711-4666-8DCA-498CDB501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82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3.png"/><Relationship Id="rId4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49289" y="1122363"/>
            <a:ext cx="8577490" cy="2053974"/>
          </a:xfrm>
        </p:spPr>
        <p:txBody>
          <a:bodyPr>
            <a:normAutofit/>
          </a:bodyPr>
          <a:lstStyle/>
          <a:p>
            <a:pPr algn="r"/>
            <a:r>
              <a:rPr lang="ko-KR" altLang="en-US" sz="3000" dirty="0"/>
              <a:t> </a:t>
            </a:r>
            <a:r>
              <a:rPr lang="ko-KR" altLang="en-US" sz="4400" dirty="0"/>
              <a:t>수강 후기 및 학과 족보 커뮤니티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49289" y="3482663"/>
            <a:ext cx="8523315" cy="1655762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sz="4000" dirty="0"/>
              <a:t>OUTSTAR </a:t>
            </a:r>
            <a:r>
              <a:rPr lang="ko-KR" altLang="en-US" sz="4000" dirty="0"/>
              <a:t>발표자 </a:t>
            </a:r>
            <a:r>
              <a:rPr lang="en-US" altLang="ko-KR" sz="4000" dirty="0"/>
              <a:t>: 20193322 </a:t>
            </a:r>
            <a:r>
              <a:rPr lang="ko-KR" altLang="en-US" sz="4000" dirty="0"/>
              <a:t>박지혜</a:t>
            </a:r>
          </a:p>
        </p:txBody>
      </p:sp>
      <p:pic>
        <p:nvPicPr>
          <p:cNvPr id="4" name="Picture 2" descr="에브리타임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08" y="816037"/>
            <a:ext cx="2903621" cy="285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427042" y="1501152"/>
            <a:ext cx="32991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rgbClr val="DD604F"/>
                </a:solidFill>
              </a:rPr>
              <a:t>OUTSTAR</a:t>
            </a:r>
            <a:endParaRPr lang="ko-KR" altLang="en-US" sz="4000" b="1" dirty="0">
              <a:solidFill>
                <a:srgbClr val="DD6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393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25073" y="3046541"/>
            <a:ext cx="5099982" cy="1977759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2000" dirty="0"/>
              <a:t>HTML, CSS,</a:t>
            </a:r>
            <a:r>
              <a:rPr lang="ko-KR" altLang="en-US" sz="2000" dirty="0"/>
              <a:t> </a:t>
            </a:r>
            <a:r>
              <a:rPr lang="en-US" altLang="ko-KR" sz="2000" dirty="0"/>
              <a:t>Java</a:t>
            </a:r>
            <a:r>
              <a:rPr lang="ko-KR" altLang="en-US" sz="2000" dirty="0"/>
              <a:t> </a:t>
            </a:r>
            <a:r>
              <a:rPr lang="en-US" altLang="ko-KR" sz="2000" dirty="0"/>
              <a:t>Script </a:t>
            </a:r>
            <a:r>
              <a:rPr lang="ko-KR" altLang="en-US" sz="2000" dirty="0"/>
              <a:t>를 사용해 메인</a:t>
            </a:r>
            <a:r>
              <a:rPr lang="en-US" altLang="ko-KR" sz="2000" dirty="0"/>
              <a:t>, </a:t>
            </a:r>
            <a:r>
              <a:rPr lang="ko-KR" altLang="en-US" sz="2000" dirty="0"/>
              <a:t>로그인</a:t>
            </a:r>
            <a:r>
              <a:rPr lang="en-US" altLang="ko-KR" sz="2000" dirty="0"/>
              <a:t>(</a:t>
            </a:r>
            <a:r>
              <a:rPr lang="ko-KR" altLang="en-US" sz="2000" dirty="0"/>
              <a:t>학생</a:t>
            </a:r>
            <a:r>
              <a:rPr lang="en-US" altLang="ko-KR" sz="2000" dirty="0"/>
              <a:t>, </a:t>
            </a:r>
            <a:r>
              <a:rPr lang="ko-KR" altLang="en-US" sz="2000" dirty="0"/>
              <a:t>교수 분리</a:t>
            </a:r>
            <a:r>
              <a:rPr lang="en-US" altLang="ko-KR" sz="2000" dirty="0"/>
              <a:t>), </a:t>
            </a:r>
            <a:r>
              <a:rPr lang="ko-KR" altLang="en-US" sz="2000" dirty="0"/>
              <a:t>회원가입</a:t>
            </a:r>
            <a:r>
              <a:rPr lang="en-US" altLang="ko-KR" sz="2000" dirty="0"/>
              <a:t>, </a:t>
            </a:r>
            <a:r>
              <a:rPr lang="ko-KR" altLang="en-US" sz="2000" dirty="0"/>
              <a:t>각 게시판</a:t>
            </a:r>
            <a:r>
              <a:rPr lang="en-US" altLang="ko-KR" sz="2000" dirty="0"/>
              <a:t>, </a:t>
            </a:r>
            <a:r>
              <a:rPr lang="ko-KR" altLang="en-US" sz="2000" dirty="0"/>
              <a:t>회원정보 수정</a:t>
            </a:r>
            <a:r>
              <a:rPr lang="en-US" altLang="ko-KR" sz="2000" dirty="0"/>
              <a:t> </a:t>
            </a:r>
            <a:r>
              <a:rPr lang="ko-KR" altLang="en-US" sz="2000" dirty="0"/>
              <a:t>페이지를 설계함</a:t>
            </a:r>
            <a:r>
              <a:rPr lang="en-US" altLang="ko-KR" sz="2000" dirty="0"/>
              <a:t>.</a:t>
            </a:r>
          </a:p>
        </p:txBody>
      </p:sp>
      <p:pic>
        <p:nvPicPr>
          <p:cNvPr id="4" name="Picture 2" descr="에브리타임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" y="169416"/>
            <a:ext cx="1100327" cy="110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4232" y="68675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사용 기능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46904" y="705676"/>
            <a:ext cx="1435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DD604F"/>
                </a:solidFill>
              </a:rPr>
              <a:t>Board</a:t>
            </a:r>
            <a:endParaRPr lang="ko-KR" altLang="en-US" sz="2000" b="1" dirty="0">
              <a:solidFill>
                <a:srgbClr val="DD604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82512" y="705676"/>
            <a:ext cx="1435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Schedule</a:t>
            </a:r>
            <a:endParaRPr lang="ko-KR" alt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080248" y="705676"/>
            <a:ext cx="238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Class Evaluation</a:t>
            </a:r>
            <a:endParaRPr lang="ko-KR" altLang="en-US" sz="2000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810" y="122093"/>
            <a:ext cx="2028940" cy="784857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6725073" y="1524000"/>
            <a:ext cx="5099982" cy="507361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020056" y="1288031"/>
            <a:ext cx="758952" cy="128016"/>
          </a:xfrm>
          <a:prstGeom prst="rect">
            <a:avLst/>
          </a:prstGeom>
          <a:solidFill>
            <a:srgbClr val="DD604F"/>
          </a:solidFill>
          <a:ln>
            <a:solidFill>
              <a:srgbClr val="DD6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1416047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E757D4-7324-404B-AD6D-72BB95E9DFB7}"/>
              </a:ext>
            </a:extLst>
          </p:cNvPr>
          <p:cNvSpPr txBox="1"/>
          <p:nvPr/>
        </p:nvSpPr>
        <p:spPr>
          <a:xfrm>
            <a:off x="1102432" y="330146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D604F"/>
                </a:solidFill>
              </a:rPr>
              <a:t>OUTSTAR</a:t>
            </a:r>
            <a:endParaRPr lang="ko-KR" altLang="en-US" b="1" dirty="0">
              <a:solidFill>
                <a:srgbClr val="DD604F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BD769E-4B52-4270-B2C7-0E3EC8B1E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346" y="2213010"/>
            <a:ext cx="5697654" cy="364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72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25073" y="3046541"/>
            <a:ext cx="5099982" cy="1977759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2000" dirty="0"/>
              <a:t>MySQL</a:t>
            </a:r>
            <a:r>
              <a:rPr lang="ko-KR" altLang="en-US" sz="2000" dirty="0"/>
              <a:t>은 회원가입한 회원의 정보를 저장하고</a:t>
            </a:r>
            <a:r>
              <a:rPr lang="en-US" altLang="ko-KR" sz="2000" dirty="0"/>
              <a:t>, </a:t>
            </a:r>
            <a:r>
              <a:rPr lang="ko-KR" altLang="en-US" sz="2000" dirty="0"/>
              <a:t>로그인 시에 정확한 정보인지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아닌지등</a:t>
            </a:r>
            <a:r>
              <a:rPr lang="ko-KR" altLang="en-US" sz="2000" dirty="0"/>
              <a:t> 프로젝트에 필요한 엔티티들을 다룸</a:t>
            </a:r>
            <a:r>
              <a:rPr lang="en-US" altLang="ko-KR" sz="2000" dirty="0"/>
              <a:t>.</a:t>
            </a:r>
          </a:p>
        </p:txBody>
      </p:sp>
      <p:pic>
        <p:nvPicPr>
          <p:cNvPr id="4" name="Picture 2" descr="에브리타임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" y="169416"/>
            <a:ext cx="1100327" cy="110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4232" y="68675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사용 기능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46904" y="705676"/>
            <a:ext cx="1435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DD604F"/>
                </a:solidFill>
              </a:rPr>
              <a:t>Board</a:t>
            </a:r>
            <a:endParaRPr lang="ko-KR" altLang="en-US" sz="2000" b="1" dirty="0">
              <a:solidFill>
                <a:srgbClr val="DD604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82512" y="705676"/>
            <a:ext cx="1435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Schedule</a:t>
            </a:r>
            <a:endParaRPr lang="ko-KR" alt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080248" y="705676"/>
            <a:ext cx="238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Class Evaluation</a:t>
            </a:r>
            <a:endParaRPr lang="ko-KR" altLang="en-US" sz="2000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810" y="122093"/>
            <a:ext cx="2028940" cy="784857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6725073" y="1524000"/>
            <a:ext cx="5099982" cy="507361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020056" y="1288031"/>
            <a:ext cx="758952" cy="128016"/>
          </a:xfrm>
          <a:prstGeom prst="rect">
            <a:avLst/>
          </a:prstGeom>
          <a:solidFill>
            <a:srgbClr val="DD604F"/>
          </a:solidFill>
          <a:ln>
            <a:solidFill>
              <a:srgbClr val="DD6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1416047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E757D4-7324-404B-AD6D-72BB95E9DFB7}"/>
              </a:ext>
            </a:extLst>
          </p:cNvPr>
          <p:cNvSpPr txBox="1"/>
          <p:nvPr/>
        </p:nvSpPr>
        <p:spPr>
          <a:xfrm>
            <a:off x="1102432" y="330146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D604F"/>
                </a:solidFill>
              </a:rPr>
              <a:t>OUTSTAR</a:t>
            </a:r>
            <a:endParaRPr lang="ko-KR" altLang="en-US" b="1" dirty="0">
              <a:solidFill>
                <a:srgbClr val="DD604F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6065F0-D713-44A7-8EB6-9E36994A5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87" y="2474912"/>
            <a:ext cx="61817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11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25073" y="2183994"/>
            <a:ext cx="5099982" cy="746526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1800" b="0" i="0" dirty="0">
                <a:solidFill>
                  <a:srgbClr val="666666"/>
                </a:solidFill>
                <a:effectLst/>
                <a:latin typeface="Noto Sans KR"/>
              </a:rPr>
              <a:t>Spring Framework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Noto Sans KR"/>
              </a:rPr>
              <a:t>는 자바 플랫폼을 위한 오픈 소스 애플리케이션 프레임워크로서 스프링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Noto Sans KR"/>
              </a:rPr>
              <a:t>(Spring)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Noto Sans KR"/>
              </a:rPr>
              <a:t>이라고도 한다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Noto Sans KR"/>
              </a:rPr>
              <a:t>. 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Noto Sans KR"/>
              </a:rPr>
              <a:t>스프링은 </a:t>
            </a:r>
            <a:r>
              <a:rPr lang="ko-KR" altLang="en-US" sz="1800" b="1" i="0" dirty="0">
                <a:solidFill>
                  <a:srgbClr val="666666"/>
                </a:solidFill>
                <a:effectLst/>
                <a:latin typeface="Noto Sans KR"/>
              </a:rPr>
              <a:t>엔터프라이즈 애플리케이션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Noto Sans KR"/>
              </a:rPr>
              <a:t>(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Noto Sans KR"/>
              </a:rPr>
              <a:t>기업형 프로그램으로 자바에서는 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Noto Sans KR"/>
              </a:rPr>
              <a:t>Java EE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Noto Sans KR"/>
              </a:rPr>
              <a:t>를 통해 개발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Noto Sans KR"/>
              </a:rPr>
              <a:t>)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Noto Sans KR"/>
              </a:rPr>
              <a:t>개발을 더욱 편리하게 하기 위한 수단이라고 볼 수 있다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  <a:endParaRPr lang="en-US" altLang="ko-KR" sz="1800" dirty="0"/>
          </a:p>
        </p:txBody>
      </p:sp>
      <p:pic>
        <p:nvPicPr>
          <p:cNvPr id="4" name="Picture 2" descr="에브리타임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" y="169416"/>
            <a:ext cx="1100327" cy="110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4232" y="68675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사용 기능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46904" y="705676"/>
            <a:ext cx="1435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DD604F"/>
                </a:solidFill>
              </a:rPr>
              <a:t>Board</a:t>
            </a:r>
            <a:endParaRPr lang="ko-KR" altLang="en-US" sz="2000" b="1" dirty="0">
              <a:solidFill>
                <a:srgbClr val="DD604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82512" y="705676"/>
            <a:ext cx="1435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Schedule</a:t>
            </a:r>
            <a:endParaRPr lang="ko-KR" alt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080248" y="705676"/>
            <a:ext cx="238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Class Evaluation</a:t>
            </a:r>
            <a:endParaRPr lang="ko-KR" altLang="en-US" sz="2000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810" y="122093"/>
            <a:ext cx="2028940" cy="784857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6725073" y="1524000"/>
            <a:ext cx="5099982" cy="507361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020056" y="1288031"/>
            <a:ext cx="758952" cy="128016"/>
          </a:xfrm>
          <a:prstGeom prst="rect">
            <a:avLst/>
          </a:prstGeom>
          <a:solidFill>
            <a:srgbClr val="DD604F"/>
          </a:solidFill>
          <a:ln>
            <a:solidFill>
              <a:srgbClr val="DD6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1416047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E757D4-7324-404B-AD6D-72BB95E9DFB7}"/>
              </a:ext>
            </a:extLst>
          </p:cNvPr>
          <p:cNvSpPr txBox="1"/>
          <p:nvPr/>
        </p:nvSpPr>
        <p:spPr>
          <a:xfrm>
            <a:off x="1102432" y="330146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D604F"/>
                </a:solidFill>
              </a:rPr>
              <a:t>OUTSTAR</a:t>
            </a:r>
            <a:endParaRPr lang="ko-KR" altLang="en-US" b="1" dirty="0">
              <a:solidFill>
                <a:srgbClr val="DD604F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CB96BD-A6DB-4F24-B417-00C7FD6DE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07" y="2930520"/>
            <a:ext cx="54483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06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25073" y="3046541"/>
            <a:ext cx="5099982" cy="1977759"/>
          </a:xfrm>
        </p:spPr>
        <p:txBody>
          <a:bodyPr>
            <a:noAutofit/>
          </a:bodyPr>
          <a:lstStyle/>
          <a:p>
            <a:pPr marL="0" indent="0" algn="l">
              <a:lnSpc>
                <a:spcPct val="250000"/>
              </a:lnSpc>
              <a:buNone/>
            </a:pPr>
            <a:r>
              <a:rPr lang="ko-KR" altLang="en-US" sz="1800" b="1" i="0" dirty="0">
                <a:solidFill>
                  <a:srgbClr val="222222"/>
                </a:solidFill>
                <a:effectLst/>
                <a:latin typeface="-apple-system"/>
              </a:rPr>
              <a:t>뷰 템플릿 엔진</a:t>
            </a:r>
            <a:r>
              <a:rPr lang="ko-KR" altLang="en-US" sz="1800" b="0" i="0" dirty="0">
                <a:solidFill>
                  <a:srgbClr val="222222"/>
                </a:solidFill>
                <a:effectLst/>
                <a:latin typeface="-apple-system"/>
              </a:rPr>
              <a:t>으로 컨트롤러가 전달하는 데이터를 이용하여 동적으로 화면을 구성할 수 있게 해준다</a:t>
            </a:r>
            <a:r>
              <a:rPr lang="en-US" altLang="ko-KR" sz="1800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4" name="Picture 2" descr="에브리타임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" y="169416"/>
            <a:ext cx="1100327" cy="110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4232" y="68675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사용 기능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46904" y="705676"/>
            <a:ext cx="1435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DD604F"/>
                </a:solidFill>
              </a:rPr>
              <a:t>Board</a:t>
            </a:r>
            <a:endParaRPr lang="ko-KR" altLang="en-US" sz="2000" b="1" dirty="0">
              <a:solidFill>
                <a:srgbClr val="DD604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82512" y="705676"/>
            <a:ext cx="1435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Schedule</a:t>
            </a:r>
            <a:endParaRPr lang="ko-KR" alt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080248" y="705676"/>
            <a:ext cx="238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Class Evaluation</a:t>
            </a:r>
            <a:endParaRPr lang="ko-KR" altLang="en-US" sz="2000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810" y="122093"/>
            <a:ext cx="2028940" cy="784857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6725073" y="1524000"/>
            <a:ext cx="5099982" cy="507361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020056" y="1288031"/>
            <a:ext cx="758952" cy="128016"/>
          </a:xfrm>
          <a:prstGeom prst="rect">
            <a:avLst/>
          </a:prstGeom>
          <a:solidFill>
            <a:srgbClr val="DD604F"/>
          </a:solidFill>
          <a:ln>
            <a:solidFill>
              <a:srgbClr val="DD6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1416047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E757D4-7324-404B-AD6D-72BB95E9DFB7}"/>
              </a:ext>
            </a:extLst>
          </p:cNvPr>
          <p:cNvSpPr txBox="1"/>
          <p:nvPr/>
        </p:nvSpPr>
        <p:spPr>
          <a:xfrm>
            <a:off x="1102432" y="330146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D604F"/>
                </a:solidFill>
              </a:rPr>
              <a:t>OUTSTAR</a:t>
            </a:r>
            <a:endParaRPr lang="ko-KR" altLang="en-US" b="1" dirty="0">
              <a:solidFill>
                <a:srgbClr val="DD604F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D1E08B-1CFC-4FCA-A4A8-F5D6686E7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45" y="3046541"/>
            <a:ext cx="6057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84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에브리타임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" y="169416"/>
            <a:ext cx="1100327" cy="110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4232" y="68675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코드 설명 및 결과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82512" y="705676"/>
            <a:ext cx="1697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MySQL DB</a:t>
            </a:r>
            <a:endParaRPr lang="ko-KR" altLang="en-US" sz="2000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810" y="122093"/>
            <a:ext cx="2028940" cy="78485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020056" y="1288031"/>
            <a:ext cx="758952" cy="128016"/>
          </a:xfrm>
          <a:prstGeom prst="rect">
            <a:avLst/>
          </a:prstGeom>
          <a:solidFill>
            <a:srgbClr val="DD604F"/>
          </a:solidFill>
          <a:ln>
            <a:solidFill>
              <a:srgbClr val="DD6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1416047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1561AB-CCE3-43E9-A846-322B5C537DDD}"/>
              </a:ext>
            </a:extLst>
          </p:cNvPr>
          <p:cNvSpPr txBox="1"/>
          <p:nvPr/>
        </p:nvSpPr>
        <p:spPr>
          <a:xfrm>
            <a:off x="1102432" y="330146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D604F"/>
                </a:solidFill>
              </a:rPr>
              <a:t>OUTSTAR</a:t>
            </a:r>
            <a:endParaRPr lang="ko-KR" altLang="en-US" b="1" dirty="0">
              <a:solidFill>
                <a:srgbClr val="DD604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66EA7E-F11C-4DB6-834C-AC8DA5AD4ABE}"/>
              </a:ext>
            </a:extLst>
          </p:cNvPr>
          <p:cNvSpPr txBox="1"/>
          <p:nvPr/>
        </p:nvSpPr>
        <p:spPr>
          <a:xfrm>
            <a:off x="4682100" y="702405"/>
            <a:ext cx="2003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DD604F"/>
                </a:solidFill>
              </a:rPr>
              <a:t>HTML, CSS</a:t>
            </a:r>
            <a:endParaRPr lang="ko-KR" altLang="en-US" sz="2000" b="1" dirty="0">
              <a:solidFill>
                <a:srgbClr val="DD604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808AAB-079D-40E4-B03F-AC94D1486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18" y="2246090"/>
            <a:ext cx="2986148" cy="30833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5A847D-79B0-49A4-985F-F89A96777C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9639" y="1585555"/>
            <a:ext cx="2247900" cy="1543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92F5149-5393-4F82-9C0E-15B32A0628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6566" y="5448306"/>
            <a:ext cx="6391275" cy="1143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5A453B-75B0-4103-8EAE-41B24B7072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7631" y="4374537"/>
            <a:ext cx="7343775" cy="7239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6BE08C0-5407-4A08-A909-334FF1F168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6625" y="3310463"/>
            <a:ext cx="2619375" cy="7715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7E44012-432A-4599-853D-B4E8E8E601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31380" y="1638867"/>
            <a:ext cx="4533900" cy="5334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A05AA9E-25CD-4A46-9521-F5CC152C40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1380" y="2417211"/>
            <a:ext cx="26098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10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에브리타임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" y="169416"/>
            <a:ext cx="1100327" cy="110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4232" y="68675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코드 설명 및 결과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82512" y="705676"/>
            <a:ext cx="1697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메인 페이지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810" y="122093"/>
            <a:ext cx="2028940" cy="78485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020056" y="1288031"/>
            <a:ext cx="758952" cy="128016"/>
          </a:xfrm>
          <a:prstGeom prst="rect">
            <a:avLst/>
          </a:prstGeom>
          <a:solidFill>
            <a:srgbClr val="DD604F"/>
          </a:solidFill>
          <a:ln>
            <a:solidFill>
              <a:srgbClr val="DD6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1416047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1561AB-CCE3-43E9-A846-322B5C537DDD}"/>
              </a:ext>
            </a:extLst>
          </p:cNvPr>
          <p:cNvSpPr txBox="1"/>
          <p:nvPr/>
        </p:nvSpPr>
        <p:spPr>
          <a:xfrm>
            <a:off x="1102432" y="330146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D604F"/>
                </a:solidFill>
              </a:rPr>
              <a:t>OUTSTAR</a:t>
            </a:r>
            <a:endParaRPr lang="ko-KR" altLang="en-US" b="1" dirty="0">
              <a:solidFill>
                <a:srgbClr val="DD604F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38676C-F7CD-4AC9-8C43-3198AF040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14" y="2851994"/>
            <a:ext cx="11872372" cy="25899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953172-56F4-4CD8-A18E-87087E387B75}"/>
              </a:ext>
            </a:extLst>
          </p:cNvPr>
          <p:cNvSpPr txBox="1"/>
          <p:nvPr/>
        </p:nvSpPr>
        <p:spPr>
          <a:xfrm>
            <a:off x="4682100" y="754107"/>
            <a:ext cx="2003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DD604F"/>
                </a:solidFill>
              </a:rPr>
              <a:t>HTML, CSS</a:t>
            </a:r>
            <a:endParaRPr lang="ko-KR" altLang="en-US" sz="2000" b="1" dirty="0">
              <a:solidFill>
                <a:srgbClr val="DD6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540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에브리타임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" y="169416"/>
            <a:ext cx="1100327" cy="110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4232" y="68675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코드 설명 및 결과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32960" y="704689"/>
            <a:ext cx="2003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DD604F"/>
                </a:solidFill>
              </a:rPr>
              <a:t>HTML, CSS</a:t>
            </a:r>
            <a:endParaRPr lang="ko-KR" altLang="en-US" sz="2000" b="1" dirty="0">
              <a:solidFill>
                <a:srgbClr val="DD604F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810" y="122093"/>
            <a:ext cx="2028940" cy="78485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020056" y="1288031"/>
            <a:ext cx="758952" cy="128016"/>
          </a:xfrm>
          <a:prstGeom prst="rect">
            <a:avLst/>
          </a:prstGeom>
          <a:solidFill>
            <a:srgbClr val="DD604F"/>
          </a:solidFill>
          <a:ln>
            <a:solidFill>
              <a:srgbClr val="DD6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1416047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1561AB-CCE3-43E9-A846-322B5C537DDD}"/>
              </a:ext>
            </a:extLst>
          </p:cNvPr>
          <p:cNvSpPr txBox="1"/>
          <p:nvPr/>
        </p:nvSpPr>
        <p:spPr>
          <a:xfrm>
            <a:off x="1102432" y="330146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D604F"/>
                </a:solidFill>
              </a:rPr>
              <a:t>OUTSTAR</a:t>
            </a:r>
            <a:endParaRPr lang="ko-KR" altLang="en-US" b="1" dirty="0">
              <a:solidFill>
                <a:srgbClr val="DD604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C32FFA-46BE-4BEE-8719-FDF13734E093}"/>
              </a:ext>
            </a:extLst>
          </p:cNvPr>
          <p:cNvSpPr txBox="1"/>
          <p:nvPr/>
        </p:nvSpPr>
        <p:spPr>
          <a:xfrm>
            <a:off x="6382512" y="705676"/>
            <a:ext cx="1697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메인 페이지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6C9EAD-2D67-493A-AD05-6CE5CE67A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57" y="2201862"/>
            <a:ext cx="10269963" cy="336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56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에브리타임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" y="169416"/>
            <a:ext cx="1100327" cy="110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4232" y="68675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코드 설명 및 결과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810" y="122093"/>
            <a:ext cx="2028940" cy="78485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020056" y="1288031"/>
            <a:ext cx="758952" cy="128016"/>
          </a:xfrm>
          <a:prstGeom prst="rect">
            <a:avLst/>
          </a:prstGeom>
          <a:solidFill>
            <a:srgbClr val="DD604F"/>
          </a:solidFill>
          <a:ln>
            <a:solidFill>
              <a:srgbClr val="DD6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1416047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1561AB-CCE3-43E9-A846-322B5C537DDD}"/>
              </a:ext>
            </a:extLst>
          </p:cNvPr>
          <p:cNvSpPr txBox="1"/>
          <p:nvPr/>
        </p:nvSpPr>
        <p:spPr>
          <a:xfrm>
            <a:off x="1102432" y="330146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D604F"/>
                </a:solidFill>
              </a:rPr>
              <a:t>OUTSTAR</a:t>
            </a:r>
            <a:endParaRPr lang="ko-KR" altLang="en-US" b="1" dirty="0">
              <a:solidFill>
                <a:srgbClr val="DD604F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8C995B-34F9-418F-9943-B8CCB48DA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24" y="1925145"/>
            <a:ext cx="5565775" cy="31093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DB1BEE6-9068-47D2-9658-174357ECB4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3880" y="1925144"/>
            <a:ext cx="6027896" cy="37988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95D60B8-D398-409D-8A04-E8ACF28778A2}"/>
              </a:ext>
            </a:extLst>
          </p:cNvPr>
          <p:cNvSpPr txBox="1"/>
          <p:nvPr/>
        </p:nvSpPr>
        <p:spPr>
          <a:xfrm>
            <a:off x="4632140" y="705676"/>
            <a:ext cx="2003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DD604F"/>
                </a:solidFill>
              </a:rPr>
              <a:t>HTML, CSS</a:t>
            </a:r>
            <a:endParaRPr lang="ko-KR" altLang="en-US" sz="2000" b="1" dirty="0">
              <a:solidFill>
                <a:srgbClr val="DD604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472A4B-C1A3-4F0E-B62E-42462E65DC39}"/>
              </a:ext>
            </a:extLst>
          </p:cNvPr>
          <p:cNvSpPr txBox="1"/>
          <p:nvPr/>
        </p:nvSpPr>
        <p:spPr>
          <a:xfrm>
            <a:off x="6382512" y="705676"/>
            <a:ext cx="1697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4176572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에브리타임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" y="169416"/>
            <a:ext cx="1100327" cy="110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4232" y="68675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코드 설명 및 결과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810" y="122093"/>
            <a:ext cx="2028940" cy="78485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020056" y="1288031"/>
            <a:ext cx="758952" cy="128016"/>
          </a:xfrm>
          <a:prstGeom prst="rect">
            <a:avLst/>
          </a:prstGeom>
          <a:solidFill>
            <a:srgbClr val="DD604F"/>
          </a:solidFill>
          <a:ln>
            <a:solidFill>
              <a:srgbClr val="DD6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1416047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1561AB-CCE3-43E9-A846-322B5C537DDD}"/>
              </a:ext>
            </a:extLst>
          </p:cNvPr>
          <p:cNvSpPr txBox="1"/>
          <p:nvPr/>
        </p:nvSpPr>
        <p:spPr>
          <a:xfrm>
            <a:off x="1102432" y="330146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D604F"/>
                </a:solidFill>
              </a:rPr>
              <a:t>OUTSTAR</a:t>
            </a:r>
            <a:endParaRPr lang="ko-KR" altLang="en-US" b="1" dirty="0">
              <a:solidFill>
                <a:srgbClr val="DD604F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C74F8C-CE49-4F34-8F61-28BF1E968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00" y="1925144"/>
            <a:ext cx="6117022" cy="37156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3B788DD-67DF-40C5-89A9-D760774C1570}"/>
              </a:ext>
            </a:extLst>
          </p:cNvPr>
          <p:cNvSpPr txBox="1"/>
          <p:nvPr/>
        </p:nvSpPr>
        <p:spPr>
          <a:xfrm>
            <a:off x="4663542" y="719853"/>
            <a:ext cx="2003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DD604F"/>
                </a:solidFill>
              </a:rPr>
              <a:t>HTML, CSS</a:t>
            </a:r>
            <a:endParaRPr lang="ko-KR" altLang="en-US" sz="2000" b="1" dirty="0">
              <a:solidFill>
                <a:srgbClr val="DD604F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F168B48-BE8E-4355-8BBC-D7734A1779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448938"/>
            <a:ext cx="5772069" cy="266805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C2D4E27-F053-4335-A65C-1819A794DA1D}"/>
              </a:ext>
            </a:extLst>
          </p:cNvPr>
          <p:cNvSpPr txBox="1"/>
          <p:nvPr/>
        </p:nvSpPr>
        <p:spPr>
          <a:xfrm>
            <a:off x="6382512" y="705676"/>
            <a:ext cx="1697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3756964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에브리타임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" y="169416"/>
            <a:ext cx="1100327" cy="110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4232" y="68675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코드 설명 및 결과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810" y="122093"/>
            <a:ext cx="2028940" cy="78485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020056" y="1288031"/>
            <a:ext cx="758952" cy="128016"/>
          </a:xfrm>
          <a:prstGeom prst="rect">
            <a:avLst/>
          </a:prstGeom>
          <a:solidFill>
            <a:srgbClr val="DD604F"/>
          </a:solidFill>
          <a:ln>
            <a:solidFill>
              <a:srgbClr val="DD6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1416047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1561AB-CCE3-43E9-A846-322B5C537DDD}"/>
              </a:ext>
            </a:extLst>
          </p:cNvPr>
          <p:cNvSpPr txBox="1"/>
          <p:nvPr/>
        </p:nvSpPr>
        <p:spPr>
          <a:xfrm>
            <a:off x="1102432" y="330146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D604F"/>
                </a:solidFill>
              </a:rPr>
              <a:t>OUTSTAR</a:t>
            </a:r>
            <a:endParaRPr lang="ko-KR" altLang="en-US" b="1" dirty="0">
              <a:solidFill>
                <a:srgbClr val="DD604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717422-1B5A-47FB-85A6-C259A21BDD27}"/>
              </a:ext>
            </a:extLst>
          </p:cNvPr>
          <p:cNvSpPr txBox="1"/>
          <p:nvPr/>
        </p:nvSpPr>
        <p:spPr>
          <a:xfrm>
            <a:off x="4682100" y="713106"/>
            <a:ext cx="2003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DD604F"/>
                </a:solidFill>
              </a:rPr>
              <a:t>HTML, CSS</a:t>
            </a:r>
            <a:endParaRPr lang="ko-KR" altLang="en-US" sz="2000" b="1" dirty="0">
              <a:solidFill>
                <a:srgbClr val="DD604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4AA876-9EB5-41A5-AF7E-8B053E20E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77" y="2925761"/>
            <a:ext cx="6778512" cy="21203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FC947B-3F4D-42F9-B0DD-B1D7C5970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0316" y="1726309"/>
            <a:ext cx="4109551" cy="49767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21D8405-F437-4950-AF48-815630429763}"/>
              </a:ext>
            </a:extLst>
          </p:cNvPr>
          <p:cNvSpPr txBox="1"/>
          <p:nvPr/>
        </p:nvSpPr>
        <p:spPr>
          <a:xfrm>
            <a:off x="6382512" y="705676"/>
            <a:ext cx="1697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113170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152" y="2951102"/>
            <a:ext cx="7754112" cy="3682453"/>
          </a:xfrm>
        </p:spPr>
        <p:txBody>
          <a:bodyPr>
            <a:no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2000" dirty="0"/>
              <a:t>주제 선정 이유 및 배경</a:t>
            </a:r>
            <a:endParaRPr lang="en-US" altLang="ko-KR" sz="2000" dirty="0"/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2000" dirty="0"/>
              <a:t>기존 사례와의 차이점</a:t>
            </a:r>
            <a:endParaRPr lang="en-US" altLang="ko-KR" sz="2000" dirty="0"/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2000" dirty="0"/>
              <a:t>구현 기능 및 기술</a:t>
            </a:r>
            <a:endParaRPr lang="en-US" altLang="ko-KR" sz="2000" dirty="0"/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2000" dirty="0"/>
              <a:t>시스템 구성도</a:t>
            </a:r>
            <a:endParaRPr lang="en-US" altLang="ko-KR" sz="2000" dirty="0"/>
          </a:p>
        </p:txBody>
      </p:sp>
      <p:pic>
        <p:nvPicPr>
          <p:cNvPr id="4" name="Picture 2" descr="에브리타임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" y="169416"/>
            <a:ext cx="1100327" cy="110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02432" y="330146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D604F"/>
                </a:solidFill>
              </a:rPr>
              <a:t>OUTSTAR</a:t>
            </a:r>
            <a:endParaRPr lang="ko-KR" altLang="en-US" b="1" dirty="0">
              <a:solidFill>
                <a:srgbClr val="DD604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4232" y="68675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목포해양대학교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46904" y="705676"/>
            <a:ext cx="1435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DD604F"/>
                </a:solidFill>
              </a:rPr>
              <a:t>Board</a:t>
            </a:r>
            <a:endParaRPr lang="ko-KR" altLang="en-US" sz="2000" b="1" dirty="0">
              <a:solidFill>
                <a:srgbClr val="DD604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82512" y="705676"/>
            <a:ext cx="1435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Schedule</a:t>
            </a:r>
            <a:endParaRPr lang="ko-KR" alt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080248" y="705676"/>
            <a:ext cx="238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Class Evaluation</a:t>
            </a:r>
            <a:endParaRPr lang="ko-KR" altLang="en-US" sz="2000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810" y="122093"/>
            <a:ext cx="2028940" cy="78485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57200" y="1618974"/>
            <a:ext cx="7754112" cy="59740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목차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513064" y="1618974"/>
            <a:ext cx="3255264" cy="2258568"/>
          </a:xfrm>
          <a:prstGeom prst="rect">
            <a:avLst/>
          </a:prstGeom>
          <a:solidFill>
            <a:srgbClr val="F9F9F9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630012" y="1748878"/>
            <a:ext cx="232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/>
                </a:solidFill>
              </a:rPr>
              <a:t>Hot Posts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194182" y="1810201"/>
            <a:ext cx="658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</a:rPr>
              <a:t>More</a:t>
            </a:r>
            <a:endParaRPr lang="ko-KR" alt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1024" y="2703413"/>
            <a:ext cx="900514" cy="31556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509093" y="2733036"/>
            <a:ext cx="1541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</a:rPr>
              <a:t>Secrete Board</a:t>
            </a:r>
            <a:endParaRPr lang="ko-KR" alt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8513064" y="2216382"/>
            <a:ext cx="3255264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8500872" y="3054582"/>
            <a:ext cx="3255264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517117" y="3578454"/>
            <a:ext cx="1541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</a:rPr>
              <a:t>Secrete Board</a:t>
            </a:r>
            <a:endParaRPr lang="ko-KR" alt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1024" y="3609729"/>
            <a:ext cx="900514" cy="254391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454152" y="2951102"/>
            <a:ext cx="7769352" cy="360763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020056" y="1288031"/>
            <a:ext cx="758952" cy="128016"/>
          </a:xfrm>
          <a:prstGeom prst="rect">
            <a:avLst/>
          </a:prstGeom>
          <a:solidFill>
            <a:srgbClr val="DD604F"/>
          </a:solidFill>
          <a:ln>
            <a:solidFill>
              <a:srgbClr val="DD6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1416047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54152" y="2295630"/>
            <a:ext cx="7754112" cy="48158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  Write your post here!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6278" y="2311768"/>
            <a:ext cx="524863" cy="46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63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에브리타임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" y="169416"/>
            <a:ext cx="1100327" cy="110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4232" y="68675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코드 설명 및 결과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810" y="122093"/>
            <a:ext cx="2028940" cy="78485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020056" y="1288031"/>
            <a:ext cx="758952" cy="128016"/>
          </a:xfrm>
          <a:prstGeom prst="rect">
            <a:avLst/>
          </a:prstGeom>
          <a:solidFill>
            <a:srgbClr val="DD604F"/>
          </a:solidFill>
          <a:ln>
            <a:solidFill>
              <a:srgbClr val="DD6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1416047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1561AB-CCE3-43E9-A846-322B5C537DDD}"/>
              </a:ext>
            </a:extLst>
          </p:cNvPr>
          <p:cNvSpPr txBox="1"/>
          <p:nvPr/>
        </p:nvSpPr>
        <p:spPr>
          <a:xfrm>
            <a:off x="1102432" y="330146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D604F"/>
                </a:solidFill>
              </a:rPr>
              <a:t>OUTSTAR</a:t>
            </a:r>
            <a:endParaRPr lang="ko-KR" altLang="en-US" b="1" dirty="0">
              <a:solidFill>
                <a:srgbClr val="DD604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1A3ECC-0479-4EB7-84B4-F732F28E373B}"/>
              </a:ext>
            </a:extLst>
          </p:cNvPr>
          <p:cNvSpPr txBox="1"/>
          <p:nvPr/>
        </p:nvSpPr>
        <p:spPr>
          <a:xfrm>
            <a:off x="4632140" y="705676"/>
            <a:ext cx="2003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DD604F"/>
                </a:solidFill>
              </a:rPr>
              <a:t>HTML, CSS</a:t>
            </a:r>
            <a:endParaRPr lang="ko-KR" altLang="en-US" sz="2000" b="1" dirty="0">
              <a:solidFill>
                <a:srgbClr val="DD604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CDF4BD-4050-43D8-88C3-C8123F599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53" y="2428347"/>
            <a:ext cx="5722960" cy="25744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B18EE5-789D-4087-9B44-161E4F2AC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5407" y="2563813"/>
            <a:ext cx="5922043" cy="21775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ABF0844-37D9-439B-B32A-8EDBA8F5C19A}"/>
              </a:ext>
            </a:extLst>
          </p:cNvPr>
          <p:cNvSpPr txBox="1"/>
          <p:nvPr/>
        </p:nvSpPr>
        <p:spPr>
          <a:xfrm>
            <a:off x="6382512" y="705676"/>
            <a:ext cx="1697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448957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에브리타임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" y="169416"/>
            <a:ext cx="1100327" cy="110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4232" y="68675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코드 설명 및 결과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810" y="122093"/>
            <a:ext cx="2028940" cy="78485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020056" y="1288031"/>
            <a:ext cx="758952" cy="128016"/>
          </a:xfrm>
          <a:prstGeom prst="rect">
            <a:avLst/>
          </a:prstGeom>
          <a:solidFill>
            <a:srgbClr val="DD604F"/>
          </a:solidFill>
          <a:ln>
            <a:solidFill>
              <a:srgbClr val="DD6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1416047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1561AB-CCE3-43E9-A846-322B5C537DDD}"/>
              </a:ext>
            </a:extLst>
          </p:cNvPr>
          <p:cNvSpPr txBox="1"/>
          <p:nvPr/>
        </p:nvSpPr>
        <p:spPr>
          <a:xfrm>
            <a:off x="1102432" y="330146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D604F"/>
                </a:solidFill>
              </a:rPr>
              <a:t>OUTSTAR</a:t>
            </a:r>
            <a:endParaRPr lang="ko-KR" altLang="en-US" b="1" dirty="0">
              <a:solidFill>
                <a:srgbClr val="DD604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F67EAD-1200-499A-ACD1-8D8B92D5247A}"/>
              </a:ext>
            </a:extLst>
          </p:cNvPr>
          <p:cNvSpPr txBox="1"/>
          <p:nvPr/>
        </p:nvSpPr>
        <p:spPr>
          <a:xfrm>
            <a:off x="4632140" y="705676"/>
            <a:ext cx="2003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DD604F"/>
                </a:solidFill>
              </a:rPr>
              <a:t>HTML, CSS</a:t>
            </a:r>
            <a:endParaRPr lang="ko-KR" altLang="en-US" sz="2000" b="1" dirty="0">
              <a:solidFill>
                <a:srgbClr val="DD604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FD214D-ABC3-4D76-A1B2-73421D669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77" y="1726308"/>
            <a:ext cx="6474076" cy="487694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2024F72-DF17-4CF5-AA32-620DA5BF8EA3}"/>
              </a:ext>
            </a:extLst>
          </p:cNvPr>
          <p:cNvSpPr txBox="1"/>
          <p:nvPr/>
        </p:nvSpPr>
        <p:spPr>
          <a:xfrm>
            <a:off x="6382512" y="705676"/>
            <a:ext cx="1697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2978107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에브리타임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" y="169416"/>
            <a:ext cx="1100327" cy="110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4232" y="68675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코드 설명 및 결과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810" y="122093"/>
            <a:ext cx="2028940" cy="78485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020056" y="1288031"/>
            <a:ext cx="758952" cy="128016"/>
          </a:xfrm>
          <a:prstGeom prst="rect">
            <a:avLst/>
          </a:prstGeom>
          <a:solidFill>
            <a:srgbClr val="DD604F"/>
          </a:solidFill>
          <a:ln>
            <a:solidFill>
              <a:srgbClr val="DD6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1416047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1561AB-CCE3-43E9-A846-322B5C537DDD}"/>
              </a:ext>
            </a:extLst>
          </p:cNvPr>
          <p:cNvSpPr txBox="1"/>
          <p:nvPr/>
        </p:nvSpPr>
        <p:spPr>
          <a:xfrm>
            <a:off x="1102432" y="330146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D604F"/>
                </a:solidFill>
              </a:rPr>
              <a:t>OUTSTAR</a:t>
            </a:r>
            <a:endParaRPr lang="ko-KR" altLang="en-US" b="1" dirty="0">
              <a:solidFill>
                <a:srgbClr val="DD604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3B1D24-4F3C-4D2E-B527-D622601E0EC2}"/>
              </a:ext>
            </a:extLst>
          </p:cNvPr>
          <p:cNvSpPr txBox="1"/>
          <p:nvPr/>
        </p:nvSpPr>
        <p:spPr>
          <a:xfrm>
            <a:off x="4632140" y="705676"/>
            <a:ext cx="2003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DD604F"/>
                </a:solidFill>
              </a:rPr>
              <a:t>HTML, CSS</a:t>
            </a:r>
            <a:endParaRPr lang="ko-KR" altLang="en-US" sz="2000" b="1" dirty="0">
              <a:solidFill>
                <a:srgbClr val="DD604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642B29-8812-40D0-83D9-D1E34AB35804}"/>
              </a:ext>
            </a:extLst>
          </p:cNvPr>
          <p:cNvSpPr txBox="1"/>
          <p:nvPr/>
        </p:nvSpPr>
        <p:spPr>
          <a:xfrm>
            <a:off x="6096000" y="840978"/>
            <a:ext cx="4518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로그인 하지 않은 상태의 메인 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8D7554-58FB-4ED4-A9E6-AD30C01B6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608" y="1766018"/>
            <a:ext cx="9973733" cy="524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88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에브리타임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" y="169416"/>
            <a:ext cx="1100327" cy="110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4232" y="68675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코드 설명 및 결과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82512" y="705676"/>
            <a:ext cx="143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학생 로그인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810" y="122093"/>
            <a:ext cx="2028940" cy="78485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020056" y="1288031"/>
            <a:ext cx="758952" cy="128016"/>
          </a:xfrm>
          <a:prstGeom prst="rect">
            <a:avLst/>
          </a:prstGeom>
          <a:solidFill>
            <a:srgbClr val="DD604F"/>
          </a:solidFill>
          <a:ln>
            <a:solidFill>
              <a:srgbClr val="DD6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1416047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1561AB-CCE3-43E9-A846-322B5C537DDD}"/>
              </a:ext>
            </a:extLst>
          </p:cNvPr>
          <p:cNvSpPr txBox="1"/>
          <p:nvPr/>
        </p:nvSpPr>
        <p:spPr>
          <a:xfrm>
            <a:off x="1102432" y="330146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D604F"/>
                </a:solidFill>
              </a:rPr>
              <a:t>OUTSTAR</a:t>
            </a:r>
            <a:endParaRPr lang="ko-KR" altLang="en-US" b="1" dirty="0">
              <a:solidFill>
                <a:srgbClr val="DD604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3B1D24-4F3C-4D2E-B527-D622601E0EC2}"/>
              </a:ext>
            </a:extLst>
          </p:cNvPr>
          <p:cNvSpPr txBox="1"/>
          <p:nvPr/>
        </p:nvSpPr>
        <p:spPr>
          <a:xfrm>
            <a:off x="4632140" y="705676"/>
            <a:ext cx="2003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DD604F"/>
                </a:solidFill>
              </a:rPr>
              <a:t>HTML, CSS</a:t>
            </a:r>
            <a:endParaRPr lang="ko-KR" altLang="en-US" sz="2000" b="1" dirty="0">
              <a:solidFill>
                <a:srgbClr val="DD604F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D0FFB1-DD2B-4E43-9986-49ED0F6B7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77" y="1852077"/>
            <a:ext cx="5881624" cy="20231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D5A06CD-EA80-4074-96E4-47885DBCE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30" y="4311268"/>
            <a:ext cx="11238642" cy="184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71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에브리타임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" y="169416"/>
            <a:ext cx="1100327" cy="110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4232" y="68675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코드 설명 및 결과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810" y="122093"/>
            <a:ext cx="2028940" cy="78485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020056" y="1288031"/>
            <a:ext cx="758952" cy="128016"/>
          </a:xfrm>
          <a:prstGeom prst="rect">
            <a:avLst/>
          </a:prstGeom>
          <a:solidFill>
            <a:srgbClr val="DD604F"/>
          </a:solidFill>
          <a:ln>
            <a:solidFill>
              <a:srgbClr val="DD6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1416047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1561AB-CCE3-43E9-A846-322B5C537DDD}"/>
              </a:ext>
            </a:extLst>
          </p:cNvPr>
          <p:cNvSpPr txBox="1"/>
          <p:nvPr/>
        </p:nvSpPr>
        <p:spPr>
          <a:xfrm>
            <a:off x="1102432" y="330146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D604F"/>
                </a:solidFill>
              </a:rPr>
              <a:t>OUTSTAR</a:t>
            </a:r>
            <a:endParaRPr lang="ko-KR" altLang="en-US" b="1" dirty="0">
              <a:solidFill>
                <a:srgbClr val="DD604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3B1D24-4F3C-4D2E-B527-D622601E0EC2}"/>
              </a:ext>
            </a:extLst>
          </p:cNvPr>
          <p:cNvSpPr txBox="1"/>
          <p:nvPr/>
        </p:nvSpPr>
        <p:spPr>
          <a:xfrm>
            <a:off x="4632140" y="705676"/>
            <a:ext cx="2003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DD604F"/>
                </a:solidFill>
              </a:rPr>
              <a:t>HTML, CSS</a:t>
            </a:r>
            <a:endParaRPr lang="ko-KR" altLang="en-US" sz="2000" b="1" dirty="0">
              <a:solidFill>
                <a:srgbClr val="DD604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EA782F-A3E4-47ED-99B1-AAB515EB5552}"/>
              </a:ext>
            </a:extLst>
          </p:cNvPr>
          <p:cNvSpPr txBox="1"/>
          <p:nvPr/>
        </p:nvSpPr>
        <p:spPr>
          <a:xfrm>
            <a:off x="6382512" y="705676"/>
            <a:ext cx="143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학생 로그인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743905-6034-4290-885D-695069A88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12" y="2018277"/>
            <a:ext cx="10083386" cy="18594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6C9B4B-51CA-420A-832F-F935AD85F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535" y="4177200"/>
            <a:ext cx="9259583" cy="185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33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에브리타임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" y="169416"/>
            <a:ext cx="1100327" cy="110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4232" y="68675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코드 설명 및 결과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810" y="122093"/>
            <a:ext cx="2028940" cy="78485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020056" y="1288031"/>
            <a:ext cx="758952" cy="128016"/>
          </a:xfrm>
          <a:prstGeom prst="rect">
            <a:avLst/>
          </a:prstGeom>
          <a:solidFill>
            <a:srgbClr val="DD604F"/>
          </a:solidFill>
          <a:ln>
            <a:solidFill>
              <a:srgbClr val="DD6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1416047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1561AB-CCE3-43E9-A846-322B5C537DDD}"/>
              </a:ext>
            </a:extLst>
          </p:cNvPr>
          <p:cNvSpPr txBox="1"/>
          <p:nvPr/>
        </p:nvSpPr>
        <p:spPr>
          <a:xfrm>
            <a:off x="1102432" y="330146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D604F"/>
                </a:solidFill>
              </a:rPr>
              <a:t>OUTSTAR</a:t>
            </a:r>
            <a:endParaRPr lang="ko-KR" altLang="en-US" b="1" dirty="0">
              <a:solidFill>
                <a:srgbClr val="DD604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3B1D24-4F3C-4D2E-B527-D622601E0EC2}"/>
              </a:ext>
            </a:extLst>
          </p:cNvPr>
          <p:cNvSpPr txBox="1"/>
          <p:nvPr/>
        </p:nvSpPr>
        <p:spPr>
          <a:xfrm>
            <a:off x="4632140" y="705676"/>
            <a:ext cx="2003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DD604F"/>
                </a:solidFill>
              </a:rPr>
              <a:t>HTML, CSS</a:t>
            </a:r>
            <a:endParaRPr lang="ko-KR" altLang="en-US" sz="2000" b="1" dirty="0">
              <a:solidFill>
                <a:srgbClr val="DD604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51C923-0783-4C99-80BE-684ED95C259C}"/>
              </a:ext>
            </a:extLst>
          </p:cNvPr>
          <p:cNvSpPr txBox="1"/>
          <p:nvPr/>
        </p:nvSpPr>
        <p:spPr>
          <a:xfrm>
            <a:off x="6382512" y="705676"/>
            <a:ext cx="143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학생 로그인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6D6D20-4571-4956-8FD4-4FB2F2FA0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608" y="1787080"/>
            <a:ext cx="9956800" cy="481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10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에브리타임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" y="169416"/>
            <a:ext cx="1100327" cy="110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4232" y="68675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코드 설명 및 결과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810" y="122093"/>
            <a:ext cx="2028940" cy="78485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020056" y="1288031"/>
            <a:ext cx="758952" cy="128016"/>
          </a:xfrm>
          <a:prstGeom prst="rect">
            <a:avLst/>
          </a:prstGeom>
          <a:solidFill>
            <a:srgbClr val="DD604F"/>
          </a:solidFill>
          <a:ln>
            <a:solidFill>
              <a:srgbClr val="DD6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1416047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1561AB-CCE3-43E9-A846-322B5C537DDD}"/>
              </a:ext>
            </a:extLst>
          </p:cNvPr>
          <p:cNvSpPr txBox="1"/>
          <p:nvPr/>
        </p:nvSpPr>
        <p:spPr>
          <a:xfrm>
            <a:off x="1102432" y="330146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D604F"/>
                </a:solidFill>
              </a:rPr>
              <a:t>OUTSTAR</a:t>
            </a:r>
            <a:endParaRPr lang="ko-KR" altLang="en-US" b="1" dirty="0">
              <a:solidFill>
                <a:srgbClr val="DD604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3B1D24-4F3C-4D2E-B527-D622601E0EC2}"/>
              </a:ext>
            </a:extLst>
          </p:cNvPr>
          <p:cNvSpPr txBox="1"/>
          <p:nvPr/>
        </p:nvSpPr>
        <p:spPr>
          <a:xfrm>
            <a:off x="4632140" y="705676"/>
            <a:ext cx="2003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DD604F"/>
                </a:solidFill>
              </a:rPr>
              <a:t>HTML, CSS</a:t>
            </a:r>
            <a:endParaRPr lang="ko-KR" altLang="en-US" sz="2000" b="1" dirty="0">
              <a:solidFill>
                <a:srgbClr val="DD604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69E18-F14D-4BEA-9F44-2CC263D532D3}"/>
              </a:ext>
            </a:extLst>
          </p:cNvPr>
          <p:cNvSpPr txBox="1"/>
          <p:nvPr/>
        </p:nvSpPr>
        <p:spPr>
          <a:xfrm>
            <a:off x="6382512" y="705676"/>
            <a:ext cx="143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교수 로그인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7813D8-87EC-4BCB-99C5-383CCE06B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33" y="1925144"/>
            <a:ext cx="7941734" cy="458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92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에브리타임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" y="169416"/>
            <a:ext cx="1100327" cy="110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4232" y="68675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코드 설명 및 결과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810" y="122093"/>
            <a:ext cx="2028940" cy="78485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020056" y="1288031"/>
            <a:ext cx="758952" cy="128016"/>
          </a:xfrm>
          <a:prstGeom prst="rect">
            <a:avLst/>
          </a:prstGeom>
          <a:solidFill>
            <a:srgbClr val="DD604F"/>
          </a:solidFill>
          <a:ln>
            <a:solidFill>
              <a:srgbClr val="DD6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1416047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1561AB-CCE3-43E9-A846-322B5C537DDD}"/>
              </a:ext>
            </a:extLst>
          </p:cNvPr>
          <p:cNvSpPr txBox="1"/>
          <p:nvPr/>
        </p:nvSpPr>
        <p:spPr>
          <a:xfrm>
            <a:off x="1102432" y="330146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D604F"/>
                </a:solidFill>
              </a:rPr>
              <a:t>OUTSTAR</a:t>
            </a:r>
            <a:endParaRPr lang="ko-KR" altLang="en-US" b="1" dirty="0">
              <a:solidFill>
                <a:srgbClr val="DD604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3B1D24-4F3C-4D2E-B527-D622601E0EC2}"/>
              </a:ext>
            </a:extLst>
          </p:cNvPr>
          <p:cNvSpPr txBox="1"/>
          <p:nvPr/>
        </p:nvSpPr>
        <p:spPr>
          <a:xfrm>
            <a:off x="4632140" y="705676"/>
            <a:ext cx="2003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DD604F"/>
                </a:solidFill>
              </a:rPr>
              <a:t>HTML, CSS</a:t>
            </a:r>
            <a:endParaRPr lang="ko-KR" altLang="en-US" sz="2000" b="1" dirty="0">
              <a:solidFill>
                <a:srgbClr val="DD604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69E18-F14D-4BEA-9F44-2CC263D532D3}"/>
              </a:ext>
            </a:extLst>
          </p:cNvPr>
          <p:cNvSpPr txBox="1"/>
          <p:nvPr/>
        </p:nvSpPr>
        <p:spPr>
          <a:xfrm>
            <a:off x="6399446" y="686753"/>
            <a:ext cx="143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교수 로그인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9F8D63-9675-4F33-A7AC-275598B85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733" y="1726308"/>
            <a:ext cx="9008533" cy="440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에브리타임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" y="169416"/>
            <a:ext cx="1100327" cy="110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4232" y="68675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코드 설명 및 결과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810" y="122093"/>
            <a:ext cx="2028940" cy="78485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020056" y="1288031"/>
            <a:ext cx="758952" cy="128016"/>
          </a:xfrm>
          <a:prstGeom prst="rect">
            <a:avLst/>
          </a:prstGeom>
          <a:solidFill>
            <a:srgbClr val="DD604F"/>
          </a:solidFill>
          <a:ln>
            <a:solidFill>
              <a:srgbClr val="DD6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1416047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1561AB-CCE3-43E9-A846-322B5C537DDD}"/>
              </a:ext>
            </a:extLst>
          </p:cNvPr>
          <p:cNvSpPr txBox="1"/>
          <p:nvPr/>
        </p:nvSpPr>
        <p:spPr>
          <a:xfrm>
            <a:off x="1102432" y="330146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D604F"/>
                </a:solidFill>
              </a:rPr>
              <a:t>OUTSTAR</a:t>
            </a:r>
            <a:endParaRPr lang="ko-KR" altLang="en-US" b="1" dirty="0">
              <a:solidFill>
                <a:srgbClr val="DD604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3B1D24-4F3C-4D2E-B527-D622601E0EC2}"/>
              </a:ext>
            </a:extLst>
          </p:cNvPr>
          <p:cNvSpPr txBox="1"/>
          <p:nvPr/>
        </p:nvSpPr>
        <p:spPr>
          <a:xfrm>
            <a:off x="4632140" y="705676"/>
            <a:ext cx="2003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DD604F"/>
                </a:solidFill>
              </a:rPr>
              <a:t>HTML, CSS</a:t>
            </a:r>
            <a:endParaRPr lang="ko-KR" altLang="en-US" sz="2000" b="1" dirty="0">
              <a:solidFill>
                <a:srgbClr val="DD604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642B29-8812-40D0-83D9-D1E34AB35804}"/>
              </a:ext>
            </a:extLst>
          </p:cNvPr>
          <p:cNvSpPr txBox="1"/>
          <p:nvPr/>
        </p:nvSpPr>
        <p:spPr>
          <a:xfrm>
            <a:off x="6382510" y="723219"/>
            <a:ext cx="3472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로그인하기 위한 </a:t>
            </a:r>
            <a:r>
              <a:rPr lang="en-US" altLang="ko-KR" sz="2000" b="1" dirty="0"/>
              <a:t>Controller</a:t>
            </a:r>
            <a:endParaRPr lang="ko-KR" altLang="en-US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BFAD29-AED1-4F2C-A92A-FBBB60225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72" y="2083819"/>
            <a:ext cx="88011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88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에브리타임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" y="169416"/>
            <a:ext cx="1100327" cy="110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4232" y="68675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코드 설명 및 결과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810" y="122093"/>
            <a:ext cx="2028940" cy="78485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020056" y="1288031"/>
            <a:ext cx="758952" cy="128016"/>
          </a:xfrm>
          <a:prstGeom prst="rect">
            <a:avLst/>
          </a:prstGeom>
          <a:solidFill>
            <a:srgbClr val="DD604F"/>
          </a:solidFill>
          <a:ln>
            <a:solidFill>
              <a:srgbClr val="DD6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1416047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1561AB-CCE3-43E9-A846-322B5C537DDD}"/>
              </a:ext>
            </a:extLst>
          </p:cNvPr>
          <p:cNvSpPr txBox="1"/>
          <p:nvPr/>
        </p:nvSpPr>
        <p:spPr>
          <a:xfrm>
            <a:off x="1102432" y="330146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D604F"/>
                </a:solidFill>
              </a:rPr>
              <a:t>OUTSTAR</a:t>
            </a:r>
            <a:endParaRPr lang="ko-KR" altLang="en-US" b="1" dirty="0">
              <a:solidFill>
                <a:srgbClr val="DD604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3B1D24-4F3C-4D2E-B527-D622601E0EC2}"/>
              </a:ext>
            </a:extLst>
          </p:cNvPr>
          <p:cNvSpPr txBox="1"/>
          <p:nvPr/>
        </p:nvSpPr>
        <p:spPr>
          <a:xfrm>
            <a:off x="4632140" y="705676"/>
            <a:ext cx="2003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DD604F"/>
                </a:solidFill>
              </a:rPr>
              <a:t>HTML, CSS</a:t>
            </a:r>
            <a:endParaRPr lang="ko-KR" altLang="en-US" sz="2000" b="1" dirty="0">
              <a:solidFill>
                <a:srgbClr val="DD604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642B29-8812-40D0-83D9-D1E34AB35804}"/>
              </a:ext>
            </a:extLst>
          </p:cNvPr>
          <p:cNvSpPr txBox="1"/>
          <p:nvPr/>
        </p:nvSpPr>
        <p:spPr>
          <a:xfrm>
            <a:off x="6382510" y="723219"/>
            <a:ext cx="3276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메인 페이지 로그인한 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5D5021-B031-4713-BB9C-3947D3F98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57" y="2238375"/>
            <a:ext cx="4476750" cy="23812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5A7AF0D-BA5F-4BB5-A530-A4A268946F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0535" y="2238375"/>
            <a:ext cx="4400550" cy="2400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9BC4B0A-B965-475D-933D-71395BFA86BF}"/>
              </a:ext>
            </a:extLst>
          </p:cNvPr>
          <p:cNvSpPr txBox="1"/>
          <p:nvPr/>
        </p:nvSpPr>
        <p:spPr>
          <a:xfrm>
            <a:off x="711707" y="4824608"/>
            <a:ext cx="3276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Controller</a:t>
            </a:r>
            <a:r>
              <a:rPr lang="ko-KR" altLang="en-US" sz="2000" b="1" dirty="0"/>
              <a:t>부분</a:t>
            </a:r>
          </a:p>
        </p:txBody>
      </p:sp>
    </p:spTree>
    <p:extLst>
      <p:ext uri="{BB962C8B-B14F-4D97-AF65-F5344CB8AC3E}">
        <p14:creationId xmlns:p14="http://schemas.microsoft.com/office/powerpoint/2010/main" val="213861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에브리타임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" y="169416"/>
            <a:ext cx="1100327" cy="110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02432" y="330146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D604F"/>
                </a:solidFill>
              </a:rPr>
              <a:t>OUTSTAR</a:t>
            </a:r>
            <a:endParaRPr lang="ko-KR" altLang="en-US" b="1" dirty="0">
              <a:solidFill>
                <a:srgbClr val="DD604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4232" y="68675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주제 선정 배경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0" y="1416047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020056" y="1288031"/>
            <a:ext cx="758952" cy="128016"/>
          </a:xfrm>
          <a:prstGeom prst="rect">
            <a:avLst/>
          </a:prstGeom>
          <a:solidFill>
            <a:srgbClr val="DD604F"/>
          </a:solidFill>
          <a:ln>
            <a:solidFill>
              <a:srgbClr val="DD6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46904" y="705676"/>
            <a:ext cx="1435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DD604F"/>
                </a:solidFill>
              </a:rPr>
              <a:t>Board</a:t>
            </a:r>
            <a:endParaRPr lang="ko-KR" altLang="en-US" sz="2000" b="1" dirty="0">
              <a:solidFill>
                <a:srgbClr val="DD604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2512" y="705676"/>
            <a:ext cx="1435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Schedule</a:t>
            </a:r>
            <a:endParaRPr lang="ko-KR" alt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080248" y="705676"/>
            <a:ext cx="238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Class Evaluation</a:t>
            </a:r>
            <a:endParaRPr lang="ko-KR" altLang="en-US" sz="2000" b="1" dirty="0"/>
          </a:p>
        </p:txBody>
      </p:sp>
      <p:pic>
        <p:nvPicPr>
          <p:cNvPr id="33" name="Picture 2" descr="에브리타임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815" y="1787080"/>
            <a:ext cx="4774141" cy="477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부제목 2"/>
          <p:cNvSpPr>
            <a:spLocks noGrp="1"/>
          </p:cNvSpPr>
          <p:nvPr>
            <p:ph type="subTitle" idx="1"/>
          </p:nvPr>
        </p:nvSpPr>
        <p:spPr>
          <a:xfrm>
            <a:off x="187292" y="2148027"/>
            <a:ext cx="6913024" cy="4052246"/>
          </a:xfrm>
        </p:spPr>
        <p:txBody>
          <a:bodyPr/>
          <a:lstStyle/>
          <a:p>
            <a:pPr marL="800100" lvl="1" indent="-342900" algn="l">
              <a:lnSpc>
                <a:spcPct val="250000"/>
              </a:lnSpc>
              <a:buFontTx/>
              <a:buChar char="-"/>
            </a:pPr>
            <a:r>
              <a:rPr lang="ko-KR" altLang="en-US" dirty="0"/>
              <a:t>학생들이 수강신청 시에 자신에게 맞는 과목인지</a:t>
            </a:r>
            <a:r>
              <a:rPr lang="en-US" altLang="ko-KR" dirty="0"/>
              <a:t>, </a:t>
            </a:r>
            <a:r>
              <a:rPr lang="ko-KR" altLang="en-US" dirty="0"/>
              <a:t>또 자신이 소화해낼 수 있는 과목인지 확인할 수 있는 과목 평가를 볼 수 있는 기능이 없음</a:t>
            </a:r>
            <a:r>
              <a:rPr lang="en-US" altLang="ko-KR" dirty="0"/>
              <a:t>.</a:t>
            </a:r>
          </a:p>
          <a:p>
            <a:pPr marL="800100" lvl="1" indent="-342900" algn="l">
              <a:lnSpc>
                <a:spcPct val="250000"/>
              </a:lnSpc>
              <a:buFontTx/>
              <a:buChar char="-"/>
            </a:pPr>
            <a:r>
              <a:rPr lang="ko-KR" altLang="en-US" dirty="0"/>
              <a:t>학생들이 시험공부를 할 때 많은 도움이 되는 시험 족보들을 쉽게 구할 수 있는 기능이 없음</a:t>
            </a:r>
            <a:endParaRPr lang="en-US" altLang="ko-KR" dirty="0"/>
          </a:p>
          <a:p>
            <a:pPr marL="800100" lvl="1" indent="-342900" algn="l">
              <a:buFontTx/>
              <a:buChar char="-"/>
            </a:pPr>
            <a:endParaRPr lang="en-US" altLang="ko-KR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810" y="122093"/>
            <a:ext cx="2028940" cy="78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496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에브리타임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" y="169416"/>
            <a:ext cx="1100327" cy="110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4232" y="68675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코드 설명 및 결과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810" y="122093"/>
            <a:ext cx="2028940" cy="78485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020056" y="1288031"/>
            <a:ext cx="758952" cy="128016"/>
          </a:xfrm>
          <a:prstGeom prst="rect">
            <a:avLst/>
          </a:prstGeom>
          <a:solidFill>
            <a:srgbClr val="DD604F"/>
          </a:solidFill>
          <a:ln>
            <a:solidFill>
              <a:srgbClr val="DD6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1416047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1561AB-CCE3-43E9-A846-322B5C537DDD}"/>
              </a:ext>
            </a:extLst>
          </p:cNvPr>
          <p:cNvSpPr txBox="1"/>
          <p:nvPr/>
        </p:nvSpPr>
        <p:spPr>
          <a:xfrm>
            <a:off x="1102432" y="330146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D604F"/>
                </a:solidFill>
              </a:rPr>
              <a:t>OUTSTAR</a:t>
            </a:r>
            <a:endParaRPr lang="ko-KR" altLang="en-US" b="1" dirty="0">
              <a:solidFill>
                <a:srgbClr val="DD604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3B1D24-4F3C-4D2E-B527-D622601E0EC2}"/>
              </a:ext>
            </a:extLst>
          </p:cNvPr>
          <p:cNvSpPr txBox="1"/>
          <p:nvPr/>
        </p:nvSpPr>
        <p:spPr>
          <a:xfrm>
            <a:off x="4632140" y="705676"/>
            <a:ext cx="2003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DD604F"/>
                </a:solidFill>
              </a:rPr>
              <a:t>HTML, CSS</a:t>
            </a:r>
            <a:endParaRPr lang="ko-KR" altLang="en-US" sz="2000" b="1" dirty="0">
              <a:solidFill>
                <a:srgbClr val="DD604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642B29-8812-40D0-83D9-D1E34AB35804}"/>
              </a:ext>
            </a:extLst>
          </p:cNvPr>
          <p:cNvSpPr txBox="1"/>
          <p:nvPr/>
        </p:nvSpPr>
        <p:spPr>
          <a:xfrm>
            <a:off x="6382511" y="705676"/>
            <a:ext cx="3276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메인 페이지 로그인한 후</a:t>
            </a:r>
            <a:endParaRPr lang="ko-KR" altLang="en-US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17B3D4-C24E-4E40-9377-BAF5C828E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07" y="1925143"/>
            <a:ext cx="10414000" cy="43350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6785A3C-A4DD-45D4-8940-91135BCAD9A8}"/>
              </a:ext>
            </a:extLst>
          </p:cNvPr>
          <p:cNvSpPr/>
          <p:nvPr/>
        </p:nvSpPr>
        <p:spPr>
          <a:xfrm>
            <a:off x="558800" y="2624667"/>
            <a:ext cx="2116667" cy="1693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089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에브리타임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" y="169416"/>
            <a:ext cx="1100327" cy="110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4232" y="68675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코드 설명 및 결과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810" y="122093"/>
            <a:ext cx="2028940" cy="78485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020056" y="1288031"/>
            <a:ext cx="758952" cy="128016"/>
          </a:xfrm>
          <a:prstGeom prst="rect">
            <a:avLst/>
          </a:prstGeom>
          <a:solidFill>
            <a:srgbClr val="DD604F"/>
          </a:solidFill>
          <a:ln>
            <a:solidFill>
              <a:srgbClr val="DD6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1416047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1561AB-CCE3-43E9-A846-322B5C537DDD}"/>
              </a:ext>
            </a:extLst>
          </p:cNvPr>
          <p:cNvSpPr txBox="1"/>
          <p:nvPr/>
        </p:nvSpPr>
        <p:spPr>
          <a:xfrm>
            <a:off x="1102432" y="330146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D604F"/>
                </a:solidFill>
              </a:rPr>
              <a:t>OUTSTAR</a:t>
            </a:r>
            <a:endParaRPr lang="ko-KR" altLang="en-US" b="1" dirty="0">
              <a:solidFill>
                <a:srgbClr val="DD604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3B1D24-4F3C-4D2E-B527-D622601E0EC2}"/>
              </a:ext>
            </a:extLst>
          </p:cNvPr>
          <p:cNvSpPr txBox="1"/>
          <p:nvPr/>
        </p:nvSpPr>
        <p:spPr>
          <a:xfrm>
            <a:off x="4632140" y="705676"/>
            <a:ext cx="2003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DD604F"/>
                </a:solidFill>
              </a:rPr>
              <a:t>HTML, CSS</a:t>
            </a:r>
            <a:endParaRPr lang="ko-KR" altLang="en-US" sz="2000" b="1" dirty="0">
              <a:solidFill>
                <a:srgbClr val="DD604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69E18-F14D-4BEA-9F44-2CC263D532D3}"/>
              </a:ext>
            </a:extLst>
          </p:cNvPr>
          <p:cNvSpPr txBox="1"/>
          <p:nvPr/>
        </p:nvSpPr>
        <p:spPr>
          <a:xfrm>
            <a:off x="6399446" y="686753"/>
            <a:ext cx="188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학생 회원가입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4425634-DCC5-41B7-93D1-547CC7203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17" y="2197409"/>
            <a:ext cx="10404182" cy="246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74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에브리타임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" y="169416"/>
            <a:ext cx="1100327" cy="110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4232" y="68675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코드 설명 및 결과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810" y="122093"/>
            <a:ext cx="2028940" cy="78485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020056" y="1288031"/>
            <a:ext cx="758952" cy="128016"/>
          </a:xfrm>
          <a:prstGeom prst="rect">
            <a:avLst/>
          </a:prstGeom>
          <a:solidFill>
            <a:srgbClr val="DD604F"/>
          </a:solidFill>
          <a:ln>
            <a:solidFill>
              <a:srgbClr val="DD6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1416047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1561AB-CCE3-43E9-A846-322B5C537DDD}"/>
              </a:ext>
            </a:extLst>
          </p:cNvPr>
          <p:cNvSpPr txBox="1"/>
          <p:nvPr/>
        </p:nvSpPr>
        <p:spPr>
          <a:xfrm>
            <a:off x="1102432" y="330146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D604F"/>
                </a:solidFill>
              </a:rPr>
              <a:t>OUTSTAR</a:t>
            </a:r>
            <a:endParaRPr lang="ko-KR" altLang="en-US" b="1" dirty="0">
              <a:solidFill>
                <a:srgbClr val="DD604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3B1D24-4F3C-4D2E-B527-D622601E0EC2}"/>
              </a:ext>
            </a:extLst>
          </p:cNvPr>
          <p:cNvSpPr txBox="1"/>
          <p:nvPr/>
        </p:nvSpPr>
        <p:spPr>
          <a:xfrm>
            <a:off x="4632140" y="705676"/>
            <a:ext cx="2003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DD604F"/>
                </a:solidFill>
              </a:rPr>
              <a:t>HTML, CSS</a:t>
            </a:r>
            <a:endParaRPr lang="ko-KR" altLang="en-US" sz="2000" b="1" dirty="0">
              <a:solidFill>
                <a:srgbClr val="DD604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54296B-4B0F-4CD8-AEF5-8A7FC2FC25AA}"/>
              </a:ext>
            </a:extLst>
          </p:cNvPr>
          <p:cNvSpPr txBox="1"/>
          <p:nvPr/>
        </p:nvSpPr>
        <p:spPr>
          <a:xfrm>
            <a:off x="6399446" y="686753"/>
            <a:ext cx="188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학생 회원가입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44ED90-4723-4170-B44B-A2321E236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95" y="1614883"/>
            <a:ext cx="7487838" cy="496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35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에브리타임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" y="169416"/>
            <a:ext cx="1100327" cy="110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4232" y="68675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코드 설명 및 결과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810" y="122093"/>
            <a:ext cx="2028940" cy="78485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020056" y="1288031"/>
            <a:ext cx="758952" cy="128016"/>
          </a:xfrm>
          <a:prstGeom prst="rect">
            <a:avLst/>
          </a:prstGeom>
          <a:solidFill>
            <a:srgbClr val="DD604F"/>
          </a:solidFill>
          <a:ln>
            <a:solidFill>
              <a:srgbClr val="DD6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1416047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1561AB-CCE3-43E9-A846-322B5C537DDD}"/>
              </a:ext>
            </a:extLst>
          </p:cNvPr>
          <p:cNvSpPr txBox="1"/>
          <p:nvPr/>
        </p:nvSpPr>
        <p:spPr>
          <a:xfrm>
            <a:off x="1102432" y="330146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D604F"/>
                </a:solidFill>
              </a:rPr>
              <a:t>OUTSTAR</a:t>
            </a:r>
            <a:endParaRPr lang="ko-KR" altLang="en-US" b="1" dirty="0">
              <a:solidFill>
                <a:srgbClr val="DD604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3B1D24-4F3C-4D2E-B527-D622601E0EC2}"/>
              </a:ext>
            </a:extLst>
          </p:cNvPr>
          <p:cNvSpPr txBox="1"/>
          <p:nvPr/>
        </p:nvSpPr>
        <p:spPr>
          <a:xfrm>
            <a:off x="4632140" y="705676"/>
            <a:ext cx="2003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DD604F"/>
                </a:solidFill>
              </a:rPr>
              <a:t>HTML, CSS</a:t>
            </a:r>
            <a:endParaRPr lang="ko-KR" altLang="en-US" sz="2000" b="1" dirty="0">
              <a:solidFill>
                <a:srgbClr val="DD604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720981-68FB-4F13-9E3F-4F0EBA9D982A}"/>
              </a:ext>
            </a:extLst>
          </p:cNvPr>
          <p:cNvSpPr txBox="1"/>
          <p:nvPr/>
        </p:nvSpPr>
        <p:spPr>
          <a:xfrm>
            <a:off x="6399446" y="686753"/>
            <a:ext cx="188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학생 회원가입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E02B4C-79CF-4343-BB1B-8EE535C5C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1657515"/>
            <a:ext cx="6413585" cy="49023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E9611D0-8917-4DD5-A0A0-E97A457A5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465748"/>
            <a:ext cx="5729881" cy="264904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1A4E81A-6466-462F-88BF-BCECA65938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9923" y="4294479"/>
            <a:ext cx="4463843" cy="256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014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에브리타임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" y="169416"/>
            <a:ext cx="1100327" cy="110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4232" y="68675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코드 설명 및 결과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810" y="122093"/>
            <a:ext cx="2028940" cy="78485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020056" y="1288031"/>
            <a:ext cx="758952" cy="128016"/>
          </a:xfrm>
          <a:prstGeom prst="rect">
            <a:avLst/>
          </a:prstGeom>
          <a:solidFill>
            <a:srgbClr val="DD604F"/>
          </a:solidFill>
          <a:ln>
            <a:solidFill>
              <a:srgbClr val="DD6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1416047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1561AB-CCE3-43E9-A846-322B5C537DDD}"/>
              </a:ext>
            </a:extLst>
          </p:cNvPr>
          <p:cNvSpPr txBox="1"/>
          <p:nvPr/>
        </p:nvSpPr>
        <p:spPr>
          <a:xfrm>
            <a:off x="1102432" y="330146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D604F"/>
                </a:solidFill>
              </a:rPr>
              <a:t>OUTSTAR</a:t>
            </a:r>
            <a:endParaRPr lang="ko-KR" altLang="en-US" b="1" dirty="0">
              <a:solidFill>
                <a:srgbClr val="DD604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3B1D24-4F3C-4D2E-B527-D622601E0EC2}"/>
              </a:ext>
            </a:extLst>
          </p:cNvPr>
          <p:cNvSpPr txBox="1"/>
          <p:nvPr/>
        </p:nvSpPr>
        <p:spPr>
          <a:xfrm>
            <a:off x="4632140" y="705676"/>
            <a:ext cx="2003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DD604F"/>
                </a:solidFill>
              </a:rPr>
              <a:t>HTML, CSS</a:t>
            </a:r>
            <a:endParaRPr lang="ko-KR" altLang="en-US" sz="2000" b="1" dirty="0">
              <a:solidFill>
                <a:srgbClr val="DD604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F31F48-F41F-4DB1-9A43-6A8E65FE1809}"/>
              </a:ext>
            </a:extLst>
          </p:cNvPr>
          <p:cNvSpPr txBox="1"/>
          <p:nvPr/>
        </p:nvSpPr>
        <p:spPr>
          <a:xfrm>
            <a:off x="6399446" y="686753"/>
            <a:ext cx="188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학생 회원가입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1A47C1-6D83-40B6-B09E-F3BA10B6C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276" y="1776009"/>
            <a:ext cx="9367448" cy="488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06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에브리타임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" y="169416"/>
            <a:ext cx="1100327" cy="110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4232" y="68675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코드 설명 및 결과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810" y="122093"/>
            <a:ext cx="2028940" cy="78485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020056" y="1288031"/>
            <a:ext cx="758952" cy="128016"/>
          </a:xfrm>
          <a:prstGeom prst="rect">
            <a:avLst/>
          </a:prstGeom>
          <a:solidFill>
            <a:srgbClr val="DD604F"/>
          </a:solidFill>
          <a:ln>
            <a:solidFill>
              <a:srgbClr val="DD6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1416047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1561AB-CCE3-43E9-A846-322B5C537DDD}"/>
              </a:ext>
            </a:extLst>
          </p:cNvPr>
          <p:cNvSpPr txBox="1"/>
          <p:nvPr/>
        </p:nvSpPr>
        <p:spPr>
          <a:xfrm>
            <a:off x="1102432" y="330146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D604F"/>
                </a:solidFill>
              </a:rPr>
              <a:t>OUTSTAR</a:t>
            </a:r>
            <a:endParaRPr lang="ko-KR" altLang="en-US" b="1" dirty="0">
              <a:solidFill>
                <a:srgbClr val="DD604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3B1D24-4F3C-4D2E-B527-D622601E0EC2}"/>
              </a:ext>
            </a:extLst>
          </p:cNvPr>
          <p:cNvSpPr txBox="1"/>
          <p:nvPr/>
        </p:nvSpPr>
        <p:spPr>
          <a:xfrm>
            <a:off x="4632140" y="705676"/>
            <a:ext cx="2003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DD604F"/>
                </a:solidFill>
              </a:rPr>
              <a:t>HTML, CSS</a:t>
            </a:r>
            <a:endParaRPr lang="ko-KR" altLang="en-US" sz="2000" b="1" dirty="0">
              <a:solidFill>
                <a:srgbClr val="DD604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255EE-5848-47C5-BE16-48D10EBF5706}"/>
              </a:ext>
            </a:extLst>
          </p:cNvPr>
          <p:cNvSpPr txBox="1"/>
          <p:nvPr/>
        </p:nvSpPr>
        <p:spPr>
          <a:xfrm>
            <a:off x="6399446" y="686753"/>
            <a:ext cx="188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교수 회원가입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C84380-C4DC-47EB-AB48-A2D5CC272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338" y="1726308"/>
            <a:ext cx="9611324" cy="496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731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에브리타임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" y="169416"/>
            <a:ext cx="1100327" cy="110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4232" y="68675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코드 설명 및 결과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810" y="122093"/>
            <a:ext cx="2028940" cy="78485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020056" y="1288031"/>
            <a:ext cx="758952" cy="128016"/>
          </a:xfrm>
          <a:prstGeom prst="rect">
            <a:avLst/>
          </a:prstGeom>
          <a:solidFill>
            <a:srgbClr val="DD604F"/>
          </a:solidFill>
          <a:ln>
            <a:solidFill>
              <a:srgbClr val="DD6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1416047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1561AB-CCE3-43E9-A846-322B5C537DDD}"/>
              </a:ext>
            </a:extLst>
          </p:cNvPr>
          <p:cNvSpPr txBox="1"/>
          <p:nvPr/>
        </p:nvSpPr>
        <p:spPr>
          <a:xfrm>
            <a:off x="1102432" y="330146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D604F"/>
                </a:solidFill>
              </a:rPr>
              <a:t>OUTSTAR</a:t>
            </a:r>
            <a:endParaRPr lang="ko-KR" altLang="en-US" b="1" dirty="0">
              <a:solidFill>
                <a:srgbClr val="DD604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3B1D24-4F3C-4D2E-B527-D622601E0EC2}"/>
              </a:ext>
            </a:extLst>
          </p:cNvPr>
          <p:cNvSpPr txBox="1"/>
          <p:nvPr/>
        </p:nvSpPr>
        <p:spPr>
          <a:xfrm>
            <a:off x="4632140" y="705676"/>
            <a:ext cx="2003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DD604F"/>
                </a:solidFill>
              </a:rPr>
              <a:t>HTML, CSS</a:t>
            </a:r>
            <a:endParaRPr lang="ko-KR" altLang="en-US" sz="2000" b="1" dirty="0">
              <a:solidFill>
                <a:srgbClr val="DD604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255EE-5848-47C5-BE16-48D10EBF5706}"/>
              </a:ext>
            </a:extLst>
          </p:cNvPr>
          <p:cNvSpPr txBox="1"/>
          <p:nvPr/>
        </p:nvSpPr>
        <p:spPr>
          <a:xfrm>
            <a:off x="6399446" y="686753"/>
            <a:ext cx="188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회원가입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C0BCE2-3BFE-4B56-B4A9-F5C0AA428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96" y="1467734"/>
            <a:ext cx="6879883" cy="47616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BB590F2-F448-4E3D-BB6F-A82E3ACC79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9446" y="6171247"/>
            <a:ext cx="5648325" cy="3143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426F020-4B05-4B96-8BEF-A67C8B310CE7}"/>
              </a:ext>
            </a:extLst>
          </p:cNvPr>
          <p:cNvSpPr txBox="1"/>
          <p:nvPr/>
        </p:nvSpPr>
        <p:spPr>
          <a:xfrm>
            <a:off x="7518400" y="5727818"/>
            <a:ext cx="424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이메일 이름 학번 비밀번호 전공학과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865230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에브리타임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" y="169416"/>
            <a:ext cx="1100327" cy="110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4232" y="68675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코드 설명 및 결과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82511" y="705676"/>
            <a:ext cx="2003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회원정보 수정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810" y="122093"/>
            <a:ext cx="2028940" cy="78485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020056" y="1288031"/>
            <a:ext cx="758952" cy="128016"/>
          </a:xfrm>
          <a:prstGeom prst="rect">
            <a:avLst/>
          </a:prstGeom>
          <a:solidFill>
            <a:srgbClr val="DD604F"/>
          </a:solidFill>
          <a:ln>
            <a:solidFill>
              <a:srgbClr val="DD6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1416047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1561AB-CCE3-43E9-A846-322B5C537DDD}"/>
              </a:ext>
            </a:extLst>
          </p:cNvPr>
          <p:cNvSpPr txBox="1"/>
          <p:nvPr/>
        </p:nvSpPr>
        <p:spPr>
          <a:xfrm>
            <a:off x="1102432" y="330146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D604F"/>
                </a:solidFill>
              </a:rPr>
              <a:t>OUTSTAR</a:t>
            </a:r>
            <a:endParaRPr lang="ko-KR" altLang="en-US" b="1" dirty="0">
              <a:solidFill>
                <a:srgbClr val="DD604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3B1D24-4F3C-4D2E-B527-D622601E0EC2}"/>
              </a:ext>
            </a:extLst>
          </p:cNvPr>
          <p:cNvSpPr txBox="1"/>
          <p:nvPr/>
        </p:nvSpPr>
        <p:spPr>
          <a:xfrm>
            <a:off x="4632140" y="705676"/>
            <a:ext cx="2003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DD604F"/>
                </a:solidFill>
              </a:rPr>
              <a:t>HTML, CSS</a:t>
            </a:r>
            <a:endParaRPr lang="ko-KR" altLang="en-US" sz="2000" b="1" dirty="0">
              <a:solidFill>
                <a:srgbClr val="DD604F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431BDC-B318-4034-8564-587165B14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40" y="2369437"/>
            <a:ext cx="11223261" cy="378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750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에브리타임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" y="169416"/>
            <a:ext cx="1100327" cy="110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4232" y="68675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코드 설명 및 결과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810" y="122093"/>
            <a:ext cx="2028940" cy="78485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020056" y="1288031"/>
            <a:ext cx="758952" cy="128016"/>
          </a:xfrm>
          <a:prstGeom prst="rect">
            <a:avLst/>
          </a:prstGeom>
          <a:solidFill>
            <a:srgbClr val="DD604F"/>
          </a:solidFill>
          <a:ln>
            <a:solidFill>
              <a:srgbClr val="DD6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1416047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1561AB-CCE3-43E9-A846-322B5C537DDD}"/>
              </a:ext>
            </a:extLst>
          </p:cNvPr>
          <p:cNvSpPr txBox="1"/>
          <p:nvPr/>
        </p:nvSpPr>
        <p:spPr>
          <a:xfrm>
            <a:off x="1102432" y="330146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D604F"/>
                </a:solidFill>
              </a:rPr>
              <a:t>OUTSTAR</a:t>
            </a:r>
            <a:endParaRPr lang="ko-KR" altLang="en-US" b="1" dirty="0">
              <a:solidFill>
                <a:srgbClr val="DD604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3B1D24-4F3C-4D2E-B527-D622601E0EC2}"/>
              </a:ext>
            </a:extLst>
          </p:cNvPr>
          <p:cNvSpPr txBox="1"/>
          <p:nvPr/>
        </p:nvSpPr>
        <p:spPr>
          <a:xfrm>
            <a:off x="4632140" y="705676"/>
            <a:ext cx="2003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DD604F"/>
                </a:solidFill>
              </a:rPr>
              <a:t>HTML, CSS</a:t>
            </a:r>
            <a:endParaRPr lang="ko-KR" altLang="en-US" sz="2000" b="1" dirty="0">
              <a:solidFill>
                <a:srgbClr val="DD604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682044-57F6-446F-938C-D22C950C6AA9}"/>
              </a:ext>
            </a:extLst>
          </p:cNvPr>
          <p:cNvSpPr txBox="1"/>
          <p:nvPr/>
        </p:nvSpPr>
        <p:spPr>
          <a:xfrm>
            <a:off x="6382511" y="705676"/>
            <a:ext cx="2003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회원정보 수정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3ACCE2-F46B-47A0-A6BB-28875CDAC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73" y="1614882"/>
            <a:ext cx="6349493" cy="523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228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에브리타임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" y="169416"/>
            <a:ext cx="1100327" cy="110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4232" y="68675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코드 설명 및 결과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810" y="122093"/>
            <a:ext cx="2028940" cy="78485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020056" y="1288031"/>
            <a:ext cx="758952" cy="128016"/>
          </a:xfrm>
          <a:prstGeom prst="rect">
            <a:avLst/>
          </a:prstGeom>
          <a:solidFill>
            <a:srgbClr val="DD604F"/>
          </a:solidFill>
          <a:ln>
            <a:solidFill>
              <a:srgbClr val="DD6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1416047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1561AB-CCE3-43E9-A846-322B5C537DDD}"/>
              </a:ext>
            </a:extLst>
          </p:cNvPr>
          <p:cNvSpPr txBox="1"/>
          <p:nvPr/>
        </p:nvSpPr>
        <p:spPr>
          <a:xfrm>
            <a:off x="1102432" y="330146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D604F"/>
                </a:solidFill>
              </a:rPr>
              <a:t>OUTSTAR</a:t>
            </a:r>
            <a:endParaRPr lang="ko-KR" altLang="en-US" b="1" dirty="0">
              <a:solidFill>
                <a:srgbClr val="DD604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3B1D24-4F3C-4D2E-B527-D622601E0EC2}"/>
              </a:ext>
            </a:extLst>
          </p:cNvPr>
          <p:cNvSpPr txBox="1"/>
          <p:nvPr/>
        </p:nvSpPr>
        <p:spPr>
          <a:xfrm>
            <a:off x="4632140" y="705676"/>
            <a:ext cx="2003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DD604F"/>
                </a:solidFill>
              </a:rPr>
              <a:t>HTML, CSS</a:t>
            </a:r>
            <a:endParaRPr lang="ko-KR" altLang="en-US" sz="2000" b="1" dirty="0">
              <a:solidFill>
                <a:srgbClr val="DD604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22E2AB-7B83-46C7-81B3-788B81FC4FA7}"/>
              </a:ext>
            </a:extLst>
          </p:cNvPr>
          <p:cNvSpPr txBox="1"/>
          <p:nvPr/>
        </p:nvSpPr>
        <p:spPr>
          <a:xfrm>
            <a:off x="6382511" y="705676"/>
            <a:ext cx="2003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회원정보 수정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D9E45F-4133-44FA-AD5F-54C0FE601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152" y="1626350"/>
            <a:ext cx="5411901" cy="47999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620F9B0-648D-4E10-9277-6AB53900EE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9532" y="1925144"/>
            <a:ext cx="6667258" cy="422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에브리타임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" y="169416"/>
            <a:ext cx="1100327" cy="110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02432" y="330146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D604F"/>
                </a:solidFill>
              </a:rPr>
              <a:t>OUTSTAR</a:t>
            </a:r>
            <a:endParaRPr lang="ko-KR" altLang="en-US" b="1" dirty="0">
              <a:solidFill>
                <a:srgbClr val="DD604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4232" y="686753"/>
            <a:ext cx="385267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/>
              <a:t>2. </a:t>
            </a:r>
            <a:r>
              <a:rPr lang="ko-KR" altLang="en-US" sz="1700" b="1" dirty="0"/>
              <a:t>기존 사례 및 기존사례와의 차이점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0" y="1416047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020056" y="1288031"/>
            <a:ext cx="758952" cy="128016"/>
          </a:xfrm>
          <a:prstGeom prst="rect">
            <a:avLst/>
          </a:prstGeom>
          <a:solidFill>
            <a:srgbClr val="DD604F"/>
          </a:solidFill>
          <a:ln>
            <a:solidFill>
              <a:srgbClr val="DD6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46904" y="705676"/>
            <a:ext cx="1435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DD604F"/>
                </a:solidFill>
              </a:rPr>
              <a:t>Board</a:t>
            </a:r>
            <a:endParaRPr lang="ko-KR" altLang="en-US" sz="2000" b="1" dirty="0">
              <a:solidFill>
                <a:srgbClr val="DD604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2512" y="705676"/>
            <a:ext cx="1435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Schedule</a:t>
            </a:r>
            <a:endParaRPr lang="ko-KR" alt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080248" y="705676"/>
            <a:ext cx="238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Class Evaluation</a:t>
            </a:r>
            <a:endParaRPr lang="ko-KR" altLang="en-US" sz="2000" b="1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810" y="122093"/>
            <a:ext cx="2028940" cy="78485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0985154" y="353201"/>
            <a:ext cx="8998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</a:rPr>
              <a:t>Log out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74" y="1580004"/>
            <a:ext cx="3208421" cy="45480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5325" y="1726308"/>
            <a:ext cx="3181350" cy="464694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897" y="1614883"/>
            <a:ext cx="2989825" cy="454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987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에브리타임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" y="169416"/>
            <a:ext cx="1100327" cy="110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4232" y="68675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코드 설명 및 결과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810" y="122093"/>
            <a:ext cx="2028940" cy="78485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020056" y="1288031"/>
            <a:ext cx="758952" cy="128016"/>
          </a:xfrm>
          <a:prstGeom prst="rect">
            <a:avLst/>
          </a:prstGeom>
          <a:solidFill>
            <a:srgbClr val="DD604F"/>
          </a:solidFill>
          <a:ln>
            <a:solidFill>
              <a:srgbClr val="DD6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1416047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1561AB-CCE3-43E9-A846-322B5C537DDD}"/>
              </a:ext>
            </a:extLst>
          </p:cNvPr>
          <p:cNvSpPr txBox="1"/>
          <p:nvPr/>
        </p:nvSpPr>
        <p:spPr>
          <a:xfrm>
            <a:off x="1102432" y="330146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D604F"/>
                </a:solidFill>
              </a:rPr>
              <a:t>OUTSTAR</a:t>
            </a:r>
            <a:endParaRPr lang="ko-KR" altLang="en-US" b="1" dirty="0">
              <a:solidFill>
                <a:srgbClr val="DD604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3B1D24-4F3C-4D2E-B527-D622601E0EC2}"/>
              </a:ext>
            </a:extLst>
          </p:cNvPr>
          <p:cNvSpPr txBox="1"/>
          <p:nvPr/>
        </p:nvSpPr>
        <p:spPr>
          <a:xfrm>
            <a:off x="4632140" y="705676"/>
            <a:ext cx="2003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DD604F"/>
                </a:solidFill>
              </a:rPr>
              <a:t>HTML, CSS</a:t>
            </a:r>
            <a:endParaRPr lang="ko-KR" altLang="en-US" sz="2000" b="1" dirty="0">
              <a:solidFill>
                <a:srgbClr val="DD604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A4B143-CC44-4E31-9963-541C1EDF4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37" y="1925145"/>
            <a:ext cx="6254441" cy="35168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992E4A-52ED-498D-91EA-DD7769FD568C}"/>
              </a:ext>
            </a:extLst>
          </p:cNvPr>
          <p:cNvSpPr txBox="1"/>
          <p:nvPr/>
        </p:nvSpPr>
        <p:spPr>
          <a:xfrm>
            <a:off x="6382511" y="705676"/>
            <a:ext cx="2003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회원정보 수정</a:t>
            </a:r>
          </a:p>
        </p:txBody>
      </p:sp>
    </p:spTree>
    <p:extLst>
      <p:ext uri="{BB962C8B-B14F-4D97-AF65-F5344CB8AC3E}">
        <p14:creationId xmlns:p14="http://schemas.microsoft.com/office/powerpoint/2010/main" val="19804455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에브리타임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" y="169416"/>
            <a:ext cx="1100327" cy="110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4232" y="68675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코드 설명 및 결과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810" y="122093"/>
            <a:ext cx="2028940" cy="78485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020056" y="1288031"/>
            <a:ext cx="758952" cy="128016"/>
          </a:xfrm>
          <a:prstGeom prst="rect">
            <a:avLst/>
          </a:prstGeom>
          <a:solidFill>
            <a:srgbClr val="DD604F"/>
          </a:solidFill>
          <a:ln>
            <a:solidFill>
              <a:srgbClr val="DD6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1416047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1561AB-CCE3-43E9-A846-322B5C537DDD}"/>
              </a:ext>
            </a:extLst>
          </p:cNvPr>
          <p:cNvSpPr txBox="1"/>
          <p:nvPr/>
        </p:nvSpPr>
        <p:spPr>
          <a:xfrm>
            <a:off x="1102432" y="330146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D604F"/>
                </a:solidFill>
              </a:rPr>
              <a:t>OUTSTAR</a:t>
            </a:r>
            <a:endParaRPr lang="ko-KR" altLang="en-US" b="1" dirty="0">
              <a:solidFill>
                <a:srgbClr val="DD604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3B1D24-4F3C-4D2E-B527-D622601E0EC2}"/>
              </a:ext>
            </a:extLst>
          </p:cNvPr>
          <p:cNvSpPr txBox="1"/>
          <p:nvPr/>
        </p:nvSpPr>
        <p:spPr>
          <a:xfrm>
            <a:off x="4632140" y="705676"/>
            <a:ext cx="2003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DD604F"/>
                </a:solidFill>
              </a:rPr>
              <a:t>HTML, CSS</a:t>
            </a:r>
            <a:endParaRPr lang="ko-KR" altLang="en-US" sz="2000" b="1" dirty="0">
              <a:solidFill>
                <a:srgbClr val="DD604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3E3843-EF79-4B70-84C5-D50C14EEA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46" y="3582457"/>
            <a:ext cx="11142517" cy="14806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46CE12-C8D8-4AD2-8BB3-6276DC6D5958}"/>
              </a:ext>
            </a:extLst>
          </p:cNvPr>
          <p:cNvSpPr txBox="1"/>
          <p:nvPr/>
        </p:nvSpPr>
        <p:spPr>
          <a:xfrm>
            <a:off x="6382511" y="705676"/>
            <a:ext cx="2003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회원정보 수정</a:t>
            </a:r>
          </a:p>
        </p:txBody>
      </p:sp>
    </p:spTree>
    <p:extLst>
      <p:ext uri="{BB962C8B-B14F-4D97-AF65-F5344CB8AC3E}">
        <p14:creationId xmlns:p14="http://schemas.microsoft.com/office/powerpoint/2010/main" val="1853522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에브리타임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" y="169416"/>
            <a:ext cx="1100327" cy="110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4232" y="68675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코드 설명 및 결과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810" y="122093"/>
            <a:ext cx="2028940" cy="78485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020056" y="1288031"/>
            <a:ext cx="758952" cy="128016"/>
          </a:xfrm>
          <a:prstGeom prst="rect">
            <a:avLst/>
          </a:prstGeom>
          <a:solidFill>
            <a:srgbClr val="DD604F"/>
          </a:solidFill>
          <a:ln>
            <a:solidFill>
              <a:srgbClr val="DD6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1416047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1561AB-CCE3-43E9-A846-322B5C537DDD}"/>
              </a:ext>
            </a:extLst>
          </p:cNvPr>
          <p:cNvSpPr txBox="1"/>
          <p:nvPr/>
        </p:nvSpPr>
        <p:spPr>
          <a:xfrm>
            <a:off x="1102432" y="330146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D604F"/>
                </a:solidFill>
              </a:rPr>
              <a:t>OUTSTAR</a:t>
            </a:r>
            <a:endParaRPr lang="ko-KR" altLang="en-US" b="1" dirty="0">
              <a:solidFill>
                <a:srgbClr val="DD604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3B1D24-4F3C-4D2E-B527-D622601E0EC2}"/>
              </a:ext>
            </a:extLst>
          </p:cNvPr>
          <p:cNvSpPr txBox="1"/>
          <p:nvPr/>
        </p:nvSpPr>
        <p:spPr>
          <a:xfrm>
            <a:off x="4632140" y="705676"/>
            <a:ext cx="2003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DD604F"/>
                </a:solidFill>
              </a:rPr>
              <a:t>HTML, CSS</a:t>
            </a:r>
            <a:endParaRPr lang="ko-KR" altLang="en-US" sz="2000" b="1" dirty="0">
              <a:solidFill>
                <a:srgbClr val="DD604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E85EEB-ECB2-4E18-BB0A-AA7D5C76E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10" y="1787079"/>
            <a:ext cx="4151893" cy="43841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0EFF5A-84EE-4FAB-8F1A-C92E94B7A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056" y="1925143"/>
            <a:ext cx="4936744" cy="41987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5CC6E9-5A7B-499B-AB8C-C42EAD354860}"/>
              </a:ext>
            </a:extLst>
          </p:cNvPr>
          <p:cNvSpPr txBox="1"/>
          <p:nvPr/>
        </p:nvSpPr>
        <p:spPr>
          <a:xfrm>
            <a:off x="6382511" y="705676"/>
            <a:ext cx="2003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회원정보 수정</a:t>
            </a:r>
          </a:p>
        </p:txBody>
      </p:sp>
    </p:spTree>
    <p:extLst>
      <p:ext uri="{BB962C8B-B14F-4D97-AF65-F5344CB8AC3E}">
        <p14:creationId xmlns:p14="http://schemas.microsoft.com/office/powerpoint/2010/main" val="2184344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에브리타임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" y="169416"/>
            <a:ext cx="1100327" cy="110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4232" y="68675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코드 설명 및 결과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810" y="122093"/>
            <a:ext cx="2028940" cy="78485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020056" y="1288031"/>
            <a:ext cx="758952" cy="128016"/>
          </a:xfrm>
          <a:prstGeom prst="rect">
            <a:avLst/>
          </a:prstGeom>
          <a:solidFill>
            <a:srgbClr val="DD604F"/>
          </a:solidFill>
          <a:ln>
            <a:solidFill>
              <a:srgbClr val="DD6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1416047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1561AB-CCE3-43E9-A846-322B5C537DDD}"/>
              </a:ext>
            </a:extLst>
          </p:cNvPr>
          <p:cNvSpPr txBox="1"/>
          <p:nvPr/>
        </p:nvSpPr>
        <p:spPr>
          <a:xfrm>
            <a:off x="1102432" y="330146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D604F"/>
                </a:solidFill>
              </a:rPr>
              <a:t>OUTSTAR</a:t>
            </a:r>
            <a:endParaRPr lang="ko-KR" altLang="en-US" b="1" dirty="0">
              <a:solidFill>
                <a:srgbClr val="DD604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3B1D24-4F3C-4D2E-B527-D622601E0EC2}"/>
              </a:ext>
            </a:extLst>
          </p:cNvPr>
          <p:cNvSpPr txBox="1"/>
          <p:nvPr/>
        </p:nvSpPr>
        <p:spPr>
          <a:xfrm>
            <a:off x="4632140" y="705676"/>
            <a:ext cx="2003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DD604F"/>
                </a:solidFill>
              </a:rPr>
              <a:t>HTML, CSS</a:t>
            </a:r>
            <a:endParaRPr lang="ko-KR" altLang="en-US" sz="2000" b="1" dirty="0">
              <a:solidFill>
                <a:srgbClr val="DD604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AEC1AD-AB58-4660-8A8E-03378945F950}"/>
              </a:ext>
            </a:extLst>
          </p:cNvPr>
          <p:cNvSpPr txBox="1"/>
          <p:nvPr/>
        </p:nvSpPr>
        <p:spPr>
          <a:xfrm>
            <a:off x="6382511" y="705676"/>
            <a:ext cx="2003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회원정보 수정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EB922A-467C-407C-87A8-4725BB026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00" y="1626350"/>
            <a:ext cx="11388344" cy="495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330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7957" y="1684291"/>
            <a:ext cx="7754112" cy="3682453"/>
          </a:xfrm>
        </p:spPr>
        <p:txBody>
          <a:bodyPr>
            <a:no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altLang="ko-KR" sz="1500" dirty="0"/>
              <a:t>    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sz="1500" dirty="0"/>
              <a:t> -</a:t>
            </a:r>
            <a:r>
              <a:rPr lang="ko-KR" altLang="en-US" sz="1500" dirty="0"/>
              <a:t> </a:t>
            </a:r>
            <a:r>
              <a:rPr lang="en-US" altLang="ko-KR" sz="1500" dirty="0" err="1"/>
              <a:t>githun</a:t>
            </a:r>
            <a:r>
              <a:rPr lang="ko-KR" altLang="en-US" sz="1500" dirty="0"/>
              <a:t>에 대한 활용법을 확실하게 인지하지 못한 상태에서 활용을 하려고 </a:t>
            </a:r>
            <a:r>
              <a:rPr lang="ko-KR" altLang="en-US" sz="1500" dirty="0" err="1"/>
              <a:t>하다보니</a:t>
            </a:r>
            <a:r>
              <a:rPr lang="ko-KR" altLang="en-US" sz="1500" dirty="0"/>
              <a:t> 어려운 점이 많았고</a:t>
            </a:r>
            <a:r>
              <a:rPr lang="en-US" altLang="ko-KR" sz="1500" dirty="0"/>
              <a:t>, </a:t>
            </a:r>
            <a:r>
              <a:rPr lang="ko-KR" altLang="en-US" sz="1500" dirty="0"/>
              <a:t>다양한 기능들이 존재하는 것에 비해 많은 기능들을 사용하지 못한 점이 아쉽다</a:t>
            </a:r>
            <a:r>
              <a:rPr lang="en-US" altLang="ko-KR" sz="1500" dirty="0"/>
              <a:t>. </a:t>
            </a:r>
            <a:r>
              <a:rPr lang="ko-KR" altLang="en-US" sz="1500" dirty="0"/>
              <a:t>확실한 사용법을 알고 사용했음 좋겠다</a:t>
            </a:r>
            <a:r>
              <a:rPr lang="en-US" altLang="ko-KR" sz="1500" dirty="0"/>
              <a:t>.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500" dirty="0"/>
              <a:t>파일을 정리해서 보기 편하지 않다고 느꼈다</a:t>
            </a:r>
            <a:r>
              <a:rPr lang="en-US" altLang="ko-KR" sz="1500" dirty="0"/>
              <a:t>.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500" dirty="0"/>
              <a:t>조원들의 기여도를 쉽게 확인할 수 있어 좋았다</a:t>
            </a:r>
            <a:r>
              <a:rPr lang="en-US" altLang="ko-KR" sz="1500" dirty="0"/>
              <a:t>.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500" dirty="0"/>
              <a:t>프로그래밍을 하는 사람들이 여러 오픈 소스들을 활용하기 좋은 것 같다</a:t>
            </a:r>
            <a:r>
              <a:rPr lang="en-US" altLang="ko-KR" sz="1500" dirty="0"/>
              <a:t>.</a:t>
            </a:r>
            <a:r>
              <a:rPr lang="ko-KR" altLang="en-US" sz="1500" dirty="0"/>
              <a:t> </a:t>
            </a:r>
            <a:endParaRPr lang="en-US" altLang="ko-KR" sz="1500" dirty="0"/>
          </a:p>
        </p:txBody>
      </p:sp>
      <p:pic>
        <p:nvPicPr>
          <p:cNvPr id="4" name="Picture 2" descr="에브리타임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" y="169416"/>
            <a:ext cx="1100327" cy="110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4232" y="686753"/>
            <a:ext cx="32766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/>
              <a:t>4.</a:t>
            </a:r>
            <a:r>
              <a:rPr lang="ko-KR" altLang="en-US" sz="1900" b="1" dirty="0"/>
              <a:t> </a:t>
            </a:r>
            <a:r>
              <a:rPr lang="en-US" altLang="ko-KR" sz="1900" b="1" dirty="0" err="1"/>
              <a:t>Github</a:t>
            </a:r>
            <a:r>
              <a:rPr lang="en-US" altLang="ko-KR" sz="1900" b="1" dirty="0"/>
              <a:t> </a:t>
            </a:r>
            <a:r>
              <a:rPr lang="ko-KR" altLang="en-US" sz="1900" b="1" dirty="0"/>
              <a:t>활용에 대한 의견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46904" y="705676"/>
            <a:ext cx="1435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DD604F"/>
                </a:solidFill>
              </a:rPr>
              <a:t>Board</a:t>
            </a:r>
            <a:endParaRPr lang="ko-KR" altLang="en-US" sz="2000" b="1" dirty="0">
              <a:solidFill>
                <a:srgbClr val="DD604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82512" y="705676"/>
            <a:ext cx="1435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Schedule</a:t>
            </a:r>
            <a:endParaRPr lang="ko-KR" alt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080248" y="705676"/>
            <a:ext cx="238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Class Evaluation</a:t>
            </a:r>
            <a:endParaRPr lang="ko-KR" altLang="en-US" sz="2000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810" y="122093"/>
            <a:ext cx="2028940" cy="78485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8513064" y="1618974"/>
            <a:ext cx="3255264" cy="2258568"/>
          </a:xfrm>
          <a:prstGeom prst="rect">
            <a:avLst/>
          </a:prstGeom>
          <a:solidFill>
            <a:srgbClr val="F9F9F9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630012" y="1748878"/>
            <a:ext cx="232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/>
                </a:solidFill>
              </a:rPr>
              <a:t>Hot Posts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194182" y="1810201"/>
            <a:ext cx="658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</a:rPr>
              <a:t>More</a:t>
            </a:r>
            <a:endParaRPr lang="ko-KR" alt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1024" y="2703413"/>
            <a:ext cx="900514" cy="31556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509093" y="2733036"/>
            <a:ext cx="1541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</a:rPr>
              <a:t>Secrete Board</a:t>
            </a:r>
            <a:endParaRPr lang="ko-KR" alt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8513064" y="2216382"/>
            <a:ext cx="3255264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8500872" y="3054582"/>
            <a:ext cx="3255264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517117" y="3578454"/>
            <a:ext cx="1541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</a:rPr>
              <a:t>Secrete Board</a:t>
            </a:r>
            <a:endParaRPr lang="ko-KR" alt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1024" y="3609729"/>
            <a:ext cx="900514" cy="254391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020056" y="1288031"/>
            <a:ext cx="758952" cy="128016"/>
          </a:xfrm>
          <a:prstGeom prst="rect">
            <a:avLst/>
          </a:prstGeom>
          <a:solidFill>
            <a:srgbClr val="DD604F"/>
          </a:solidFill>
          <a:ln>
            <a:solidFill>
              <a:srgbClr val="DD6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1416047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918D97A-42AF-4D69-8A93-4B3EC007FAB4}"/>
              </a:ext>
            </a:extLst>
          </p:cNvPr>
          <p:cNvSpPr txBox="1"/>
          <p:nvPr/>
        </p:nvSpPr>
        <p:spPr>
          <a:xfrm>
            <a:off x="1102432" y="330146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D604F"/>
                </a:solidFill>
              </a:rPr>
              <a:t>OUTSTAR</a:t>
            </a:r>
            <a:endParaRPr lang="ko-KR" altLang="en-US" b="1" dirty="0">
              <a:solidFill>
                <a:srgbClr val="DD604F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4AB1F7-9EC1-4D88-857A-1CDC0B8D0262}"/>
              </a:ext>
            </a:extLst>
          </p:cNvPr>
          <p:cNvSpPr/>
          <p:nvPr/>
        </p:nvSpPr>
        <p:spPr>
          <a:xfrm>
            <a:off x="257957" y="1665760"/>
            <a:ext cx="7754112" cy="377619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7588983B-CE25-42AC-A3B2-CB2737EA06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948" y="1774646"/>
            <a:ext cx="542525" cy="53019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DB3630F-1D7F-4D8B-9B1E-635098F43DEF}"/>
              </a:ext>
            </a:extLst>
          </p:cNvPr>
          <p:cNvSpPr txBox="1"/>
          <p:nvPr/>
        </p:nvSpPr>
        <p:spPr>
          <a:xfrm>
            <a:off x="794503" y="1726309"/>
            <a:ext cx="2337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익명</a:t>
            </a:r>
            <a:r>
              <a:rPr lang="en-US" altLang="ko-KR" sz="1400" b="1" dirty="0"/>
              <a:t> 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286936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에브리타임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06" y="187704"/>
            <a:ext cx="1100327" cy="110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02432" y="330146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D604F"/>
                </a:solidFill>
              </a:rPr>
              <a:t>OUTSTAR</a:t>
            </a:r>
            <a:endParaRPr lang="ko-KR" altLang="en-US" b="1" dirty="0">
              <a:solidFill>
                <a:srgbClr val="DD604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4232" y="68675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목포해양대학교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0" y="1416047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020056" y="1288031"/>
            <a:ext cx="758952" cy="128016"/>
          </a:xfrm>
          <a:prstGeom prst="rect">
            <a:avLst/>
          </a:prstGeom>
          <a:solidFill>
            <a:srgbClr val="DD604F"/>
          </a:solidFill>
          <a:ln>
            <a:solidFill>
              <a:srgbClr val="DD6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46904" y="705676"/>
            <a:ext cx="1435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DD604F"/>
                </a:solidFill>
              </a:rPr>
              <a:t>Board</a:t>
            </a:r>
            <a:endParaRPr lang="ko-KR" altLang="en-US" sz="2000" b="1" dirty="0">
              <a:solidFill>
                <a:srgbClr val="DD604F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-3048" y="4156199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-3048" y="1415810"/>
            <a:ext cx="12192000" cy="2740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1524000" y="1527048"/>
            <a:ext cx="0" cy="25146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668000" y="1527048"/>
            <a:ext cx="0" cy="25146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82512" y="705676"/>
            <a:ext cx="1435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Schedule</a:t>
            </a:r>
            <a:endParaRPr lang="ko-KR" alt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080248" y="705676"/>
            <a:ext cx="238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Class Evaluation</a:t>
            </a:r>
            <a:endParaRPr lang="ko-KR" altLang="en-US" sz="2000" b="1" dirty="0"/>
          </a:p>
        </p:txBody>
      </p:sp>
      <p:sp>
        <p:nvSpPr>
          <p:cNvPr id="14" name="직사각형 13"/>
          <p:cNvSpPr/>
          <p:nvPr/>
        </p:nvSpPr>
        <p:spPr>
          <a:xfrm>
            <a:off x="457200" y="4352544"/>
            <a:ext cx="7754112" cy="59740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 SECRET BOARD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513064" y="4352544"/>
            <a:ext cx="3255264" cy="2258568"/>
          </a:xfrm>
          <a:prstGeom prst="rect">
            <a:avLst/>
          </a:prstGeom>
          <a:solidFill>
            <a:srgbClr val="F9F9F9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4152" y="5029200"/>
            <a:ext cx="7754112" cy="48158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  Write your post here!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9392" y="5590032"/>
            <a:ext cx="7754112" cy="102108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8513064" y="4949952"/>
            <a:ext cx="3255264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500872" y="5788152"/>
            <a:ext cx="3255264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630012" y="4482448"/>
            <a:ext cx="232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/>
                </a:solidFill>
              </a:rPr>
              <a:t>Hot Posts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174" y="5048449"/>
            <a:ext cx="504825" cy="44767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31" y="5698806"/>
            <a:ext cx="542525" cy="53019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1024" y="5436983"/>
            <a:ext cx="900514" cy="315565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1024" y="6287388"/>
            <a:ext cx="748475" cy="29321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509093" y="5466606"/>
            <a:ext cx="1541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</a:rPr>
              <a:t>Secrete Board</a:t>
            </a:r>
            <a:endParaRPr lang="ko-KR" alt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4" name="TextBox 1023"/>
          <p:cNvSpPr txBox="1"/>
          <p:nvPr/>
        </p:nvSpPr>
        <p:spPr>
          <a:xfrm>
            <a:off x="11194182" y="4543771"/>
            <a:ext cx="658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</a:rPr>
              <a:t>More</a:t>
            </a:r>
            <a:endParaRPr lang="ko-KR" alt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517117" y="6312024"/>
            <a:ext cx="1541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</a:rPr>
              <a:t>Secrete Board</a:t>
            </a:r>
            <a:endParaRPr lang="ko-KR" alt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51323" y="5833098"/>
            <a:ext cx="1641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</a:rPr>
              <a:t>13 seconds ago</a:t>
            </a:r>
            <a:endParaRPr lang="ko-KR" alt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7" name="TextBox 1026"/>
          <p:cNvSpPr txBox="1"/>
          <p:nvPr/>
        </p:nvSpPr>
        <p:spPr>
          <a:xfrm>
            <a:off x="1001990" y="5794597"/>
            <a:ext cx="2337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Anonymous </a:t>
            </a:r>
            <a:endParaRPr lang="ko-KR" altLang="en-US" sz="1400" b="1" dirty="0"/>
          </a:p>
        </p:txBody>
      </p:sp>
      <p:pic>
        <p:nvPicPr>
          <p:cNvPr id="1028" name="그림 10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05810" y="122093"/>
            <a:ext cx="2028940" cy="784857"/>
          </a:xfrm>
          <a:prstGeom prst="rect">
            <a:avLst/>
          </a:prstGeom>
        </p:spPr>
      </p:pic>
      <p:sp>
        <p:nvSpPr>
          <p:cNvPr id="1029" name="TextBox 1028"/>
          <p:cNvSpPr txBox="1"/>
          <p:nvPr/>
        </p:nvSpPr>
        <p:spPr>
          <a:xfrm>
            <a:off x="10985154" y="353201"/>
            <a:ext cx="8998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</a:rPr>
              <a:t>Log out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ko-KR" altLang="en-US" b="1" dirty="0">
                <a:solidFill>
                  <a:srgbClr val="DD604F"/>
                </a:solidFill>
              </a:rPr>
              <a:t>감사합니다</a:t>
            </a:r>
            <a:r>
              <a:rPr lang="en-US" altLang="ko-KR" b="1" dirty="0">
                <a:solidFill>
                  <a:srgbClr val="DD604F"/>
                </a:solidFill>
              </a:rPr>
              <a:t>.</a:t>
            </a:r>
            <a:endParaRPr lang="ko-KR" altLang="en-US" b="1" dirty="0">
              <a:solidFill>
                <a:srgbClr val="DD6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내용 개체 틀 1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44" y="1626350"/>
            <a:ext cx="3812576" cy="4841636"/>
          </a:xfrm>
          <a:prstGeom prst="rect">
            <a:avLst/>
          </a:prstGeom>
        </p:spPr>
      </p:pic>
      <p:pic>
        <p:nvPicPr>
          <p:cNvPr id="4" name="Picture 2" descr="에브리타임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" y="169416"/>
            <a:ext cx="1100327" cy="110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02432" y="330146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D604F"/>
                </a:solidFill>
              </a:rPr>
              <a:t>OUTSTAR</a:t>
            </a:r>
            <a:endParaRPr lang="ko-KR" altLang="en-US" b="1" dirty="0">
              <a:solidFill>
                <a:srgbClr val="DD604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4232" y="68675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구현 기능 및 기술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6904" y="705676"/>
            <a:ext cx="1435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DD604F"/>
                </a:solidFill>
              </a:rPr>
              <a:t>Board</a:t>
            </a:r>
            <a:endParaRPr lang="ko-KR" altLang="en-US" sz="2000" b="1" dirty="0">
              <a:solidFill>
                <a:srgbClr val="DD604F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20056" y="1288031"/>
            <a:ext cx="758952" cy="128016"/>
          </a:xfrm>
          <a:prstGeom prst="rect">
            <a:avLst/>
          </a:prstGeom>
          <a:solidFill>
            <a:srgbClr val="DD604F"/>
          </a:solidFill>
          <a:ln>
            <a:solidFill>
              <a:srgbClr val="DD6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82512" y="705676"/>
            <a:ext cx="1435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Schedule</a:t>
            </a:r>
            <a:endParaRPr lang="ko-KR" alt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080248" y="705676"/>
            <a:ext cx="238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Class Evaluation</a:t>
            </a:r>
            <a:endParaRPr lang="ko-KR" altLang="en-US" sz="20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5810" y="122093"/>
            <a:ext cx="2028940" cy="78485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047433" y="2419309"/>
            <a:ext cx="5747396" cy="38625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</a:rPr>
              <a:t>-  </a:t>
            </a:r>
            <a:r>
              <a:rPr lang="en-US" altLang="ko-KR" sz="2500" b="1" dirty="0">
                <a:solidFill>
                  <a:schemeClr val="bg2">
                    <a:lumMod val="50000"/>
                  </a:schemeClr>
                </a:solidFill>
              </a:rPr>
              <a:t>Spring Boot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500" b="1" dirty="0">
                <a:solidFill>
                  <a:schemeClr val="bg2">
                    <a:lumMod val="50000"/>
                  </a:schemeClr>
                </a:solidFill>
              </a:rPr>
              <a:t>MySQL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500" b="1" dirty="0" err="1">
                <a:solidFill>
                  <a:schemeClr val="bg2">
                    <a:lumMod val="50000"/>
                  </a:schemeClr>
                </a:solidFill>
              </a:rPr>
              <a:t>Thymeleaf</a:t>
            </a:r>
            <a:endParaRPr lang="en-US" altLang="ko-KR" sz="2500" b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500" b="1" dirty="0">
                <a:solidFill>
                  <a:schemeClr val="bg2">
                    <a:lumMod val="50000"/>
                  </a:schemeClr>
                </a:solidFill>
              </a:rPr>
              <a:t>HTML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500" b="1" dirty="0">
                <a:solidFill>
                  <a:schemeClr val="bg2">
                    <a:lumMod val="50000"/>
                  </a:schemeClr>
                </a:solidFill>
              </a:rPr>
              <a:t>CSS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500" b="1" dirty="0">
                <a:solidFill>
                  <a:schemeClr val="bg2">
                    <a:lumMod val="50000"/>
                  </a:schemeClr>
                </a:solidFill>
              </a:rPr>
              <a:t>JAVA script</a:t>
            </a:r>
          </a:p>
          <a:p>
            <a:pPr marL="285750" indent="-285750">
              <a:buFontTx/>
              <a:buChar char="-"/>
            </a:pPr>
            <a:endParaRPr lang="en-US" altLang="ko-KR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47433" y="1738889"/>
            <a:ext cx="7754112" cy="48158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  Write your post here!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5434" y="1738889"/>
            <a:ext cx="546112" cy="484288"/>
          </a:xfrm>
          <a:prstGeom prst="rect">
            <a:avLst/>
          </a:prstGeom>
        </p:spPr>
      </p:pic>
      <p:cxnSp>
        <p:nvCxnSpPr>
          <p:cNvPr id="26" name="직선 연결선 25"/>
          <p:cNvCxnSpPr/>
          <p:nvPr/>
        </p:nvCxnSpPr>
        <p:spPr>
          <a:xfrm>
            <a:off x="0" y="1416047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752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에브리타임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" y="169416"/>
            <a:ext cx="1100327" cy="110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02432" y="330146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D604F"/>
                </a:solidFill>
              </a:rPr>
              <a:t>OUTSTAR</a:t>
            </a:r>
            <a:endParaRPr lang="ko-KR" altLang="en-US" b="1" dirty="0">
              <a:solidFill>
                <a:srgbClr val="DD604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4232" y="68675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4. </a:t>
            </a:r>
            <a:r>
              <a:rPr lang="ko-KR" altLang="en-US" sz="2400" b="1" dirty="0"/>
              <a:t>시스템 구성도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46904" y="705676"/>
            <a:ext cx="1435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DD604F"/>
                </a:solidFill>
              </a:rPr>
              <a:t>Board</a:t>
            </a:r>
            <a:endParaRPr lang="ko-KR" altLang="en-US" sz="2000" b="1" dirty="0">
              <a:solidFill>
                <a:srgbClr val="DD604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82512" y="705676"/>
            <a:ext cx="1435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Schedule</a:t>
            </a:r>
            <a:endParaRPr lang="ko-KR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080248" y="705676"/>
            <a:ext cx="238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Class Evaluation</a:t>
            </a:r>
            <a:endParaRPr lang="ko-KR" altLang="en-US" sz="2000" b="1" dirty="0"/>
          </a:p>
        </p:txBody>
      </p:sp>
      <p:sp>
        <p:nvSpPr>
          <p:cNvPr id="10" name="직사각형 9"/>
          <p:cNvSpPr/>
          <p:nvPr/>
        </p:nvSpPr>
        <p:spPr>
          <a:xfrm>
            <a:off x="5020056" y="1288031"/>
            <a:ext cx="758952" cy="128016"/>
          </a:xfrm>
          <a:prstGeom prst="rect">
            <a:avLst/>
          </a:prstGeom>
          <a:solidFill>
            <a:srgbClr val="DD604F"/>
          </a:solidFill>
          <a:ln>
            <a:solidFill>
              <a:srgbClr val="DD6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1416047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810" y="122093"/>
            <a:ext cx="2028940" cy="78485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F0ACC22-FFA8-468C-94AB-25C988C96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308" y="1692143"/>
            <a:ext cx="81534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5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987EF-5E15-47C2-8B20-9B1238A46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2040" y="1122363"/>
            <a:ext cx="3531766" cy="2387600"/>
          </a:xfrm>
        </p:spPr>
        <p:txBody>
          <a:bodyPr/>
          <a:lstStyle/>
          <a:p>
            <a:r>
              <a:rPr lang="ko-KR" altLang="en-US" dirty="0"/>
              <a:t>중간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2A3894-C0C1-4CA1-B5BE-13F0B6E7C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213" y="3979780"/>
            <a:ext cx="8671420" cy="1655762"/>
          </a:xfrm>
        </p:spPr>
        <p:txBody>
          <a:bodyPr>
            <a:normAutofit/>
          </a:bodyPr>
          <a:lstStyle/>
          <a:p>
            <a:pPr algn="r"/>
            <a:r>
              <a:rPr lang="en-US" altLang="ko-KR" sz="4000" dirty="0"/>
              <a:t> </a:t>
            </a:r>
            <a:r>
              <a:rPr lang="ko-KR" altLang="en-US" sz="4000" dirty="0"/>
              <a:t>발표자 </a:t>
            </a:r>
            <a:r>
              <a:rPr lang="en-US" altLang="ko-KR" sz="4000" dirty="0"/>
              <a:t>: 20193322 </a:t>
            </a:r>
            <a:r>
              <a:rPr lang="ko-KR" altLang="en-US" sz="4000" dirty="0"/>
              <a:t>박지혜</a:t>
            </a:r>
          </a:p>
        </p:txBody>
      </p:sp>
      <p:pic>
        <p:nvPicPr>
          <p:cNvPr id="4" name="Picture 2" descr="에브리타임에 대한 이미지 검색결과">
            <a:extLst>
              <a:ext uri="{FF2B5EF4-FFF2-40B4-BE49-F238E27FC236}">
                <a16:creationId xmlns:a16="http://schemas.microsoft.com/office/drawing/2014/main" id="{90A2E599-3D5D-4C81-A4F0-C66CAF778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08" y="816037"/>
            <a:ext cx="2903621" cy="285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F9B5CF0-0BA3-43D8-8A06-58F894F41827}"/>
              </a:ext>
            </a:extLst>
          </p:cNvPr>
          <p:cNvSpPr/>
          <p:nvPr/>
        </p:nvSpPr>
        <p:spPr>
          <a:xfrm>
            <a:off x="3427042" y="1501152"/>
            <a:ext cx="32991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rgbClr val="DD604F"/>
                </a:solidFill>
              </a:rPr>
              <a:t>OUTSTAR</a:t>
            </a:r>
            <a:endParaRPr lang="ko-KR" altLang="en-US" sz="4000" b="1" dirty="0">
              <a:solidFill>
                <a:srgbClr val="DD6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8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951103"/>
            <a:ext cx="7754112" cy="3576751"/>
          </a:xfrm>
        </p:spPr>
        <p:txBody>
          <a:bodyPr>
            <a:noAutofit/>
          </a:bodyPr>
          <a:lstStyle/>
          <a:p>
            <a:pPr marL="514350" indent="-514350">
              <a:lnSpc>
                <a:spcPct val="250000"/>
              </a:lnSpc>
              <a:buAutoNum type="arabicPeriod"/>
            </a:pPr>
            <a:r>
              <a:rPr lang="ko-KR" altLang="en-US" sz="2000" dirty="0"/>
              <a:t>프로젝트 설명</a:t>
            </a:r>
            <a:endParaRPr lang="en-US" altLang="ko-KR" sz="2000" dirty="0"/>
          </a:p>
          <a:p>
            <a:pPr marL="514350" indent="-514350">
              <a:lnSpc>
                <a:spcPct val="250000"/>
              </a:lnSpc>
              <a:buAutoNum type="arabicPeriod"/>
            </a:pPr>
            <a:r>
              <a:rPr lang="ko-KR" altLang="en-US" sz="2000" dirty="0"/>
              <a:t>사용 기능</a:t>
            </a:r>
            <a:endParaRPr lang="en-US" altLang="ko-KR" sz="2000" dirty="0"/>
          </a:p>
          <a:p>
            <a:pPr marL="514350" indent="-514350">
              <a:lnSpc>
                <a:spcPct val="250000"/>
              </a:lnSpc>
              <a:buAutoNum type="arabicPeriod"/>
            </a:pPr>
            <a:r>
              <a:rPr lang="ko-KR" altLang="en-US" sz="2000" dirty="0"/>
              <a:t>코드 설명 및 결과</a:t>
            </a:r>
            <a:endParaRPr lang="en-US" altLang="ko-KR" sz="2000" dirty="0"/>
          </a:p>
          <a:p>
            <a:pPr marL="514350" indent="-514350">
              <a:lnSpc>
                <a:spcPct val="250000"/>
              </a:lnSpc>
              <a:buAutoNum type="arabicPeriod"/>
            </a:pPr>
            <a:r>
              <a:rPr lang="en-US" altLang="ko-KR" sz="2000" dirty="0" err="1"/>
              <a:t>Github</a:t>
            </a:r>
            <a:r>
              <a:rPr lang="en-US" altLang="ko-KR" sz="2000" dirty="0"/>
              <a:t> </a:t>
            </a:r>
            <a:r>
              <a:rPr lang="ko-KR" altLang="en-US" sz="2000" dirty="0"/>
              <a:t>활용에 대한 의견</a:t>
            </a:r>
            <a:endParaRPr lang="en-US" altLang="ko-KR" sz="2000" dirty="0"/>
          </a:p>
        </p:txBody>
      </p:sp>
      <p:pic>
        <p:nvPicPr>
          <p:cNvPr id="4" name="Picture 2" descr="에브리타임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" y="169416"/>
            <a:ext cx="1100327" cy="110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02432" y="330146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D604F"/>
                </a:solidFill>
              </a:rPr>
              <a:t>OUTSTAR</a:t>
            </a:r>
            <a:endParaRPr lang="ko-KR" altLang="en-US" b="1" dirty="0">
              <a:solidFill>
                <a:srgbClr val="DD604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4232" y="68675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목포해양대학교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46904" y="705676"/>
            <a:ext cx="1435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DD604F"/>
                </a:solidFill>
              </a:rPr>
              <a:t>Board</a:t>
            </a:r>
            <a:endParaRPr lang="ko-KR" altLang="en-US" sz="2000" b="1" dirty="0">
              <a:solidFill>
                <a:srgbClr val="DD604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82512" y="705676"/>
            <a:ext cx="1435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Schedule</a:t>
            </a:r>
            <a:endParaRPr lang="ko-KR" alt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080248" y="705676"/>
            <a:ext cx="238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Class Evaluation</a:t>
            </a:r>
            <a:endParaRPr lang="ko-KR" altLang="en-US" sz="2000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810" y="122093"/>
            <a:ext cx="2028940" cy="78485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57200" y="1618974"/>
            <a:ext cx="7754112" cy="59740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목차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513064" y="1618974"/>
            <a:ext cx="3255264" cy="2258568"/>
          </a:xfrm>
          <a:prstGeom prst="rect">
            <a:avLst/>
          </a:prstGeom>
          <a:solidFill>
            <a:srgbClr val="F9F9F9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630012" y="1748878"/>
            <a:ext cx="232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/>
                </a:solidFill>
              </a:rPr>
              <a:t>Hot Posts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194182" y="1810201"/>
            <a:ext cx="658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</a:rPr>
              <a:t>More</a:t>
            </a:r>
            <a:endParaRPr lang="ko-KR" alt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1024" y="2703413"/>
            <a:ext cx="900514" cy="31556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509093" y="2733036"/>
            <a:ext cx="1541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</a:rPr>
              <a:t>Secrete Board</a:t>
            </a:r>
            <a:endParaRPr lang="ko-KR" alt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8513064" y="2216382"/>
            <a:ext cx="3255264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8500872" y="3054582"/>
            <a:ext cx="3255264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517117" y="3578454"/>
            <a:ext cx="1541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</a:rPr>
              <a:t>Secrete Board</a:t>
            </a:r>
            <a:endParaRPr lang="ko-KR" alt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1024" y="3609729"/>
            <a:ext cx="900514" cy="254391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454152" y="2951102"/>
            <a:ext cx="7769352" cy="360763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020056" y="1288031"/>
            <a:ext cx="758952" cy="128016"/>
          </a:xfrm>
          <a:prstGeom prst="rect">
            <a:avLst/>
          </a:prstGeom>
          <a:solidFill>
            <a:srgbClr val="DD604F"/>
          </a:solidFill>
          <a:ln>
            <a:solidFill>
              <a:srgbClr val="DD6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1416047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54152" y="2295630"/>
            <a:ext cx="7754112" cy="48158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  Write your post here!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6278" y="2311768"/>
            <a:ext cx="524863" cy="46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83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8383" y="1665755"/>
            <a:ext cx="10575883" cy="4862093"/>
          </a:xfrm>
        </p:spPr>
        <p:txBody>
          <a:bodyPr>
            <a:no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2000" dirty="0"/>
              <a:t>이번 프로젝트는 실제로 있는 웹에서 부족하고</a:t>
            </a:r>
            <a:r>
              <a:rPr lang="en-US" altLang="ko-KR" sz="2000" dirty="0"/>
              <a:t>, </a:t>
            </a:r>
            <a:r>
              <a:rPr lang="ko-KR" altLang="en-US" sz="2000" dirty="0"/>
              <a:t>실제로 학생들이 정말로 필요로 하는</a:t>
            </a:r>
            <a:endParaRPr lang="en-US" altLang="ko-KR" sz="2000" dirty="0"/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2000" dirty="0"/>
              <a:t>      게 무엇인가에 대해 고민하고</a:t>
            </a:r>
            <a:r>
              <a:rPr lang="en-US" altLang="ko-KR" sz="2000" dirty="0"/>
              <a:t>, </a:t>
            </a:r>
            <a:r>
              <a:rPr lang="ko-KR" altLang="en-US" sz="2000" dirty="0"/>
              <a:t>실제로 학교생활을 하면서 있었으면 좋겠다는 기능들을</a:t>
            </a:r>
            <a:endParaRPr lang="en-US" altLang="ko-KR" sz="2000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000" dirty="0"/>
              <a:t>      </a:t>
            </a:r>
            <a:r>
              <a:rPr lang="ko-KR" altLang="en-US" sz="2000" dirty="0"/>
              <a:t>개발하기로 결정했습니다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200000"/>
              </a:lnSpc>
              <a:buAutoNum type="arabicPeriod" startAt="2"/>
            </a:pPr>
            <a:r>
              <a:rPr lang="ko-KR" altLang="en-US" sz="2000" dirty="0"/>
              <a:t>원래 있던 웹은 시간표 정리</a:t>
            </a:r>
            <a:r>
              <a:rPr lang="en-US" altLang="ko-KR" sz="2000" dirty="0"/>
              <a:t>(</a:t>
            </a:r>
            <a:r>
              <a:rPr lang="ko-KR" altLang="en-US" sz="2000" dirty="0"/>
              <a:t>시간표를 쉽게 확인할 수 있음</a:t>
            </a:r>
            <a:r>
              <a:rPr lang="en-US" altLang="ko-KR" sz="2000" dirty="0"/>
              <a:t>), </a:t>
            </a:r>
            <a:r>
              <a:rPr lang="ko-KR" altLang="en-US" sz="2000" dirty="0"/>
              <a:t>자유 게시판</a:t>
            </a:r>
            <a:r>
              <a:rPr lang="en-US" altLang="ko-KR" sz="2000" dirty="0"/>
              <a:t>(</a:t>
            </a:r>
            <a:r>
              <a:rPr lang="ko-KR" altLang="en-US" sz="2000" dirty="0"/>
              <a:t>텍스트만을 이용한 익명 글 업로드</a:t>
            </a:r>
            <a:r>
              <a:rPr lang="en-US" altLang="ko-KR" sz="2000" dirty="0"/>
              <a:t> </a:t>
            </a:r>
            <a:r>
              <a:rPr lang="ko-KR" altLang="en-US" sz="2000" dirty="0"/>
              <a:t>및 댓글기능 사용</a:t>
            </a:r>
            <a:r>
              <a:rPr lang="en-US" altLang="ko-KR" sz="2000" dirty="0"/>
              <a:t>)</a:t>
            </a:r>
            <a:r>
              <a:rPr lang="ko-KR" altLang="en-US" sz="2000" dirty="0"/>
              <a:t>등 아주 기본적인 기능만 있지만</a:t>
            </a:r>
            <a:r>
              <a:rPr lang="en-US" altLang="ko-KR" sz="2000" dirty="0"/>
              <a:t>, </a:t>
            </a:r>
            <a:r>
              <a:rPr lang="ko-KR" altLang="en-US" sz="2000" dirty="0"/>
              <a:t>시험 족보 및 과목평가 부분은 전혀 존재하지 않아서 개발하기로 결정했습니다</a:t>
            </a:r>
            <a:r>
              <a:rPr lang="en-US" altLang="ko-KR" sz="2000" dirty="0"/>
              <a:t>.</a:t>
            </a:r>
          </a:p>
        </p:txBody>
      </p:sp>
      <p:pic>
        <p:nvPicPr>
          <p:cNvPr id="4" name="Picture 2" descr="에브리타임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" y="169416"/>
            <a:ext cx="1100327" cy="110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02432" y="330146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D604F"/>
                </a:solidFill>
              </a:rPr>
              <a:t>OUTSTAR</a:t>
            </a:r>
            <a:endParaRPr lang="ko-KR" altLang="en-US" b="1" dirty="0">
              <a:solidFill>
                <a:srgbClr val="DD604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4232" y="68675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프로젝트 설명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46904" y="705676"/>
            <a:ext cx="1435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DD604F"/>
                </a:solidFill>
              </a:rPr>
              <a:t>Board</a:t>
            </a:r>
            <a:endParaRPr lang="ko-KR" altLang="en-US" sz="2000" b="1" dirty="0">
              <a:solidFill>
                <a:srgbClr val="DD604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82512" y="705676"/>
            <a:ext cx="1435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Schedule</a:t>
            </a:r>
            <a:endParaRPr lang="ko-KR" alt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080248" y="705676"/>
            <a:ext cx="238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Class Evaluation</a:t>
            </a:r>
            <a:endParaRPr lang="ko-KR" altLang="en-US" sz="2000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810" y="122093"/>
            <a:ext cx="2028940" cy="784857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63143" y="1683676"/>
            <a:ext cx="10591123" cy="484417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020056" y="1288031"/>
            <a:ext cx="758952" cy="128016"/>
          </a:xfrm>
          <a:prstGeom prst="rect">
            <a:avLst/>
          </a:prstGeom>
          <a:solidFill>
            <a:srgbClr val="DD604F"/>
          </a:solidFill>
          <a:ln>
            <a:solidFill>
              <a:srgbClr val="DD6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1416047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396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2">
              <a:lumMod val="75000"/>
            </a:schemeClr>
          </a:solidFill>
        </a:ln>
      </a:spPr>
      <a:bodyPr rtlCol="0" anchor="ctr"/>
      <a:lstStyle>
        <a:defPPr algn="l">
          <a:defRPr sz="20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20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884</Words>
  <Application>Microsoft Office PowerPoint</Application>
  <PresentationFormat>와이드스크린</PresentationFormat>
  <Paragraphs>252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0" baseType="lpstr">
      <vt:lpstr>-apple-system</vt:lpstr>
      <vt:lpstr>Noto Sans KR</vt:lpstr>
      <vt:lpstr>맑은 고딕</vt:lpstr>
      <vt:lpstr>Arial</vt:lpstr>
      <vt:lpstr>Office 테마</vt:lpstr>
      <vt:lpstr> 수강 후기 및 학과 족보 커뮤니티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중간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중간 발표</dc:title>
  <dc:creator>승현 박</dc:creator>
  <cp:lastModifiedBy>박 지혜</cp:lastModifiedBy>
  <cp:revision>55</cp:revision>
  <dcterms:created xsi:type="dcterms:W3CDTF">2021-10-31T14:25:06Z</dcterms:created>
  <dcterms:modified xsi:type="dcterms:W3CDTF">2021-11-02T02:09:11Z</dcterms:modified>
</cp:coreProperties>
</file>