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7" r:id="rId2"/>
    <p:sldId id="259" r:id="rId3"/>
    <p:sldId id="267" r:id="rId4"/>
    <p:sldId id="282" r:id="rId5"/>
    <p:sldId id="283" r:id="rId6"/>
    <p:sldId id="261" r:id="rId7"/>
    <p:sldId id="284" r:id="rId8"/>
    <p:sldId id="266" r:id="rId9"/>
    <p:sldId id="273" r:id="rId10"/>
    <p:sldId id="280" r:id="rId11"/>
    <p:sldId id="286" r:id="rId12"/>
    <p:sldId id="285" r:id="rId13"/>
    <p:sldId id="279" r:id="rId14"/>
    <p:sldId id="278" r:id="rId15"/>
    <p:sldId id="263" r:id="rId16"/>
    <p:sldId id="268" r:id="rId17"/>
    <p:sldId id="269" r:id="rId18"/>
    <p:sldId id="270" r:id="rId19"/>
    <p:sldId id="275" r:id="rId20"/>
    <p:sldId id="271" r:id="rId21"/>
    <p:sldId id="274" r:id="rId22"/>
    <p:sldId id="272" r:id="rId23"/>
    <p:sldId id="276" r:id="rId24"/>
    <p:sldId id="265" r:id="rId25"/>
  </p:sldIdLst>
  <p:sldSz cx="9144000" cy="6858000" type="screen4x3"/>
  <p:notesSz cx="6858000" cy="9144000"/>
  <p:embeddedFontLst>
    <p:embeddedFont>
      <p:font typeface="Segoe UI Black" pitchFamily="34" charset="0"/>
      <p:bold r:id="rId27"/>
      <p:boldItalic r:id="rId28"/>
    </p:embeddedFont>
    <p:embeddedFont>
      <p:font typeface="나눔고딕 ExtraBold" charset="-127"/>
      <p:bold r:id="rId29"/>
    </p:embeddedFont>
    <p:embeddedFont>
      <p:font typeface="맑은 고딕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4B62"/>
    <a:srgbClr val="FFD5DA"/>
    <a:srgbClr val="FFE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584" autoAdjust="0"/>
  </p:normalViewPr>
  <p:slideViewPr>
    <p:cSldViewPr snapToObjects="1" showGuides="1">
      <p:cViewPr>
        <p:scale>
          <a:sx n="90" d="100"/>
          <a:sy n="90" d="100"/>
        </p:scale>
        <p:origin x="-1224" y="-173"/>
      </p:cViewPr>
      <p:guideLst>
        <p:guide orient="horz" pos="2160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393A8-633A-44BC-88CE-FCA3A15FDEAB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54A2B-6412-4D58-A6C1-BD0167DA10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121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33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24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2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6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9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5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7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14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7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645AA-E039-4E57-8F7F-F37FFD3EA154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47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H="1">
            <a:off x="5715065" y="3120048"/>
            <a:ext cx="144000" cy="806543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0152" y="3262635"/>
            <a:ext cx="4215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졸업 작품 기획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036496" y="188640"/>
            <a:ext cx="0" cy="666936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 flipH="1">
            <a:off x="8604448" y="3143609"/>
            <a:ext cx="144000" cy="806543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51520" y="6741368"/>
            <a:ext cx="8892480" cy="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51520" y="6669360"/>
            <a:ext cx="8892480" cy="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900506" y="5733256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2015180038 </a:t>
            </a:r>
            <a:r>
              <a:rPr lang="ko-KR" altLang="en-US" sz="1400" dirty="0" smtClean="0"/>
              <a:t>정하은</a:t>
            </a:r>
            <a:endParaRPr lang="en-US" altLang="ko-KR" sz="1400" dirty="0" smtClean="0"/>
          </a:p>
          <a:p>
            <a:r>
              <a:rPr lang="en-US" altLang="ko-KR" sz="1400" dirty="0" smtClean="0"/>
              <a:t>2011180000 </a:t>
            </a:r>
            <a:r>
              <a:rPr lang="ko-KR" altLang="en-US" sz="1400" dirty="0" smtClean="0"/>
              <a:t>정우준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10972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4/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기술요소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27584" y="1700808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53946" y="2132854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55576" y="2380818"/>
            <a:ext cx="4804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디퍼드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렌더링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기법 및 그림자 구현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3568" y="2344817"/>
            <a:ext cx="372874" cy="3960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114" y="3266982"/>
            <a:ext cx="5657771" cy="297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17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5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타 게임과의 차별성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1228110"/>
            <a:ext cx="337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smtClean="0"/>
              <a:t>유사게임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리틀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나이트메어</a:t>
            </a:r>
            <a:endParaRPr lang="ko-KR" altLang="en-US" dirty="0"/>
          </a:p>
        </p:txBody>
      </p:sp>
      <p:pic>
        <p:nvPicPr>
          <p:cNvPr id="2050" name="Picture 2" descr="C:\Users\JHE\Desktop\리틀 나이트메어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4680520" cy="284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14115" y="1988840"/>
            <a:ext cx="33820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차별적인 부분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구체적인 모험의 목표물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태엽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생성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그것을 방해하는 로봇 </a:t>
            </a:r>
            <a:r>
              <a:rPr lang="ko-KR" altLang="en-US" sz="1600" dirty="0" err="1" smtClean="0"/>
              <a:t>몬스터</a:t>
            </a:r>
            <a:r>
              <a:rPr lang="ko-KR" altLang="en-US" sz="1600" dirty="0" smtClean="0"/>
              <a:t> 존재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로봇 </a:t>
            </a:r>
            <a:r>
              <a:rPr lang="ko-KR" altLang="en-US" sz="1600" dirty="0" err="1" smtClean="0"/>
              <a:t>몬스터와의</a:t>
            </a:r>
            <a:r>
              <a:rPr lang="ko-KR" altLang="en-US" sz="1600" dirty="0" smtClean="0"/>
              <a:t> 전투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전투 조건이 존재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빛을 통해 적에게 모습이 발각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주어진 제한시간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캐릭터의 손상도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6387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5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팀원 역할분담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25790" y="5025370"/>
            <a:ext cx="30353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 및 </a:t>
            </a:r>
            <a:endParaRPr lang="en-US" altLang="ko-KR" dirty="0" smtClean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 lang="ko-KR" altLang="en-US"/>
            </a:pP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물리 </a:t>
            </a: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endParaRPr lang="en-US" altLang="ko-KR" dirty="0" smtClean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1733770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25559" y="1373731"/>
            <a:ext cx="3796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정우준</a:t>
            </a:r>
            <a:endParaRPr lang="ko-KR" altLang="en-US" sz="2000" b="1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Segoe UI Black" panose="020B0A02040204020203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4844" y="3028890"/>
            <a:ext cx="379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err="1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맵</a:t>
            </a: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및 오브젝트 툴 구현</a:t>
            </a:r>
            <a:endParaRPr lang="ko-KR" altLang="en-US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4844" y="2092786"/>
            <a:ext cx="379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게임프레임워크 구축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9002" y="2056785"/>
            <a:ext cx="372874" cy="39604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9002" y="2956887"/>
            <a:ext cx="372874" cy="39604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9002" y="5205390"/>
            <a:ext cx="372874" cy="396044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>
            <a:off x="4830009" y="1733770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932040" y="1373731"/>
            <a:ext cx="3796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정하</a:t>
            </a:r>
            <a:r>
              <a:rPr lang="ko-KR" altLang="en-US" sz="2000" b="1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은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95483" y="2056785"/>
            <a:ext cx="372874" cy="39604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95483" y="2956887"/>
            <a:ext cx="372874" cy="39604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09712" y="4064878"/>
            <a:ext cx="372874" cy="396044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624569" y="3861048"/>
            <a:ext cx="379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err="1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쉐이더</a:t>
            </a: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endParaRPr lang="en-US" altLang="ko-KR" dirty="0" smtClean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 lang="ko-KR" altLang="en-US"/>
            </a:pP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캐릭터 애니메이션</a:t>
            </a:r>
            <a:endParaRPr lang="ko-KR" altLang="en-US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8727" y="4064878"/>
            <a:ext cx="372874" cy="39604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081920" y="2066771"/>
            <a:ext cx="379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세부기획문서 작성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54593" y="2852936"/>
            <a:ext cx="3315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캐릭터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배경 모델 및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 lang="ko-KR" altLang="en-US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모션 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096149" y="4109010"/>
            <a:ext cx="379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레벨 디자인</a:t>
            </a:r>
            <a:endParaRPr lang="en-US" altLang="ko-KR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59479" y="5181291"/>
            <a:ext cx="372874" cy="39604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5087931" y="5203357"/>
            <a:ext cx="379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일정관리</a:t>
            </a:r>
          </a:p>
          <a:p>
            <a:pPr algn="ctr">
              <a:defRPr lang="ko-KR" altLang="en-US"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624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6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개발 일정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932557"/>
              </p:ext>
            </p:extLst>
          </p:nvPr>
        </p:nvGraphicFramePr>
        <p:xfrm>
          <a:off x="539552" y="1556792"/>
          <a:ext cx="7128810" cy="5087292"/>
        </p:xfrm>
        <a:graphic>
          <a:graphicData uri="http://schemas.openxmlformats.org/drawingml/2006/table">
            <a:tbl>
              <a:tblPr/>
              <a:tblGrid>
                <a:gridCol w="1023525"/>
                <a:gridCol w="10235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1160"/>
                <a:gridCol w="141160"/>
                <a:gridCol w="141160"/>
                <a:gridCol w="141160"/>
                <a:gridCol w="1411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411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032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5199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4116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14116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14175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144016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137714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4116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141160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141160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141160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141160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141160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141160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141160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141160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  <a:gridCol w="141160">
                  <a:extLst>
                    <a:ext uri="{9D8B030D-6E8A-4147-A177-3AD203B41FA5}">
                      <a16:colId xmlns="" xmlns:a16="http://schemas.microsoft.com/office/drawing/2014/main" val="20023"/>
                    </a:ext>
                  </a:extLst>
                </a:gridCol>
                <a:gridCol w="141160">
                  <a:extLst>
                    <a:ext uri="{9D8B030D-6E8A-4147-A177-3AD203B41FA5}">
                      <a16:colId xmlns="" xmlns:a16="http://schemas.microsoft.com/office/drawing/2014/main" val="20024"/>
                    </a:ext>
                  </a:extLst>
                </a:gridCol>
                <a:gridCol w="141160">
                  <a:extLst>
                    <a:ext uri="{9D8B030D-6E8A-4147-A177-3AD203B41FA5}">
                      <a16:colId xmlns="" xmlns:a16="http://schemas.microsoft.com/office/drawing/2014/main" val="20025"/>
                    </a:ext>
                  </a:extLst>
                </a:gridCol>
                <a:gridCol w="141160">
                  <a:extLst>
                    <a:ext uri="{9D8B030D-6E8A-4147-A177-3AD203B41FA5}">
                      <a16:colId xmlns="" xmlns:a16="http://schemas.microsoft.com/office/drawing/2014/main" val="20026"/>
                    </a:ext>
                  </a:extLst>
                </a:gridCol>
                <a:gridCol w="141160">
                  <a:extLst>
                    <a:ext uri="{9D8B030D-6E8A-4147-A177-3AD203B41FA5}">
                      <a16:colId xmlns="" xmlns:a16="http://schemas.microsoft.com/office/drawing/2014/main" val="20027"/>
                    </a:ext>
                  </a:extLst>
                </a:gridCol>
                <a:gridCol w="141160">
                  <a:extLst>
                    <a:ext uri="{9D8B030D-6E8A-4147-A177-3AD203B41FA5}">
                      <a16:colId xmlns="" xmlns:a16="http://schemas.microsoft.com/office/drawing/2014/main" val="20028"/>
                    </a:ext>
                  </a:extLst>
                </a:gridCol>
                <a:gridCol w="141160">
                  <a:extLst>
                    <a:ext uri="{9D8B030D-6E8A-4147-A177-3AD203B41FA5}">
                      <a16:colId xmlns="" xmlns:a16="http://schemas.microsoft.com/office/drawing/2014/main" val="20029"/>
                    </a:ext>
                  </a:extLst>
                </a:gridCol>
                <a:gridCol w="141160">
                  <a:extLst>
                    <a:ext uri="{9D8B030D-6E8A-4147-A177-3AD203B41FA5}">
                      <a16:colId xmlns="" xmlns:a16="http://schemas.microsoft.com/office/drawing/2014/main" val="20030"/>
                    </a:ext>
                  </a:extLst>
                </a:gridCol>
                <a:gridCol w="141160">
                  <a:extLst>
                    <a:ext uri="{9D8B030D-6E8A-4147-A177-3AD203B41FA5}">
                      <a16:colId xmlns="" xmlns:a16="http://schemas.microsoft.com/office/drawing/2014/main" val="20031"/>
                    </a:ext>
                  </a:extLst>
                </a:gridCol>
                <a:gridCol w="141160">
                  <a:extLst>
                    <a:ext uri="{9D8B030D-6E8A-4147-A177-3AD203B41FA5}">
                      <a16:colId xmlns="" xmlns:a16="http://schemas.microsoft.com/office/drawing/2014/main" val="20032"/>
                    </a:ext>
                  </a:extLst>
                </a:gridCol>
                <a:gridCol w="141160">
                  <a:extLst>
                    <a:ext uri="{9D8B030D-6E8A-4147-A177-3AD203B41FA5}">
                      <a16:colId xmlns="" xmlns:a16="http://schemas.microsoft.com/office/drawing/2014/main" val="20033"/>
                    </a:ext>
                  </a:extLst>
                </a:gridCol>
                <a:gridCol w="141160">
                  <a:extLst>
                    <a:ext uri="{9D8B030D-6E8A-4147-A177-3AD203B41FA5}">
                      <a16:colId xmlns="" xmlns:a16="http://schemas.microsoft.com/office/drawing/2014/main" val="20034"/>
                    </a:ext>
                  </a:extLst>
                </a:gridCol>
                <a:gridCol w="141160">
                  <a:extLst>
                    <a:ext uri="{9D8B030D-6E8A-4147-A177-3AD203B41FA5}">
                      <a16:colId xmlns="" xmlns:a16="http://schemas.microsoft.com/office/drawing/2014/main" val="20035"/>
                    </a:ext>
                  </a:extLst>
                </a:gridCol>
                <a:gridCol w="141160">
                  <a:extLst>
                    <a:ext uri="{9D8B030D-6E8A-4147-A177-3AD203B41FA5}">
                      <a16:colId xmlns="" xmlns:a16="http://schemas.microsoft.com/office/drawing/2014/main" val="20036"/>
                    </a:ext>
                  </a:extLst>
                </a:gridCol>
              </a:tblGrid>
              <a:tr h="2246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8372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빛 </a:t>
                      </a:r>
                      <a:r>
                        <a:rPr lang="en-US" altLang="ko-KR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장애물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8372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UI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8372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805">
                <a:tc rowSpan="7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</a:t>
                      </a:r>
                      <a:endParaRPr lang="en-US" altLang="ko-KR" sz="1200" kern="0" spc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프레임워크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8372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baseline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  <a:r>
                        <a:rPr lang="en-US" altLang="ko-KR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kern="0" spc="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오브젝트 툴</a:t>
                      </a:r>
                      <a:endParaRPr lang="en-US" altLang="ko-KR" sz="1200" kern="0" spc="0" baseline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805">
                <a:tc vMerge="1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0" spc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애니메이션</a:t>
                      </a: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8372">
                <a:tc vMerge="1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0" spc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그림자와 조명</a:t>
                      </a: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8372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인공지능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180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물리적 기술요소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8372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</a:t>
                      </a:r>
                      <a:r>
                        <a:rPr lang="en-US" altLang="ko-KR" sz="1200" kern="0" spc="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baseline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8372">
                <a:tc row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그래픽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모델링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8372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장애물 모델링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8372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애니매이션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8372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이펙트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" name="직사각형 48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606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7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출처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243407"/>
            <a:ext cx="82809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관절인형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-http://www.ebay.es/itm/Robot-Time-Reloj-Despertador-ROJO-negro-con-Analogico-Pantalla-Retro-/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311079023040</a:t>
            </a:r>
          </a:p>
          <a:p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로봇인형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-http://www.ebay.es/itm/Robot-Time-Reloj-Despertador-ROJO-negro-con-Analogico-Pantalla-Retro-/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311079023040</a:t>
            </a:r>
          </a:p>
          <a:p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-http://free-3d-textures.com/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png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png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-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miscellanous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-stuff/</a:t>
            </a:r>
          </a:p>
          <a:p>
            <a:endParaRPr lang="en-US" altLang="ko-KR" sz="1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리틀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나이트메어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-http://blog.naver.com/ps3player/220934403639</a:t>
            </a:r>
          </a:p>
          <a:p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583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996952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 for listening!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캐릭터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3" name="Picture 2" descr="C:\Users\JHE\Desktop\그림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073" y="1628800"/>
            <a:ext cx="1296144" cy="19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27584" y="4149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 flipV="1">
            <a:off x="636134" y="1340767"/>
            <a:ext cx="37208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38878" y="1386487"/>
            <a:ext cx="45719" cy="51845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 flipV="1">
            <a:off x="634830" y="6562434"/>
            <a:ext cx="3727718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500126" y="8493759"/>
            <a:ext cx="45719" cy="24240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4316829" y="1351981"/>
            <a:ext cx="45719" cy="52333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549140" y="1337996"/>
            <a:ext cx="45719" cy="52472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flipV="1">
            <a:off x="4549140" y="1340767"/>
            <a:ext cx="37208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 flipV="1">
            <a:off x="4594859" y="6539575"/>
            <a:ext cx="369794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8247086" y="1337996"/>
            <a:ext cx="45719" cy="52472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 flipV="1">
            <a:off x="636134" y="5200299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951182" y="5200300"/>
            <a:ext cx="27767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가능한 행동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dirty="0" smtClean="0"/>
              <a:t>      -</a:t>
            </a:r>
            <a:r>
              <a:rPr lang="ko-KR" altLang="en-US" sz="1400" dirty="0" smtClean="0"/>
              <a:t>걷기         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기어오르기</a:t>
            </a:r>
            <a:endParaRPr lang="en-US" altLang="ko-KR" sz="1400" dirty="0" smtClean="0"/>
          </a:p>
          <a:p>
            <a:r>
              <a:rPr lang="en-US" altLang="ko-KR" sz="1400" dirty="0" smtClean="0"/>
              <a:t>      -</a:t>
            </a:r>
            <a:r>
              <a:rPr lang="ko-KR" altLang="en-US" sz="1400" dirty="0" smtClean="0"/>
              <a:t>점프         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매달리</a:t>
            </a:r>
            <a:r>
              <a:rPr lang="ko-KR" altLang="en-US" sz="1400" dirty="0"/>
              <a:t>기</a:t>
            </a:r>
            <a:endParaRPr lang="en-US" altLang="ko-KR" sz="1400" dirty="0" smtClean="0"/>
          </a:p>
          <a:p>
            <a:r>
              <a:rPr lang="en-US" altLang="ko-KR" sz="1400" dirty="0" smtClean="0"/>
              <a:t>      -</a:t>
            </a:r>
            <a:r>
              <a:rPr lang="ko-KR" altLang="en-US" sz="1400" dirty="0" smtClean="0"/>
              <a:t>엎드리기   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공격</a:t>
            </a:r>
            <a:endParaRPr lang="en-US" altLang="ko-KR" sz="1400" dirty="0" smtClean="0"/>
          </a:p>
          <a:p>
            <a:endParaRPr lang="en-US" altLang="ko-KR" sz="1400" b="1" dirty="0"/>
          </a:p>
        </p:txBody>
      </p:sp>
      <p:sp>
        <p:nvSpPr>
          <p:cNvPr id="67" name="직사각형 66"/>
          <p:cNvSpPr/>
          <p:nvPr/>
        </p:nvSpPr>
        <p:spPr>
          <a:xfrm flipV="1">
            <a:off x="641742" y="3902858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27584" y="3933636"/>
            <a:ext cx="266290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       특징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-</a:t>
            </a:r>
            <a:r>
              <a:rPr lang="ko-KR" altLang="en-US" sz="1400" dirty="0" smtClean="0"/>
              <a:t>인간형 인형</a:t>
            </a:r>
            <a:endParaRPr lang="en-US" altLang="ko-KR" sz="1400" dirty="0"/>
          </a:p>
          <a:p>
            <a:r>
              <a:rPr lang="en-US" altLang="ko-KR" sz="1400" dirty="0" smtClean="0"/>
              <a:t>  -</a:t>
            </a:r>
            <a:r>
              <a:rPr lang="ko-KR" altLang="en-US" sz="1400" dirty="0" smtClean="0"/>
              <a:t>태엽인형이라는 </a:t>
            </a:r>
            <a:r>
              <a:rPr lang="ko-KR" altLang="en-US" sz="1400" dirty="0" err="1" smtClean="0"/>
              <a:t>컨셉을</a:t>
            </a:r>
            <a:r>
              <a:rPr lang="ko-KR" altLang="en-US" sz="1400" dirty="0" smtClean="0"/>
              <a:t> 가짐</a:t>
            </a:r>
            <a:endParaRPr lang="en-US" altLang="ko-KR" sz="1400" dirty="0"/>
          </a:p>
          <a:p>
            <a:endParaRPr lang="en-US" altLang="ko-KR" sz="1400" dirty="0" smtClean="0"/>
          </a:p>
        </p:txBody>
      </p:sp>
      <p:sp>
        <p:nvSpPr>
          <p:cNvPr id="68" name="직사각형 67"/>
          <p:cNvSpPr/>
          <p:nvPr/>
        </p:nvSpPr>
        <p:spPr>
          <a:xfrm flipV="1">
            <a:off x="641742" y="1117602"/>
            <a:ext cx="3720806" cy="3671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039312" y="1115452"/>
            <a:ext cx="101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PLAYER</a:t>
            </a:r>
            <a:endParaRPr lang="ko-KR" altLang="en-US" b="1" dirty="0"/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1619672" y="1772816"/>
            <a:ext cx="0" cy="181322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25229" y="2492896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2UNIT</a:t>
            </a:r>
            <a:endParaRPr lang="ko-KR" altLang="en-US" sz="1600" dirty="0"/>
          </a:p>
        </p:txBody>
      </p:sp>
      <p:sp>
        <p:nvSpPr>
          <p:cNvPr id="74" name="직사각형 73"/>
          <p:cNvSpPr/>
          <p:nvPr/>
        </p:nvSpPr>
        <p:spPr>
          <a:xfrm flipV="1">
            <a:off x="4545780" y="1125727"/>
            <a:ext cx="3720806" cy="3671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824359" y="1125727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MONSTER</a:t>
            </a:r>
            <a:endParaRPr lang="ko-KR" altLang="en-US" b="1" dirty="0"/>
          </a:p>
        </p:txBody>
      </p:sp>
      <p:sp>
        <p:nvSpPr>
          <p:cNvPr id="76" name="직사각형 75"/>
          <p:cNvSpPr/>
          <p:nvPr/>
        </p:nvSpPr>
        <p:spPr>
          <a:xfrm flipV="1">
            <a:off x="4572000" y="3902858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 flipV="1">
            <a:off x="4571999" y="5193705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 descr="C:\Users\JHE\Desktop\그림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205" y="1604081"/>
            <a:ext cx="1473827" cy="21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직선 화살표 연결선 78"/>
          <p:cNvCxnSpPr/>
          <p:nvPr/>
        </p:nvCxnSpPr>
        <p:spPr>
          <a:xfrm>
            <a:off x="5824359" y="1772816"/>
            <a:ext cx="0" cy="181322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932039" y="2492896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2.5UNIT</a:t>
            </a:r>
            <a:endParaRPr lang="ko-KR" alt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3824260" y="6580007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1UNIT = 25CM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750550" y="3933635"/>
            <a:ext cx="21916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       특징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-</a:t>
            </a:r>
            <a:r>
              <a:rPr lang="ko-KR" altLang="en-US" sz="1400" dirty="0" err="1" smtClean="0"/>
              <a:t>로봇형</a:t>
            </a:r>
            <a:r>
              <a:rPr lang="ko-KR" altLang="en-US" sz="1400" dirty="0" smtClean="0"/>
              <a:t> 인형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-</a:t>
            </a:r>
            <a:r>
              <a:rPr lang="ko-KR" altLang="en-US" sz="1400" dirty="0" smtClean="0"/>
              <a:t>스테이지 </a:t>
            </a:r>
            <a:r>
              <a:rPr lang="en-US" altLang="ko-KR" sz="1400" dirty="0" smtClean="0"/>
              <a:t>2, 3</a:t>
            </a:r>
            <a:r>
              <a:rPr lang="ko-KR" altLang="en-US" sz="1400" dirty="0" smtClean="0"/>
              <a:t>에 존재</a:t>
            </a:r>
            <a:endParaRPr lang="en-US" altLang="ko-KR" sz="1400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4921324" y="5195850"/>
            <a:ext cx="20826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가능한 행동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dirty="0" smtClean="0"/>
              <a:t>     -</a:t>
            </a:r>
            <a:r>
              <a:rPr lang="ko-KR" altLang="en-US" sz="1400" dirty="0" smtClean="0"/>
              <a:t>슬라이딩 이동</a:t>
            </a:r>
            <a:endParaRPr lang="en-US" altLang="ko-KR" sz="1400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-</a:t>
            </a:r>
            <a:r>
              <a:rPr lang="ko-KR" altLang="en-US" sz="1400" dirty="0" smtClean="0"/>
              <a:t>공</a:t>
            </a:r>
            <a:r>
              <a:rPr lang="ko-KR" altLang="en-US" sz="1400" dirty="0"/>
              <a:t>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71489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JHE\Desktop\게이지바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51944"/>
            <a:ext cx="4663431" cy="141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06678" y="1920197"/>
            <a:ext cx="2685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타임어택 </a:t>
            </a:r>
            <a:r>
              <a:rPr lang="en-US" altLang="ko-KR" sz="2000" b="1" dirty="0" smtClean="0"/>
              <a:t>&amp; </a:t>
            </a:r>
            <a:r>
              <a:rPr lang="ko-KR" altLang="en-US" sz="2000" b="1" dirty="0" smtClean="0"/>
              <a:t>내구도</a:t>
            </a:r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4797152"/>
            <a:ext cx="6011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태엽인형의 </a:t>
            </a:r>
            <a:r>
              <a:rPr lang="ko-KR" altLang="en-US" dirty="0" err="1" smtClean="0"/>
              <a:t>컨셉에</a:t>
            </a:r>
            <a:r>
              <a:rPr lang="ko-KR" altLang="en-US" dirty="0" smtClean="0"/>
              <a:t> 맞춰</a:t>
            </a:r>
            <a:r>
              <a:rPr lang="en-US" altLang="ko-KR" dirty="0"/>
              <a:t> </a:t>
            </a:r>
            <a:r>
              <a:rPr lang="ko-KR" altLang="en-US" dirty="0" smtClean="0"/>
              <a:t>태엽이 감겨 있는 시간이 제한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인형의 망가짐을 나타내는 내구도가 존재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271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260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오르기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805264"/>
            <a:ext cx="7056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출구로 향하기 위해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몬스터에</a:t>
            </a:r>
            <a:r>
              <a:rPr lang="ko-KR" altLang="en-US" dirty="0" smtClean="0"/>
              <a:t> 공격을 피하기 위해 스테이지에 놓인 장애물을 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올라가야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2050" name="Picture 2" descr="C:\Users\JHE\Desktop\리틀 나이트메어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465201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HE\Desktop\%B8%AEƲ%B3%AA%C0%CCƮ%B8޾%EE_2_mp4_000225_80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3" y="3212976"/>
            <a:ext cx="4352483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855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85010"/>
            <a:ext cx="1260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오르기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746030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스테이지에 존재하는 장애물은 캐릭터의 움직임을 강요한다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장애물을 통해서 다음 스테이지로 넘어가는 출구에 도달한다</a:t>
            </a:r>
            <a:endParaRPr lang="en-US" altLang="ko-KR" dirty="0" smtClean="0"/>
          </a:p>
        </p:txBody>
      </p:sp>
      <p:pic>
        <p:nvPicPr>
          <p:cNvPr id="1026" name="Picture 2" descr="C:\Users\JHE\Desktop\스테이지 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464" y="2240617"/>
            <a:ext cx="4896544" cy="334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89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9036496" y="188640"/>
            <a:ext cx="0" cy="666936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872716"/>
            <a:ext cx="18002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6" y="198884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연구목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적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2893388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소개 및 특징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8064" y="1979548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기술요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3527" y="2843644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중점 연구분야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48064" y="3779748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타 게임과의 비교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93296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6" y="4715852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개발환경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48064" y="471585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 일정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3779996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조작 방법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9168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003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숨기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445224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스테이지마다 창문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전등을 통해 빛이 존재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빛줄기를</a:t>
            </a:r>
            <a:r>
              <a:rPr lang="ko-KR" altLang="en-US" dirty="0" smtClean="0"/>
              <a:t> 캐릭터가 받게 되면 </a:t>
            </a:r>
            <a:r>
              <a:rPr lang="ko-KR" altLang="en-US" dirty="0" err="1" smtClean="0"/>
              <a:t>몬스터에게</a:t>
            </a:r>
            <a:r>
              <a:rPr lang="ko-KR" altLang="en-US" dirty="0" smtClean="0"/>
              <a:t> 모습이 발각된다</a:t>
            </a:r>
            <a:endParaRPr lang="en-US" altLang="ko-KR" dirty="0" smtClean="0"/>
          </a:p>
        </p:txBody>
      </p:sp>
      <p:pic>
        <p:nvPicPr>
          <p:cNvPr id="1026" name="Picture 2" descr="C:\Users\JHE\Desktop\그림자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607" y="2276872"/>
            <a:ext cx="3935676" cy="288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HE\Desktop\실등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629545"/>
            <a:ext cx="2327299" cy="359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682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003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숨기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445224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전등은 </a:t>
            </a:r>
            <a:r>
              <a:rPr lang="ko-KR" altLang="en-US" b="1" dirty="0" smtClean="0">
                <a:solidFill>
                  <a:srgbClr val="FF0000"/>
                </a:solidFill>
              </a:rPr>
              <a:t>불규칙적인</a:t>
            </a:r>
            <a:r>
              <a:rPr lang="ko-KR" altLang="en-US" dirty="0" smtClean="0"/>
              <a:t> 회전을 반복함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빛에 따라 장애물의 그림자가 변함</a:t>
            </a:r>
            <a:endParaRPr lang="en-US" altLang="ko-KR" dirty="0" smtClean="0"/>
          </a:p>
        </p:txBody>
      </p:sp>
      <p:pic>
        <p:nvPicPr>
          <p:cNvPr id="1028" name="Picture 4" descr="C:\Users\JHE\Desktop\실등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419146"/>
            <a:ext cx="1656184" cy="256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위로 구부러진 화살표 8"/>
          <p:cNvSpPr/>
          <p:nvPr/>
        </p:nvSpPr>
        <p:spPr>
          <a:xfrm>
            <a:off x="2915816" y="3933056"/>
            <a:ext cx="2808312" cy="652293"/>
          </a:xfrm>
          <a:prstGeom prst="curvedUp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52120" y="422724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회전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89517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260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때리</a:t>
            </a:r>
            <a:r>
              <a:rPr lang="ko-KR" altLang="en-US" sz="2000" b="1" dirty="0"/>
              <a:t>기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301208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캐릭터는 </a:t>
            </a:r>
            <a:r>
              <a:rPr lang="ko-KR" altLang="en-US" dirty="0" err="1" smtClean="0"/>
              <a:t>몬스터를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후면</a:t>
            </a:r>
            <a:r>
              <a:rPr lang="ko-KR" altLang="en-US" dirty="0" smtClean="0"/>
              <a:t>에서 공격한다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몬스터는</a:t>
            </a:r>
            <a:r>
              <a:rPr lang="ko-KR" altLang="en-US" dirty="0" smtClean="0"/>
              <a:t> 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 </a:t>
            </a:r>
            <a:r>
              <a:rPr lang="ko-KR" altLang="en-US" b="1" dirty="0" smtClean="0">
                <a:solidFill>
                  <a:srgbClr val="C00000"/>
                </a:solidFill>
              </a:rPr>
              <a:t>모든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방향</a:t>
            </a:r>
            <a:r>
              <a:rPr lang="ko-KR" altLang="en-US" dirty="0" smtClean="0"/>
              <a:t>에서 공격한다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2" name="Picture 2" descr="C:\Users\JHE\Desktop\그림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48561"/>
            <a:ext cx="1296144" cy="19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JHE\Desktop\그림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151834"/>
            <a:ext cx="1473827" cy="21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포인트가 7개인 별 8"/>
          <p:cNvSpPr/>
          <p:nvPr/>
        </p:nvSpPr>
        <p:spPr>
          <a:xfrm>
            <a:off x="3652712" y="2545831"/>
            <a:ext cx="1584176" cy="1093146"/>
          </a:xfrm>
          <a:prstGeom prst="star7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공격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2200" y="3638977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내구도</a:t>
            </a:r>
            <a:r>
              <a:rPr lang="en-US" altLang="ko-KR" sz="1400" dirty="0" smtClean="0"/>
              <a:t>: 100</a:t>
            </a:r>
          </a:p>
          <a:p>
            <a:r>
              <a:rPr lang="ko-KR" altLang="en-US" sz="1400" b="1" dirty="0" smtClean="0"/>
              <a:t>공격력</a:t>
            </a:r>
            <a:r>
              <a:rPr lang="en-US" altLang="ko-KR" sz="1400" dirty="0" smtClean="0"/>
              <a:t>: 50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56438" y="3607048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내구도</a:t>
            </a:r>
            <a:r>
              <a:rPr lang="en-US" altLang="ko-KR" sz="1400" dirty="0" smtClean="0"/>
              <a:t>: 100</a:t>
            </a:r>
          </a:p>
          <a:p>
            <a:r>
              <a:rPr lang="ko-KR" altLang="en-US" sz="1400" b="1" dirty="0" smtClean="0"/>
              <a:t>공격력</a:t>
            </a:r>
            <a:r>
              <a:rPr lang="en-US" altLang="ko-KR" sz="1400" dirty="0" smtClean="0"/>
              <a:t>: 10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824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260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때리</a:t>
            </a:r>
            <a:r>
              <a:rPr lang="ko-KR" altLang="en-US" sz="2000" b="1" dirty="0"/>
              <a:t>기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29380" y="5301207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몬스터의</a:t>
            </a:r>
            <a:r>
              <a:rPr lang="ko-KR" altLang="en-US" dirty="0" smtClean="0"/>
              <a:t> 시각은 상</a:t>
            </a:r>
            <a:r>
              <a:rPr lang="en-US" altLang="ko-KR" dirty="0" smtClean="0"/>
              <a:t>,</a:t>
            </a:r>
            <a:r>
              <a:rPr lang="ko-KR" altLang="en-US" dirty="0" smtClean="0"/>
              <a:t>하</a:t>
            </a:r>
            <a:r>
              <a:rPr lang="en-US" altLang="ko-KR" dirty="0" smtClean="0"/>
              <a:t>,</a:t>
            </a:r>
            <a:r>
              <a:rPr lang="ko-KR" altLang="en-US" dirty="0" smtClean="0"/>
              <a:t>좌</a:t>
            </a:r>
            <a:r>
              <a:rPr lang="en-US" altLang="ko-KR" dirty="0" smtClean="0"/>
              <a:t>,</a:t>
            </a:r>
            <a:r>
              <a:rPr lang="ko-KR" altLang="en-US" dirty="0" smtClean="0"/>
              <a:t>우</a:t>
            </a:r>
            <a:r>
              <a:rPr lang="en-US" altLang="ko-KR" dirty="0"/>
              <a:t>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8UNIT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몬스터는</a:t>
            </a:r>
            <a:r>
              <a:rPr lang="ko-KR" altLang="en-US" dirty="0" smtClean="0"/>
              <a:t> 스스로 움직인다</a:t>
            </a:r>
            <a:endParaRPr lang="en-US" altLang="ko-KR" dirty="0"/>
          </a:p>
        </p:txBody>
      </p:sp>
      <p:pic>
        <p:nvPicPr>
          <p:cNvPr id="13" name="Picture 7" descr="C:\Users\JHE\Desktop\그림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851" y="2365896"/>
            <a:ext cx="1473827" cy="21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화살표 연결선 16"/>
          <p:cNvCxnSpPr/>
          <p:nvPr/>
        </p:nvCxnSpPr>
        <p:spPr>
          <a:xfrm>
            <a:off x="3059832" y="3356992"/>
            <a:ext cx="3096344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C:\Users\JHE\Desktop\그림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62622"/>
            <a:ext cx="1296144" cy="19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211960" y="295630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8UNIT</a:t>
            </a:r>
            <a:endParaRPr lang="ko-KR" altLang="en-US" dirty="0"/>
          </a:p>
        </p:txBody>
      </p:sp>
      <p:sp>
        <p:nvSpPr>
          <p:cNvPr id="27" name="포인트가 7개인 별 26"/>
          <p:cNvSpPr/>
          <p:nvPr/>
        </p:nvSpPr>
        <p:spPr>
          <a:xfrm>
            <a:off x="1367644" y="2810419"/>
            <a:ext cx="1584176" cy="1093146"/>
          </a:xfrm>
          <a:prstGeom prst="star7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발</a:t>
            </a:r>
            <a:r>
              <a:rPr lang="ko-KR" altLang="en-US" sz="2400" b="1" dirty="0">
                <a:solidFill>
                  <a:schemeClr val="tx1"/>
                </a:solidFill>
              </a:rPr>
              <a:t>견</a:t>
            </a: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1151620" y="2478247"/>
            <a:ext cx="1944216" cy="183047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259632" y="2462622"/>
            <a:ext cx="1800200" cy="183047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274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맵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6625" y="5775800"/>
            <a:ext cx="8065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특징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장애물만 존재하는 스테이지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b="1" dirty="0" smtClean="0"/>
              <a:t>조형</a:t>
            </a:r>
            <a:r>
              <a:rPr lang="ko-KR" altLang="en-US" sz="1600" b="1" dirty="0"/>
              <a:t>물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진열대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책상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공동 작업대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선반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의자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서랍장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도구함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사다리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전등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251520" y="6553412"/>
            <a:ext cx="86125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51520" y="1034465"/>
            <a:ext cx="8640960" cy="4150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71900" y="105732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스테이지 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251520" y="1404385"/>
            <a:ext cx="45719" cy="5190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841167" y="1399038"/>
            <a:ext cx="45719" cy="51958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4" descr="C:\Users\JHE\Desktop\스테이지1 탑뷰(경로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02161"/>
            <a:ext cx="5472608" cy="373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7516771" y="1492989"/>
            <a:ext cx="0" cy="373961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24328" y="308145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19UNIT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5976" y="5420969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26UNIT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972155" y="5398604"/>
            <a:ext cx="554461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58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연구 목적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628800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DIRECT X 11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을 이용한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인칭 어드벤처 게임 제작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endParaRPr lang="en-US" altLang="ko-KR" b="1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3D MAX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와 </a:t>
            </a:r>
            <a:r>
              <a:rPr lang="en-US" altLang="ko-KR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Zbrush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를 이용한 캐릭터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&amp;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장애물 모델링 제작 및 </a:t>
            </a:r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애니매이션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59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 소개 및 특징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5776" y="1529563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숨고</a:t>
            </a: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피하고</a:t>
            </a: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처치하라</a:t>
            </a: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!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242088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390110"/>
            <a:ext cx="72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로봇에게 들키지 않도록 숨고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algn="ctr"/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위치를 노출시키는 빛을 피하고</a:t>
            </a:r>
            <a:r>
              <a:rPr lang="en-US" altLang="ko-KR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</a:p>
          <a:p>
            <a:pPr algn="ctr"/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방해되는 로봇을 해치우면서 </a:t>
            </a:r>
            <a:endParaRPr lang="en-US" altLang="ko-KR" sz="14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algn="ctr"/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정해진 시간 동안 </a:t>
            </a:r>
            <a:r>
              <a:rPr lang="en-US" altLang="ko-KR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개의 스테이지를 </a:t>
            </a:r>
            <a:r>
              <a:rPr lang="ko-KR" altLang="en-US" sz="14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클리어하면서</a:t>
            </a:r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자신의 </a:t>
            </a:r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태엽</a:t>
            </a:r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을 찾아야 한다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115616" y="5589240"/>
            <a:ext cx="705678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15616" y="5419823"/>
            <a:ext cx="0" cy="3600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178883" y="5409220"/>
            <a:ext cx="0" cy="3600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419872" y="5419823"/>
            <a:ext cx="0" cy="3600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796136" y="5419823"/>
            <a:ext cx="0" cy="3600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3688" y="568148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 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57336" y="568148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 2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88224" y="568148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 3</a:t>
            </a:r>
            <a:endParaRPr lang="ko-KR" altLang="en-US" dirty="0"/>
          </a:p>
        </p:txBody>
      </p:sp>
      <p:pic>
        <p:nvPicPr>
          <p:cNvPr id="1026" name="Picture 2" descr="C:\Users\JHE\Desktop\목각인형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14" y="4428032"/>
            <a:ext cx="634804" cy="96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HE\Desktop\로봇인형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354" y="4534444"/>
            <a:ext cx="689308" cy="101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JHE\Desktop\로봇인형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562413"/>
            <a:ext cx="689308" cy="101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HE\Desktop\그림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707878"/>
            <a:ext cx="713837" cy="64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1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 소개 및 특징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55272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시점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3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인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1400" y="3068960"/>
            <a:ext cx="466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게임장르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어드벤처 액션 게임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1400" y="3861048"/>
            <a:ext cx="783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컨셉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태엽을 뺏긴 태엽인형이 태엽을 찾아 장난감 인형들을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  	</a:t>
            </a:r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         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처치하며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스테이지를 나아가는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1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인 오프라인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234888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개발환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경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DIRECT X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1400" y="4797152"/>
            <a:ext cx="704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플레이어 속도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1.5UNIT ,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로봇의 속도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2UNIT 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(1UNIT = 25CM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)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5445224"/>
            <a:ext cx="466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예상 플레이 시간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15~20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분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834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 조작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방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1026" name="Picture 2" descr="C:\Users\JHE\AppData\Local\Temp\BNZ.5a1c09231616f9b4\키보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54982"/>
            <a:ext cx="9144000" cy="457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67544" y="5157192"/>
            <a:ext cx="576064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schemeClr val="tx1"/>
                </a:solidFill>
              </a:rPr>
              <a:t>Ctr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20272" y="5157192"/>
            <a:ext cx="1728192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방향키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19671" y="5157192"/>
            <a:ext cx="630179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Alt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17802" y="4577860"/>
            <a:ext cx="432048" cy="5076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Z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2" idx="2"/>
          </p:cNvCxnSpPr>
          <p:nvPr/>
        </p:nvCxnSpPr>
        <p:spPr>
          <a:xfrm>
            <a:off x="755576" y="5733256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7277" y="63582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공격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03519" y="63582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점</a:t>
            </a:r>
            <a:r>
              <a:rPr lang="ko-KR" altLang="en-US" dirty="0"/>
              <a:t>프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926684" y="5647238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125104" y="4959504"/>
            <a:ext cx="1078744" cy="12637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15816" y="6309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엎드리</a:t>
            </a:r>
            <a:r>
              <a:rPr lang="ko-KR" altLang="en-US" dirty="0"/>
              <a:t>기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100392" y="5647238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777226" y="62900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방향</a:t>
            </a:r>
            <a:r>
              <a:rPr lang="ko-KR" altLang="en-US" dirty="0"/>
              <a:t>키</a:t>
            </a:r>
          </a:p>
        </p:txBody>
      </p:sp>
    </p:spTree>
    <p:extLst>
      <p:ext uri="{BB962C8B-B14F-4D97-AF65-F5344CB8AC3E}">
        <p14:creationId xmlns:p14="http://schemas.microsoft.com/office/powerpoint/2010/main" val="218457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 방법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10" name="Picture 3" descr="C:\Users\JHE\Desktop\%B8%AEƲ%B3%AA%C0%CCƮ%B8޾%EE_2_mp4_000225_8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73" y="1235552"/>
            <a:ext cx="358439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JHE\Desktop\그림자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130336"/>
            <a:ext cx="3040669" cy="222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JHE\Desktop\게이지바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780928"/>
            <a:ext cx="2664296" cy="80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15461" y="4221088"/>
            <a:ext cx="70731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스테이지 곳곳에 있는 </a:t>
            </a:r>
            <a:r>
              <a:rPr lang="ko-KR" altLang="en-US" dirty="0" smtClean="0">
                <a:solidFill>
                  <a:srgbClr val="FF0000"/>
                </a:solidFill>
              </a:rPr>
              <a:t>장애물</a:t>
            </a:r>
            <a:r>
              <a:rPr lang="ko-KR" altLang="en-US" dirty="0" smtClean="0"/>
              <a:t>들을 오르며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스테이지로 통하는 </a:t>
            </a:r>
            <a:r>
              <a:rPr lang="ko-KR" altLang="en-US" dirty="0" smtClean="0">
                <a:solidFill>
                  <a:srgbClr val="FF0000"/>
                </a:solidFill>
              </a:rPr>
              <a:t>출구</a:t>
            </a:r>
            <a:r>
              <a:rPr lang="ko-KR" altLang="en-US" dirty="0" smtClean="0"/>
              <a:t>를 찾는다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제한된 시간</a:t>
            </a:r>
            <a:r>
              <a:rPr lang="ko-KR" altLang="en-US" dirty="0" smtClean="0"/>
              <a:t>이 부여되며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캐릭터들은 손상도를 가진다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제한된 시간이 다하거나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플레이어 캐릭터의 손상도가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되었을 시 </a:t>
            </a:r>
            <a:r>
              <a:rPr lang="en-US" altLang="ko-KR" dirty="0" smtClean="0"/>
              <a:t>Game Over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5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개발환경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697149" y="4172871"/>
            <a:ext cx="4068452" cy="648433"/>
            <a:chOff x="899592" y="1724864"/>
            <a:chExt cx="4237997" cy="718661"/>
          </a:xfrm>
        </p:grpSpPr>
        <p:sp>
          <p:nvSpPr>
            <p:cNvPr id="59" name="직사각형 58"/>
            <p:cNvSpPr/>
            <p:nvPr/>
          </p:nvSpPr>
          <p:spPr>
            <a:xfrm>
              <a:off x="1691678" y="2000082"/>
              <a:ext cx="3351554" cy="443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Autodesk 3Ds Max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50349" y="1724864"/>
              <a:ext cx="551395" cy="675333"/>
            </a:xfrm>
            <a:prstGeom prst="rect">
              <a:avLst/>
            </a:prstGeom>
          </p:spPr>
        </p:pic>
      </p:grpSp>
      <p:grpSp>
        <p:nvGrpSpPr>
          <p:cNvPr id="66" name="그룹 65"/>
          <p:cNvGrpSpPr/>
          <p:nvPr/>
        </p:nvGrpSpPr>
        <p:grpSpPr>
          <a:xfrm>
            <a:off x="233520" y="4168287"/>
            <a:ext cx="4068360" cy="648072"/>
            <a:chOff x="899592" y="1755279"/>
            <a:chExt cx="4237997" cy="675031"/>
          </a:xfrm>
        </p:grpSpPr>
        <p:sp>
          <p:nvSpPr>
            <p:cNvPr id="67" name="직사각형 66"/>
            <p:cNvSpPr/>
            <p:nvPr/>
          </p:nvSpPr>
          <p:spPr>
            <a:xfrm>
              <a:off x="1691678" y="2000084"/>
              <a:ext cx="3351552" cy="4167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Adobe Photoshop CS5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9" name="그림 6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99592" y="1755279"/>
              <a:ext cx="652910" cy="614503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4697241" y="2839269"/>
            <a:ext cx="4068360" cy="439435"/>
            <a:chOff x="899591" y="1953371"/>
            <a:chExt cx="4237998" cy="521960"/>
          </a:xfrm>
        </p:grpSpPr>
        <p:sp>
          <p:nvSpPr>
            <p:cNvPr id="71" name="직사각형 70"/>
            <p:cNvSpPr/>
            <p:nvPr/>
          </p:nvSpPr>
          <p:spPr>
            <a:xfrm>
              <a:off x="1691674" y="2000081"/>
              <a:ext cx="3351552" cy="4752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DirectX 11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99591" y="1953371"/>
              <a:ext cx="1336305" cy="446826"/>
            </a:xfrm>
            <a:prstGeom prst="rect">
              <a:avLst/>
            </a:prstGeom>
          </p:spPr>
        </p:pic>
      </p:grpSp>
      <p:grpSp>
        <p:nvGrpSpPr>
          <p:cNvPr id="74" name="그룹 73"/>
          <p:cNvGrpSpPr/>
          <p:nvPr/>
        </p:nvGrpSpPr>
        <p:grpSpPr>
          <a:xfrm>
            <a:off x="2267791" y="5608447"/>
            <a:ext cx="4068360" cy="632834"/>
            <a:chOff x="832187" y="1572165"/>
            <a:chExt cx="4305402" cy="865811"/>
          </a:xfrm>
        </p:grpSpPr>
        <p:sp>
          <p:nvSpPr>
            <p:cNvPr id="75" name="직사각형 74"/>
            <p:cNvSpPr/>
            <p:nvPr/>
          </p:nvSpPr>
          <p:spPr>
            <a:xfrm>
              <a:off x="1701547" y="1890566"/>
              <a:ext cx="3351553" cy="547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GitHub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그림 76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832187" y="1572165"/>
              <a:ext cx="859493" cy="859493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>
            <a:off x="2267744" y="1287967"/>
            <a:ext cx="4068360" cy="720080"/>
            <a:chOff x="899592" y="1733956"/>
            <a:chExt cx="4237997" cy="696354"/>
          </a:xfrm>
        </p:grpSpPr>
        <p:sp>
          <p:nvSpPr>
            <p:cNvPr id="79" name="직사각형 78"/>
            <p:cNvSpPr/>
            <p:nvPr/>
          </p:nvSpPr>
          <p:spPr>
            <a:xfrm>
              <a:off x="1691675" y="2000082"/>
              <a:ext cx="3351555" cy="386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Microsoft Windows </a:t>
              </a:r>
              <a:r>
                <a:rPr lang="ko-KR" altLang="en-US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그림 80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899592" y="1733956"/>
              <a:ext cx="652910" cy="657149"/>
            </a:xfrm>
            <a:prstGeom prst="rect">
              <a:avLst/>
            </a:prstGeom>
          </p:spPr>
        </p:pic>
      </p:grpSp>
      <p:grpSp>
        <p:nvGrpSpPr>
          <p:cNvPr id="82" name="그룹 81"/>
          <p:cNvGrpSpPr/>
          <p:nvPr/>
        </p:nvGrpSpPr>
        <p:grpSpPr>
          <a:xfrm>
            <a:off x="233520" y="2564279"/>
            <a:ext cx="4068451" cy="677717"/>
            <a:chOff x="899592" y="1749076"/>
            <a:chExt cx="4237997" cy="681234"/>
          </a:xfrm>
        </p:grpSpPr>
        <p:sp>
          <p:nvSpPr>
            <p:cNvPr id="83" name="직사각형 82"/>
            <p:cNvSpPr/>
            <p:nvPr/>
          </p:nvSpPr>
          <p:spPr>
            <a:xfrm>
              <a:off x="1691678" y="2000083"/>
              <a:ext cx="3351552" cy="40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Visual Studio </a:t>
              </a:r>
              <a:r>
                <a:rPr lang="en-US" altLang="ko-KR" sz="2000" dirty="0" smtClean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2017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84" name="직선 연결선 83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1749076"/>
              <a:ext cx="652910" cy="6269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2519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4/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기술요소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27584" y="1700808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53946" y="2132854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19410" y="2380818"/>
            <a:ext cx="4804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쉐이더를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활용한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범프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매핑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노말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매핑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3568" y="2344817"/>
            <a:ext cx="372874" cy="39604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40" y="3266982"/>
            <a:ext cx="4680520" cy="304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9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707</Words>
  <Application>Microsoft Office PowerPoint</Application>
  <PresentationFormat>화면 슬라이드 쇼(4:3)</PresentationFormat>
  <Paragraphs>223</Paragraphs>
  <Slides>24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굴림</vt:lpstr>
      <vt:lpstr>Arial</vt:lpstr>
      <vt:lpstr>Segoe UI Black</vt:lpstr>
      <vt:lpstr>나눔고딕 ExtraBold</vt:lpstr>
      <vt:lpstr>한컴 윤고딕 720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송혜진</dc:creator>
  <cp:lastModifiedBy>JHE</cp:lastModifiedBy>
  <cp:revision>128</cp:revision>
  <dcterms:created xsi:type="dcterms:W3CDTF">2016-04-02T13:07:11Z</dcterms:created>
  <dcterms:modified xsi:type="dcterms:W3CDTF">2017-12-06T12:54:19Z</dcterms:modified>
</cp:coreProperties>
</file>