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E6B59-7BA2-435A-BD80-71043E0FC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F801E5-C243-48E7-96DA-C7EF80750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7870CC-04D5-44B6-9682-B2A6347B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D8C6-2042-474C-B99B-F3F106856A37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C81C1F-D4EE-4DD7-BF11-EE6FE3A3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371290-2616-4A58-BA92-4B725224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B327-A11A-4E5A-8A78-A09B586C6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25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05997-7E2F-4561-8FFF-9CCC43D6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C8899F-AA67-403E-B505-B499FF362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2C11F0-DDA0-4150-8F19-89B50CBE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D8C6-2042-474C-B99B-F3F106856A37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DE5DC3-928E-4CC1-96B8-9626F547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04FDF1-DB17-40CE-A438-835254C0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B327-A11A-4E5A-8A78-A09B586C6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73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3F440B9-B5C9-4231-B14B-F20E6ED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D072ED-92BA-4224-9DD9-1DA73421A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E5F596-27CE-4EC5-AEC5-824B713B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D8C6-2042-474C-B99B-F3F106856A37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304382-BE1A-42B8-9F49-3E8790D7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BC2357-7307-4285-967B-366B1561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B327-A11A-4E5A-8A78-A09B586C6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16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65BDD-1AB1-4B5E-82E6-92808F8E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83E239-62ED-48CA-AD20-C79B28811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8DFE0A-F950-4DED-BECE-1A4768B0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D8C6-2042-474C-B99B-F3F106856A37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116D5-CA43-4F23-8580-FC075968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4D338E-9309-49F5-83A3-A1F125C2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B327-A11A-4E5A-8A78-A09B586C6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49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B88182-7034-4E9E-B900-3DFDE4E0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7BF754-C803-40D0-B679-184F9C026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2AF099-1209-45D1-8CEC-0B57CB11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D8C6-2042-474C-B99B-F3F106856A37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C0B30B-C54C-4C08-BE14-977BC476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A81D6F-C547-40EE-A3DA-E99FF704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B327-A11A-4E5A-8A78-A09B586C6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29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F85991-6355-4668-B53D-D719AD08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A0DD42-4160-4DF7-98AD-BDEE29BBF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6BBDB8-3224-47A9-A858-374894BDC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36F229-EC9C-4278-AFB4-9AEF47D4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D8C6-2042-474C-B99B-F3F106856A37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76C795-398D-4879-AB53-38ECD7C1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FEAF57-C24E-4D19-AD97-F24B4508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B327-A11A-4E5A-8A78-A09B586C6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17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698D67-0D0C-4F1A-8256-6D910489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6BCEC2-AD99-4DF7-A966-499E360C6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1AB27F-8375-4DD1-B6C7-E811F4117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09FE88-C70B-4F7A-A304-23E08F976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962785C-452F-41F0-A242-706F5C69F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4BD48E7-19F3-4242-A9AF-7069DB4A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D8C6-2042-474C-B99B-F3F106856A37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26B12C-3B8D-44EE-80BF-693FDDCA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E5DEA8-19CC-483D-B8C2-4D501DE3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B327-A11A-4E5A-8A78-A09B586C6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57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D721CE-8B35-4490-926B-73A5396A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C5AC28-F6C8-4430-AB23-613518A3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D8C6-2042-474C-B99B-F3F106856A37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DE12C33-C085-4321-8E3C-9C8E22E9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8E7359-8431-4EA7-9E21-25E9947E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B327-A11A-4E5A-8A78-A09B586C6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66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29CB2E-5143-4F01-8445-31EDCDBA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D8C6-2042-474C-B99B-F3F106856A37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CB9667-23B3-46BA-A7B2-C9BC90AB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A153A6-1EE0-4C81-BA93-214E2887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B327-A11A-4E5A-8A78-A09B586C6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36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C1490-59BE-4449-B125-9C17D970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4A945-A161-4399-B0B6-157FA767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18DA2F-DFED-42F5-9AF2-2BBD10A38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38D039-FD05-4271-8786-0E24DD7C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D8C6-2042-474C-B99B-F3F106856A37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3B025D-49B3-4662-B62A-D20EDE1D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40826C-4A1D-4806-830F-6F994EC3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B327-A11A-4E5A-8A78-A09B586C6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6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546C9-A355-420D-BDD6-B7BB4088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CCF5B04-C58D-42E0-BBCD-D65D2FEC3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CC686F-0B0A-49BD-B904-F60392710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B5CE25-AB33-4F88-9F9E-44C12D83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D8C6-2042-474C-B99B-F3F106856A37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C94515-72E5-4072-AA47-D36C6446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4D3661-1834-4056-9908-551EE3AE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B327-A11A-4E5A-8A78-A09B586C6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43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891F6FE-1726-4054-B718-0743D008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B81E11-46C3-437C-9153-5ABA3C43A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BDD30-6156-4D00-8F0A-19079B0B4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D8C6-2042-474C-B99B-F3F106856A37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B0F68D-757E-4B4E-B572-1AA5A0477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499471-6D24-46BE-ABC1-24EC312C3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0B327-A11A-4E5A-8A78-A09B586C6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45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5F645670-FB25-48C7-BB82-A754C15FA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數位訊號處理波型運用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呈現</a:t>
            </a:r>
          </a:p>
        </p:txBody>
      </p:sp>
    </p:spTree>
    <p:extLst>
      <p:ext uri="{BB962C8B-B14F-4D97-AF65-F5344CB8AC3E}">
        <p14:creationId xmlns:p14="http://schemas.microsoft.com/office/powerpoint/2010/main" val="173775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D2FE7F2-EBCD-44C4-9E83-627B01F1A242}"/>
              </a:ext>
            </a:extLst>
          </p:cNvPr>
          <p:cNvSpPr txBox="1"/>
          <p:nvPr/>
        </p:nvSpPr>
        <p:spPr>
          <a:xfrm>
            <a:off x="2156461" y="444767"/>
            <a:ext cx="7879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第一次段考 第二題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(b)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圖形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4610EA6-C516-43AF-BAF8-738164A8B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874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clc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clear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close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差分方程係數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b = [1, 2, 1];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輸出係數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a = [1];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輸入係數，假設為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時間向量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n = 0:20;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輸入信號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x[n]</a:t>
            </a: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x = 2 * cos(pi * n / 4 - pi / 2);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計算輸出信號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y[n]</a:t>
            </a: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y = filter(b, a, x);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畫出輸出信號的實部和虛部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figure;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stem(n, real(y),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'filled'</a:t>
            </a:r>
            <a:r>
              <a:rPr lang="en-US" altLang="zh-TW" sz="4400" b="0" i="0" dirty="0">
                <a:effectLst/>
                <a:latin typeface="Menlo"/>
              </a:rPr>
              <a:t>,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altLang="zh-TW" sz="4400" b="0" i="0" dirty="0">
                <a:effectLst/>
                <a:latin typeface="Menlo"/>
              </a:rPr>
              <a:t>);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使用紅色畫實部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hold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stem(n, </a:t>
            </a:r>
            <a:r>
              <a:rPr lang="en-US" altLang="zh-TW" sz="4400" b="0" i="0" dirty="0" err="1">
                <a:effectLst/>
                <a:latin typeface="Menlo"/>
              </a:rPr>
              <a:t>imag</a:t>
            </a:r>
            <a:r>
              <a:rPr lang="en-US" altLang="zh-TW" sz="4400" b="0" i="0" dirty="0">
                <a:effectLst/>
                <a:latin typeface="Menlo"/>
              </a:rPr>
              <a:t>(y),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'filled'</a:t>
            </a:r>
            <a:r>
              <a:rPr lang="en-US" altLang="zh-TW" sz="4400" b="0" i="0" dirty="0">
                <a:effectLst/>
                <a:latin typeface="Menlo"/>
              </a:rPr>
              <a:t>,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altLang="zh-TW" sz="4400" b="0" i="0" dirty="0">
                <a:effectLst/>
                <a:latin typeface="Menlo"/>
              </a:rPr>
              <a:t>);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使用藍色畫虛部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title(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'Output Signal y[n] - Real and Imaginary Parts'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xlabel</a:t>
            </a:r>
            <a:r>
              <a:rPr lang="en-US" altLang="zh-TW" sz="4400" b="0" i="0" dirty="0">
                <a:effectLst/>
                <a:latin typeface="Menlo"/>
              </a:rPr>
              <a:t>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ylabel</a:t>
            </a:r>
            <a:r>
              <a:rPr lang="en-US" altLang="zh-TW" sz="4400" b="0" i="0" dirty="0">
                <a:effectLst/>
                <a:latin typeface="Menlo"/>
              </a:rPr>
              <a:t>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legend(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'Real Part'</a:t>
            </a:r>
            <a:r>
              <a:rPr lang="en-US" altLang="zh-TW" sz="4400" b="0" i="0" dirty="0">
                <a:effectLst/>
                <a:latin typeface="Menlo"/>
              </a:rPr>
              <a:t>,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'Imaginary Part'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grid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hold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AF80DA4-7AD6-475E-8DBA-7B009F59E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866" y="1152652"/>
            <a:ext cx="6233606" cy="551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2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D2FE7F2-EBCD-44C4-9E83-627B01F1A242}"/>
              </a:ext>
            </a:extLst>
          </p:cNvPr>
          <p:cNvSpPr txBox="1"/>
          <p:nvPr/>
        </p:nvSpPr>
        <p:spPr>
          <a:xfrm>
            <a:off x="2156459" y="189279"/>
            <a:ext cx="7879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第一次段考 第二題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(c)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圖形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4610EA6-C516-43AF-BAF8-738164A8B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488" y="543222"/>
            <a:ext cx="3102864" cy="564997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clc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clear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close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差分方程係數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b = [1, 2, 1];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輸出係數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a = [1];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輸入係數，假設為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取樣頻率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fs = 800;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取樣頻率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800 Hz</a:t>
            </a: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T = 1/fs;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取樣時間間隔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時間向量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t = 0:T:0.05;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取樣時間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0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到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0.05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秒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輸入信號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x[n]</a:t>
            </a: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x = 4 + 3 * cos(200 * pi * t - pi/6) - sin(1600 * pi * t);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計算輸出信號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y[n]</a:t>
            </a: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y = filter(b, a, x);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畫出輸出信號的實部和虛部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figure;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stem(t, real(y),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'filled'</a:t>
            </a:r>
            <a:r>
              <a:rPr lang="en-US" altLang="zh-TW" sz="4400" b="0" i="0" dirty="0">
                <a:effectLst/>
                <a:latin typeface="Menlo"/>
              </a:rPr>
              <a:t>,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altLang="zh-TW" sz="4400" b="0" i="0" dirty="0">
                <a:effectLst/>
                <a:latin typeface="Menlo"/>
              </a:rPr>
              <a:t>);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使用紅色畫實部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hold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  <a:endParaRPr lang="en-US" altLang="zh-TW" sz="4400" dirty="0"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stem(t, </a:t>
            </a:r>
            <a:r>
              <a:rPr lang="en-US" altLang="zh-TW" sz="4400" b="0" i="0" dirty="0" err="1">
                <a:effectLst/>
                <a:latin typeface="Menlo"/>
              </a:rPr>
              <a:t>imag</a:t>
            </a:r>
            <a:r>
              <a:rPr lang="en-US" altLang="zh-TW" sz="4400" b="0" i="0" dirty="0">
                <a:effectLst/>
                <a:latin typeface="Menlo"/>
              </a:rPr>
              <a:t>(y),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'filled'</a:t>
            </a:r>
            <a:r>
              <a:rPr lang="en-US" altLang="zh-TW" sz="4400" b="0" i="0" dirty="0">
                <a:effectLst/>
                <a:latin typeface="Menlo"/>
              </a:rPr>
              <a:t>,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altLang="zh-TW" sz="4400" b="0" i="0" dirty="0">
                <a:effectLst/>
                <a:latin typeface="Menlo"/>
              </a:rPr>
              <a:t>);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使用藍色畫虛部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title(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'Output Signal y[n] - Real and Imaginary Parts'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xlabel</a:t>
            </a:r>
            <a:r>
              <a:rPr lang="en-US" altLang="zh-TW" sz="4400" b="0" i="0" dirty="0">
                <a:effectLst/>
                <a:latin typeface="Menlo"/>
              </a:rPr>
              <a:t>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ylabel</a:t>
            </a:r>
            <a:r>
              <a:rPr lang="en-US" altLang="zh-TW" sz="4400" b="0" i="0" dirty="0">
                <a:effectLst/>
                <a:latin typeface="Menlo"/>
              </a:rPr>
              <a:t>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legend(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'Real Part'</a:t>
            </a:r>
            <a:r>
              <a:rPr lang="en-US" altLang="zh-TW" sz="4400" b="0" i="0" dirty="0">
                <a:effectLst/>
                <a:latin typeface="Menlo"/>
              </a:rPr>
              <a:t>,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'Imaginary Part'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grid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hold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br>
              <a:rPr lang="en-US" altLang="zh-TW" sz="4400" b="0" i="0" dirty="0">
                <a:effectLst/>
                <a:latin typeface="Menlo"/>
              </a:rPr>
            </a:b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75E691-3578-4723-B852-02B08EB02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838" y="897165"/>
            <a:ext cx="6283139" cy="56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4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D2FE7F2-EBCD-44C4-9E83-627B01F1A242}"/>
              </a:ext>
            </a:extLst>
          </p:cNvPr>
          <p:cNvSpPr txBox="1"/>
          <p:nvPr/>
        </p:nvSpPr>
        <p:spPr>
          <a:xfrm>
            <a:off x="2412941" y="189279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第一次段考 第三題 圖形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4610EA6-C516-43AF-BAF8-738164A8B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888" y="1211752"/>
            <a:ext cx="3102864" cy="564997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sz="2500" b="0" i="0" dirty="0" err="1">
                <a:effectLst/>
                <a:latin typeface="Menlo"/>
              </a:rPr>
              <a:t>clc</a:t>
            </a:r>
            <a:r>
              <a:rPr lang="en-US" altLang="zh-TW" sz="2500" b="0" i="0" dirty="0">
                <a:effectLst/>
                <a:latin typeface="Menlo"/>
              </a:rPr>
              <a:t>; </a:t>
            </a:r>
          </a:p>
          <a:p>
            <a:pPr marL="0" indent="0">
              <a:buNone/>
            </a:pPr>
            <a:r>
              <a:rPr lang="en-US" altLang="zh-TW" sz="2500" b="0" i="0" dirty="0">
                <a:effectLst/>
                <a:latin typeface="Menlo"/>
              </a:rPr>
              <a:t>clear </a:t>
            </a:r>
            <a:r>
              <a:rPr lang="en-US" altLang="zh-TW" sz="25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2500" b="0" i="0" dirty="0">
                <a:effectLst/>
                <a:latin typeface="Menlo"/>
              </a:rPr>
              <a:t>; </a:t>
            </a:r>
          </a:p>
          <a:p>
            <a:pPr marL="0" indent="0">
              <a:buNone/>
            </a:pPr>
            <a:r>
              <a:rPr lang="en-US" altLang="zh-TW" sz="2500" b="0" i="0" dirty="0">
                <a:effectLst/>
                <a:latin typeface="Menlo"/>
              </a:rPr>
              <a:t>close </a:t>
            </a:r>
            <a:r>
              <a:rPr lang="en-US" altLang="zh-TW" sz="25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2500" b="0" i="0" dirty="0">
                <a:effectLst/>
                <a:latin typeface="Menlo"/>
              </a:rPr>
              <a:t>; </a:t>
            </a:r>
          </a:p>
          <a:p>
            <a:pPr marL="0" indent="0">
              <a:buNone/>
            </a:pPr>
            <a:br>
              <a:rPr lang="en-US" altLang="zh-TW" sz="2500" b="0" i="0" dirty="0">
                <a:effectLst/>
                <a:latin typeface="Menlo"/>
              </a:rPr>
            </a:br>
            <a:endParaRPr lang="en-US" altLang="zh-TW" sz="25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2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2500" b="0" i="0" dirty="0">
                <a:solidFill>
                  <a:srgbClr val="008013"/>
                </a:solidFill>
                <a:effectLst/>
                <a:latin typeface="Menlo"/>
              </a:rPr>
              <a:t>參數設置</a:t>
            </a:r>
            <a:endParaRPr lang="zh-TW" altLang="en-US" sz="25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2500" b="0" i="0" dirty="0">
                <a:effectLst/>
                <a:latin typeface="Menlo"/>
              </a:rPr>
              <a:t>b = [ 1, -1, 2, 0, 1]; </a:t>
            </a:r>
            <a:r>
              <a:rPr lang="en-US" altLang="zh-TW" sz="2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2500" b="0" i="0" dirty="0">
                <a:solidFill>
                  <a:srgbClr val="008013"/>
                </a:solidFill>
                <a:effectLst/>
                <a:latin typeface="Menlo"/>
              </a:rPr>
              <a:t>差分方程式的分子係數</a:t>
            </a:r>
            <a:endParaRPr lang="zh-TW" altLang="en-US" sz="25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2500" b="0" i="0" dirty="0">
                <a:effectLst/>
                <a:latin typeface="Menlo"/>
              </a:rPr>
              <a:t>a = 1; </a:t>
            </a:r>
            <a:r>
              <a:rPr lang="en-US" altLang="zh-TW" sz="2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2500" b="0" i="0" dirty="0">
                <a:solidFill>
                  <a:srgbClr val="008013"/>
                </a:solidFill>
                <a:effectLst/>
                <a:latin typeface="Menlo"/>
              </a:rPr>
              <a:t>差分方程式的分母係數（這裡是</a:t>
            </a:r>
            <a:r>
              <a:rPr lang="en-US" altLang="zh-TW" sz="25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r>
              <a:rPr lang="zh-TW" altLang="en-US" sz="2500" b="0" i="0" dirty="0">
                <a:solidFill>
                  <a:srgbClr val="008013"/>
                </a:solidFill>
                <a:effectLst/>
                <a:latin typeface="Menlo"/>
              </a:rPr>
              <a:t>，因為分母為</a:t>
            </a:r>
            <a:r>
              <a:rPr lang="en-US" altLang="zh-TW" sz="25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r>
              <a:rPr lang="zh-TW" altLang="en-US" sz="2500" b="0" i="0" dirty="0">
                <a:solidFill>
                  <a:srgbClr val="008013"/>
                </a:solidFill>
                <a:effectLst/>
                <a:latin typeface="Menlo"/>
              </a:rPr>
              <a:t>）</a:t>
            </a:r>
            <a:endParaRPr lang="zh-TW" altLang="en-US" sz="25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2500" b="0" i="0" dirty="0">
                <a:effectLst/>
                <a:latin typeface="Menlo"/>
              </a:rPr>
              <a:t>n = 0:8; </a:t>
            </a:r>
            <a:r>
              <a:rPr lang="en-US" altLang="zh-TW" sz="2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2500" b="0" i="0" dirty="0">
                <a:solidFill>
                  <a:srgbClr val="008013"/>
                </a:solidFill>
                <a:effectLst/>
                <a:latin typeface="Menlo"/>
              </a:rPr>
              <a:t>繪製</a:t>
            </a:r>
            <a:r>
              <a:rPr lang="en-US" altLang="zh-TW" sz="2500" b="0" i="0" dirty="0">
                <a:solidFill>
                  <a:srgbClr val="008013"/>
                </a:solidFill>
                <a:effectLst/>
                <a:latin typeface="Menlo"/>
              </a:rPr>
              <a:t>0</a:t>
            </a:r>
            <a:r>
              <a:rPr lang="zh-TW" altLang="en-US" sz="2500" b="0" i="0" dirty="0">
                <a:solidFill>
                  <a:srgbClr val="008013"/>
                </a:solidFill>
                <a:effectLst/>
                <a:latin typeface="Menlo"/>
              </a:rPr>
              <a:t>到</a:t>
            </a:r>
            <a:r>
              <a:rPr lang="en-US" altLang="zh-TW" sz="2500" b="0" i="0" dirty="0">
                <a:solidFill>
                  <a:srgbClr val="008013"/>
                </a:solidFill>
                <a:effectLst/>
                <a:latin typeface="Menlo"/>
              </a:rPr>
              <a:t>20</a:t>
            </a:r>
            <a:r>
              <a:rPr lang="zh-TW" altLang="en-US" sz="2500" b="0" i="0" dirty="0">
                <a:solidFill>
                  <a:srgbClr val="008013"/>
                </a:solidFill>
                <a:effectLst/>
                <a:latin typeface="Menlo"/>
              </a:rPr>
              <a:t>的脈衝響應</a:t>
            </a:r>
            <a:endParaRPr lang="zh-TW" altLang="en-US" sz="25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2500" b="0" i="0" dirty="0">
                <a:effectLst/>
                <a:latin typeface="Menlo"/>
              </a:rPr>
              <a:t>x = (n == 1) + 2 * (n == 2) + (n == 3); </a:t>
            </a:r>
            <a:r>
              <a:rPr lang="en-US" altLang="zh-TW" sz="2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2500" b="0" i="0" dirty="0">
                <a:solidFill>
                  <a:srgbClr val="008013"/>
                </a:solidFill>
                <a:effectLst/>
                <a:latin typeface="Menlo"/>
              </a:rPr>
              <a:t>信號</a:t>
            </a:r>
            <a:r>
              <a:rPr lang="en-US" altLang="zh-TW" sz="2500" b="0" i="0" dirty="0">
                <a:solidFill>
                  <a:srgbClr val="008013"/>
                </a:solidFill>
                <a:effectLst/>
                <a:latin typeface="Menlo"/>
              </a:rPr>
              <a:t>x[n]</a:t>
            </a:r>
            <a:endParaRPr lang="en-US" altLang="zh-TW" sz="25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2500" b="0" i="0" dirty="0">
                <a:effectLst/>
                <a:latin typeface="Menlo"/>
              </a:rPr>
              <a:t>y = filter(b, a, x); </a:t>
            </a:r>
            <a:r>
              <a:rPr lang="en-US" altLang="zh-TW" sz="2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2500" b="0" i="0" dirty="0">
                <a:solidFill>
                  <a:srgbClr val="008013"/>
                </a:solidFill>
                <a:effectLst/>
                <a:latin typeface="Menlo"/>
              </a:rPr>
              <a:t>計算響應</a:t>
            </a:r>
            <a:r>
              <a:rPr lang="en-US" altLang="zh-TW" sz="2500" b="0" i="0" dirty="0">
                <a:solidFill>
                  <a:srgbClr val="008013"/>
                </a:solidFill>
                <a:effectLst/>
                <a:latin typeface="Menlo"/>
              </a:rPr>
              <a:t>y[n]</a:t>
            </a:r>
            <a:endParaRPr lang="en-US" altLang="zh-TW" sz="25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2500" b="0" i="0" dirty="0">
                <a:effectLst/>
                <a:latin typeface="Menlo"/>
              </a:rPr>
              <a:t>figure;</a:t>
            </a:r>
          </a:p>
          <a:p>
            <a:pPr marL="0" indent="0">
              <a:buNone/>
            </a:pPr>
            <a:r>
              <a:rPr lang="en-US" altLang="zh-TW" sz="2500" b="0" i="0" dirty="0">
                <a:effectLst/>
                <a:latin typeface="Menlo"/>
              </a:rPr>
              <a:t>stem(n, </a:t>
            </a:r>
            <a:r>
              <a:rPr lang="en-US" altLang="zh-TW" sz="2500" b="0" i="0" dirty="0" err="1">
                <a:effectLst/>
                <a:latin typeface="Menlo"/>
              </a:rPr>
              <a:t>y,</a:t>
            </a:r>
            <a:r>
              <a:rPr lang="en-US" altLang="zh-TW" sz="2500" b="0" i="0" dirty="0" err="1">
                <a:solidFill>
                  <a:srgbClr val="A709F5"/>
                </a:solidFill>
                <a:effectLst/>
                <a:latin typeface="Menlo"/>
              </a:rPr>
              <a:t>'filled</a:t>
            </a:r>
            <a:r>
              <a:rPr lang="en-US" altLang="zh-TW" sz="25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TW" sz="2500" b="0" i="0" dirty="0">
                <a:effectLst/>
                <a:latin typeface="Menlo"/>
              </a:rPr>
              <a:t>); </a:t>
            </a:r>
            <a:r>
              <a:rPr lang="en-US" altLang="zh-TW" sz="2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2500" b="0" i="0" dirty="0">
                <a:solidFill>
                  <a:srgbClr val="008013"/>
                </a:solidFill>
                <a:effectLst/>
                <a:latin typeface="Menlo"/>
              </a:rPr>
              <a:t>繪製響應</a:t>
            </a:r>
            <a:endParaRPr lang="zh-TW" altLang="en-US" sz="25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2500" b="0" i="0" dirty="0" err="1">
                <a:effectLst/>
                <a:latin typeface="Menlo"/>
              </a:rPr>
              <a:t>xlabel</a:t>
            </a:r>
            <a:r>
              <a:rPr lang="en-US" altLang="zh-TW" sz="2500" b="0" i="0" dirty="0">
                <a:effectLst/>
                <a:latin typeface="Menlo"/>
              </a:rPr>
              <a:t>(</a:t>
            </a:r>
            <a:r>
              <a:rPr lang="en-US" altLang="zh-TW" sz="25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25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2500" b="0" i="0" dirty="0" err="1">
                <a:effectLst/>
                <a:latin typeface="Menlo"/>
              </a:rPr>
              <a:t>ylabel</a:t>
            </a:r>
            <a:r>
              <a:rPr lang="en-US" altLang="zh-TW" sz="2500" b="0" i="0" dirty="0">
                <a:effectLst/>
                <a:latin typeface="Menlo"/>
              </a:rPr>
              <a:t>(</a:t>
            </a:r>
            <a:r>
              <a:rPr lang="en-US" altLang="zh-TW" sz="2500" b="0" i="0" dirty="0">
                <a:solidFill>
                  <a:srgbClr val="A709F5"/>
                </a:solidFill>
                <a:effectLst/>
                <a:latin typeface="Menlo"/>
              </a:rPr>
              <a:t>'y[n]'</a:t>
            </a:r>
            <a:r>
              <a:rPr lang="en-US" altLang="zh-TW" sz="25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2500" b="0" i="0" dirty="0">
                <a:effectLst/>
                <a:latin typeface="Menlo"/>
              </a:rPr>
              <a:t>title(</a:t>
            </a:r>
            <a:r>
              <a:rPr lang="en-US" altLang="zh-TW" sz="2500" b="0" i="0" dirty="0">
                <a:solidFill>
                  <a:srgbClr val="A709F5"/>
                </a:solidFill>
                <a:effectLst/>
                <a:latin typeface="Menlo"/>
              </a:rPr>
              <a:t>'Response of y[n] n=8'</a:t>
            </a:r>
            <a:r>
              <a:rPr lang="en-US" altLang="zh-TW" sz="2500" b="0" i="0" dirty="0">
                <a:effectLst/>
                <a:latin typeface="Menlo"/>
              </a:rPr>
              <a:t>);</a:t>
            </a:r>
          </a:p>
          <a:p>
            <a:br>
              <a:rPr lang="en-US" altLang="zh-TW" sz="1800" b="0" i="0" dirty="0">
                <a:effectLst/>
                <a:latin typeface="Menlo"/>
              </a:rPr>
            </a:br>
            <a:endParaRPr lang="en-US" altLang="zh-TW" sz="1800" b="0" i="0" dirty="0">
              <a:effectLst/>
              <a:latin typeface="Menlo"/>
            </a:endParaRPr>
          </a:p>
          <a:p>
            <a:pPr marL="0" indent="0">
              <a:buNone/>
            </a:pPr>
            <a:br>
              <a:rPr lang="en-US" altLang="zh-TW" sz="4400" b="0" i="0" dirty="0">
                <a:effectLst/>
                <a:latin typeface="Menlo"/>
              </a:rPr>
            </a:b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91938AF-1516-46B1-8BB2-CE91EA378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019197"/>
            <a:ext cx="6140080" cy="539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0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7DF50-378D-4974-8FE0-090C4874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862" y="1501548"/>
            <a:ext cx="4170947" cy="5011546"/>
          </a:xfrm>
        </p:spPr>
        <p:txBody>
          <a:bodyPr>
            <a:normAutofit fontScale="90000"/>
          </a:bodyPr>
          <a:lstStyle/>
          <a:p>
            <a:r>
              <a:rPr lang="en-US" altLang="zh-TW" sz="1800" b="0" i="0" dirty="0" err="1">
                <a:effectLst/>
                <a:latin typeface="Menlo"/>
              </a:rPr>
              <a:t>clc</a:t>
            </a:r>
            <a:r>
              <a:rPr lang="en-US" altLang="zh-TW" sz="1800" b="0" i="0" dirty="0">
                <a:effectLst/>
                <a:latin typeface="Menlo"/>
              </a:rPr>
              <a:t>; </a:t>
            </a:r>
            <a:br>
              <a:rPr lang="en-US" altLang="zh-TW" sz="1800" b="0" i="0" dirty="0">
                <a:effectLst/>
                <a:latin typeface="Menlo"/>
              </a:rPr>
            </a:br>
            <a:r>
              <a:rPr lang="en-US" altLang="zh-TW" sz="1800" b="0" i="0" dirty="0">
                <a:effectLst/>
                <a:latin typeface="Menlo"/>
              </a:rPr>
              <a:t>clear 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1800" b="0" i="0" dirty="0">
                <a:effectLst/>
                <a:latin typeface="Menlo"/>
              </a:rPr>
              <a:t>; </a:t>
            </a:r>
            <a:br>
              <a:rPr lang="en-US" altLang="zh-TW" sz="1800" b="0" i="0" dirty="0">
                <a:effectLst/>
                <a:latin typeface="Menlo"/>
              </a:rPr>
            </a:br>
            <a:r>
              <a:rPr lang="en-US" altLang="zh-TW" sz="1800" b="0" i="0" dirty="0">
                <a:effectLst/>
                <a:latin typeface="Menlo"/>
              </a:rPr>
              <a:t>close 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1800" b="0" i="0" dirty="0">
                <a:effectLst/>
                <a:latin typeface="Menlo"/>
              </a:rPr>
              <a:t>;</a:t>
            </a:r>
            <a:br>
              <a:rPr lang="en-US" altLang="zh-TW" sz="1800" b="0" i="0" dirty="0">
                <a:effectLst/>
                <a:latin typeface="Menlo"/>
              </a:rPr>
            </a:br>
            <a:br>
              <a:rPr lang="en-US" altLang="zh-TW" sz="1800" b="0" i="0" dirty="0">
                <a:effectLst/>
                <a:latin typeface="Menlo"/>
              </a:rPr>
            </a:br>
            <a:br>
              <a:rPr lang="en-US" altLang="zh-TW" sz="1800" b="0" i="0" dirty="0">
                <a:effectLst/>
                <a:latin typeface="Menlo"/>
              </a:rPr>
            </a:br>
            <a:r>
              <a:rPr lang="en-US" altLang="zh-TW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1800" b="0" i="0" dirty="0">
                <a:solidFill>
                  <a:srgbClr val="008013"/>
                </a:solidFill>
                <a:effectLst/>
                <a:latin typeface="Menlo"/>
              </a:rPr>
              <a:t>參數設置</a:t>
            </a:r>
            <a:br>
              <a:rPr lang="zh-TW" altLang="en-US" sz="1800" b="0" i="0" dirty="0">
                <a:effectLst/>
                <a:latin typeface="Menlo"/>
              </a:rPr>
            </a:br>
            <a:r>
              <a:rPr lang="en-US" altLang="zh-TW" sz="1800" b="0" i="0" dirty="0">
                <a:effectLst/>
                <a:latin typeface="Menlo"/>
              </a:rPr>
              <a:t>T = 16e-3; </a:t>
            </a:r>
            <a:r>
              <a:rPr lang="en-US" altLang="zh-TW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1800" b="0" i="0" dirty="0">
                <a:solidFill>
                  <a:srgbClr val="008013"/>
                </a:solidFill>
                <a:effectLst/>
                <a:latin typeface="Menlo"/>
              </a:rPr>
              <a:t>週期為</a:t>
            </a:r>
            <a:r>
              <a:rPr lang="en-US" altLang="zh-TW" sz="1800" b="0" i="0" dirty="0">
                <a:solidFill>
                  <a:srgbClr val="008013"/>
                </a:solidFill>
                <a:effectLst/>
                <a:latin typeface="Menlo"/>
              </a:rPr>
              <a:t>16</a:t>
            </a:r>
            <a:r>
              <a:rPr lang="zh-TW" altLang="en-US" sz="1800" b="0" i="0" dirty="0">
                <a:solidFill>
                  <a:srgbClr val="008013"/>
                </a:solidFill>
                <a:effectLst/>
                <a:latin typeface="Menlo"/>
              </a:rPr>
              <a:t>毫秒</a:t>
            </a:r>
            <a:br>
              <a:rPr lang="zh-TW" altLang="en-US" sz="1800" b="0" i="0" dirty="0">
                <a:effectLst/>
                <a:latin typeface="Menlo"/>
              </a:rPr>
            </a:br>
            <a:r>
              <a:rPr lang="en-US" altLang="zh-TW" sz="1800" b="0" i="0" dirty="0">
                <a:effectLst/>
                <a:latin typeface="Menlo"/>
              </a:rPr>
              <a:t>f0 = 1 / T; </a:t>
            </a:r>
            <a:r>
              <a:rPr lang="en-US" altLang="zh-TW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1800" b="0" i="0" dirty="0">
                <a:solidFill>
                  <a:srgbClr val="008013"/>
                </a:solidFill>
                <a:effectLst/>
                <a:latin typeface="Menlo"/>
              </a:rPr>
              <a:t>基頻</a:t>
            </a:r>
            <a:br>
              <a:rPr lang="zh-TW" altLang="en-US" sz="1800" b="0" i="0" dirty="0">
                <a:effectLst/>
                <a:latin typeface="Menlo"/>
              </a:rPr>
            </a:br>
            <a:r>
              <a:rPr lang="en-US" altLang="zh-TW" sz="1800" b="0" i="0" dirty="0">
                <a:effectLst/>
                <a:latin typeface="Menlo"/>
              </a:rPr>
              <a:t>t = 0:1e-6:4*T; </a:t>
            </a:r>
            <a:r>
              <a:rPr lang="en-US" altLang="zh-TW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1800" b="0" i="0" dirty="0">
                <a:solidFill>
                  <a:srgbClr val="008013"/>
                </a:solidFill>
                <a:effectLst/>
                <a:latin typeface="Menlo"/>
              </a:rPr>
              <a:t>時間向量，從</a:t>
            </a:r>
            <a:r>
              <a:rPr lang="en-US" altLang="zh-TW" sz="1800" b="0" i="0" dirty="0">
                <a:solidFill>
                  <a:srgbClr val="008013"/>
                </a:solidFill>
                <a:effectLst/>
                <a:latin typeface="Menlo"/>
              </a:rPr>
              <a:t>0</a:t>
            </a:r>
            <a:r>
              <a:rPr lang="zh-TW" altLang="en-US" sz="1800" b="0" i="0" dirty="0">
                <a:solidFill>
                  <a:srgbClr val="008013"/>
                </a:solidFill>
                <a:effectLst/>
                <a:latin typeface="Menlo"/>
              </a:rPr>
              <a:t>到一個週期，以</a:t>
            </a:r>
            <a:r>
              <a:rPr lang="en-US" altLang="zh-TW" sz="18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r>
              <a:rPr lang="zh-TW" altLang="en-US" sz="1800" b="0" i="0" dirty="0">
                <a:solidFill>
                  <a:srgbClr val="008013"/>
                </a:solidFill>
                <a:effectLst/>
                <a:latin typeface="Menlo"/>
              </a:rPr>
              <a:t>微秒為步長</a:t>
            </a:r>
            <a:br>
              <a:rPr lang="zh-TW" altLang="en-US" sz="1800" b="0" i="0" dirty="0">
                <a:effectLst/>
                <a:latin typeface="Menlo"/>
              </a:rPr>
            </a:br>
            <a:br>
              <a:rPr lang="zh-TW" altLang="en-US" sz="1800" b="0" i="0" dirty="0">
                <a:effectLst/>
                <a:latin typeface="Menlo"/>
              </a:rPr>
            </a:br>
            <a:br>
              <a:rPr lang="zh-TW" altLang="en-US" sz="1800" b="0" i="0" dirty="0">
                <a:effectLst/>
                <a:latin typeface="Menlo"/>
              </a:rPr>
            </a:br>
            <a:r>
              <a:rPr lang="en-US" altLang="zh-TW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1800" b="0" i="0" dirty="0">
                <a:solidFill>
                  <a:srgbClr val="008013"/>
                </a:solidFill>
                <a:effectLst/>
                <a:latin typeface="Menlo"/>
              </a:rPr>
              <a:t>複數指數信號</a:t>
            </a:r>
            <a:br>
              <a:rPr lang="zh-TW" altLang="en-US" sz="1800" b="0" i="0" dirty="0">
                <a:effectLst/>
                <a:latin typeface="Menlo"/>
              </a:rPr>
            </a:br>
            <a:r>
              <a:rPr lang="en-US" altLang="zh-TW" sz="1800" b="0" i="0" dirty="0">
                <a:effectLst/>
                <a:latin typeface="Menlo"/>
              </a:rPr>
              <a:t>Z = 4 * exp(1i * (125 * pi * t + pi / 4));</a:t>
            </a:r>
            <a:br>
              <a:rPr lang="en-US" altLang="zh-TW" sz="1800" b="0" i="0" dirty="0">
                <a:effectLst/>
                <a:latin typeface="Menlo"/>
              </a:rPr>
            </a:br>
            <a:br>
              <a:rPr lang="en-US" altLang="zh-TW" sz="1800" b="0" i="0" dirty="0">
                <a:effectLst/>
                <a:latin typeface="Menlo"/>
              </a:rPr>
            </a:br>
            <a:br>
              <a:rPr lang="en-US" altLang="zh-TW" sz="1800" b="0" i="0" dirty="0">
                <a:effectLst/>
                <a:latin typeface="Menlo"/>
              </a:rPr>
            </a:br>
            <a:r>
              <a:rPr lang="en-US" altLang="zh-TW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1800" b="0" i="0" dirty="0">
                <a:solidFill>
                  <a:srgbClr val="008013"/>
                </a:solidFill>
                <a:effectLst/>
                <a:latin typeface="Menlo"/>
              </a:rPr>
              <a:t>畫出時間域信號的實部和虛部</a:t>
            </a:r>
            <a:br>
              <a:rPr lang="zh-TW" altLang="en-US" sz="1800" b="0" i="0" dirty="0">
                <a:effectLst/>
                <a:latin typeface="Menlo"/>
              </a:rPr>
            </a:br>
            <a:r>
              <a:rPr lang="en-US" altLang="zh-TW" sz="1800" b="0" i="0" dirty="0">
                <a:effectLst/>
                <a:latin typeface="Menlo"/>
              </a:rPr>
              <a:t>figure;</a:t>
            </a:r>
            <a:br>
              <a:rPr lang="en-US" altLang="zh-TW" sz="1800" b="0" i="0" dirty="0">
                <a:effectLst/>
                <a:latin typeface="Menlo"/>
              </a:rPr>
            </a:br>
            <a:r>
              <a:rPr lang="en-US" altLang="zh-TW" sz="1800" b="0" i="0" dirty="0">
                <a:effectLst/>
                <a:latin typeface="Menlo"/>
              </a:rPr>
              <a:t>plot(t, real(Z), 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altLang="zh-TW" sz="1800" b="0" i="0" dirty="0">
                <a:effectLst/>
                <a:latin typeface="Menlo"/>
              </a:rPr>
              <a:t>, t, </a:t>
            </a:r>
            <a:r>
              <a:rPr lang="en-US" altLang="zh-TW" sz="1800" b="0" i="0" dirty="0" err="1">
                <a:effectLst/>
                <a:latin typeface="Menlo"/>
              </a:rPr>
              <a:t>imag</a:t>
            </a:r>
            <a:r>
              <a:rPr lang="en-US" altLang="zh-TW" sz="1800" b="0" i="0" dirty="0">
                <a:effectLst/>
                <a:latin typeface="Menlo"/>
              </a:rPr>
              <a:t>(Z), 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altLang="zh-TW" sz="1800" b="0" i="0" dirty="0">
                <a:effectLst/>
                <a:latin typeface="Menlo"/>
              </a:rPr>
              <a:t>);</a:t>
            </a:r>
            <a:br>
              <a:rPr lang="en-US" altLang="zh-TW" sz="1800" b="0" i="0" dirty="0">
                <a:effectLst/>
                <a:latin typeface="Menlo"/>
              </a:rPr>
            </a:br>
            <a:r>
              <a:rPr lang="en-US" altLang="zh-TW" sz="1800" b="0" i="0" dirty="0">
                <a:effectLst/>
                <a:latin typeface="Menlo"/>
              </a:rPr>
              <a:t>title(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'Time Domain Signal Z(t)'</a:t>
            </a:r>
            <a:r>
              <a:rPr lang="en-US" altLang="zh-TW" sz="1800" b="0" i="0" dirty="0">
                <a:effectLst/>
                <a:latin typeface="Menlo"/>
              </a:rPr>
              <a:t>);</a:t>
            </a:r>
            <a:br>
              <a:rPr lang="en-US" altLang="zh-TW" sz="1800" b="0" i="0" dirty="0">
                <a:effectLst/>
                <a:latin typeface="Menlo"/>
              </a:rPr>
            </a:br>
            <a:r>
              <a:rPr lang="en-US" altLang="zh-TW" sz="1800" b="0" i="0" dirty="0" err="1">
                <a:effectLst/>
                <a:latin typeface="Menlo"/>
              </a:rPr>
              <a:t>xlabel</a:t>
            </a:r>
            <a:r>
              <a:rPr lang="en-US" altLang="zh-TW" sz="1800" b="0" i="0" dirty="0">
                <a:effectLst/>
                <a:latin typeface="Menlo"/>
              </a:rPr>
              <a:t>(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altLang="zh-TW" sz="1800" b="0" i="0" dirty="0">
                <a:effectLst/>
                <a:latin typeface="Menlo"/>
              </a:rPr>
              <a:t>);</a:t>
            </a:r>
            <a:br>
              <a:rPr lang="en-US" altLang="zh-TW" sz="1800" b="0" i="0" dirty="0">
                <a:effectLst/>
                <a:latin typeface="Menlo"/>
              </a:rPr>
            </a:br>
            <a:r>
              <a:rPr lang="en-US" altLang="zh-TW" sz="1800" b="0" i="0" dirty="0" err="1">
                <a:effectLst/>
                <a:latin typeface="Menlo"/>
              </a:rPr>
              <a:t>ylabel</a:t>
            </a:r>
            <a:r>
              <a:rPr lang="en-US" altLang="zh-TW" sz="1800" b="0" i="0" dirty="0">
                <a:effectLst/>
                <a:latin typeface="Menlo"/>
              </a:rPr>
              <a:t>(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1800" b="0" i="0" dirty="0">
                <a:effectLst/>
                <a:latin typeface="Menlo"/>
              </a:rPr>
              <a:t>);</a:t>
            </a:r>
            <a:br>
              <a:rPr lang="en-US" altLang="zh-TW" sz="1800" b="0" i="0" dirty="0">
                <a:effectLst/>
                <a:latin typeface="Menlo"/>
              </a:rPr>
            </a:br>
            <a:r>
              <a:rPr lang="en-US" altLang="zh-TW" sz="1800" b="0" i="0" dirty="0">
                <a:effectLst/>
                <a:latin typeface="Menlo"/>
              </a:rPr>
              <a:t>legend(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'Real Part'</a:t>
            </a:r>
            <a:r>
              <a:rPr lang="en-US" altLang="zh-TW" sz="1800" b="0" i="0" dirty="0">
                <a:effectLst/>
                <a:latin typeface="Menlo"/>
              </a:rPr>
              <a:t>, 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'Imaginary Part'</a:t>
            </a:r>
            <a:r>
              <a:rPr lang="en-US" altLang="zh-TW" sz="1800" b="0" i="0" dirty="0">
                <a:effectLst/>
                <a:latin typeface="Menlo"/>
              </a:rPr>
              <a:t>);</a:t>
            </a:r>
            <a:br>
              <a:rPr lang="en-US" altLang="zh-TW" sz="1800" b="0" i="0" dirty="0">
                <a:effectLst/>
                <a:latin typeface="Menlo"/>
              </a:rPr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97A3319-E246-4C2B-843A-0E4BF8F77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5579" y="1309043"/>
            <a:ext cx="5694937" cy="501154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D2FE7F2-EBCD-44C4-9E83-627B01F1A242}"/>
              </a:ext>
            </a:extLst>
          </p:cNvPr>
          <p:cNvSpPr txBox="1"/>
          <p:nvPr/>
        </p:nvSpPr>
        <p:spPr>
          <a:xfrm>
            <a:off x="2541180" y="344906"/>
            <a:ext cx="7109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第一次小考 第一題 圖形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</p:spTree>
    <p:extLst>
      <p:ext uri="{BB962C8B-B14F-4D97-AF65-F5344CB8AC3E}">
        <p14:creationId xmlns:p14="http://schemas.microsoft.com/office/powerpoint/2010/main" val="329416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D2FE7F2-EBCD-44C4-9E83-627B01F1A242}"/>
              </a:ext>
            </a:extLst>
          </p:cNvPr>
          <p:cNvSpPr txBox="1"/>
          <p:nvPr/>
        </p:nvSpPr>
        <p:spPr>
          <a:xfrm>
            <a:off x="3182382" y="433139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第一次小考 第二題 圖形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EF13A3A2-3843-4AB1-8FD8-A3FAFBF3A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821" y="1312277"/>
            <a:ext cx="10090483" cy="5305417"/>
          </a:xfrm>
        </p:spPr>
      </p:pic>
    </p:spTree>
    <p:extLst>
      <p:ext uri="{BB962C8B-B14F-4D97-AF65-F5344CB8AC3E}">
        <p14:creationId xmlns:p14="http://schemas.microsoft.com/office/powerpoint/2010/main" val="136678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D2FE7F2-EBCD-44C4-9E83-627B01F1A242}"/>
              </a:ext>
            </a:extLst>
          </p:cNvPr>
          <p:cNvSpPr txBox="1"/>
          <p:nvPr/>
        </p:nvSpPr>
        <p:spPr>
          <a:xfrm>
            <a:off x="3182382" y="144214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第一次小考 第二題 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2F6D1-1625-4ADC-812C-417DFDEC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12" y="1034980"/>
            <a:ext cx="3141524" cy="514198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clc</a:t>
            </a:r>
            <a:r>
              <a:rPr lang="en-US" altLang="zh-TW" sz="4400" b="0" i="0" dirty="0">
                <a:effectLst/>
                <a:latin typeface="Menlo"/>
              </a:rPr>
              <a:t>; 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clear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4400" b="0" i="0" dirty="0">
                <a:effectLst/>
                <a:latin typeface="Menlo"/>
              </a:rPr>
              <a:t>; 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close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4400" b="0" i="0" dirty="0">
                <a:effectLst/>
                <a:latin typeface="Menlo"/>
              </a:rPr>
              <a:t>; 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參數設置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n = -100:100;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A = 1;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t = -1:0.001:5;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計算信號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x_a</a:t>
            </a:r>
            <a:r>
              <a:rPr lang="en-US" altLang="zh-TW" sz="4400" b="0" i="0" dirty="0">
                <a:effectLst/>
                <a:latin typeface="Menlo"/>
              </a:rPr>
              <a:t> = A * cos(10 * n.^2);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x_b</a:t>
            </a:r>
            <a:r>
              <a:rPr lang="en-US" altLang="zh-TW" sz="4400" b="0" i="0" dirty="0">
                <a:effectLst/>
                <a:latin typeface="Menlo"/>
              </a:rPr>
              <a:t> = cos(pi * t).^2;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x_c</a:t>
            </a:r>
            <a:r>
              <a:rPr lang="en-US" altLang="zh-TW" sz="4400" b="0" i="0" dirty="0">
                <a:effectLst/>
                <a:latin typeface="Menlo"/>
              </a:rPr>
              <a:t> = cos(pi^2 * t) .* sin(</a:t>
            </a:r>
            <a:r>
              <a:rPr lang="en-US" altLang="zh-TW" sz="4400" b="0" i="0" dirty="0" err="1">
                <a:effectLst/>
                <a:latin typeface="Menlo"/>
              </a:rPr>
              <a:t>pi^pi</a:t>
            </a:r>
            <a:r>
              <a:rPr lang="en-US" altLang="zh-TW" sz="4400" b="0" i="0" dirty="0">
                <a:effectLst/>
                <a:latin typeface="Menlo"/>
              </a:rPr>
              <a:t> * t);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x_d</a:t>
            </a:r>
            <a:r>
              <a:rPr lang="en-US" altLang="zh-TW" sz="4400" b="0" i="0" dirty="0">
                <a:effectLst/>
                <a:latin typeface="Menlo"/>
              </a:rPr>
              <a:t> = cos(pi * t) .* sin(pi * t.^2);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x_e</a:t>
            </a:r>
            <a:r>
              <a:rPr lang="en-US" altLang="zh-TW" sz="4400" b="0" i="0" dirty="0">
                <a:effectLst/>
                <a:latin typeface="Menlo"/>
              </a:rPr>
              <a:t> = cos(sqrt(pi * t));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x_f</a:t>
            </a:r>
            <a:r>
              <a:rPr lang="en-US" altLang="zh-TW" sz="4400" b="0" i="0" dirty="0">
                <a:effectLst/>
                <a:latin typeface="Menlo"/>
              </a:rPr>
              <a:t> = cos(sqrt(pi) * t);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x_g</a:t>
            </a:r>
            <a:r>
              <a:rPr lang="en-US" altLang="zh-TW" sz="4400" b="0" i="0" dirty="0">
                <a:effectLst/>
                <a:latin typeface="Menlo"/>
              </a:rPr>
              <a:t> = cos(sqrt(2) * t) + sin(sqrt(3) * t);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繪製所有信號在同一個圖形中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figure;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(a) x[n] = A*cos(10*n^2)</a:t>
            </a: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subplot(4, 2, 1);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stem(n, </a:t>
            </a:r>
            <a:r>
              <a:rPr lang="en-US" altLang="zh-TW" sz="4400" b="0" i="0" dirty="0" err="1">
                <a:effectLst/>
                <a:latin typeface="Menlo"/>
              </a:rPr>
              <a:t>x_a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title(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'(a)x[n] = A \cos(10n^2)’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xlabel</a:t>
            </a:r>
            <a:r>
              <a:rPr lang="en-US" altLang="zh-TW" sz="4400" b="0" i="0" dirty="0">
                <a:effectLst/>
                <a:latin typeface="Menlo"/>
              </a:rPr>
              <a:t>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ylabel</a:t>
            </a:r>
            <a:r>
              <a:rPr lang="en-US" altLang="zh-TW" sz="4400" b="0" i="0" dirty="0">
                <a:effectLst/>
                <a:latin typeface="Menlo"/>
              </a:rPr>
              <a:t>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F8772C5-A9F7-482A-B970-D72CDED1681C}"/>
              </a:ext>
            </a:extLst>
          </p:cNvPr>
          <p:cNvSpPr txBox="1">
            <a:spLocks/>
          </p:cNvSpPr>
          <p:nvPr/>
        </p:nvSpPr>
        <p:spPr>
          <a:xfrm>
            <a:off x="4262068" y="1034979"/>
            <a:ext cx="3141524" cy="5329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(c) x(t) = \cos(\pi^2 t) \sin(\pi^\pi t)</a:t>
            </a: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subplot(4, 2, 3);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plot(t, </a:t>
            </a:r>
            <a:r>
              <a:rPr lang="en-US" altLang="zh-TW" sz="4400" b="0" i="0" dirty="0" err="1">
                <a:effectLst/>
                <a:latin typeface="Menlo"/>
              </a:rPr>
              <a:t>x_c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title(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'(c)x(t) = \cos(\pi^2 t) \sin(\pi^\pi t)'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xlabel</a:t>
            </a:r>
            <a:r>
              <a:rPr lang="en-US" altLang="zh-TW" sz="4400" b="0" i="0" dirty="0">
                <a:effectLst/>
                <a:latin typeface="Menlo"/>
              </a:rPr>
              <a:t>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't'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ylabel</a:t>
            </a:r>
            <a:r>
              <a:rPr lang="en-US" altLang="zh-TW" sz="4400" b="0" i="0" dirty="0">
                <a:effectLst/>
                <a:latin typeface="Menlo"/>
              </a:rPr>
              <a:t>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(d) x(t) = \cos(\pi t) \sin(\pi t^2)</a:t>
            </a: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subplot(4, 2, 4);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plot(t, </a:t>
            </a:r>
            <a:r>
              <a:rPr lang="en-US" altLang="zh-TW" sz="4400" b="0" i="0" dirty="0" err="1">
                <a:effectLst/>
                <a:latin typeface="Menlo"/>
              </a:rPr>
              <a:t>x_d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title(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'(d)x(t) = \cos(\pi t) \sin(\pi t^2)'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xlabel</a:t>
            </a:r>
            <a:r>
              <a:rPr lang="en-US" altLang="zh-TW" sz="4400" b="0" i="0" dirty="0">
                <a:effectLst/>
                <a:latin typeface="Menlo"/>
              </a:rPr>
              <a:t>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't'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ylabel</a:t>
            </a:r>
            <a:r>
              <a:rPr lang="en-US" altLang="zh-TW" sz="4400" b="0" i="0" dirty="0">
                <a:effectLst/>
                <a:latin typeface="Menlo"/>
              </a:rPr>
              <a:t>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(e) x(t) = \cos(\sqrt{\pi t})</a:t>
            </a: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subplot(4, 2, 5);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plot(t, </a:t>
            </a:r>
            <a:r>
              <a:rPr lang="en-US" altLang="zh-TW" sz="4400" b="0" i="0" dirty="0" err="1">
                <a:effectLst/>
                <a:latin typeface="Menlo"/>
              </a:rPr>
              <a:t>x_e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title(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'(e)x(t) = \cos(\sqrt{\pi t})'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xlabel</a:t>
            </a:r>
            <a:r>
              <a:rPr lang="en-US" altLang="zh-TW" sz="4400" b="0" i="0" dirty="0">
                <a:effectLst/>
                <a:latin typeface="Menlo"/>
              </a:rPr>
              <a:t>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't'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ylabel</a:t>
            </a:r>
            <a:r>
              <a:rPr lang="en-US" altLang="zh-TW" sz="4400" b="0" i="0" dirty="0">
                <a:effectLst/>
                <a:latin typeface="Menlo"/>
              </a:rPr>
              <a:t>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(f) x(t) = \cos((\sqrt{\pi}) t)</a:t>
            </a: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subplot(4, 2, 6);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plot(t, </a:t>
            </a:r>
            <a:r>
              <a:rPr lang="en-US" altLang="zh-TW" sz="4400" b="0" i="0" dirty="0" err="1">
                <a:effectLst/>
                <a:latin typeface="Menlo"/>
              </a:rPr>
              <a:t>x_f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title(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'(f)x(t) = \cos((\sqrt{\pi}) t)'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xlabel</a:t>
            </a:r>
            <a:r>
              <a:rPr lang="en-US" altLang="zh-TW" sz="4400" b="0" i="0" dirty="0">
                <a:effectLst/>
                <a:latin typeface="Menlo"/>
              </a:rPr>
              <a:t>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't'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ylabel</a:t>
            </a:r>
            <a:r>
              <a:rPr lang="en-US" altLang="zh-TW" sz="4400" b="0" i="0" dirty="0">
                <a:effectLst/>
                <a:latin typeface="Menlo"/>
              </a:rPr>
              <a:t>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DAA358B-0D8E-4D78-9316-B8252F19D311}"/>
              </a:ext>
            </a:extLst>
          </p:cNvPr>
          <p:cNvSpPr txBox="1">
            <a:spLocks/>
          </p:cNvSpPr>
          <p:nvPr/>
        </p:nvSpPr>
        <p:spPr>
          <a:xfrm>
            <a:off x="7403592" y="1034979"/>
            <a:ext cx="3141524" cy="5329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200" b="0" i="0" dirty="0">
                <a:solidFill>
                  <a:srgbClr val="008013"/>
                </a:solidFill>
                <a:effectLst/>
                <a:latin typeface="Menlo"/>
              </a:rPr>
              <a:t>% (g) x(t) = \cos(\sqrt{2} t) + \sin(\sqrt{3} t)</a:t>
            </a:r>
            <a:endParaRPr lang="en-US" altLang="zh-TW" sz="12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1200" b="0" i="0" dirty="0">
                <a:effectLst/>
                <a:latin typeface="Menlo"/>
              </a:rPr>
              <a:t>subplot(4, 2, 7);</a:t>
            </a:r>
          </a:p>
          <a:p>
            <a:pPr marL="0" indent="0">
              <a:buNone/>
            </a:pPr>
            <a:r>
              <a:rPr lang="en-US" altLang="zh-TW" sz="1200" b="0" i="0" dirty="0">
                <a:effectLst/>
                <a:latin typeface="Menlo"/>
              </a:rPr>
              <a:t>plot(t, </a:t>
            </a:r>
            <a:r>
              <a:rPr lang="en-US" altLang="zh-TW" sz="1200" b="0" i="0" dirty="0" err="1">
                <a:effectLst/>
                <a:latin typeface="Menlo"/>
              </a:rPr>
              <a:t>x_g</a:t>
            </a:r>
            <a:r>
              <a:rPr lang="en-US" altLang="zh-TW" sz="12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1200" b="0" i="0" dirty="0">
                <a:effectLst/>
                <a:latin typeface="Menlo"/>
              </a:rPr>
              <a:t>title(</a:t>
            </a:r>
            <a:r>
              <a:rPr lang="en-US" altLang="zh-TW" sz="1200" b="0" i="0" dirty="0">
                <a:solidFill>
                  <a:srgbClr val="A709F5"/>
                </a:solidFill>
                <a:effectLst/>
                <a:latin typeface="Menlo"/>
              </a:rPr>
              <a:t>'(g)x(t) = \cos(\sqrt{2} t) + \sin(\sqrt{3} t)'</a:t>
            </a:r>
            <a:r>
              <a:rPr lang="en-US" altLang="zh-TW" sz="12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1200" b="0" i="0" dirty="0" err="1">
                <a:effectLst/>
                <a:latin typeface="Menlo"/>
              </a:rPr>
              <a:t>xlabel</a:t>
            </a:r>
            <a:r>
              <a:rPr lang="en-US" altLang="zh-TW" sz="1200" b="0" i="0" dirty="0">
                <a:effectLst/>
                <a:latin typeface="Menlo"/>
              </a:rPr>
              <a:t>(</a:t>
            </a:r>
            <a:r>
              <a:rPr lang="en-US" altLang="zh-TW" sz="1200" b="0" i="0" dirty="0">
                <a:solidFill>
                  <a:srgbClr val="A709F5"/>
                </a:solidFill>
                <a:effectLst/>
                <a:latin typeface="Menlo"/>
              </a:rPr>
              <a:t>'t'</a:t>
            </a:r>
            <a:r>
              <a:rPr lang="en-US" altLang="zh-TW" sz="12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1200" b="0" i="0" dirty="0" err="1">
                <a:effectLst/>
                <a:latin typeface="Menlo"/>
              </a:rPr>
              <a:t>ylabel</a:t>
            </a:r>
            <a:r>
              <a:rPr lang="en-US" altLang="zh-TW" sz="1200" b="0" i="0" dirty="0">
                <a:effectLst/>
                <a:latin typeface="Menlo"/>
              </a:rPr>
              <a:t>(</a:t>
            </a:r>
            <a:r>
              <a:rPr lang="en-US" altLang="zh-TW" sz="12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1200" b="0" i="0" dirty="0">
                <a:effectLst/>
                <a:latin typeface="Menlo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429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D2FE7F2-EBCD-44C4-9E83-627B01F1A242}"/>
              </a:ext>
            </a:extLst>
          </p:cNvPr>
          <p:cNvSpPr txBox="1"/>
          <p:nvPr/>
        </p:nvSpPr>
        <p:spPr>
          <a:xfrm>
            <a:off x="3182382" y="274321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第一次小考 第三題 圖形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D108DE4-533B-4811-9DA8-4150C4ACB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450" y="1783682"/>
            <a:ext cx="5287864" cy="4799997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DFFD5E8-A5A4-4568-86FC-26B02BF9CE72}"/>
              </a:ext>
            </a:extLst>
          </p:cNvPr>
          <p:cNvSpPr txBox="1"/>
          <p:nvPr/>
        </p:nvSpPr>
        <p:spPr>
          <a:xfrm>
            <a:off x="1551166" y="111019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當取樣頻率為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1320Hz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F439851-F3E2-4D89-A709-1A77DE24C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88" y="1783682"/>
            <a:ext cx="5383248" cy="4799997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57436F-599B-4BE0-80D7-94AB2F8AFC60}"/>
              </a:ext>
            </a:extLst>
          </p:cNvPr>
          <p:cNvSpPr txBox="1"/>
          <p:nvPr/>
        </p:nvSpPr>
        <p:spPr>
          <a:xfrm>
            <a:off x="7426096" y="111019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當取樣頻率為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1240Hz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</a:p>
        </p:txBody>
      </p:sp>
    </p:spTree>
    <p:extLst>
      <p:ext uri="{BB962C8B-B14F-4D97-AF65-F5344CB8AC3E}">
        <p14:creationId xmlns:p14="http://schemas.microsoft.com/office/powerpoint/2010/main" val="91084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D2FE7F2-EBCD-44C4-9E83-627B01F1A242}"/>
              </a:ext>
            </a:extLst>
          </p:cNvPr>
          <p:cNvSpPr txBox="1"/>
          <p:nvPr/>
        </p:nvSpPr>
        <p:spPr>
          <a:xfrm>
            <a:off x="3182382" y="144214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第一次小考 第三題 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2F6D1-1625-4ADC-812C-417DFDEC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12" y="1034980"/>
            <a:ext cx="3141524" cy="514198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clc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clear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close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Parameters for fs1 = 1320 Hz</a:t>
            </a: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fs1 = 1320;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Sampling frequency</a:t>
            </a: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t1 = 0:1/fs1:2/80;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Time vector</a:t>
            </a: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x1 = cos(80*pi*t1 + 0.25*pi);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y1 = sin(2560*pi*t1);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z1 = x1 .* y1 + 15;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Plot time domain signal for fs1</a:t>
            </a: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figure;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subplot(2, 1, 1);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plot(t1, z1);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title(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'Time Domain Signal X(t) for 1320 Hz'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xlabel</a:t>
            </a:r>
            <a:r>
              <a:rPr lang="en-US" altLang="zh-TW" sz="4400" b="0" i="0" dirty="0">
                <a:effectLst/>
                <a:latin typeface="Menlo"/>
              </a:rPr>
              <a:t>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ylabel</a:t>
            </a:r>
            <a:r>
              <a:rPr lang="en-US" altLang="zh-TW" sz="4400" b="0" i="0" dirty="0">
                <a:effectLst/>
                <a:latin typeface="Menlo"/>
              </a:rPr>
              <a:t>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Frequency analysis for fs1</a:t>
            </a: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n1 = length(z1);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Number of samples</a:t>
            </a: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f1 = (-n1/2:n1/2-1)*(fs1/n1);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Frequency range</a:t>
            </a: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Z1 = </a:t>
            </a:r>
            <a:r>
              <a:rPr lang="en-US" altLang="zh-TW" sz="4400" b="0" i="0" dirty="0" err="1">
                <a:effectLst/>
                <a:latin typeface="Menlo"/>
              </a:rPr>
              <a:t>fft</a:t>
            </a:r>
            <a:r>
              <a:rPr lang="en-US" altLang="zh-TW" sz="4400" b="0" i="0" dirty="0">
                <a:effectLst/>
                <a:latin typeface="Menlo"/>
              </a:rPr>
              <a:t>(z1);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Compute the FFT</a:t>
            </a: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Z1_shifted = </a:t>
            </a:r>
            <a:r>
              <a:rPr lang="en-US" altLang="zh-TW" sz="4400" b="0" i="0" dirty="0" err="1">
                <a:effectLst/>
                <a:latin typeface="Menlo"/>
              </a:rPr>
              <a:t>fftshift</a:t>
            </a:r>
            <a:r>
              <a:rPr lang="en-US" altLang="zh-TW" sz="4400" b="0" i="0" dirty="0">
                <a:effectLst/>
                <a:latin typeface="Menlo"/>
              </a:rPr>
              <a:t>(Z1);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Shift zero frequency component to center of spectrum</a:t>
            </a: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F8772C5-A9F7-482A-B970-D72CDED1681C}"/>
              </a:ext>
            </a:extLst>
          </p:cNvPr>
          <p:cNvSpPr txBox="1">
            <a:spLocks/>
          </p:cNvSpPr>
          <p:nvPr/>
        </p:nvSpPr>
        <p:spPr>
          <a:xfrm>
            <a:off x="4262068" y="1034979"/>
            <a:ext cx="3141524" cy="5329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DAA358B-0D8E-4D78-9316-B8252F19D311}"/>
              </a:ext>
            </a:extLst>
          </p:cNvPr>
          <p:cNvSpPr txBox="1">
            <a:spLocks/>
          </p:cNvSpPr>
          <p:nvPr/>
        </p:nvSpPr>
        <p:spPr>
          <a:xfrm>
            <a:off x="7403592" y="1034979"/>
            <a:ext cx="3141524" cy="5329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100" b="0" i="0" dirty="0">
                <a:solidFill>
                  <a:srgbClr val="008013"/>
                </a:solidFill>
                <a:effectLst/>
                <a:latin typeface="Menlo"/>
              </a:rPr>
              <a:t>% Plot frequency spectrum for fs2</a:t>
            </a:r>
            <a:endParaRPr lang="en-US" altLang="zh-TW" sz="11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1100" b="0" i="0" dirty="0">
                <a:effectLst/>
                <a:latin typeface="Menlo"/>
              </a:rPr>
              <a:t>subplot(2, 1, 2);</a:t>
            </a:r>
          </a:p>
          <a:p>
            <a:pPr marL="0" indent="0">
              <a:buNone/>
            </a:pPr>
            <a:r>
              <a:rPr lang="en-US" altLang="zh-TW" sz="1100" b="0" i="0" dirty="0">
                <a:effectLst/>
                <a:latin typeface="Menlo"/>
              </a:rPr>
              <a:t>plot(f2, abs(Z2_shifted)/n2);</a:t>
            </a:r>
          </a:p>
          <a:p>
            <a:pPr marL="0" indent="0">
              <a:buNone/>
            </a:pPr>
            <a:r>
              <a:rPr lang="en-US" altLang="zh-TW" sz="1100" b="0" i="0" dirty="0">
                <a:effectLst/>
                <a:latin typeface="Menlo"/>
              </a:rPr>
              <a:t>title(</a:t>
            </a:r>
            <a:r>
              <a:rPr lang="en-US" altLang="zh-TW" sz="1100" b="0" i="0" dirty="0">
                <a:solidFill>
                  <a:srgbClr val="A709F5"/>
                </a:solidFill>
                <a:effectLst/>
                <a:latin typeface="Menlo"/>
              </a:rPr>
              <a:t>'Frequency Spectrum of X(t) for 1240 Hz'</a:t>
            </a:r>
            <a:r>
              <a:rPr lang="en-US" altLang="zh-TW" sz="11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1100" b="0" i="0" dirty="0" err="1">
                <a:effectLst/>
                <a:latin typeface="Menlo"/>
              </a:rPr>
              <a:t>xlabel</a:t>
            </a:r>
            <a:r>
              <a:rPr lang="en-US" altLang="zh-TW" sz="1100" b="0" i="0" dirty="0">
                <a:effectLst/>
                <a:latin typeface="Menlo"/>
              </a:rPr>
              <a:t>(</a:t>
            </a:r>
            <a:r>
              <a:rPr lang="en-US" altLang="zh-TW" sz="1100" b="0" i="0" dirty="0">
                <a:solidFill>
                  <a:srgbClr val="A709F5"/>
                </a:solidFill>
                <a:effectLst/>
                <a:latin typeface="Menlo"/>
              </a:rPr>
              <a:t>'Frequency (Hz)'</a:t>
            </a:r>
            <a:r>
              <a:rPr lang="en-US" altLang="zh-TW" sz="11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1100" b="0" i="0" dirty="0" err="1">
                <a:effectLst/>
                <a:latin typeface="Menlo"/>
              </a:rPr>
              <a:t>ylabel</a:t>
            </a:r>
            <a:r>
              <a:rPr lang="en-US" altLang="zh-TW" sz="1100" b="0" i="0" dirty="0">
                <a:effectLst/>
                <a:latin typeface="Menlo"/>
              </a:rPr>
              <a:t>(</a:t>
            </a:r>
            <a:r>
              <a:rPr lang="en-US" altLang="zh-TW" sz="1100" b="0" i="0" dirty="0">
                <a:solidFill>
                  <a:srgbClr val="A709F5"/>
                </a:solidFill>
                <a:effectLst/>
                <a:latin typeface="Menlo"/>
              </a:rPr>
              <a:t>'Magnitude'</a:t>
            </a:r>
            <a:r>
              <a:rPr lang="en-US" altLang="zh-TW" sz="11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endParaRPr lang="en-US" altLang="zh-TW" sz="1200" dirty="0">
              <a:solidFill>
                <a:srgbClr val="008013"/>
              </a:solidFill>
              <a:latin typeface="Menlo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77E8CF-12FA-4641-8232-79CB64DC94A5}"/>
              </a:ext>
            </a:extLst>
          </p:cNvPr>
          <p:cNvSpPr txBox="1"/>
          <p:nvPr/>
        </p:nvSpPr>
        <p:spPr>
          <a:xfrm>
            <a:off x="3696462" y="1034979"/>
            <a:ext cx="60944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b="0" i="0" dirty="0">
                <a:solidFill>
                  <a:srgbClr val="008013"/>
                </a:solidFill>
                <a:effectLst/>
                <a:latin typeface="Menlo"/>
              </a:rPr>
              <a:t>% Plot frequency spectrum for fs1</a:t>
            </a:r>
            <a:endParaRPr lang="en-US" altLang="zh-TW" sz="1100" b="0" i="0" dirty="0">
              <a:effectLst/>
              <a:latin typeface="Menlo"/>
            </a:endParaRPr>
          </a:p>
          <a:p>
            <a:r>
              <a:rPr lang="en-US" altLang="zh-TW" sz="1100" b="0" i="0" dirty="0">
                <a:effectLst/>
                <a:latin typeface="Menlo"/>
              </a:rPr>
              <a:t>subplot(2, 1, 2);</a:t>
            </a:r>
          </a:p>
          <a:p>
            <a:r>
              <a:rPr lang="en-US" altLang="zh-TW" sz="1100" b="0" i="0" dirty="0">
                <a:effectLst/>
                <a:latin typeface="Menlo"/>
              </a:rPr>
              <a:t>plot(f1, abs(Z1_shifted)/n1);</a:t>
            </a:r>
          </a:p>
          <a:p>
            <a:r>
              <a:rPr lang="en-US" altLang="zh-TW" sz="1100" b="0" i="0" dirty="0">
                <a:effectLst/>
                <a:latin typeface="Menlo"/>
              </a:rPr>
              <a:t>title(</a:t>
            </a:r>
            <a:r>
              <a:rPr lang="en-US" altLang="zh-TW" sz="1100" b="0" i="0" dirty="0">
                <a:solidFill>
                  <a:srgbClr val="A709F5"/>
                </a:solidFill>
                <a:effectLst/>
                <a:latin typeface="Menlo"/>
              </a:rPr>
              <a:t>'Frequency Spectrum of X(t) for 1320 Hz'</a:t>
            </a:r>
            <a:r>
              <a:rPr lang="en-US" altLang="zh-TW" sz="1100" b="0" i="0" dirty="0">
                <a:effectLst/>
                <a:latin typeface="Menlo"/>
              </a:rPr>
              <a:t>);</a:t>
            </a:r>
          </a:p>
          <a:p>
            <a:r>
              <a:rPr lang="en-US" altLang="zh-TW" sz="1100" b="0" i="0" dirty="0" err="1">
                <a:effectLst/>
                <a:latin typeface="Menlo"/>
              </a:rPr>
              <a:t>xlabel</a:t>
            </a:r>
            <a:r>
              <a:rPr lang="en-US" altLang="zh-TW" sz="1100" b="0" i="0" dirty="0">
                <a:effectLst/>
                <a:latin typeface="Menlo"/>
              </a:rPr>
              <a:t>(</a:t>
            </a:r>
            <a:r>
              <a:rPr lang="en-US" altLang="zh-TW" sz="1100" b="0" i="0" dirty="0">
                <a:solidFill>
                  <a:srgbClr val="A709F5"/>
                </a:solidFill>
                <a:effectLst/>
                <a:latin typeface="Menlo"/>
              </a:rPr>
              <a:t>'Frequency (Hz)'</a:t>
            </a:r>
            <a:r>
              <a:rPr lang="en-US" altLang="zh-TW" sz="1100" b="0" i="0" dirty="0">
                <a:effectLst/>
                <a:latin typeface="Menlo"/>
              </a:rPr>
              <a:t>);</a:t>
            </a:r>
          </a:p>
          <a:p>
            <a:r>
              <a:rPr lang="en-US" altLang="zh-TW" sz="1100" b="0" i="0" dirty="0" err="1">
                <a:effectLst/>
                <a:latin typeface="Menlo"/>
              </a:rPr>
              <a:t>ylabel</a:t>
            </a:r>
            <a:r>
              <a:rPr lang="en-US" altLang="zh-TW" sz="1100" b="0" i="0" dirty="0">
                <a:effectLst/>
                <a:latin typeface="Menlo"/>
              </a:rPr>
              <a:t>(</a:t>
            </a:r>
            <a:r>
              <a:rPr lang="en-US" altLang="zh-TW" sz="1100" b="0" i="0" dirty="0">
                <a:solidFill>
                  <a:srgbClr val="A709F5"/>
                </a:solidFill>
                <a:effectLst/>
                <a:latin typeface="Menlo"/>
              </a:rPr>
              <a:t>'Magnitude'</a:t>
            </a:r>
            <a:r>
              <a:rPr lang="en-US" altLang="zh-TW" sz="1100" b="0" i="0" dirty="0">
                <a:effectLst/>
                <a:latin typeface="Menlo"/>
              </a:rPr>
              <a:t>);</a:t>
            </a:r>
          </a:p>
          <a:p>
            <a:r>
              <a:rPr lang="en-US" altLang="zh-TW" sz="1100" b="0" i="0" dirty="0">
                <a:solidFill>
                  <a:srgbClr val="008013"/>
                </a:solidFill>
                <a:effectLst/>
                <a:latin typeface="Menlo"/>
              </a:rPr>
              <a:t>% Parameters for fs2 = 1240 Hz</a:t>
            </a:r>
            <a:endParaRPr lang="en-US" altLang="zh-TW" sz="1100" b="0" i="0" dirty="0">
              <a:effectLst/>
              <a:latin typeface="Menlo"/>
            </a:endParaRPr>
          </a:p>
          <a:p>
            <a:r>
              <a:rPr lang="en-US" altLang="zh-TW" sz="1100" b="0" i="0" dirty="0">
                <a:effectLst/>
                <a:latin typeface="Menlo"/>
              </a:rPr>
              <a:t>fs2 = 1240; </a:t>
            </a:r>
            <a:r>
              <a:rPr lang="en-US" altLang="zh-TW" sz="1100" b="0" i="0" dirty="0">
                <a:solidFill>
                  <a:srgbClr val="008013"/>
                </a:solidFill>
                <a:effectLst/>
                <a:latin typeface="Menlo"/>
              </a:rPr>
              <a:t>% Sampling frequency</a:t>
            </a:r>
            <a:endParaRPr lang="en-US" altLang="zh-TW" sz="1100" b="0" i="0" dirty="0">
              <a:effectLst/>
              <a:latin typeface="Menlo"/>
            </a:endParaRPr>
          </a:p>
          <a:p>
            <a:r>
              <a:rPr lang="en-US" altLang="zh-TW" sz="1100" b="0" i="0" dirty="0">
                <a:effectLst/>
                <a:latin typeface="Menlo"/>
              </a:rPr>
              <a:t>t2 = 0:1/fs2:2/80; </a:t>
            </a:r>
            <a:r>
              <a:rPr lang="en-US" altLang="zh-TW" sz="1100" b="0" i="0" dirty="0">
                <a:solidFill>
                  <a:srgbClr val="008013"/>
                </a:solidFill>
                <a:effectLst/>
                <a:latin typeface="Menlo"/>
              </a:rPr>
              <a:t>% Time vector</a:t>
            </a:r>
            <a:endParaRPr lang="en-US" altLang="zh-TW" sz="1100" b="0" i="0" dirty="0">
              <a:effectLst/>
              <a:latin typeface="Menlo"/>
            </a:endParaRPr>
          </a:p>
          <a:p>
            <a:r>
              <a:rPr lang="en-US" altLang="zh-TW" sz="1100" b="0" i="0" dirty="0">
                <a:effectLst/>
                <a:latin typeface="Menlo"/>
              </a:rPr>
              <a:t>x2 = cos(80*pi*t2 + 0.25*pi);</a:t>
            </a:r>
          </a:p>
          <a:p>
            <a:r>
              <a:rPr lang="en-US" altLang="zh-TW" sz="1100" b="0" i="0" dirty="0">
                <a:effectLst/>
                <a:latin typeface="Menlo"/>
              </a:rPr>
              <a:t>y2 = sin(2560*pi*t2);</a:t>
            </a:r>
          </a:p>
          <a:p>
            <a:r>
              <a:rPr lang="en-US" altLang="zh-TW" sz="1100" b="0" i="0" dirty="0">
                <a:effectLst/>
                <a:latin typeface="Menlo"/>
              </a:rPr>
              <a:t>z2 = x2 .* y2 + 15;</a:t>
            </a:r>
          </a:p>
          <a:p>
            <a:r>
              <a:rPr lang="en-US" altLang="zh-TW" sz="1100" b="0" i="0" dirty="0">
                <a:solidFill>
                  <a:srgbClr val="008013"/>
                </a:solidFill>
                <a:effectLst/>
                <a:latin typeface="Menlo"/>
              </a:rPr>
              <a:t>% Plot time domain signal for fs2</a:t>
            </a:r>
            <a:endParaRPr lang="en-US" altLang="zh-TW" sz="1100" b="0" i="0" dirty="0">
              <a:effectLst/>
              <a:latin typeface="Menlo"/>
            </a:endParaRPr>
          </a:p>
          <a:p>
            <a:r>
              <a:rPr lang="en-US" altLang="zh-TW" sz="11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1100" b="0" i="0" dirty="0">
                <a:effectLst/>
                <a:latin typeface="Menlo"/>
              </a:rPr>
              <a:t>subplot(2, 1, 1);</a:t>
            </a:r>
          </a:p>
          <a:p>
            <a:r>
              <a:rPr lang="en-US" altLang="zh-TW" sz="1100" b="0" i="0" dirty="0">
                <a:effectLst/>
                <a:latin typeface="Menlo"/>
              </a:rPr>
              <a:t>plot(t2, z2);</a:t>
            </a:r>
          </a:p>
          <a:p>
            <a:r>
              <a:rPr lang="en-US" altLang="zh-TW" sz="1100" b="0" i="0" dirty="0">
                <a:effectLst/>
                <a:latin typeface="Menlo"/>
              </a:rPr>
              <a:t>title(</a:t>
            </a:r>
            <a:r>
              <a:rPr lang="en-US" altLang="zh-TW" sz="1100" b="0" i="0" dirty="0">
                <a:solidFill>
                  <a:srgbClr val="A709F5"/>
                </a:solidFill>
                <a:effectLst/>
                <a:latin typeface="Menlo"/>
              </a:rPr>
              <a:t>'Time Domain Signal X(t) for 1240 Hz'</a:t>
            </a:r>
            <a:r>
              <a:rPr lang="en-US" altLang="zh-TW" sz="1100" b="0" i="0" dirty="0">
                <a:effectLst/>
                <a:latin typeface="Menlo"/>
              </a:rPr>
              <a:t>);</a:t>
            </a:r>
          </a:p>
          <a:p>
            <a:r>
              <a:rPr lang="en-US" altLang="zh-TW" sz="1100" b="0" i="0" dirty="0" err="1">
                <a:effectLst/>
                <a:latin typeface="Menlo"/>
              </a:rPr>
              <a:t>xlabel</a:t>
            </a:r>
            <a:r>
              <a:rPr lang="en-US" altLang="zh-TW" sz="1100" b="0" i="0" dirty="0">
                <a:effectLst/>
                <a:latin typeface="Menlo"/>
              </a:rPr>
              <a:t>(</a:t>
            </a:r>
            <a:r>
              <a:rPr lang="en-US" altLang="zh-TW" sz="11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altLang="zh-TW" sz="1100" b="0" i="0" dirty="0">
                <a:effectLst/>
                <a:latin typeface="Menlo"/>
              </a:rPr>
              <a:t>);</a:t>
            </a:r>
          </a:p>
          <a:p>
            <a:r>
              <a:rPr lang="en-US" altLang="zh-TW" sz="1100" b="0" i="0" dirty="0" err="1">
                <a:effectLst/>
                <a:latin typeface="Menlo"/>
              </a:rPr>
              <a:t>ylabel</a:t>
            </a:r>
            <a:r>
              <a:rPr lang="en-US" altLang="zh-TW" sz="1100" b="0" i="0" dirty="0">
                <a:effectLst/>
                <a:latin typeface="Menlo"/>
              </a:rPr>
              <a:t>(</a:t>
            </a:r>
            <a:r>
              <a:rPr lang="en-US" altLang="zh-TW" sz="11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1100" b="0" i="0" dirty="0">
                <a:effectLst/>
                <a:latin typeface="Menlo"/>
              </a:rPr>
              <a:t>);</a:t>
            </a:r>
          </a:p>
          <a:p>
            <a:r>
              <a:rPr lang="en-US" altLang="zh-TW" sz="1100" b="0" i="0" dirty="0">
                <a:solidFill>
                  <a:srgbClr val="008013"/>
                </a:solidFill>
                <a:effectLst/>
                <a:latin typeface="Menlo"/>
              </a:rPr>
              <a:t>% Frequency analysis for fs2</a:t>
            </a:r>
            <a:endParaRPr lang="en-US" altLang="zh-TW" sz="1100" b="0" i="0" dirty="0">
              <a:effectLst/>
              <a:latin typeface="Menlo"/>
            </a:endParaRPr>
          </a:p>
          <a:p>
            <a:r>
              <a:rPr lang="en-US" altLang="zh-TW" sz="1100" b="0" i="0" dirty="0">
                <a:effectLst/>
                <a:latin typeface="Menlo"/>
              </a:rPr>
              <a:t>n2 = length(z2); </a:t>
            </a:r>
            <a:r>
              <a:rPr lang="en-US" altLang="zh-TW" sz="1100" b="0" i="0" dirty="0">
                <a:solidFill>
                  <a:srgbClr val="008013"/>
                </a:solidFill>
                <a:effectLst/>
                <a:latin typeface="Menlo"/>
              </a:rPr>
              <a:t>% Number of samples</a:t>
            </a:r>
            <a:endParaRPr lang="en-US" altLang="zh-TW" sz="1100" b="0" i="0" dirty="0">
              <a:effectLst/>
              <a:latin typeface="Menlo"/>
            </a:endParaRPr>
          </a:p>
          <a:p>
            <a:r>
              <a:rPr lang="en-US" altLang="zh-TW" sz="1100" b="0" i="0" dirty="0">
                <a:effectLst/>
                <a:latin typeface="Menlo"/>
              </a:rPr>
              <a:t>f2 = (-n2/2:n2/2-1)*(fs2/n2); </a:t>
            </a:r>
            <a:r>
              <a:rPr lang="en-US" altLang="zh-TW" sz="1100" b="0" i="0" dirty="0">
                <a:solidFill>
                  <a:srgbClr val="008013"/>
                </a:solidFill>
                <a:effectLst/>
                <a:latin typeface="Menlo"/>
              </a:rPr>
              <a:t>% Frequency range</a:t>
            </a:r>
            <a:endParaRPr lang="en-US" altLang="zh-TW" sz="1100" b="0" i="0" dirty="0">
              <a:effectLst/>
              <a:latin typeface="Menlo"/>
            </a:endParaRPr>
          </a:p>
          <a:p>
            <a:r>
              <a:rPr lang="en-US" altLang="zh-TW" sz="1100" b="0" i="0" dirty="0">
                <a:effectLst/>
                <a:latin typeface="Menlo"/>
              </a:rPr>
              <a:t>Z2 = </a:t>
            </a:r>
            <a:r>
              <a:rPr lang="en-US" altLang="zh-TW" sz="1100" b="0" i="0" dirty="0" err="1">
                <a:effectLst/>
                <a:latin typeface="Menlo"/>
              </a:rPr>
              <a:t>fft</a:t>
            </a:r>
            <a:r>
              <a:rPr lang="en-US" altLang="zh-TW" sz="1100" b="0" i="0" dirty="0">
                <a:effectLst/>
                <a:latin typeface="Menlo"/>
              </a:rPr>
              <a:t>(z2); </a:t>
            </a:r>
            <a:r>
              <a:rPr lang="en-US" altLang="zh-TW" sz="1100" b="0" i="0" dirty="0">
                <a:solidFill>
                  <a:srgbClr val="008013"/>
                </a:solidFill>
                <a:effectLst/>
                <a:latin typeface="Menlo"/>
              </a:rPr>
              <a:t>% Compute the FFT</a:t>
            </a:r>
            <a:endParaRPr lang="en-US" altLang="zh-TW" sz="1100" b="0" i="0" dirty="0">
              <a:effectLst/>
              <a:latin typeface="Menlo"/>
            </a:endParaRPr>
          </a:p>
          <a:p>
            <a:r>
              <a:rPr lang="en-US" altLang="zh-TW" sz="1100" b="0" i="0" dirty="0">
                <a:effectLst/>
                <a:latin typeface="Menlo"/>
              </a:rPr>
              <a:t>Z2_shifted = </a:t>
            </a:r>
            <a:r>
              <a:rPr lang="en-US" altLang="zh-TW" sz="1100" b="0" i="0" dirty="0" err="1">
                <a:effectLst/>
                <a:latin typeface="Menlo"/>
              </a:rPr>
              <a:t>fftshift</a:t>
            </a:r>
            <a:r>
              <a:rPr lang="en-US" altLang="zh-TW" sz="1100" b="0" i="0" dirty="0">
                <a:effectLst/>
                <a:latin typeface="Menlo"/>
              </a:rPr>
              <a:t>(Z2); </a:t>
            </a:r>
            <a:r>
              <a:rPr lang="en-US" altLang="zh-TW" sz="1100" b="0" i="0" dirty="0">
                <a:solidFill>
                  <a:srgbClr val="008013"/>
                </a:solidFill>
                <a:effectLst/>
                <a:latin typeface="Menlo"/>
              </a:rPr>
              <a:t>% Shift zero frequency component to center of spectrum</a:t>
            </a:r>
            <a:endParaRPr lang="en-US" altLang="zh-TW" sz="11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1170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D2FE7F2-EBCD-44C4-9E83-627B01F1A242}"/>
              </a:ext>
            </a:extLst>
          </p:cNvPr>
          <p:cNvSpPr txBox="1"/>
          <p:nvPr/>
        </p:nvSpPr>
        <p:spPr>
          <a:xfrm>
            <a:off x="2541180" y="444767"/>
            <a:ext cx="7109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第一次小考 第四題 圖形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AD82915-5824-4C9B-846A-E2C8A6E0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987" y="1376977"/>
            <a:ext cx="5605261" cy="5206702"/>
          </a:xfrm>
          <a:prstGeom prst="rect">
            <a:avLst/>
          </a:prstGeom>
        </p:spPr>
      </p:pic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4610EA6-C516-43AF-BAF8-738164A8B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500" b="0" i="0" dirty="0" err="1">
                <a:effectLst/>
                <a:latin typeface="Menlo"/>
              </a:rPr>
              <a:t>clc</a:t>
            </a:r>
            <a:r>
              <a:rPr lang="en-US" altLang="zh-TW" sz="15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sz="1500" b="0" i="0" dirty="0">
                <a:effectLst/>
                <a:latin typeface="Menlo"/>
              </a:rPr>
              <a:t>clear </a:t>
            </a:r>
            <a:r>
              <a:rPr lang="en-US" altLang="zh-TW" sz="15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15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sz="1500" b="0" i="0" dirty="0">
                <a:effectLst/>
                <a:latin typeface="Menlo"/>
              </a:rPr>
              <a:t>close </a:t>
            </a:r>
            <a:r>
              <a:rPr lang="en-US" altLang="zh-TW" sz="15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15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sz="1500" b="0" i="0" dirty="0">
                <a:solidFill>
                  <a:srgbClr val="008013"/>
                </a:solidFill>
                <a:effectLst/>
                <a:latin typeface="Menlo"/>
              </a:rPr>
              <a:t>% Time vector</a:t>
            </a:r>
            <a:endParaRPr lang="en-US" altLang="zh-TW" sz="15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1500" b="0" i="0" dirty="0">
                <a:effectLst/>
                <a:latin typeface="Menlo"/>
              </a:rPr>
              <a:t>t = 0:0.01:4;</a:t>
            </a:r>
          </a:p>
          <a:p>
            <a:pPr marL="0" indent="0">
              <a:buNone/>
            </a:pPr>
            <a:r>
              <a:rPr lang="en-US" altLang="zh-TW" sz="1500" b="0" i="0" dirty="0">
                <a:solidFill>
                  <a:srgbClr val="008013"/>
                </a:solidFill>
                <a:effectLst/>
                <a:latin typeface="Menlo"/>
              </a:rPr>
              <a:t>% Unit step function</a:t>
            </a:r>
            <a:endParaRPr lang="en-US" altLang="zh-TW" sz="15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1500" b="0" i="0" dirty="0">
                <a:effectLst/>
                <a:latin typeface="Menlo"/>
              </a:rPr>
              <a:t>x = 2*(t &gt;= 0) - (t &gt;= 1) + 2*(t &gt;= 3) - 3*(t &gt;= 4);</a:t>
            </a:r>
          </a:p>
          <a:p>
            <a:pPr marL="0" indent="0">
              <a:buNone/>
            </a:pPr>
            <a:r>
              <a:rPr lang="en-US" altLang="zh-TW" sz="1500" b="0" i="0" dirty="0">
                <a:solidFill>
                  <a:srgbClr val="008013"/>
                </a:solidFill>
                <a:effectLst/>
                <a:latin typeface="Menlo"/>
              </a:rPr>
              <a:t>% Plot the unit step function</a:t>
            </a:r>
            <a:endParaRPr lang="en-US" altLang="zh-TW" sz="15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1500" b="0" i="0" dirty="0">
                <a:effectLst/>
                <a:latin typeface="Menlo"/>
              </a:rPr>
              <a:t>figure;</a:t>
            </a:r>
          </a:p>
          <a:p>
            <a:pPr marL="0" indent="0">
              <a:buNone/>
            </a:pPr>
            <a:r>
              <a:rPr lang="en-US" altLang="zh-TW" sz="1500" b="0" i="0" dirty="0">
                <a:effectLst/>
                <a:latin typeface="Menlo"/>
              </a:rPr>
              <a:t>plot(t, x, </a:t>
            </a:r>
            <a:r>
              <a:rPr lang="en-US" altLang="zh-TW" sz="15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TW" sz="15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altLang="zh-TW" sz="15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TW" sz="1500" b="0" i="0" dirty="0">
                <a:effectLst/>
                <a:latin typeface="Menlo"/>
              </a:rPr>
              <a:t>, 2);</a:t>
            </a:r>
          </a:p>
          <a:p>
            <a:pPr marL="0" indent="0">
              <a:buNone/>
            </a:pPr>
            <a:r>
              <a:rPr lang="en-US" altLang="zh-TW" sz="1500" b="0" i="0" dirty="0">
                <a:effectLst/>
                <a:latin typeface="Menlo"/>
              </a:rPr>
              <a:t>title(</a:t>
            </a:r>
            <a:r>
              <a:rPr lang="en-US" altLang="zh-TW" sz="1500" b="0" i="0" dirty="0">
                <a:solidFill>
                  <a:srgbClr val="A709F5"/>
                </a:solidFill>
                <a:effectLst/>
                <a:latin typeface="Menlo"/>
              </a:rPr>
              <a:t>'Unit Step Function Time Domain'</a:t>
            </a:r>
            <a:r>
              <a:rPr lang="en-US" altLang="zh-TW" sz="15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1500" b="0" i="0" dirty="0" err="1">
                <a:effectLst/>
                <a:latin typeface="Menlo"/>
              </a:rPr>
              <a:t>xlabel</a:t>
            </a:r>
            <a:r>
              <a:rPr lang="en-US" altLang="zh-TW" sz="1500" b="0" i="0" dirty="0">
                <a:effectLst/>
                <a:latin typeface="Menlo"/>
              </a:rPr>
              <a:t>(</a:t>
            </a:r>
            <a:r>
              <a:rPr lang="en-US" altLang="zh-TW" sz="15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altLang="zh-TW" sz="15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1500" b="0" i="0" dirty="0" err="1">
                <a:effectLst/>
                <a:latin typeface="Menlo"/>
              </a:rPr>
              <a:t>ylabel</a:t>
            </a:r>
            <a:r>
              <a:rPr lang="en-US" altLang="zh-TW" sz="1500" b="0" i="0" dirty="0">
                <a:effectLst/>
                <a:latin typeface="Menlo"/>
              </a:rPr>
              <a:t>(</a:t>
            </a:r>
            <a:r>
              <a:rPr lang="en-US" altLang="zh-TW" sz="1500" b="0" i="0" dirty="0">
                <a:solidFill>
                  <a:srgbClr val="A709F5"/>
                </a:solidFill>
                <a:effectLst/>
                <a:latin typeface="Menlo"/>
              </a:rPr>
              <a:t>'u(t)'</a:t>
            </a:r>
            <a:r>
              <a:rPr lang="en-US" altLang="zh-TW" sz="15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1500" b="0" i="0" dirty="0">
                <a:effectLst/>
                <a:latin typeface="Menlo"/>
              </a:rPr>
              <a:t>grid </a:t>
            </a:r>
            <a:r>
              <a:rPr lang="en-US" altLang="zh-TW" sz="15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altLang="zh-TW" sz="15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169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D2FE7F2-EBCD-44C4-9E83-627B01F1A242}"/>
              </a:ext>
            </a:extLst>
          </p:cNvPr>
          <p:cNvSpPr txBox="1"/>
          <p:nvPr/>
        </p:nvSpPr>
        <p:spPr>
          <a:xfrm>
            <a:off x="2156459" y="280175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第一次段考 第一題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(a)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圖形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4610EA6-C516-43AF-BAF8-738164A8B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3078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clc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clear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close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差分方程係數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b = [0, 1, -1];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分子係數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a = 1;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分母係數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定義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n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的範圍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n = 0:20;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輸入信號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x[n]</a:t>
            </a: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delta = @(n) (n == 0);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定義單位脈衝函數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x = cos(pi*n/6 - pi/6) + delta(n) + 2*delta(n-1);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計算輸出信號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y[n]</a:t>
            </a: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y = filter(b, a, x);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繪製輸出信號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y[n]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的脈衝響應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figure;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stem(n, y,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'filled'</a:t>
            </a:r>
            <a:r>
              <a:rPr lang="en-US" altLang="zh-TW" sz="4400" b="0" i="0" dirty="0">
                <a:effectLst/>
                <a:latin typeface="Menlo"/>
              </a:rPr>
              <a:t>,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title(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'Impulse Response of y[n] = x[n-1] - x[n-2]'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xlabel</a:t>
            </a:r>
            <a:r>
              <a:rPr lang="en-US" altLang="zh-TW" sz="4400" b="0" i="0" dirty="0">
                <a:effectLst/>
                <a:latin typeface="Menlo"/>
              </a:rPr>
              <a:t>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ylabel</a:t>
            </a:r>
            <a:r>
              <a:rPr lang="en-US" altLang="zh-TW" sz="4400" b="0" i="0" dirty="0">
                <a:effectLst/>
                <a:latin typeface="Menlo"/>
              </a:rPr>
              <a:t>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'y[n]'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grid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2764DA1-289F-404A-9CB3-82D29493D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32" y="988061"/>
            <a:ext cx="6192092" cy="54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6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D2FE7F2-EBCD-44C4-9E83-627B01F1A242}"/>
              </a:ext>
            </a:extLst>
          </p:cNvPr>
          <p:cNvSpPr txBox="1"/>
          <p:nvPr/>
        </p:nvSpPr>
        <p:spPr>
          <a:xfrm>
            <a:off x="2156461" y="444767"/>
            <a:ext cx="7879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第一次段考 第二題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(a)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圖形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4610EA6-C516-43AF-BAF8-738164A8B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3078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clc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clear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close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差分方程係數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b = [1, 2, 1];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輸出係數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a = [1];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輸入係數，假設為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時間向量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n = 0:20;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輸入信號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x[n]</a:t>
            </a: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x = 2 * exp(1i*pi/4) * exp(1i*n*pi/4);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計算輸出信號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y[n]</a:t>
            </a:r>
            <a:endParaRPr lang="en-US" altLang="zh-TW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y = filter(b, a, x);</a:t>
            </a:r>
          </a:p>
          <a:p>
            <a:pPr marL="0" indent="0">
              <a:buNone/>
            </a:pP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畫出輸出信號的實部和虛部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figure;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stem(n, real(y),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'filled'</a:t>
            </a:r>
            <a:r>
              <a:rPr lang="en-US" altLang="zh-TW" sz="4400" b="0" i="0" dirty="0">
                <a:effectLst/>
                <a:latin typeface="Menlo"/>
              </a:rPr>
              <a:t>,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altLang="zh-TW" sz="4400" b="0" i="0" dirty="0">
                <a:effectLst/>
                <a:latin typeface="Menlo"/>
              </a:rPr>
              <a:t>);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使用紅色畫實部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hold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stem(n, </a:t>
            </a:r>
            <a:r>
              <a:rPr lang="en-US" altLang="zh-TW" sz="4400" b="0" i="0" dirty="0" err="1">
                <a:effectLst/>
                <a:latin typeface="Menlo"/>
              </a:rPr>
              <a:t>imag</a:t>
            </a:r>
            <a:r>
              <a:rPr lang="en-US" altLang="zh-TW" sz="4400" b="0" i="0" dirty="0">
                <a:effectLst/>
                <a:latin typeface="Menlo"/>
              </a:rPr>
              <a:t>(y),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'filled'</a:t>
            </a:r>
            <a:r>
              <a:rPr lang="en-US" altLang="zh-TW" sz="4400" b="0" i="0" dirty="0">
                <a:effectLst/>
                <a:latin typeface="Menlo"/>
              </a:rPr>
              <a:t>,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altLang="zh-TW" sz="4400" b="0" i="0" dirty="0">
                <a:effectLst/>
                <a:latin typeface="Menlo"/>
              </a:rPr>
              <a:t>); </a:t>
            </a:r>
            <a:r>
              <a:rPr lang="en-US" altLang="zh-TW" sz="4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4400" b="0" i="0" dirty="0">
                <a:solidFill>
                  <a:srgbClr val="008013"/>
                </a:solidFill>
                <a:effectLst/>
                <a:latin typeface="Menlo"/>
              </a:rPr>
              <a:t>使用藍色畫虛部</a:t>
            </a:r>
            <a:endParaRPr lang="zh-TW" altLang="en-US" sz="4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title(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'Output Signal y[n] - Real and Imaginary Parts'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xlabel</a:t>
            </a:r>
            <a:r>
              <a:rPr lang="en-US" altLang="zh-TW" sz="4400" b="0" i="0" dirty="0">
                <a:effectLst/>
                <a:latin typeface="Menlo"/>
              </a:rPr>
              <a:t>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 err="1">
                <a:effectLst/>
                <a:latin typeface="Menlo"/>
              </a:rPr>
              <a:t>ylabel</a:t>
            </a:r>
            <a:r>
              <a:rPr lang="en-US" altLang="zh-TW" sz="4400" b="0" i="0" dirty="0">
                <a:effectLst/>
                <a:latin typeface="Menlo"/>
              </a:rPr>
              <a:t>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legend(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'Real Part'</a:t>
            </a:r>
            <a:r>
              <a:rPr lang="en-US" altLang="zh-TW" sz="4400" b="0" i="0" dirty="0">
                <a:effectLst/>
                <a:latin typeface="Menlo"/>
              </a:rPr>
              <a:t>,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'Imaginary Part'</a:t>
            </a:r>
            <a:r>
              <a:rPr lang="en-US" altLang="zh-TW" sz="44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grid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sz="4400" b="0" i="0" dirty="0">
                <a:effectLst/>
                <a:latin typeface="Menlo"/>
              </a:rPr>
              <a:t>hold </a:t>
            </a:r>
            <a:r>
              <a:rPr lang="en-US" altLang="zh-TW" sz="44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altLang="zh-TW" sz="4400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B2268B-F977-4E9D-B695-FEDBFF5C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76" y="1263078"/>
            <a:ext cx="5816806" cy="52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5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2208</Words>
  <Application>Microsoft Office PowerPoint</Application>
  <PresentationFormat>寬螢幕</PresentationFormat>
  <Paragraphs>243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Menlo</vt:lpstr>
      <vt:lpstr>標楷體</vt:lpstr>
      <vt:lpstr>Arial</vt:lpstr>
      <vt:lpstr>Calibri</vt:lpstr>
      <vt:lpstr>Calibri Light</vt:lpstr>
      <vt:lpstr>Office 佈景主題</vt:lpstr>
      <vt:lpstr>PowerPoint 簡報</vt:lpstr>
      <vt:lpstr>clc;  clear all;  close all;   % 參數設置 T = 16e-3; % 週期為16毫秒 f0 = 1 / T; % 基頻 t = 0:1e-6:4*T; % 時間向量，從0到一個週期，以1微秒為步長   % 複數指數信號 Z = 4 * exp(1i * (125 * pi * t + pi / 4));   % 畫出時間域信號的實部和虛部 figure; plot(t, real(Z), 'b', t, imag(Z), 'r'); title('Time Domain Signal Z(t)'); xlabel('Time (s)'); ylabel('Amplitude'); legend('Real Part', 'Imaginary Part');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Matthew Chen</dc:creator>
  <cp:lastModifiedBy>Matthew Chen</cp:lastModifiedBy>
  <cp:revision>16</cp:revision>
  <dcterms:created xsi:type="dcterms:W3CDTF">2024-06-20T10:54:54Z</dcterms:created>
  <dcterms:modified xsi:type="dcterms:W3CDTF">2024-06-23T12:43:12Z</dcterms:modified>
</cp:coreProperties>
</file>