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70E29-0BF5-48BA-A718-18BD32FFC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0CE770-85BB-459F-A5A7-C0E62547A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2905CD-C6E5-43AB-8905-3A982187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7DD24-6ED6-425C-99EE-011E2AFA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D50CAC-6B44-4558-BDC9-446C5319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1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9D578-1C01-4F00-AA9A-5C1A6116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F88F2E-FF3B-4CF3-B1CD-EC3CE6176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735E1-CC8E-4FBC-AB68-E6971AAD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8C90EE-F844-4312-82BE-4BF0EE04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5D3E4A-93ED-4812-BCEF-B4387C96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8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CAF8D9-CBEC-45A6-9D66-C1F2072F1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720FBA-3E44-4724-AF35-F5362D62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3B023B-8324-44E1-B8D0-499F0A89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45E87-0BC9-4EF9-AFCA-9C2378CB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2EB223-E687-4183-BBF6-E1A5AF4A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88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0727F-29A3-4EEE-96CF-A7FB53DC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F6959-40E9-4196-9ABF-25710D8F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8C864-B0F2-4EFE-A74D-E282AB5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677D6-2D1D-47FE-95BA-4EA38D7C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15644-86CD-40CB-A429-449D1C1E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7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8AD52-C436-4B39-AD98-11B8835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1291C5-57AC-4051-9693-4C7B5E0F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F9C394-9C08-42B5-A150-75080B31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073C2-3AC9-4237-A308-186FA240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6D432B-503A-4428-B5CC-C3E1FB3B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6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1210B-C128-4352-B57C-E2FCE0C0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F749E9-4A73-4435-9F7E-EA9EFC460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588F21-2A7C-4CDD-9312-19BBC6D7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51313D-F3BC-49DF-897B-4299D5ED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7A0803-02AF-42C9-9F0E-62FFA232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91C407-2F5E-4650-BA6A-4A875AF3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56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5E878-9023-473D-B45F-89A2525C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0A30A9-A585-47B5-AD65-1A8EC883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802E8-F6F5-4C08-B9CC-51705DA6F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491914-02D1-4829-B915-7C8907F6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123345-73D4-4D22-9033-AF13F00C4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6A363C-544D-4519-983C-38B421A4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7311A7-A25F-4C6B-A948-DC3942F1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56148C-2153-4D8F-98DB-80D802DF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97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105A5-529C-43EB-929C-55F6C57F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E75740-A86C-4518-B906-66D39057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CB2A7C-37BF-4E12-AD17-036DF26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BBA678-9482-43B7-9D8F-4C7D1F2D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9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48977B-A13A-4ACB-9E3C-E222DFE4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296B01-43DA-4D25-9CCB-A80681DD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496C7D-B4D7-481A-B7C7-6BF5019A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68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2BE6F-AF9B-4764-8D7E-773E3BDF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3DC31-A4C4-46DF-BFFB-2AA1E14A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8CD0B9-4F46-4254-8763-33AAC747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503B49-6554-4F3A-9946-4F6C784E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3D9421-23BE-4706-90DA-8AECAE0A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E761DC-D2FC-4832-8092-FEDE4551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CFDD4-7873-4868-AD62-CBF4747C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62B578-950F-40CB-AA9B-813178835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A7E7B3-31C2-42FF-98FC-4BAED222E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AEAD74-D55F-45B9-9035-C02B9D6D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69C6CB-7D05-4B09-9FF5-1A25A7E6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128AAF-C2B4-409B-884D-897222DC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6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035D83-7472-41C9-9727-21773393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46AC29-E9C3-446A-90C2-116CAAE8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1FC7C-E9C1-42EA-85C9-B6BF6AEA0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EFA34-E3C0-4E5B-8175-625EA78DAEEB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47ED3-DDBC-49F5-BA08-E15CC57E5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40E635-9D2C-4284-BAB0-47336BEF5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00CD-3459-4FD6-B3E0-B3985555D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12AD2-08A6-450C-AC03-010BE88A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1949"/>
            <a:ext cx="9144000" cy="1242251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FPGA</a:t>
            </a:r>
            <a:r>
              <a:rPr lang="zh-TW" altLang="en-US" sz="4000" dirty="0"/>
              <a:t>專題實習</a:t>
            </a:r>
            <a:r>
              <a:rPr lang="en-US" altLang="zh-TW" sz="4000" dirty="0"/>
              <a:t>HW1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547383-40AF-464C-A22F-2766EDE76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:TWO_COUNTERS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35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51CE0-4100-4937-8A05-20EC4748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78" y="424800"/>
            <a:ext cx="10515600" cy="63157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/>
              <a:t>架構圖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BA7EEF-F81B-486F-9615-FB5B4CA7CC48}"/>
              </a:ext>
            </a:extLst>
          </p:cNvPr>
          <p:cNvSpPr/>
          <p:nvPr/>
        </p:nvSpPr>
        <p:spPr>
          <a:xfrm>
            <a:off x="4362012" y="2421702"/>
            <a:ext cx="886969" cy="501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DF316B-239A-4F8B-8818-2C4D3A9AD793}"/>
              </a:ext>
            </a:extLst>
          </p:cNvPr>
          <p:cNvSpPr txBox="1"/>
          <p:nvPr/>
        </p:nvSpPr>
        <p:spPr>
          <a:xfrm>
            <a:off x="4511341" y="2490115"/>
            <a:ext cx="59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1F0E4F-A3DE-4D61-8663-7E184AE8E862}"/>
              </a:ext>
            </a:extLst>
          </p:cNvPr>
          <p:cNvSpPr/>
          <p:nvPr/>
        </p:nvSpPr>
        <p:spPr>
          <a:xfrm>
            <a:off x="1377695" y="2426548"/>
            <a:ext cx="886969" cy="501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E67CB6-4B85-4149-8B94-FA92AFF1D16C}"/>
              </a:ext>
            </a:extLst>
          </p:cNvPr>
          <p:cNvSpPr txBox="1"/>
          <p:nvPr/>
        </p:nvSpPr>
        <p:spPr>
          <a:xfrm>
            <a:off x="1600176" y="248791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clk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FA1E10-61A8-406E-9B2E-1A3057CBED2C}"/>
              </a:ext>
            </a:extLst>
          </p:cNvPr>
          <p:cNvSpPr/>
          <p:nvPr/>
        </p:nvSpPr>
        <p:spPr>
          <a:xfrm>
            <a:off x="1376463" y="5184461"/>
            <a:ext cx="886969" cy="501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702C469-DEC7-4C43-856B-AE206F39438A}"/>
              </a:ext>
            </a:extLst>
          </p:cNvPr>
          <p:cNvSpPr txBox="1"/>
          <p:nvPr/>
        </p:nvSpPr>
        <p:spPr>
          <a:xfrm>
            <a:off x="1598944" y="5250671"/>
            <a:ext cx="4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2EC0CFB-7932-484A-A851-31F6908F904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264664" y="2667733"/>
            <a:ext cx="1048675" cy="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A65C577-871E-4354-93D4-719D8DC8E13D}"/>
              </a:ext>
            </a:extLst>
          </p:cNvPr>
          <p:cNvCxnSpPr>
            <a:cxnSpLocks/>
          </p:cNvCxnSpPr>
          <p:nvPr/>
        </p:nvCxnSpPr>
        <p:spPr>
          <a:xfrm>
            <a:off x="3214441" y="2667733"/>
            <a:ext cx="114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2451CF0-97B8-422B-B2D8-325EF7F363D3}"/>
              </a:ext>
            </a:extLst>
          </p:cNvPr>
          <p:cNvCxnSpPr>
            <a:cxnSpLocks/>
          </p:cNvCxnSpPr>
          <p:nvPr/>
        </p:nvCxnSpPr>
        <p:spPr>
          <a:xfrm flipV="1">
            <a:off x="3457028" y="2667733"/>
            <a:ext cx="12194" cy="276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39231E0-2073-4B1A-9E75-C2C231D03A7D}"/>
              </a:ext>
            </a:extLst>
          </p:cNvPr>
          <p:cNvCxnSpPr/>
          <p:nvPr/>
        </p:nvCxnSpPr>
        <p:spPr>
          <a:xfrm flipV="1">
            <a:off x="2264664" y="5435338"/>
            <a:ext cx="1415795" cy="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9678F4E-04CA-4C9F-92F3-C4B9DBC849CE}"/>
              </a:ext>
            </a:extLst>
          </p:cNvPr>
          <p:cNvSpPr/>
          <p:nvPr/>
        </p:nvSpPr>
        <p:spPr>
          <a:xfrm>
            <a:off x="4909858" y="4684085"/>
            <a:ext cx="886969" cy="501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CD689CF-CE08-46AF-AA8C-4A0F9C7DDABA}"/>
              </a:ext>
            </a:extLst>
          </p:cNvPr>
          <p:cNvSpPr txBox="1"/>
          <p:nvPr/>
        </p:nvSpPr>
        <p:spPr>
          <a:xfrm>
            <a:off x="4933715" y="47464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upbnd2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7E090D-2AC2-43BA-BA62-E204E3355965}"/>
              </a:ext>
            </a:extLst>
          </p:cNvPr>
          <p:cNvSpPr/>
          <p:nvPr/>
        </p:nvSpPr>
        <p:spPr>
          <a:xfrm>
            <a:off x="6521487" y="5184461"/>
            <a:ext cx="999777" cy="501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03949B4-C6E4-4B9F-ACF7-F55425101EDD}"/>
              </a:ext>
            </a:extLst>
          </p:cNvPr>
          <p:cNvSpPr txBox="1"/>
          <p:nvPr/>
        </p:nvSpPr>
        <p:spPr>
          <a:xfrm>
            <a:off x="6541908" y="5249492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counter1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D79549D-F05B-4C15-B96D-4D0EF13DF2BE}"/>
              </a:ext>
            </a:extLst>
          </p:cNvPr>
          <p:cNvCxnSpPr>
            <a:cxnSpLocks/>
          </p:cNvCxnSpPr>
          <p:nvPr/>
        </p:nvCxnSpPr>
        <p:spPr>
          <a:xfrm flipV="1">
            <a:off x="6986600" y="2942780"/>
            <a:ext cx="0" cy="10036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EB218D8-CF76-4148-B260-5319912CD8BE}"/>
              </a:ext>
            </a:extLst>
          </p:cNvPr>
          <p:cNvCxnSpPr>
            <a:cxnSpLocks/>
          </p:cNvCxnSpPr>
          <p:nvPr/>
        </p:nvCxnSpPr>
        <p:spPr>
          <a:xfrm>
            <a:off x="3312543" y="1529426"/>
            <a:ext cx="3744826" cy="148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E7F7341-86AD-4B27-88DD-D2CEBBFBE812}"/>
              </a:ext>
            </a:extLst>
          </p:cNvPr>
          <p:cNvCxnSpPr>
            <a:cxnSpLocks/>
          </p:cNvCxnSpPr>
          <p:nvPr/>
        </p:nvCxnSpPr>
        <p:spPr>
          <a:xfrm flipH="1">
            <a:off x="6986600" y="3931919"/>
            <a:ext cx="1232" cy="12525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19CCFBD-C1B5-410D-82B5-EEA27A45C89E}"/>
              </a:ext>
            </a:extLst>
          </p:cNvPr>
          <p:cNvSpPr/>
          <p:nvPr/>
        </p:nvSpPr>
        <p:spPr>
          <a:xfrm>
            <a:off x="4362012" y="3681043"/>
            <a:ext cx="886969" cy="501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3A6FDB0-E1E4-4062-87C4-940D95AA6A20}"/>
              </a:ext>
            </a:extLst>
          </p:cNvPr>
          <p:cNvSpPr txBox="1"/>
          <p:nvPr/>
        </p:nvSpPr>
        <p:spPr>
          <a:xfrm>
            <a:off x="4483325" y="3761734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95C217F-7D26-4E75-8925-3FB08BEAF676}"/>
              </a:ext>
            </a:extLst>
          </p:cNvPr>
          <p:cNvCxnSpPr>
            <a:cxnSpLocks/>
          </p:cNvCxnSpPr>
          <p:nvPr/>
        </p:nvCxnSpPr>
        <p:spPr>
          <a:xfrm>
            <a:off x="4801654" y="2923455"/>
            <a:ext cx="0" cy="74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BB019F8-5457-480E-A235-C3C8428B9EE6}"/>
              </a:ext>
            </a:extLst>
          </p:cNvPr>
          <p:cNvCxnSpPr>
            <a:cxnSpLocks/>
          </p:cNvCxnSpPr>
          <p:nvPr/>
        </p:nvCxnSpPr>
        <p:spPr>
          <a:xfrm>
            <a:off x="3667033" y="5435337"/>
            <a:ext cx="2881150" cy="137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88A0584-D103-490F-9D49-E0452C064412}"/>
              </a:ext>
            </a:extLst>
          </p:cNvPr>
          <p:cNvCxnSpPr>
            <a:stCxn id="47" idx="3"/>
          </p:cNvCxnSpPr>
          <p:nvPr/>
        </p:nvCxnSpPr>
        <p:spPr>
          <a:xfrm>
            <a:off x="5248981" y="3931920"/>
            <a:ext cx="1723611" cy="144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AF496F3-E855-46A8-9310-10E8BB1259F2}"/>
              </a:ext>
            </a:extLst>
          </p:cNvPr>
          <p:cNvCxnSpPr/>
          <p:nvPr/>
        </p:nvCxnSpPr>
        <p:spPr>
          <a:xfrm flipV="1">
            <a:off x="5952744" y="2674781"/>
            <a:ext cx="0" cy="27605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BAB856F4-B174-4E9B-8326-4811BA1B436C}"/>
              </a:ext>
            </a:extLst>
          </p:cNvPr>
          <p:cNvSpPr/>
          <p:nvPr/>
        </p:nvSpPr>
        <p:spPr>
          <a:xfrm>
            <a:off x="6509226" y="2442322"/>
            <a:ext cx="1012039" cy="501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502A526-9397-4DC0-A9E1-BD86BFC20079}"/>
              </a:ext>
            </a:extLst>
          </p:cNvPr>
          <p:cNvSpPr txBox="1"/>
          <p:nvPr/>
        </p:nvSpPr>
        <p:spPr>
          <a:xfrm>
            <a:off x="6510781" y="2521718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counter2</a:t>
            </a:r>
            <a:endParaRPr lang="zh-TW" altLang="en-US" dirty="0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1D8662EC-FE62-4F49-8AC2-39C21671EFC8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933878" y="2706384"/>
            <a:ext cx="57690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16B445A1-3648-4C1D-8100-0F2999067A91}"/>
              </a:ext>
            </a:extLst>
          </p:cNvPr>
          <p:cNvSpPr/>
          <p:nvPr/>
        </p:nvSpPr>
        <p:spPr>
          <a:xfrm>
            <a:off x="3749627" y="4684085"/>
            <a:ext cx="886969" cy="501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5021D46-FE36-4EF0-836A-09937621261F}"/>
              </a:ext>
            </a:extLst>
          </p:cNvPr>
          <p:cNvSpPr txBox="1"/>
          <p:nvPr/>
        </p:nvSpPr>
        <p:spPr>
          <a:xfrm>
            <a:off x="3749626" y="475029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upbnd1</a:t>
            </a:r>
            <a:endParaRPr lang="zh-TW" altLang="en-US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C1913B1D-5D10-41F3-8434-24A7D37D5DFF}"/>
              </a:ext>
            </a:extLst>
          </p:cNvPr>
          <p:cNvCxnSpPr>
            <a:cxnSpLocks/>
          </p:cNvCxnSpPr>
          <p:nvPr/>
        </p:nvCxnSpPr>
        <p:spPr>
          <a:xfrm>
            <a:off x="4172086" y="5184460"/>
            <a:ext cx="1" cy="2526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3F707FF3-CCEE-4D56-83F5-B5B547238D23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353343" y="5185838"/>
            <a:ext cx="0" cy="2494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0629DD22-8427-4019-8C65-61FE5D4326C8}"/>
              </a:ext>
            </a:extLst>
          </p:cNvPr>
          <p:cNvCxnSpPr>
            <a:stCxn id="28" idx="0"/>
          </p:cNvCxnSpPr>
          <p:nvPr/>
        </p:nvCxnSpPr>
        <p:spPr>
          <a:xfrm flipV="1">
            <a:off x="5353343" y="4507992"/>
            <a:ext cx="0" cy="1760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137F14D8-4004-4D8B-8888-4AC121383229}"/>
              </a:ext>
            </a:extLst>
          </p:cNvPr>
          <p:cNvCxnSpPr/>
          <p:nvPr/>
        </p:nvCxnSpPr>
        <p:spPr>
          <a:xfrm flipV="1">
            <a:off x="4165364" y="4507992"/>
            <a:ext cx="0" cy="1760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1704C449-F865-4E57-B9C3-5BE512D45F83}"/>
              </a:ext>
            </a:extLst>
          </p:cNvPr>
          <p:cNvCxnSpPr/>
          <p:nvPr/>
        </p:nvCxnSpPr>
        <p:spPr>
          <a:xfrm>
            <a:off x="4165364" y="4507992"/>
            <a:ext cx="178738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B155CDE-90FF-421A-8536-54B75934904E}"/>
              </a:ext>
            </a:extLst>
          </p:cNvPr>
          <p:cNvCxnSpPr>
            <a:stCxn id="9" idx="2"/>
          </p:cNvCxnSpPr>
          <p:nvPr/>
        </p:nvCxnSpPr>
        <p:spPr>
          <a:xfrm flipH="1">
            <a:off x="3749626" y="2923455"/>
            <a:ext cx="1055871" cy="176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1E3D592-CACA-4797-AABE-D413C3204E38}"/>
              </a:ext>
            </a:extLst>
          </p:cNvPr>
          <p:cNvCxnSpPr>
            <a:stCxn id="9" idx="2"/>
          </p:cNvCxnSpPr>
          <p:nvPr/>
        </p:nvCxnSpPr>
        <p:spPr>
          <a:xfrm>
            <a:off x="4805497" y="2923455"/>
            <a:ext cx="991330" cy="176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51F79FA6-006E-4029-8D87-CA0C39963590}"/>
              </a:ext>
            </a:extLst>
          </p:cNvPr>
          <p:cNvCxnSpPr/>
          <p:nvPr/>
        </p:nvCxnSpPr>
        <p:spPr>
          <a:xfrm flipV="1">
            <a:off x="3313339" y="1508760"/>
            <a:ext cx="0" cy="11660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6B248A4D-A3B3-4166-9BC9-EA3609B71B11}"/>
              </a:ext>
            </a:extLst>
          </p:cNvPr>
          <p:cNvCxnSpPr>
            <a:cxnSpLocks/>
          </p:cNvCxnSpPr>
          <p:nvPr/>
        </p:nvCxnSpPr>
        <p:spPr>
          <a:xfrm>
            <a:off x="7044683" y="1545336"/>
            <a:ext cx="0" cy="8969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B905C818-9172-4947-A852-FF3D8FE8193A}"/>
              </a:ext>
            </a:extLst>
          </p:cNvPr>
          <p:cNvSpPr/>
          <p:nvPr/>
        </p:nvSpPr>
        <p:spPr>
          <a:xfrm>
            <a:off x="9066498" y="2455507"/>
            <a:ext cx="2189765" cy="501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AD78796-C0D0-42FE-9B91-508053002F41}"/>
              </a:ext>
            </a:extLst>
          </p:cNvPr>
          <p:cNvSpPr txBox="1"/>
          <p:nvPr/>
        </p:nvSpPr>
        <p:spPr>
          <a:xfrm>
            <a:off x="9307685" y="2521718"/>
            <a:ext cx="159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output_count2</a:t>
            </a:r>
            <a:endParaRPr lang="zh-TW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B1F6CC-B014-41E1-881C-CF0F66F7F0F5}"/>
              </a:ext>
            </a:extLst>
          </p:cNvPr>
          <p:cNvSpPr/>
          <p:nvPr/>
        </p:nvSpPr>
        <p:spPr>
          <a:xfrm>
            <a:off x="9066498" y="5184461"/>
            <a:ext cx="2189765" cy="501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20894FFE-0B45-422F-867E-122B350AA28C}"/>
              </a:ext>
            </a:extLst>
          </p:cNvPr>
          <p:cNvSpPr txBox="1"/>
          <p:nvPr/>
        </p:nvSpPr>
        <p:spPr>
          <a:xfrm>
            <a:off x="9307685" y="5263920"/>
            <a:ext cx="159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output_count1</a:t>
            </a:r>
            <a:endParaRPr lang="zh-TW" altLang="en-US" dirty="0"/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A485F59F-43EF-4710-BF16-3610170BF4C7}"/>
              </a:ext>
            </a:extLst>
          </p:cNvPr>
          <p:cNvCxnSpPr>
            <a:stCxn id="68" idx="3"/>
            <a:endCxn id="108" idx="1"/>
          </p:cNvCxnSpPr>
          <p:nvPr/>
        </p:nvCxnSpPr>
        <p:spPr>
          <a:xfrm>
            <a:off x="7541704" y="2706384"/>
            <a:ext cx="15247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E0AF2251-E742-4B24-9527-65410291D395}"/>
              </a:ext>
            </a:extLst>
          </p:cNvPr>
          <p:cNvCxnSpPr>
            <a:cxnSpLocks/>
            <a:stCxn id="31" idx="3"/>
            <a:endCxn id="110" idx="1"/>
          </p:cNvCxnSpPr>
          <p:nvPr/>
        </p:nvCxnSpPr>
        <p:spPr>
          <a:xfrm>
            <a:off x="7572831" y="5434158"/>
            <a:ext cx="1493667" cy="11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3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C0FF4-0460-C83B-0102-367DC7B6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B6872-3335-715F-D3E6-F5A35979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471"/>
            <a:ext cx="10515600" cy="63157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/>
              <a:t>breakdown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2241F5-AB06-2561-C88D-DC58585C9654}"/>
              </a:ext>
            </a:extLst>
          </p:cNvPr>
          <p:cNvSpPr txBox="1"/>
          <p:nvPr/>
        </p:nvSpPr>
        <p:spPr>
          <a:xfrm>
            <a:off x="548639" y="1040042"/>
            <a:ext cx="11268891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Entity Declaration</a:t>
            </a:r>
          </a:p>
          <a:p>
            <a:r>
              <a:rPr lang="en-US" altLang="zh-TW" dirty="0"/>
              <a:t>       </a:t>
            </a:r>
            <a:r>
              <a:rPr lang="zh-TW" altLang="en-US" dirty="0"/>
              <a:t>輸入信號</a:t>
            </a:r>
            <a:r>
              <a:rPr lang="en-US" altLang="zh-TW" dirty="0"/>
              <a:t>:</a:t>
            </a:r>
            <a:r>
              <a:rPr lang="en-US" altLang="zh-TW" dirty="0" err="1"/>
              <a:t>i_clk</a:t>
            </a:r>
            <a:r>
              <a:rPr lang="zh-TW" altLang="en-US" dirty="0"/>
              <a:t>：主時鐘信號    </a:t>
            </a:r>
            <a:r>
              <a:rPr lang="en-US" altLang="zh-TW" dirty="0" err="1"/>
              <a:t>i_rst</a:t>
            </a:r>
            <a:r>
              <a:rPr lang="zh-TW" altLang="en-US" dirty="0"/>
              <a:t>：重置信號，用於初始化狀態</a:t>
            </a:r>
            <a:endParaRPr lang="en-US" altLang="zh-TW" dirty="0"/>
          </a:p>
          <a:p>
            <a:r>
              <a:rPr lang="zh-TW" altLang="en-US" dirty="0"/>
              <a:t>       輸出信號</a:t>
            </a:r>
            <a:r>
              <a:rPr lang="en-US" altLang="zh-TW" dirty="0"/>
              <a:t>:o_count1</a:t>
            </a:r>
            <a:r>
              <a:rPr lang="zh-TW" altLang="en-US" dirty="0"/>
              <a:t> ：</a:t>
            </a:r>
            <a:r>
              <a:rPr lang="en-US" altLang="zh-TW" dirty="0"/>
              <a:t>4 </a:t>
            </a:r>
            <a:r>
              <a:rPr lang="zh-TW" altLang="en-US" dirty="0"/>
              <a:t>位元的第一計數器輸出   </a:t>
            </a:r>
            <a:r>
              <a:rPr lang="en-US" altLang="zh-TW" dirty="0"/>
              <a:t>o_count2</a:t>
            </a:r>
            <a:r>
              <a:rPr lang="zh-TW" altLang="en-US" dirty="0"/>
              <a:t> ：</a:t>
            </a:r>
            <a:r>
              <a:rPr lang="en-US" altLang="zh-TW" dirty="0"/>
              <a:t>4 </a:t>
            </a:r>
            <a:r>
              <a:rPr lang="zh-TW" altLang="en-US" dirty="0"/>
              <a:t>位元的第二計數器輸出</a:t>
            </a:r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zh-TW" altLang="en-US" dirty="0"/>
              <a:t>訊號宣告 </a:t>
            </a:r>
            <a:r>
              <a:rPr lang="en-US" altLang="zh-TW" dirty="0"/>
              <a:t>(Signal Declarations)</a:t>
            </a:r>
          </a:p>
          <a:p>
            <a:r>
              <a:rPr lang="zh-TW" altLang="en-US" dirty="0"/>
              <a:t>       </a:t>
            </a:r>
            <a:r>
              <a:rPr lang="en-US" altLang="zh-TW" dirty="0"/>
              <a:t>count1</a:t>
            </a:r>
            <a:r>
              <a:rPr lang="zh-TW" altLang="en-US" dirty="0"/>
              <a:t>和</a:t>
            </a:r>
            <a:r>
              <a:rPr lang="en-US" altLang="zh-TW" dirty="0"/>
              <a:t>count2 : </a:t>
            </a:r>
            <a:r>
              <a:rPr lang="zh-TW" altLang="en-US" dirty="0"/>
              <a:t>用於存儲兩個計數器的當前值</a:t>
            </a:r>
            <a:endParaRPr lang="en-US" altLang="zh-TW" dirty="0"/>
          </a:p>
          <a:p>
            <a:r>
              <a:rPr lang="zh-TW" altLang="en-US" dirty="0"/>
              <a:t>       </a:t>
            </a:r>
            <a:r>
              <a:rPr lang="en-US" altLang="zh-TW" dirty="0"/>
              <a:t>state : </a:t>
            </a:r>
            <a:r>
              <a:rPr lang="zh-TW" altLang="en-US" dirty="0"/>
              <a:t>有限狀態機的狀態信號</a:t>
            </a:r>
            <a:endParaRPr lang="en-US" altLang="zh-TW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divclk</a:t>
            </a:r>
            <a:r>
              <a:rPr lang="en-US" altLang="zh-TW" dirty="0"/>
              <a:t> : </a:t>
            </a:r>
            <a:r>
              <a:rPr lang="zh-TW" altLang="en-US" dirty="0"/>
              <a:t>分頻計數器，用於生成較慢的時鐘信號</a:t>
            </a:r>
            <a:endParaRPr lang="en-US" altLang="zh-TW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fclk</a:t>
            </a:r>
            <a:r>
              <a:rPr lang="en-US" altLang="zh-TW" dirty="0"/>
              <a:t> : </a:t>
            </a:r>
            <a:r>
              <a:rPr lang="zh-TW" altLang="en-US" dirty="0"/>
              <a:t>分頻後的時鐘信號。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  時鐘分頻 </a:t>
            </a:r>
            <a:r>
              <a:rPr lang="en-US" altLang="zh-TW" dirty="0"/>
              <a:t>(Clock Divider)</a:t>
            </a:r>
          </a:p>
          <a:p>
            <a:r>
              <a:rPr lang="zh-TW" altLang="en-US" dirty="0"/>
              <a:t>      分頻器通過累加</a:t>
            </a:r>
            <a:r>
              <a:rPr lang="en-US" altLang="zh-TW" dirty="0" err="1"/>
              <a:t>divclk</a:t>
            </a:r>
            <a:r>
              <a:rPr lang="zh-TW" altLang="en-US" dirty="0"/>
              <a:t>訊號，從而產生較低頻率的時鐘 </a:t>
            </a:r>
            <a:r>
              <a:rPr lang="en-US" altLang="zh-TW" dirty="0" err="1"/>
              <a:t>fclk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 startAt="4"/>
            </a:pPr>
            <a:r>
              <a:rPr lang="zh-TW" altLang="en-US" dirty="0"/>
              <a:t>有限狀態機 </a:t>
            </a:r>
            <a:r>
              <a:rPr lang="en-US" altLang="zh-TW" dirty="0"/>
              <a:t>(FSM)</a:t>
            </a:r>
          </a:p>
          <a:p>
            <a:r>
              <a:rPr lang="zh-TW" altLang="en-US" dirty="0"/>
              <a:t>       狀態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當</a:t>
            </a:r>
            <a:r>
              <a:rPr lang="en-US" altLang="zh-TW" dirty="0"/>
              <a:t>count1</a:t>
            </a:r>
            <a:r>
              <a:rPr lang="zh-TW" altLang="en-US" dirty="0"/>
              <a:t>達到最大值</a:t>
            </a:r>
            <a:r>
              <a:rPr lang="en-US" altLang="zh-TW" dirty="0"/>
              <a:t>(1111)</a:t>
            </a:r>
            <a:r>
              <a:rPr lang="zh-TW" altLang="en-US" dirty="0"/>
              <a:t>時，轉換到狀態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       狀態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當</a:t>
            </a:r>
            <a:r>
              <a:rPr lang="en-US" altLang="zh-TW" dirty="0"/>
              <a:t>count2</a:t>
            </a:r>
            <a:r>
              <a:rPr lang="zh-TW" altLang="en-US" dirty="0"/>
              <a:t>減到最小值</a:t>
            </a:r>
            <a:r>
              <a:rPr lang="en-US" altLang="zh-TW" dirty="0"/>
              <a:t>(0000)</a:t>
            </a:r>
            <a:r>
              <a:rPr lang="zh-TW" altLang="en-US" dirty="0"/>
              <a:t>時，轉換回狀態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 startAt="5"/>
            </a:pPr>
            <a:r>
              <a:rPr lang="zh-TW" altLang="en-US" dirty="0"/>
              <a:t>計數器 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      狀態</a:t>
            </a:r>
            <a:r>
              <a:rPr lang="en-US" altLang="zh-TW" dirty="0"/>
              <a:t>0</a:t>
            </a:r>
            <a:r>
              <a:rPr lang="zh-TW" altLang="en-US" dirty="0"/>
              <a:t>時，</a:t>
            </a:r>
            <a:r>
              <a:rPr lang="en-US" altLang="zh-TW" dirty="0"/>
              <a:t>count1</a:t>
            </a:r>
            <a:r>
              <a:rPr lang="zh-TW" altLang="en-US" dirty="0"/>
              <a:t>遞增。</a:t>
            </a:r>
            <a:endParaRPr lang="en-US" altLang="zh-TW" dirty="0"/>
          </a:p>
          <a:p>
            <a:r>
              <a:rPr lang="zh-TW" altLang="en-US" dirty="0"/>
              <a:t>      狀態</a:t>
            </a:r>
            <a:r>
              <a:rPr lang="en-US" altLang="zh-TW" dirty="0"/>
              <a:t>1</a:t>
            </a:r>
            <a:r>
              <a:rPr lang="zh-TW" altLang="en-US" dirty="0"/>
              <a:t>時，</a:t>
            </a:r>
            <a:r>
              <a:rPr lang="en-US" altLang="zh-TW" dirty="0"/>
              <a:t>count1</a:t>
            </a:r>
            <a:r>
              <a:rPr lang="zh-TW" altLang="en-US" dirty="0"/>
              <a:t>保持不變。</a:t>
            </a:r>
            <a:endParaRPr lang="en-US" altLang="zh-TW" dirty="0"/>
          </a:p>
          <a:p>
            <a:pPr marL="342900" indent="-342900">
              <a:buAutoNum type="arabicPeriod" startAt="6"/>
            </a:pPr>
            <a:r>
              <a:rPr lang="zh-TW" altLang="en-US" dirty="0"/>
              <a:t>計數器</a:t>
            </a:r>
            <a:r>
              <a:rPr lang="en-US" altLang="zh-TW" dirty="0"/>
              <a:t>2</a:t>
            </a:r>
          </a:p>
          <a:p>
            <a:r>
              <a:rPr lang="zh-TW" altLang="en-US" dirty="0"/>
              <a:t>       狀態</a:t>
            </a:r>
            <a:r>
              <a:rPr lang="en-US" altLang="zh-TW" dirty="0"/>
              <a:t>0</a:t>
            </a:r>
            <a:r>
              <a:rPr lang="zh-TW" altLang="en-US" dirty="0"/>
              <a:t>時，</a:t>
            </a:r>
            <a:r>
              <a:rPr lang="en-US" altLang="zh-TW" dirty="0"/>
              <a:t>count2</a:t>
            </a:r>
            <a:r>
              <a:rPr lang="zh-TW" altLang="en-US" dirty="0"/>
              <a:t>保持不變。</a:t>
            </a:r>
            <a:endParaRPr lang="en-US" altLang="zh-TW" dirty="0"/>
          </a:p>
          <a:p>
            <a:r>
              <a:rPr lang="zh-TW" altLang="en-US" dirty="0"/>
              <a:t>       狀態</a:t>
            </a:r>
            <a:r>
              <a:rPr lang="en-US" altLang="zh-TW" dirty="0"/>
              <a:t>1</a:t>
            </a:r>
            <a:r>
              <a:rPr lang="zh-TW" altLang="en-US" dirty="0"/>
              <a:t>時，</a:t>
            </a:r>
            <a:r>
              <a:rPr lang="en-US" altLang="zh-TW" dirty="0"/>
              <a:t>count2</a:t>
            </a:r>
            <a:r>
              <a:rPr lang="zh-TW" altLang="en-US" dirty="0"/>
              <a:t>遞減</a:t>
            </a:r>
            <a:endParaRPr lang="en-US" altLang="zh-TW" dirty="0"/>
          </a:p>
          <a:p>
            <a:r>
              <a:rPr lang="zh-TW" altLang="en-US" dirty="0"/>
              <a:t>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976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F6E8C-43EB-4D36-A7D7-0F47D8B4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/>
              <a:t>電路圖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C74174-C94E-D141-E65C-F841E8826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690"/>
            <a:ext cx="10515600" cy="4313207"/>
          </a:xfr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61AEF78-3262-4051-B894-EB29DC130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1137" y="814137"/>
            <a:ext cx="2767263" cy="2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38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9E628-4F7C-4DE2-80F9-E2A68CAB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/>
              <a:t>波型圖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FF7E596-3C1E-49EA-9DAE-347131A04FFC}"/>
              </a:ext>
            </a:extLst>
          </p:cNvPr>
          <p:cNvSpPr txBox="1"/>
          <p:nvPr/>
        </p:nvSpPr>
        <p:spPr>
          <a:xfrm>
            <a:off x="4894634" y="5613345"/>
            <a:ext cx="316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COUNT1</a:t>
            </a:r>
            <a:r>
              <a:rPr lang="zh-TW" altLang="en-US" dirty="0"/>
              <a:t>與</a:t>
            </a:r>
            <a:r>
              <a:rPr lang="en-US" altLang="zh-TW" dirty="0"/>
              <a:t>COUNT2</a:t>
            </a:r>
            <a:r>
              <a:rPr lang="zh-TW" altLang="en-US" dirty="0"/>
              <a:t>交換瞬間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88AC984-BA8E-EC62-A0BD-5722610F8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9989"/>
            <a:ext cx="10515600" cy="4101990"/>
          </a:xfr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A0D473D9-9369-3A7E-7709-B2064F957E49}"/>
              </a:ext>
            </a:extLst>
          </p:cNvPr>
          <p:cNvSpPr/>
          <p:nvPr/>
        </p:nvSpPr>
        <p:spPr>
          <a:xfrm rot="16200000">
            <a:off x="4690701" y="3955125"/>
            <a:ext cx="28106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1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245</Words>
  <Application>Microsoft Office PowerPoint</Application>
  <PresentationFormat>寬螢幕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FPGA專題實習HW1</vt:lpstr>
      <vt:lpstr>架構圖</vt:lpstr>
      <vt:lpstr>breakdown</vt:lpstr>
      <vt:lpstr>電路圖</vt:lpstr>
      <vt:lpstr>波型圖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FPGA專題實習HW1</dc:title>
  <dc:creator>Matthew Chen</dc:creator>
  <cp:lastModifiedBy>博皓 張</cp:lastModifiedBy>
  <cp:revision>14</cp:revision>
  <dcterms:created xsi:type="dcterms:W3CDTF">2024-11-06T04:38:59Z</dcterms:created>
  <dcterms:modified xsi:type="dcterms:W3CDTF">2025-01-08T01:36:36Z</dcterms:modified>
</cp:coreProperties>
</file>