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7527C-4C55-497C-B0F6-94E3B59F9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B5D8D3-7C2D-4EE6-AF20-0BF4FDB85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7AB19C-F537-45DB-AE2C-86EFEA08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4B66-6091-4467-ACDB-DC6BA8C7F93A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F65684-7A59-44DA-9965-0C791DE6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A5A84A-B838-4731-A6A6-7C342669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A4C0-1D01-46BC-BDF5-D1D4BF6C8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34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E6FF4-7236-4981-8DA0-CAA3D659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854A0B-4285-47FC-A2B8-DAE9E7AC6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4AA3A0-C612-412B-A5F1-4059AD4E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4B66-6091-4467-ACDB-DC6BA8C7F93A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342218-58EE-4824-9644-81636862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7369E-0BEB-4127-AC85-5662FA80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A4C0-1D01-46BC-BDF5-D1D4BF6C8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34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F252BB-474E-4CE7-A769-2F32AE5A4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FFA9B1-99BA-4727-9CAF-79A8E71CB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F3C2E5-026A-453A-8797-940DACC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4B66-6091-4467-ACDB-DC6BA8C7F93A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BAED46-B253-432D-856C-39B7DBE8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FD314A-C217-41B5-AA0F-60BB84AA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A4C0-1D01-46BC-BDF5-D1D4BF6C8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28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3180B-9D97-46DC-B823-930E5F78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273F8A-3000-41DA-9450-1B583461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883E7-972A-40E1-9257-0EC66118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4B66-6091-4467-ACDB-DC6BA8C7F93A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981495-857D-4540-9359-5D0D0AAD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3B98B6-6CA4-45D6-AF49-CE66887D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A4C0-1D01-46BC-BDF5-D1D4BF6C8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60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29034-0A0C-44AF-8FBD-0EBF7AE1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B894D8-4DBB-4D5D-9392-E114901C5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FD84DC-3029-4F8D-BB51-9827F2D9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4B66-6091-4467-ACDB-DC6BA8C7F93A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5D1736-C258-4C92-9C4E-DF91049D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43948A-0F30-4496-9D35-84EB84FB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A4C0-1D01-46BC-BDF5-D1D4BF6C8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68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EBF65-A370-45F3-97E7-3464BC5A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0E9AF-39DB-4B38-A449-8406780DE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5D5560-494D-40C7-9EDB-9A97C3C25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BD60C2-7202-4251-A91E-AA604394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4B66-6091-4467-ACDB-DC6BA8C7F93A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6299EE-6E99-49DE-B0B0-A6D91B2E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0DD973-6C87-4524-97DA-733D872D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A4C0-1D01-46BC-BDF5-D1D4BF6C8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9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CEB6D-8E0A-4D6D-BDF5-03207323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78F70D-682E-4522-90B9-E6A932EE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BD06D6-A4BD-40B8-98DC-352CF5AF8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5D2CA0-2C11-4EE7-B1E1-FB01BB75F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C88E43D-CA6D-410A-AFA4-0E02654EB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7B1D72-4E31-4466-A6FE-C5A8A1CC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4B66-6091-4467-ACDB-DC6BA8C7F93A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00ECEBE-54E1-452A-BB0B-7E82B906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55E7B5-5C15-4814-83CC-26641401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A4C0-1D01-46BC-BDF5-D1D4BF6C8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6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7D387-463F-4B3D-B368-3A163888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BEDDBF-5523-40B8-B0E0-216A0C32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4B66-6091-4467-ACDB-DC6BA8C7F93A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9FA42D2-00DC-43A7-9F39-C7ED12D5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C6F58A-CED1-4FC3-8A15-2473C0EE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A4C0-1D01-46BC-BDF5-D1D4BF6C8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32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54844C-8985-46BF-98B6-665ADD41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4B66-6091-4467-ACDB-DC6BA8C7F93A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8FEEF48-BC16-4269-8E43-915B2D43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B83703-D08F-4883-A103-BF25889B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A4C0-1D01-46BC-BDF5-D1D4BF6C8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06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F3DDD9-159C-4DCC-AA2A-97B15AF3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750173-D196-43D8-8AB6-4EA5CB8E1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B2030D-41E6-4FE9-A63F-ECBF3DC39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3A44D6-31C3-4CA7-B949-81864738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4B66-6091-4467-ACDB-DC6BA8C7F93A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2BCD72-496A-436D-BA4B-0476476D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410F94-1E45-4F9F-8BFA-B7F3BC44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A4C0-1D01-46BC-BDF5-D1D4BF6C8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43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6878B-4998-42D4-BE17-0A6CF66B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4E48FF-398C-4315-8645-26DF1298B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E5F5DC-BCCD-441B-9CB4-B2B943771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547A2B-5427-4F1E-8897-79D7A816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4B66-6091-4467-ACDB-DC6BA8C7F93A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017509-5441-4A50-88A9-53BBB650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2033E1-B8B1-407C-B2FD-E1A40FC6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A4C0-1D01-46BC-BDF5-D1D4BF6C8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13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56EEB2-426C-48D5-8DB3-94C9CE10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FE4E69-8D44-4477-9F60-88A67DC8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5E1C55-A2D0-4C7B-AFEF-629AB883F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14B66-6091-4467-ACDB-DC6BA8C7F93A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2C5C5B-C593-4116-8AB5-A63D53E00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077507-A4FB-457F-9618-20A24B734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8A4C0-1D01-46BC-BDF5-D1D4BF6C8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94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1B32A-0F12-47F8-94AF-8284B04D7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108"/>
            <a:ext cx="9144000" cy="1578892"/>
          </a:xfrm>
        </p:spPr>
        <p:txBody>
          <a:bodyPr/>
          <a:lstStyle/>
          <a:p>
            <a:r>
              <a:rPr lang="en-US" altLang="zh-TW" dirty="0"/>
              <a:t>FPGA</a:t>
            </a:r>
            <a:r>
              <a:rPr lang="zh-TW" altLang="en-US" dirty="0"/>
              <a:t>專題實習 乒乓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251B74-3893-489E-9203-920239789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2270"/>
            <a:ext cx="9144000" cy="1655762"/>
          </a:xfrm>
        </p:spPr>
        <p:txBody>
          <a:bodyPr/>
          <a:lstStyle/>
          <a:p>
            <a:r>
              <a:rPr lang="en-US" altLang="zh-TW" dirty="0"/>
              <a:t>C110112111 </a:t>
            </a:r>
            <a:r>
              <a:rPr lang="zh-TW" altLang="en-US" dirty="0"/>
              <a:t>陳一頡</a:t>
            </a:r>
          </a:p>
        </p:txBody>
      </p:sp>
    </p:spTree>
    <p:extLst>
      <p:ext uri="{BB962C8B-B14F-4D97-AF65-F5344CB8AC3E}">
        <p14:creationId xmlns:p14="http://schemas.microsoft.com/office/powerpoint/2010/main" val="402994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0F0A5E-328E-4F21-B9AD-4331A6CC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304" y="80215"/>
            <a:ext cx="10515600" cy="1325563"/>
          </a:xfrm>
        </p:spPr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73FE5C29-298D-4141-90B8-6E5AF58A3E56}"/>
              </a:ext>
            </a:extLst>
          </p:cNvPr>
          <p:cNvSpPr/>
          <p:nvPr/>
        </p:nvSpPr>
        <p:spPr>
          <a:xfrm>
            <a:off x="4948993" y="59813"/>
            <a:ext cx="1807859" cy="7639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Ping pong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90B1ABE-8DA0-43BF-BF23-0CEABCE7EE0F}"/>
              </a:ext>
            </a:extLst>
          </p:cNvPr>
          <p:cNvSpPr/>
          <p:nvPr/>
        </p:nvSpPr>
        <p:spPr>
          <a:xfrm>
            <a:off x="3342395" y="1717179"/>
            <a:ext cx="1807858" cy="847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FSM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CC6F379-6045-485F-83B6-C80E3914A3F2}"/>
              </a:ext>
            </a:extLst>
          </p:cNvPr>
          <p:cNvSpPr/>
          <p:nvPr/>
        </p:nvSpPr>
        <p:spPr>
          <a:xfrm>
            <a:off x="2281411" y="3831558"/>
            <a:ext cx="1807858" cy="847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右移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F96FF0A-B5AD-4150-98C0-3BD0252AE9EA}"/>
              </a:ext>
            </a:extLst>
          </p:cNvPr>
          <p:cNvSpPr/>
          <p:nvPr/>
        </p:nvSpPr>
        <p:spPr>
          <a:xfrm>
            <a:off x="4263191" y="3860243"/>
            <a:ext cx="1807858" cy="847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右贏</a:t>
            </a: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2B7ABE4E-4CD3-46FE-ADC5-E6EC4B3BE8B7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rot="5400000">
            <a:off x="4602895" y="467150"/>
            <a:ext cx="893459" cy="16065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6280EB04-EA8B-4B22-B9FD-D4ADB9DAF866}"/>
              </a:ext>
            </a:extLst>
          </p:cNvPr>
          <p:cNvSpPr/>
          <p:nvPr/>
        </p:nvSpPr>
        <p:spPr>
          <a:xfrm>
            <a:off x="2208119" y="5098873"/>
            <a:ext cx="1954442" cy="7867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LED</a:t>
            </a:r>
            <a:r>
              <a:rPr lang="zh-TW" altLang="en-US" dirty="0"/>
              <a:t>從左往右移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063E4FD-9C0D-439C-86B4-58692684C00E}"/>
              </a:ext>
            </a:extLst>
          </p:cNvPr>
          <p:cNvSpPr/>
          <p:nvPr/>
        </p:nvSpPr>
        <p:spPr>
          <a:xfrm>
            <a:off x="4234107" y="5127559"/>
            <a:ext cx="1954442" cy="7867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右方發球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280ACBF5-BFC8-46CE-9C30-F1A0B64D0EE6}"/>
              </a:ext>
            </a:extLst>
          </p:cNvPr>
          <p:cNvCxnSpPr>
            <a:stCxn id="36" idx="2"/>
            <a:endCxn id="41" idx="0"/>
          </p:cNvCxnSpPr>
          <p:nvPr/>
        </p:nvCxnSpPr>
        <p:spPr>
          <a:xfrm>
            <a:off x="3185340" y="4679226"/>
            <a:ext cx="0" cy="41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414EF62-3AA6-49B3-8444-71DC4AD2F8AB}"/>
              </a:ext>
            </a:extLst>
          </p:cNvPr>
          <p:cNvCxnSpPr/>
          <p:nvPr/>
        </p:nvCxnSpPr>
        <p:spPr>
          <a:xfrm>
            <a:off x="5219472" y="4707911"/>
            <a:ext cx="0" cy="41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4D00702-041C-4C94-88B4-828BCF709BE5}"/>
              </a:ext>
            </a:extLst>
          </p:cNvPr>
          <p:cNvSpPr/>
          <p:nvPr/>
        </p:nvSpPr>
        <p:spPr>
          <a:xfrm>
            <a:off x="7704992" y="1769744"/>
            <a:ext cx="1807858" cy="847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division</a:t>
            </a:r>
          </a:p>
          <a:p>
            <a:pPr algn="ctr"/>
            <a:r>
              <a:rPr lang="en-US" altLang="zh-TW" dirty="0"/>
              <a:t>clock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9C0963E-8B84-4051-8AB6-AFAAEDC2598E}"/>
              </a:ext>
            </a:extLst>
          </p:cNvPr>
          <p:cNvSpPr/>
          <p:nvPr/>
        </p:nvSpPr>
        <p:spPr>
          <a:xfrm>
            <a:off x="226339" y="3831558"/>
            <a:ext cx="1807858" cy="847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左贏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37DD13B-CB73-49F2-AAB9-C31624E72E19}"/>
              </a:ext>
            </a:extLst>
          </p:cNvPr>
          <p:cNvSpPr/>
          <p:nvPr/>
        </p:nvSpPr>
        <p:spPr>
          <a:xfrm>
            <a:off x="6312452" y="3868946"/>
            <a:ext cx="1807858" cy="847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左移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1EF0AD8-604B-4503-8470-6FA0D2391162}"/>
              </a:ext>
            </a:extLst>
          </p:cNvPr>
          <p:cNvSpPr/>
          <p:nvPr/>
        </p:nvSpPr>
        <p:spPr>
          <a:xfrm>
            <a:off x="9930497" y="1717179"/>
            <a:ext cx="1807858" cy="847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led_move_state</a:t>
            </a:r>
            <a:endParaRPr lang="zh-TW" altLang="en-US" dirty="0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D3A461F9-39D8-4B8E-AFF6-06486741FC3D}"/>
              </a:ext>
            </a:extLst>
          </p:cNvPr>
          <p:cNvSpPr/>
          <p:nvPr/>
        </p:nvSpPr>
        <p:spPr>
          <a:xfrm>
            <a:off x="7704992" y="2991781"/>
            <a:ext cx="1954442" cy="7867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LED</a:t>
            </a:r>
            <a:r>
              <a:rPr lang="zh-TW" altLang="en-US" dirty="0"/>
              <a:t>移動速度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3C5C3D3B-3C0A-4EBC-BD76-3619E4FDA004}"/>
              </a:ext>
            </a:extLst>
          </p:cNvPr>
          <p:cNvSpPr/>
          <p:nvPr/>
        </p:nvSpPr>
        <p:spPr>
          <a:xfrm>
            <a:off x="9930497" y="2984494"/>
            <a:ext cx="1954442" cy="7867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跟著</a:t>
            </a:r>
            <a:r>
              <a:rPr lang="en-US" altLang="zh-TW" dirty="0"/>
              <a:t>FSM</a:t>
            </a:r>
            <a:r>
              <a:rPr lang="zh-TW" altLang="en-US" dirty="0"/>
              <a:t>做動作</a:t>
            </a: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2F3B9BBD-61DE-44E4-B398-D02CC02AE0E9}"/>
              </a:ext>
            </a:extLst>
          </p:cNvPr>
          <p:cNvSpPr/>
          <p:nvPr/>
        </p:nvSpPr>
        <p:spPr>
          <a:xfrm>
            <a:off x="153047" y="5098872"/>
            <a:ext cx="1954442" cy="7867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左方發球</a:t>
            </a: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994D0EAF-2E75-4551-B9DC-A2A08AABAB1E}"/>
              </a:ext>
            </a:extLst>
          </p:cNvPr>
          <p:cNvSpPr/>
          <p:nvPr/>
        </p:nvSpPr>
        <p:spPr>
          <a:xfrm>
            <a:off x="6312452" y="5127559"/>
            <a:ext cx="1954442" cy="7867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LED</a:t>
            </a:r>
            <a:r>
              <a:rPr lang="zh-TW" altLang="en-US" dirty="0"/>
              <a:t>從右往左移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29AFEE9-918A-4317-B83A-F67AA3B95585}"/>
              </a:ext>
            </a:extLst>
          </p:cNvPr>
          <p:cNvCxnSpPr/>
          <p:nvPr/>
        </p:nvCxnSpPr>
        <p:spPr>
          <a:xfrm>
            <a:off x="7216381" y="4707912"/>
            <a:ext cx="0" cy="41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BDE12E05-B6C8-4FC2-A4C0-C1C8E29195B3}"/>
              </a:ext>
            </a:extLst>
          </p:cNvPr>
          <p:cNvCxnSpPr/>
          <p:nvPr/>
        </p:nvCxnSpPr>
        <p:spPr>
          <a:xfrm>
            <a:off x="1130268" y="4687927"/>
            <a:ext cx="0" cy="41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BA28D8C-65B0-4C4F-A76C-06209B722EFE}"/>
              </a:ext>
            </a:extLst>
          </p:cNvPr>
          <p:cNvCxnSpPr/>
          <p:nvPr/>
        </p:nvCxnSpPr>
        <p:spPr>
          <a:xfrm>
            <a:off x="8608921" y="2554567"/>
            <a:ext cx="0" cy="41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2194CDAA-1CFA-4462-9BCA-3BC9C1811EC8}"/>
              </a:ext>
            </a:extLst>
          </p:cNvPr>
          <p:cNvCxnSpPr/>
          <p:nvPr/>
        </p:nvCxnSpPr>
        <p:spPr>
          <a:xfrm>
            <a:off x="10813486" y="2564847"/>
            <a:ext cx="0" cy="41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CE372B0C-6726-43B4-9A03-8FC344595C3E}"/>
              </a:ext>
            </a:extLst>
          </p:cNvPr>
          <p:cNvCxnSpPr>
            <a:cxnSpLocks/>
          </p:cNvCxnSpPr>
          <p:nvPr/>
        </p:nvCxnSpPr>
        <p:spPr>
          <a:xfrm rot="5400000">
            <a:off x="2039526" y="1642718"/>
            <a:ext cx="1266711" cy="3116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748C7D1-3505-4D11-9B8D-E25F4DA94522}"/>
              </a:ext>
            </a:extLst>
          </p:cNvPr>
          <p:cNvCxnSpPr>
            <a:endCxn id="36" idx="0"/>
          </p:cNvCxnSpPr>
          <p:nvPr/>
        </p:nvCxnSpPr>
        <p:spPr>
          <a:xfrm rot="10800000" flipV="1">
            <a:off x="3185340" y="3200746"/>
            <a:ext cx="1045570" cy="630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99DB460B-4D56-4FCE-B8E8-C4727306AE1D}"/>
              </a:ext>
            </a:extLst>
          </p:cNvPr>
          <p:cNvCxnSpPr>
            <a:endCxn id="47" idx="0"/>
          </p:cNvCxnSpPr>
          <p:nvPr/>
        </p:nvCxnSpPr>
        <p:spPr>
          <a:xfrm>
            <a:off x="4230910" y="3200746"/>
            <a:ext cx="2985471" cy="66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009FE93F-FB50-476A-9681-BCC8CEAEF47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167120" y="3198203"/>
            <a:ext cx="0" cy="66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B0FBC80B-824C-4397-8C0C-0CE0189C2BD2}"/>
              </a:ext>
            </a:extLst>
          </p:cNvPr>
          <p:cNvCxnSpPr>
            <a:endCxn id="45" idx="0"/>
          </p:cNvCxnSpPr>
          <p:nvPr/>
        </p:nvCxnSpPr>
        <p:spPr>
          <a:xfrm>
            <a:off x="5852922" y="1270449"/>
            <a:ext cx="2755999" cy="499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接點: 肘形 79">
            <a:extLst>
              <a:ext uri="{FF2B5EF4-FFF2-40B4-BE49-F238E27FC236}">
                <a16:creationId xmlns:a16="http://schemas.microsoft.com/office/drawing/2014/main" id="{249A9C7C-9D81-4298-A8F4-A344C56B803B}"/>
              </a:ext>
            </a:extLst>
          </p:cNvPr>
          <p:cNvCxnSpPr>
            <a:endCxn id="49" idx="0"/>
          </p:cNvCxnSpPr>
          <p:nvPr/>
        </p:nvCxnSpPr>
        <p:spPr>
          <a:xfrm>
            <a:off x="8603686" y="1270449"/>
            <a:ext cx="2230740" cy="446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DCD767D1-98D5-44CF-A1FE-0680F2C6F33A}"/>
              </a:ext>
            </a:extLst>
          </p:cNvPr>
          <p:cNvSpPr/>
          <p:nvPr/>
        </p:nvSpPr>
        <p:spPr>
          <a:xfrm>
            <a:off x="9512850" y="4659760"/>
            <a:ext cx="1954442" cy="7867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分數計算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88BF9752-F4C0-4010-91BA-72B11AFC9142}"/>
              </a:ext>
            </a:extLst>
          </p:cNvPr>
          <p:cNvCxnSpPr>
            <a:stCxn id="49" idx="1"/>
          </p:cNvCxnSpPr>
          <p:nvPr/>
        </p:nvCxnSpPr>
        <p:spPr>
          <a:xfrm flipH="1">
            <a:off x="9798341" y="2141013"/>
            <a:ext cx="132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F045D37E-D2F7-402C-91C6-D3546FB5331E}"/>
              </a:ext>
            </a:extLst>
          </p:cNvPr>
          <p:cNvCxnSpPr/>
          <p:nvPr/>
        </p:nvCxnSpPr>
        <p:spPr>
          <a:xfrm>
            <a:off x="9815119" y="2141013"/>
            <a:ext cx="0" cy="215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266A09BE-43EE-4EBD-AD04-CD17E6247DF5}"/>
              </a:ext>
            </a:extLst>
          </p:cNvPr>
          <p:cNvCxnSpPr/>
          <p:nvPr/>
        </p:nvCxnSpPr>
        <p:spPr>
          <a:xfrm flipH="1" flipV="1">
            <a:off x="8934275" y="4284077"/>
            <a:ext cx="880844" cy="8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ACF4E60F-7790-4A7D-A2EE-D84CE73D50ED}"/>
              </a:ext>
            </a:extLst>
          </p:cNvPr>
          <p:cNvCxnSpPr>
            <a:endCxn id="81" idx="1"/>
          </p:cNvCxnSpPr>
          <p:nvPr/>
        </p:nvCxnSpPr>
        <p:spPr>
          <a:xfrm rot="16200000" flipH="1">
            <a:off x="8843383" y="4383671"/>
            <a:ext cx="760358" cy="578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EA123845-FB0D-4998-AB97-13F63455A6C2}"/>
              </a:ext>
            </a:extLst>
          </p:cNvPr>
          <p:cNvCxnSpPr>
            <a:stCxn id="81" idx="3"/>
          </p:cNvCxnSpPr>
          <p:nvPr/>
        </p:nvCxnSpPr>
        <p:spPr>
          <a:xfrm flipV="1">
            <a:off x="11467292" y="5053137"/>
            <a:ext cx="5541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2A442AC1-F7BC-4B80-95A7-A537F73E9459}"/>
              </a:ext>
            </a:extLst>
          </p:cNvPr>
          <p:cNvCxnSpPr>
            <a:endCxn id="49" idx="3"/>
          </p:cNvCxnSpPr>
          <p:nvPr/>
        </p:nvCxnSpPr>
        <p:spPr>
          <a:xfrm rot="16200000" flipV="1">
            <a:off x="10436050" y="3443318"/>
            <a:ext cx="2912124" cy="307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41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0F0A5E-328E-4F21-B9AD-4331A6CC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58" y="-338794"/>
            <a:ext cx="10515600" cy="1325563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919485-E0A2-4057-9DA0-B507249B20AA}"/>
              </a:ext>
            </a:extLst>
          </p:cNvPr>
          <p:cNvSpPr txBox="1"/>
          <p:nvPr/>
        </p:nvSpPr>
        <p:spPr>
          <a:xfrm>
            <a:off x="746138" y="677006"/>
            <a:ext cx="10792004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  引用函式庫</a:t>
            </a:r>
            <a:endParaRPr lang="en-US" altLang="zh-TW" dirty="0"/>
          </a:p>
          <a:p>
            <a:r>
              <a:rPr lang="zh-TW" altLang="en-US" dirty="0"/>
              <a:t>       </a:t>
            </a:r>
            <a:r>
              <a:rPr lang="en-US" altLang="zh-TW" dirty="0"/>
              <a:t>IEEE.std_logic_1164 : </a:t>
            </a:r>
            <a:r>
              <a:rPr lang="zh-TW" altLang="en-US" dirty="0"/>
              <a:t>提供標準邏輯類型 </a:t>
            </a:r>
            <a:endParaRPr lang="en-US" altLang="zh-TW" dirty="0"/>
          </a:p>
          <a:p>
            <a:r>
              <a:rPr lang="zh-TW" altLang="en-US" dirty="0"/>
              <a:t>       </a:t>
            </a:r>
            <a:r>
              <a:rPr lang="en-US" altLang="zh-TW" dirty="0" err="1"/>
              <a:t>IEEE.numeric_std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支援數字類型的算術運算</a:t>
            </a:r>
            <a:endParaRPr lang="en-US" altLang="zh-TW" dirty="0"/>
          </a:p>
          <a:p>
            <a:r>
              <a:rPr lang="zh-TW" altLang="en-US" dirty="0"/>
              <a:t>       </a:t>
            </a:r>
            <a:r>
              <a:rPr lang="en-US" altLang="zh-TW" dirty="0" err="1"/>
              <a:t>IEEE.std_logic_unsigned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允許對無符號數進行算術運算。</a:t>
            </a:r>
            <a:endParaRPr lang="en-US" altLang="zh-TW" dirty="0"/>
          </a:p>
          <a:p>
            <a:pPr marL="342900" indent="-342900">
              <a:buAutoNum type="arabicPeriod" startAt="2"/>
            </a:pPr>
            <a:r>
              <a:rPr lang="zh-TW" altLang="en-US" dirty="0"/>
              <a:t>實體宣告（</a:t>
            </a:r>
            <a:r>
              <a:rPr lang="en-US" altLang="zh-TW" dirty="0"/>
              <a:t>Entity Declaration</a:t>
            </a:r>
            <a:r>
              <a:rPr lang="zh-TW" altLang="en-US" dirty="0"/>
              <a:t>） </a:t>
            </a:r>
            <a:endParaRPr lang="en-US" altLang="zh-TW" dirty="0"/>
          </a:p>
          <a:p>
            <a:r>
              <a:rPr lang="zh-TW" altLang="en-US" dirty="0"/>
              <a:t>       輸入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i_clk</a:t>
            </a:r>
            <a:r>
              <a:rPr lang="en-US" altLang="zh-TW" dirty="0"/>
              <a:t> , </a:t>
            </a:r>
            <a:r>
              <a:rPr lang="en-US" altLang="zh-TW" dirty="0" err="1"/>
              <a:t>i_rst</a:t>
            </a:r>
            <a:r>
              <a:rPr lang="en-US" altLang="zh-TW" dirty="0"/>
              <a:t> , </a:t>
            </a:r>
            <a:r>
              <a:rPr lang="en-US" altLang="zh-TW" dirty="0" err="1"/>
              <a:t>i_left_button</a:t>
            </a:r>
            <a:r>
              <a:rPr lang="en-US" altLang="zh-TW" dirty="0"/>
              <a:t> , </a:t>
            </a:r>
            <a:r>
              <a:rPr lang="en-US" altLang="zh-TW" dirty="0" err="1"/>
              <a:t>i_right_button</a:t>
            </a:r>
            <a:endParaRPr lang="en-US" altLang="zh-TW" dirty="0"/>
          </a:p>
          <a:p>
            <a:r>
              <a:rPr lang="en-US" altLang="zh-TW" dirty="0"/>
              <a:t>       </a:t>
            </a:r>
            <a:r>
              <a:rPr lang="zh-TW" altLang="en-US" dirty="0"/>
              <a:t>輸出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o_count</a:t>
            </a:r>
            <a:endParaRPr lang="en-US" altLang="zh-TW" dirty="0"/>
          </a:p>
          <a:p>
            <a:pPr marL="342900" indent="-342900">
              <a:buAutoNum type="arabicPeriod" startAt="3"/>
            </a:pPr>
            <a:r>
              <a:rPr lang="zh-TW" altLang="en-US" dirty="0"/>
              <a:t>架構宣告</a:t>
            </a:r>
            <a:r>
              <a:rPr lang="en-US" altLang="zh-TW" dirty="0"/>
              <a:t>(Architecture Declaration)</a:t>
            </a:r>
          </a:p>
          <a:p>
            <a:r>
              <a:rPr lang="en-US" altLang="zh-TW" dirty="0"/>
              <a:t>       </a:t>
            </a:r>
            <a:r>
              <a:rPr lang="zh-TW" altLang="en-US" dirty="0"/>
              <a:t>內部信號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count</a:t>
            </a:r>
            <a:r>
              <a:rPr lang="zh-TW" altLang="en-US" dirty="0"/>
              <a:t> </a:t>
            </a:r>
            <a:r>
              <a:rPr lang="en-US" altLang="zh-TW" dirty="0"/>
              <a:t>: 8 </a:t>
            </a:r>
            <a:r>
              <a:rPr lang="zh-TW" altLang="en-US" dirty="0"/>
              <a:t>位元的計數信號，用於控制 </a:t>
            </a:r>
            <a:r>
              <a:rPr lang="en-US" altLang="zh-TW" dirty="0"/>
              <a:t>LED </a:t>
            </a:r>
            <a:r>
              <a:rPr lang="zh-TW" altLang="en-US" dirty="0"/>
              <a:t>的位置。</a:t>
            </a:r>
            <a:endParaRPr lang="en-US" altLang="zh-TW" dirty="0"/>
          </a:p>
          <a:p>
            <a:r>
              <a:rPr lang="en-US" altLang="zh-TW" dirty="0"/>
              <a:t>                            </a:t>
            </a:r>
            <a:r>
              <a:rPr lang="en-US" altLang="zh-TW" dirty="0" err="1"/>
              <a:t>right_score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left_score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分別記錄右玩家和左玩家的得分（</a:t>
            </a:r>
            <a:r>
              <a:rPr lang="en-US" altLang="zh-TW" dirty="0"/>
              <a:t>4 </a:t>
            </a:r>
            <a:r>
              <a:rPr lang="zh-TW" altLang="en-US" dirty="0"/>
              <a:t>位元）。</a:t>
            </a:r>
            <a:endParaRPr lang="en-US" altLang="zh-TW" dirty="0"/>
          </a:p>
          <a:p>
            <a:r>
              <a:rPr lang="zh-TW" altLang="en-US" dirty="0"/>
              <a:t>                            </a:t>
            </a:r>
            <a:r>
              <a:rPr lang="en-US" altLang="zh-TW" dirty="0" err="1"/>
              <a:t>divclk</a:t>
            </a:r>
            <a:r>
              <a:rPr lang="en-US" altLang="zh-TW" dirty="0"/>
              <a:t> : </a:t>
            </a:r>
            <a:r>
              <a:rPr lang="zh-TW" altLang="en-US" dirty="0"/>
              <a:t>分頻信號，用於產生較慢的 </a:t>
            </a:r>
            <a:r>
              <a:rPr lang="en-US" altLang="zh-TW" dirty="0"/>
              <a:t>LED </a:t>
            </a:r>
            <a:r>
              <a:rPr lang="zh-TW" altLang="en-US" dirty="0"/>
              <a:t>時鐘。</a:t>
            </a:r>
            <a:endParaRPr lang="en-US" altLang="zh-TW" dirty="0"/>
          </a:p>
          <a:p>
            <a:r>
              <a:rPr lang="en-US" altLang="zh-TW" dirty="0"/>
              <a:t>                            </a:t>
            </a:r>
            <a:r>
              <a:rPr lang="en-US" altLang="zh-TW" dirty="0" err="1"/>
              <a:t>led_clk</a:t>
            </a:r>
            <a:r>
              <a:rPr lang="en-US" altLang="zh-TW" dirty="0"/>
              <a:t> : </a:t>
            </a:r>
            <a:r>
              <a:rPr lang="zh-TW" altLang="en-US" dirty="0"/>
              <a:t>從</a:t>
            </a:r>
            <a:r>
              <a:rPr lang="en-US" altLang="zh-TW" dirty="0" err="1"/>
              <a:t>divclk</a:t>
            </a:r>
            <a:r>
              <a:rPr lang="en-US" altLang="zh-TW" dirty="0"/>
              <a:t> </a:t>
            </a:r>
            <a:r>
              <a:rPr lang="zh-TW" altLang="en-US" dirty="0"/>
              <a:t>提取的分頻時鐘信號。</a:t>
            </a:r>
            <a:endParaRPr lang="en-US" altLang="zh-TW" dirty="0"/>
          </a:p>
          <a:p>
            <a:r>
              <a:rPr lang="zh-TW" altLang="en-US" dirty="0"/>
              <a:t>                            </a:t>
            </a:r>
            <a:r>
              <a:rPr lang="en-US" altLang="zh-TW" dirty="0" err="1"/>
              <a:t>left_button</a:t>
            </a:r>
            <a:r>
              <a:rPr lang="zh-TW" altLang="en-US" dirty="0"/>
              <a:t> 和 </a:t>
            </a:r>
            <a:r>
              <a:rPr lang="en-US" altLang="zh-TW" dirty="0" err="1"/>
              <a:t>right_button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紀錄按鈕的狀態。</a:t>
            </a:r>
            <a:endParaRPr lang="en-US" altLang="zh-TW" dirty="0"/>
          </a:p>
          <a:p>
            <a:r>
              <a:rPr lang="zh-TW" altLang="en-US" dirty="0"/>
              <a:t>                            </a:t>
            </a:r>
            <a:r>
              <a:rPr lang="en-US" altLang="zh-TW" dirty="0" err="1"/>
              <a:t>counter_move_state</a:t>
            </a:r>
            <a:r>
              <a:rPr lang="en-US" altLang="zh-TW" dirty="0"/>
              <a:t> : </a:t>
            </a:r>
            <a:r>
              <a:rPr lang="zh-TW" altLang="en-US" dirty="0"/>
              <a:t>狀態機的當前狀態。</a:t>
            </a:r>
            <a:endParaRPr lang="en-US" altLang="zh-TW" dirty="0"/>
          </a:p>
          <a:p>
            <a:r>
              <a:rPr lang="zh-TW" altLang="en-US" dirty="0"/>
              <a:t>                            </a:t>
            </a:r>
            <a:r>
              <a:rPr lang="en-US" altLang="zh-TW" dirty="0" err="1"/>
              <a:t>prestate</a:t>
            </a:r>
            <a:r>
              <a:rPr lang="en-US" altLang="zh-TW" dirty="0"/>
              <a:t> : </a:t>
            </a:r>
            <a:r>
              <a:rPr lang="zh-TW" altLang="en-US" dirty="0"/>
              <a:t>狀態機的前一狀態。</a:t>
            </a:r>
            <a:endParaRPr lang="en-US" altLang="zh-TW" dirty="0"/>
          </a:p>
          <a:p>
            <a:pPr marL="342900" indent="-342900">
              <a:buAutoNum type="arabicPeriod" startAt="4"/>
            </a:pPr>
            <a:r>
              <a:rPr lang="zh-TW" altLang="en-US" dirty="0"/>
              <a:t>狀態機（</a:t>
            </a:r>
            <a:r>
              <a:rPr lang="en-US" altLang="zh-TW" dirty="0"/>
              <a:t>State Machine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       </a:t>
            </a:r>
            <a:r>
              <a:rPr lang="en-US" altLang="zh-TW" dirty="0"/>
              <a:t>reserve : </a:t>
            </a:r>
            <a:r>
              <a:rPr lang="zh-TW" altLang="en-US" dirty="0"/>
              <a:t>預備狀態，等待按鈕觸發開始遊戲。</a:t>
            </a:r>
            <a:endParaRPr lang="en-US" altLang="zh-TW" dirty="0"/>
          </a:p>
          <a:p>
            <a:r>
              <a:rPr lang="zh-TW" altLang="en-US" dirty="0"/>
              <a:t>       </a:t>
            </a:r>
            <a:r>
              <a:rPr lang="en-US" altLang="zh-TW" dirty="0" err="1"/>
              <a:t>counter_is_counting_left</a:t>
            </a:r>
            <a:r>
              <a:rPr lang="en-US" altLang="zh-TW" dirty="0"/>
              <a:t> : LED</a:t>
            </a:r>
            <a:r>
              <a:rPr lang="zh-TW" altLang="en-US" dirty="0"/>
              <a:t>向左移動的狀態。</a:t>
            </a:r>
            <a:endParaRPr lang="en-US" altLang="zh-TW" dirty="0"/>
          </a:p>
          <a:p>
            <a:r>
              <a:rPr lang="zh-TW" altLang="en-US" dirty="0"/>
              <a:t>       </a:t>
            </a:r>
            <a:r>
              <a:rPr lang="en-US" altLang="zh-TW" dirty="0" err="1"/>
              <a:t>counter_is_counting_right</a:t>
            </a:r>
            <a:r>
              <a:rPr lang="en-US" altLang="zh-TW" dirty="0"/>
              <a:t> : LED </a:t>
            </a:r>
            <a:r>
              <a:rPr lang="zh-TW" altLang="en-US" dirty="0"/>
              <a:t>向右移動的狀態。</a:t>
            </a:r>
            <a:endParaRPr lang="en-US" altLang="zh-TW" dirty="0"/>
          </a:p>
          <a:p>
            <a:r>
              <a:rPr lang="en-US" altLang="zh-TW" dirty="0"/>
              <a:t>       </a:t>
            </a:r>
            <a:r>
              <a:rPr lang="en-US" altLang="zh-TW" dirty="0" err="1"/>
              <a:t>left_win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right_win</a:t>
            </a:r>
            <a:r>
              <a:rPr lang="en-US" altLang="zh-TW" dirty="0"/>
              <a:t> :</a:t>
            </a:r>
            <a:r>
              <a:rPr lang="zh-TW" altLang="en-US" dirty="0"/>
              <a:t>分別表示左玩家或右玩家勝利的狀態。</a:t>
            </a:r>
            <a:endParaRPr lang="en-US" altLang="zh-TW" dirty="0"/>
          </a:p>
          <a:p>
            <a:r>
              <a:rPr lang="en-US" altLang="zh-TW" dirty="0"/>
              <a:t>       </a:t>
            </a:r>
            <a:r>
              <a:rPr lang="en-US" altLang="zh-TW" dirty="0" err="1"/>
              <a:t>left_ready_serve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right_ready_serve</a:t>
            </a:r>
            <a:r>
              <a:rPr lang="en-US" altLang="zh-TW" dirty="0"/>
              <a:t> : </a:t>
            </a:r>
            <a:r>
              <a:rPr lang="zh-TW" altLang="en-US" dirty="0"/>
              <a:t>準備發球的狀態。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211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0F0A5E-328E-4F21-B9AD-4331A6CC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58" y="-338794"/>
            <a:ext cx="10515600" cy="1325563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919485-E0A2-4057-9DA0-B507249B20AA}"/>
              </a:ext>
            </a:extLst>
          </p:cNvPr>
          <p:cNvSpPr txBox="1"/>
          <p:nvPr/>
        </p:nvSpPr>
        <p:spPr>
          <a:xfrm>
            <a:off x="746138" y="677006"/>
            <a:ext cx="11285441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zh-TW" altLang="en-US" dirty="0"/>
              <a:t> 計數器</a:t>
            </a:r>
            <a:r>
              <a:rPr lang="en-US" altLang="zh-TW" dirty="0"/>
              <a:t>(counter)</a:t>
            </a:r>
          </a:p>
          <a:p>
            <a:r>
              <a:rPr lang="en-US" altLang="zh-TW" dirty="0"/>
              <a:t>       </a:t>
            </a:r>
            <a:r>
              <a:rPr lang="zh-TW" altLang="en-US" dirty="0"/>
              <a:t>功能 </a:t>
            </a:r>
            <a:r>
              <a:rPr lang="en-US" altLang="zh-TW" dirty="0"/>
              <a:t>: </a:t>
            </a:r>
            <a:r>
              <a:rPr lang="zh-TW" altLang="en-US" dirty="0"/>
              <a:t>控制</a:t>
            </a:r>
            <a:r>
              <a:rPr lang="en-US" altLang="zh-TW" dirty="0"/>
              <a:t>LED</a:t>
            </a:r>
            <a:r>
              <a:rPr lang="zh-TW" altLang="en-US" dirty="0"/>
              <a:t>的移動方向</a:t>
            </a:r>
            <a:r>
              <a:rPr lang="en-US" altLang="zh-TW" dirty="0"/>
              <a:t>,</a:t>
            </a:r>
            <a:r>
              <a:rPr lang="zh-TW" altLang="en-US" dirty="0"/>
              <a:t>根據狀態機的狀態更新計數值</a:t>
            </a:r>
            <a:endParaRPr lang="en-US" altLang="zh-TW" dirty="0"/>
          </a:p>
          <a:p>
            <a:r>
              <a:rPr lang="zh-TW" altLang="en-US" dirty="0"/>
              <a:t>       當狀態為</a:t>
            </a:r>
            <a:r>
              <a:rPr lang="en-US" altLang="zh-TW" dirty="0" err="1"/>
              <a:t>counter_is_counting_left</a:t>
            </a:r>
            <a:r>
              <a:rPr lang="en-US" altLang="zh-TW" dirty="0"/>
              <a:t> </a:t>
            </a:r>
            <a:r>
              <a:rPr lang="zh-TW" altLang="en-US" dirty="0"/>
              <a:t>時，計數值左移</a:t>
            </a:r>
            <a:r>
              <a:rPr lang="en-US" altLang="zh-TW" dirty="0"/>
              <a:t>(count &lt;= count(6 </a:t>
            </a:r>
            <a:r>
              <a:rPr lang="en-US" altLang="zh-TW" dirty="0" err="1"/>
              <a:t>downto</a:t>
            </a:r>
            <a:r>
              <a:rPr lang="en-US" altLang="zh-TW" dirty="0"/>
              <a:t> 0) &amp; ‘0’)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       當狀態為</a:t>
            </a:r>
            <a:r>
              <a:rPr lang="en-US" altLang="zh-TW" dirty="0" err="1"/>
              <a:t>counter_is_counting_right</a:t>
            </a:r>
            <a:r>
              <a:rPr lang="zh-TW" altLang="en-US" dirty="0"/>
              <a:t> 時 ，計數值右移</a:t>
            </a:r>
            <a:r>
              <a:rPr lang="en-US" altLang="zh-TW" dirty="0"/>
              <a:t>(count &lt;= ‘0’ &amp; count(7 </a:t>
            </a:r>
            <a:r>
              <a:rPr lang="en-US" altLang="zh-TW" dirty="0" err="1"/>
              <a:t>downto</a:t>
            </a:r>
            <a:r>
              <a:rPr lang="en-US" altLang="zh-TW" dirty="0"/>
              <a:t> 1))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42900" indent="-342900">
              <a:buAutoNum type="arabicPeriod" startAt="6"/>
            </a:pPr>
            <a:r>
              <a:rPr lang="zh-TW" altLang="en-US" dirty="0"/>
              <a:t>計分邏輯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       功能 </a:t>
            </a:r>
            <a:r>
              <a:rPr lang="en-US" altLang="zh-TW" dirty="0"/>
              <a:t>:</a:t>
            </a:r>
            <a:r>
              <a:rPr lang="zh-TW" altLang="en-US" dirty="0"/>
              <a:t> 根據勝利狀態更新玩家分數。</a:t>
            </a:r>
            <a:endParaRPr lang="en-US" altLang="zh-TW" dirty="0"/>
          </a:p>
          <a:p>
            <a:r>
              <a:rPr lang="zh-TW" altLang="en-US" dirty="0"/>
              <a:t>       若當前狀態為</a:t>
            </a:r>
            <a:r>
              <a:rPr lang="en-US" altLang="zh-TW" dirty="0" err="1"/>
              <a:t>right_win</a:t>
            </a:r>
            <a:r>
              <a:rPr lang="zh-TW" altLang="en-US" dirty="0"/>
              <a:t> 且前一狀態為</a:t>
            </a:r>
            <a:r>
              <a:rPr lang="en-US" altLang="zh-TW" dirty="0" err="1"/>
              <a:t>counter_is_counting_left</a:t>
            </a:r>
            <a:r>
              <a:rPr lang="zh-TW" altLang="en-US" dirty="0"/>
              <a:t> ， 右玩家得分</a:t>
            </a:r>
            <a:r>
              <a:rPr lang="en-US" altLang="zh-TW" dirty="0"/>
              <a:t>(</a:t>
            </a:r>
            <a:r>
              <a:rPr lang="en-US" altLang="zh-TW" dirty="0" err="1"/>
              <a:t>right_score</a:t>
            </a:r>
            <a:r>
              <a:rPr lang="en-US" altLang="zh-TW" dirty="0"/>
              <a:t> &lt;= </a:t>
            </a:r>
            <a:r>
              <a:rPr lang="en-US" altLang="zh-TW" dirty="0" err="1"/>
              <a:t>right_score</a:t>
            </a:r>
            <a:r>
              <a:rPr lang="en-US" altLang="zh-TW" dirty="0"/>
              <a:t> +’1’)</a:t>
            </a:r>
          </a:p>
          <a:p>
            <a:r>
              <a:rPr lang="zh-TW" altLang="en-US" dirty="0"/>
              <a:t>       若當前狀態為</a:t>
            </a:r>
            <a:r>
              <a:rPr lang="en-US" altLang="zh-TW" dirty="0" err="1"/>
              <a:t>left_win</a:t>
            </a:r>
            <a:r>
              <a:rPr lang="en-US" altLang="zh-TW" dirty="0"/>
              <a:t> </a:t>
            </a:r>
            <a:r>
              <a:rPr lang="zh-TW" altLang="en-US" dirty="0"/>
              <a:t>且前一狀態為 </a:t>
            </a:r>
            <a:r>
              <a:rPr lang="en-US" altLang="zh-TW" dirty="0" err="1"/>
              <a:t>counter_is_counting_right</a:t>
            </a:r>
            <a:r>
              <a:rPr lang="en-US" altLang="zh-TW" dirty="0"/>
              <a:t> </a:t>
            </a:r>
            <a:r>
              <a:rPr lang="zh-TW" altLang="en-US" dirty="0"/>
              <a:t>， 左玩家得分</a:t>
            </a:r>
            <a:r>
              <a:rPr lang="en-US" altLang="zh-TW" dirty="0"/>
              <a:t>(</a:t>
            </a:r>
            <a:r>
              <a:rPr lang="en-US" altLang="zh-TW" dirty="0" err="1"/>
              <a:t>left_score</a:t>
            </a:r>
            <a:r>
              <a:rPr lang="en-US" altLang="zh-TW" dirty="0"/>
              <a:t> &lt;= </a:t>
            </a:r>
            <a:r>
              <a:rPr lang="en-US" altLang="zh-TW" dirty="0" err="1"/>
              <a:t>left_score</a:t>
            </a:r>
            <a:r>
              <a:rPr lang="en-US" altLang="zh-TW" dirty="0"/>
              <a:t> + '1’)</a:t>
            </a:r>
          </a:p>
          <a:p>
            <a:pPr marL="342900" indent="-342900">
              <a:buAutoNum type="arabicPeriod" startAt="7"/>
            </a:pPr>
            <a:r>
              <a:rPr lang="zh-TW" altLang="en-US" dirty="0"/>
              <a:t>分類邏輯 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</a:t>
            </a:r>
            <a:r>
              <a:rPr lang="en-US" altLang="zh-TW" dirty="0" err="1"/>
              <a:t>divclk</a:t>
            </a:r>
            <a:r>
              <a:rPr lang="en-US" altLang="zh-TW" dirty="0"/>
              <a:t> : </a:t>
            </a:r>
            <a:r>
              <a:rPr lang="zh-TW" altLang="en-US" dirty="0"/>
              <a:t>累加時鐘信號，生成較慢的時鐘。</a:t>
            </a:r>
            <a:endParaRPr lang="en-US" altLang="zh-TW" dirty="0"/>
          </a:p>
          <a:p>
            <a:r>
              <a:rPr lang="en-US" altLang="zh-TW" dirty="0"/>
              <a:t>       </a:t>
            </a:r>
            <a:r>
              <a:rPr lang="en-US" altLang="zh-TW" dirty="0" err="1"/>
              <a:t>led_clk</a:t>
            </a:r>
            <a:r>
              <a:rPr lang="en-US" altLang="zh-TW" dirty="0"/>
              <a:t> :</a:t>
            </a:r>
            <a:r>
              <a:rPr lang="zh-TW" altLang="en-US" dirty="0"/>
              <a:t>取</a:t>
            </a:r>
            <a:r>
              <a:rPr lang="en-US" altLang="zh-TW" dirty="0" err="1"/>
              <a:t>divclk</a:t>
            </a:r>
            <a:r>
              <a:rPr lang="zh-TW" altLang="en-US" dirty="0"/>
              <a:t>的第 </a:t>
            </a:r>
            <a:r>
              <a:rPr lang="en-US" altLang="zh-TW" dirty="0"/>
              <a:t>24 </a:t>
            </a:r>
            <a:r>
              <a:rPr lang="zh-TW" altLang="en-US" dirty="0"/>
              <a:t>位作為 </a:t>
            </a:r>
            <a:r>
              <a:rPr lang="en-US" altLang="zh-TW" dirty="0"/>
              <a:t>LED </a:t>
            </a:r>
            <a:r>
              <a:rPr lang="zh-TW" altLang="en-US" dirty="0"/>
              <a:t>時鐘，減慢 </a:t>
            </a:r>
            <a:r>
              <a:rPr lang="en-US" altLang="zh-TW" dirty="0"/>
              <a:t>LED </a:t>
            </a:r>
            <a:r>
              <a:rPr lang="zh-TW" altLang="en-US" dirty="0"/>
              <a:t>的更新速度。</a:t>
            </a:r>
            <a:endParaRPr lang="en-US" altLang="zh-TW" dirty="0"/>
          </a:p>
          <a:p>
            <a:pPr marL="342900" indent="-342900">
              <a:buAutoNum type="arabicPeriod" startAt="8"/>
            </a:pPr>
            <a:r>
              <a:rPr lang="en-US" altLang="zh-TW" dirty="0"/>
              <a:t>LED</a:t>
            </a:r>
            <a:r>
              <a:rPr lang="zh-TW" altLang="en-US" dirty="0"/>
              <a:t>輸出</a:t>
            </a:r>
            <a:endParaRPr lang="en-US" altLang="zh-TW" dirty="0"/>
          </a:p>
          <a:p>
            <a:r>
              <a:rPr lang="zh-TW" altLang="en-US" dirty="0"/>
              <a:t>       </a:t>
            </a:r>
            <a:r>
              <a:rPr lang="en-US" altLang="zh-TW" dirty="0"/>
              <a:t>O_COUNT : </a:t>
            </a:r>
            <a:r>
              <a:rPr lang="zh-TW" altLang="en-US" dirty="0"/>
              <a:t>直接輸出</a:t>
            </a:r>
            <a:r>
              <a:rPr lang="en-US" altLang="zh-TW" dirty="0"/>
              <a:t>count</a:t>
            </a:r>
            <a:r>
              <a:rPr lang="zh-TW" altLang="en-US" dirty="0"/>
              <a:t>信號 ，用於控制</a:t>
            </a:r>
            <a:r>
              <a:rPr lang="en-US" altLang="zh-TW" dirty="0"/>
              <a:t>LED</a:t>
            </a:r>
            <a:r>
              <a:rPr lang="zh-TW" altLang="en-US" dirty="0"/>
              <a:t>的</a:t>
            </a:r>
            <a:r>
              <a:rPr lang="zh-TW" altLang="en-US"/>
              <a:t>顯示狀態。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2912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554</Words>
  <Application>Microsoft Office PowerPoint</Application>
  <PresentationFormat>寬螢幕</PresentationFormat>
  <Paragraphs>55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FPGA專題實習 乒乓</vt:lpstr>
      <vt:lpstr>架構圖</vt:lpstr>
      <vt:lpstr>Breakdown</vt:lpstr>
      <vt:lpstr>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FPGA專題實習 乒乓</dc:title>
  <dc:creator>User</dc:creator>
  <cp:lastModifiedBy>User</cp:lastModifiedBy>
  <cp:revision>6</cp:revision>
  <dcterms:created xsi:type="dcterms:W3CDTF">2025-01-08T07:02:30Z</dcterms:created>
  <dcterms:modified xsi:type="dcterms:W3CDTF">2025-01-08T07:55:41Z</dcterms:modified>
</cp:coreProperties>
</file>