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B2969C17-798A-42DE-AACD-078C2AC89E07}">
          <p14:sldIdLst>
            <p14:sldId id="256"/>
          </p14:sldIdLst>
        </p14:section>
        <p14:section name="Untitled Section" id="{DD26B6DB-2B01-4F04-BB1C-D62198271DBD}">
          <p14:sldIdLst>
            <p14:sldId id="257"/>
            <p14:sldId id="258"/>
            <p14:sldId id="259"/>
            <p14:sldId id="261"/>
            <p14:sldId id="262"/>
            <p14:sldId id="263"/>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6764072-6972-4AEE-A0B9-F7FDB975CA06}" type="datetimeFigureOut">
              <a:rPr lang="en-IN" smtClean="0"/>
              <a:pPr/>
              <a:t>10-08-2021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1928654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764072-6972-4AEE-A0B9-F7FDB975CA06}" type="datetimeFigureOut">
              <a:rPr lang="en-IN" smtClean="0"/>
              <a:pPr/>
              <a:t>10-08-2021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262259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764072-6972-4AEE-A0B9-F7FDB975CA06}" type="datetimeFigureOut">
              <a:rPr lang="en-IN" smtClean="0"/>
              <a:pPr/>
              <a:t>10-08-2021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2962414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764072-6972-4AEE-A0B9-F7FDB975CA06}" type="datetimeFigureOut">
              <a:rPr lang="en-IN" smtClean="0"/>
              <a:pPr/>
              <a:t>10-08-2021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943015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764072-6972-4AEE-A0B9-F7FDB975CA06}" type="datetimeFigureOut">
              <a:rPr lang="en-IN" smtClean="0"/>
              <a:pPr/>
              <a:t>10-08-2021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397974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764072-6972-4AEE-A0B9-F7FDB975CA06}" type="datetimeFigureOut">
              <a:rPr lang="en-IN" smtClean="0"/>
              <a:pPr/>
              <a:t>10-08-2021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1077438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764072-6972-4AEE-A0B9-F7FDB975CA06}" type="datetimeFigureOut">
              <a:rPr lang="en-IN" smtClean="0"/>
              <a:pPr/>
              <a:t>10-08-2021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2508855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6764072-6972-4AEE-A0B9-F7FDB975CA06}" type="datetimeFigureOut">
              <a:rPr lang="en-IN" smtClean="0"/>
              <a:pPr/>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259334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764072-6972-4AEE-A0B9-F7FDB975CA06}" type="datetimeFigureOut">
              <a:rPr lang="en-IN" smtClean="0"/>
              <a:pPr/>
              <a:t>10-08-2021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86301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072-6972-4AEE-A0B9-F7FDB975CA06}" type="datetimeFigureOut">
              <a:rPr lang="en-IN" smtClean="0"/>
              <a:pPr/>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459945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764072-6972-4AEE-A0B9-F7FDB975CA06}" type="datetimeFigureOut">
              <a:rPr lang="en-IN" smtClean="0"/>
              <a:pPr/>
              <a:t>10-08-2021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308449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764072-6972-4AEE-A0B9-F7FDB975CA06}" type="datetimeFigureOut">
              <a:rPr lang="en-IN" smtClean="0"/>
              <a:pPr/>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408189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764072-6972-4AEE-A0B9-F7FDB975CA06}" type="datetimeFigureOut">
              <a:rPr lang="en-IN" smtClean="0"/>
              <a:pPr/>
              <a:t>10-08-2021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2745292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764072-6972-4AEE-A0B9-F7FDB975CA06}" type="datetimeFigureOut">
              <a:rPr lang="en-IN" smtClean="0"/>
              <a:pPr/>
              <a:t>10-08-2021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338671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64072-6972-4AEE-A0B9-F7FDB975CA06}" type="datetimeFigureOut">
              <a:rPr lang="en-IN" smtClean="0"/>
              <a:pPr/>
              <a:t>10-08-2021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93866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764072-6972-4AEE-A0B9-F7FDB975CA06}" type="datetimeFigureOut">
              <a:rPr lang="en-IN" smtClean="0"/>
              <a:pPr/>
              <a:t>10-08-2021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136801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764072-6972-4AEE-A0B9-F7FDB975CA06}" type="datetimeFigureOut">
              <a:rPr lang="en-IN" smtClean="0"/>
              <a:pPr/>
              <a:t>10-08-2021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217622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764072-6972-4AEE-A0B9-F7FDB975CA06}" type="datetimeFigureOut">
              <a:rPr lang="en-IN" smtClean="0"/>
              <a:pPr/>
              <a:t>10-08-2021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53AE118-93C5-4D66-BF85-B28341B0E231}" type="slidenum">
              <a:rPr lang="en-IN" smtClean="0"/>
              <a:pPr/>
              <a:t>‹#›</a:t>
            </a:fld>
            <a:endParaRPr lang="en-IN"/>
          </a:p>
        </p:txBody>
      </p:sp>
    </p:spTree>
    <p:extLst>
      <p:ext uri="{BB962C8B-B14F-4D97-AF65-F5344CB8AC3E}">
        <p14:creationId xmlns:p14="http://schemas.microsoft.com/office/powerpoint/2010/main" xmlns="" val="3405597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D08312-8C9A-4899-8849-4941298366E2}"/>
              </a:ext>
            </a:extLst>
          </p:cNvPr>
          <p:cNvSpPr>
            <a:spLocks noGrp="1"/>
          </p:cNvSpPr>
          <p:nvPr>
            <p:ph type="ctrTitle"/>
          </p:nvPr>
        </p:nvSpPr>
        <p:spPr>
          <a:xfrm>
            <a:off x="1421284" y="452763"/>
            <a:ext cx="8825658" cy="1892138"/>
          </a:xfrm>
        </p:spPr>
        <p:txBody>
          <a:bodyPr/>
          <a:lstStyle/>
          <a:p>
            <a:pPr algn="ctr"/>
            <a:r>
              <a:rPr lang="en-US" sz="3600" b="1" i="0" dirty="0">
                <a:solidFill>
                  <a:schemeClr val="bg1"/>
                </a:solidFill>
                <a:effectLst/>
                <a:latin typeface="Times New Roman" panose="02020603050405020304" pitchFamily="18" charset="0"/>
                <a:cs typeface="Times New Roman" panose="02020603050405020304" pitchFamily="18" charset="0"/>
              </a:rPr>
              <a:t>Design of face detection and recognition system to monitor students during online examinations</a:t>
            </a:r>
          </a:p>
        </p:txBody>
      </p:sp>
      <p:sp>
        <p:nvSpPr>
          <p:cNvPr id="5" name="TextBox 4">
            <a:extLst>
              <a:ext uri="{FF2B5EF4-FFF2-40B4-BE49-F238E27FC236}">
                <a16:creationId xmlns:a16="http://schemas.microsoft.com/office/drawing/2014/main" xmlns="" id="{F7F27CEF-E1F9-49E8-9B77-4FC4FB5E8E3C}"/>
              </a:ext>
            </a:extLst>
          </p:cNvPr>
          <p:cNvSpPr txBox="1"/>
          <p:nvPr/>
        </p:nvSpPr>
        <p:spPr>
          <a:xfrm>
            <a:off x="7583243" y="3557791"/>
            <a:ext cx="4383855" cy="2585323"/>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MENTOR</a:t>
            </a:r>
          </a:p>
          <a:p>
            <a:r>
              <a:rPr lang="en-IN" dirty="0">
                <a:solidFill>
                  <a:schemeClr val="bg1"/>
                </a:solidFill>
                <a:latin typeface="Times New Roman" panose="02020603050405020304" pitchFamily="18" charset="0"/>
                <a:cs typeface="Times New Roman" panose="02020603050405020304" pitchFamily="18" charset="0"/>
              </a:rPr>
              <a:t>        </a:t>
            </a:r>
            <a:r>
              <a:rPr lang="en-IN" b="0" i="0" dirty="0">
                <a:solidFill>
                  <a:schemeClr val="bg1"/>
                </a:solidFill>
                <a:effectLst/>
                <a:latin typeface="PT Sans"/>
              </a:rPr>
              <a:t>Dr. K.Kumar, Assistant Professor </a:t>
            </a:r>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a:p>
            <a:r>
              <a:rPr lang="en-IN" b="1" dirty="0">
                <a:solidFill>
                  <a:schemeClr val="bg1"/>
                </a:solidFill>
                <a:latin typeface="Times New Roman" panose="02020603050405020304" pitchFamily="18" charset="0"/>
                <a:cs typeface="Times New Roman" panose="02020603050405020304" pitchFamily="18" charset="0"/>
              </a:rPr>
              <a:t>TEAM -12</a:t>
            </a:r>
          </a:p>
          <a:p>
            <a:r>
              <a:rPr lang="en-IN" dirty="0">
                <a:solidFill>
                  <a:schemeClr val="bg1"/>
                </a:solidFill>
                <a:latin typeface="Times New Roman" panose="02020603050405020304" pitchFamily="18" charset="0"/>
                <a:cs typeface="Times New Roman" panose="02020603050405020304" pitchFamily="18" charset="0"/>
              </a:rPr>
              <a:t>         </a:t>
            </a:r>
            <a:r>
              <a:rPr lang="en-GB" sz="1800" dirty="0">
                <a:solidFill>
                  <a:srgbClr val="FFFFFF"/>
                </a:solidFill>
                <a:latin typeface="Times New Roman" panose="02020603050405020304" pitchFamily="18" charset="0"/>
                <a:cs typeface="Times New Roman" panose="02020603050405020304" pitchFamily="18" charset="0"/>
              </a:rPr>
              <a:t>Divya A</a:t>
            </a:r>
            <a:r>
              <a:rPr lang="en-IN" dirty="0">
                <a:solidFill>
                  <a:schemeClr val="bg1"/>
                </a:solidFill>
                <a:latin typeface="Times New Roman" panose="02020603050405020304" pitchFamily="18" charset="0"/>
                <a:cs typeface="Times New Roman" panose="02020603050405020304" pitchFamily="18" charset="0"/>
              </a:rPr>
              <a:t>(1817116)</a:t>
            </a:r>
          </a:p>
          <a:p>
            <a:r>
              <a:rPr lang="en-IN" dirty="0">
                <a:solidFill>
                  <a:schemeClr val="bg1"/>
                </a:solidFill>
                <a:latin typeface="Times New Roman" panose="02020603050405020304" pitchFamily="18" charset="0"/>
                <a:cs typeface="Times New Roman" panose="02020603050405020304" pitchFamily="18" charset="0"/>
              </a:rPr>
              <a:t>         </a:t>
            </a:r>
            <a:r>
              <a:rPr lang="en-GB" sz="1800" dirty="0">
                <a:solidFill>
                  <a:srgbClr val="FFFFFF"/>
                </a:solidFill>
                <a:latin typeface="Times New Roman" panose="02020603050405020304" pitchFamily="18" charset="0"/>
                <a:cs typeface="Times New Roman" panose="02020603050405020304" pitchFamily="18" charset="0"/>
              </a:rPr>
              <a:t>Hafeeza Begum M</a:t>
            </a:r>
            <a:r>
              <a:rPr lang="en-IN" dirty="0">
                <a:solidFill>
                  <a:schemeClr val="bg1"/>
                </a:solidFill>
                <a:latin typeface="Times New Roman" panose="02020603050405020304" pitchFamily="18" charset="0"/>
                <a:cs typeface="Times New Roman" panose="02020603050405020304" pitchFamily="18" charset="0"/>
              </a:rPr>
              <a:t> (1817118)</a:t>
            </a:r>
          </a:p>
          <a:p>
            <a:r>
              <a:rPr lang="en-IN" dirty="0">
                <a:solidFill>
                  <a:schemeClr val="bg1"/>
                </a:solidFill>
                <a:latin typeface="Times New Roman" panose="02020603050405020304" pitchFamily="18" charset="0"/>
                <a:cs typeface="Times New Roman" panose="02020603050405020304" pitchFamily="18" charset="0"/>
              </a:rPr>
              <a:t>         </a:t>
            </a:r>
            <a:r>
              <a:rPr lang="en-GB" sz="1800" dirty="0">
                <a:solidFill>
                  <a:srgbClr val="FFFFFF"/>
                </a:solidFill>
                <a:latin typeface="Times New Roman" panose="02020603050405020304" pitchFamily="18" charset="0"/>
                <a:cs typeface="Times New Roman" panose="02020603050405020304" pitchFamily="18" charset="0"/>
              </a:rPr>
              <a:t>Keerthana K</a:t>
            </a:r>
            <a:r>
              <a:rPr lang="en-IN" dirty="0">
                <a:solidFill>
                  <a:schemeClr val="bg1"/>
                </a:solidFill>
                <a:latin typeface="Times New Roman" panose="02020603050405020304" pitchFamily="18" charset="0"/>
                <a:cs typeface="Times New Roman" panose="02020603050405020304" pitchFamily="18" charset="0"/>
              </a:rPr>
              <a:t>(1817123)</a:t>
            </a:r>
          </a:p>
          <a:p>
            <a:r>
              <a:rPr lang="en-IN" dirty="0">
                <a:solidFill>
                  <a:schemeClr val="bg1"/>
                </a:solidFill>
                <a:latin typeface="Times New Roman" panose="02020603050405020304" pitchFamily="18" charset="0"/>
                <a:cs typeface="Times New Roman" panose="02020603050405020304" pitchFamily="18" charset="0"/>
              </a:rPr>
              <a:t>         </a:t>
            </a:r>
            <a:r>
              <a:rPr lang="en-GB" sz="1800" dirty="0">
                <a:solidFill>
                  <a:srgbClr val="FFFFFF"/>
                </a:solidFill>
                <a:latin typeface="Times New Roman" panose="02020603050405020304" pitchFamily="18" charset="0"/>
                <a:cs typeface="Times New Roman" panose="02020603050405020304" pitchFamily="18" charset="0"/>
              </a:rPr>
              <a:t>Pavithra T</a:t>
            </a:r>
            <a:r>
              <a:rPr lang="en-IN" dirty="0">
                <a:solidFill>
                  <a:schemeClr val="bg1"/>
                </a:solidFill>
                <a:latin typeface="Times New Roman" panose="02020603050405020304" pitchFamily="18" charset="0"/>
                <a:cs typeface="Times New Roman" panose="02020603050405020304" pitchFamily="18" charset="0"/>
              </a:rPr>
              <a:t>(1817137)</a:t>
            </a:r>
          </a:p>
        </p:txBody>
      </p:sp>
    </p:spTree>
    <p:extLst>
      <p:ext uri="{BB962C8B-B14F-4D97-AF65-F5344CB8AC3E}">
        <p14:creationId xmlns:p14="http://schemas.microsoft.com/office/powerpoint/2010/main" xmlns="" val="196167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E10707-B660-4866-9CA7-85056D82F1F2}"/>
              </a:ext>
            </a:extLst>
          </p:cNvPr>
          <p:cNvSpPr>
            <a:spLocks noGrp="1"/>
          </p:cNvSpPr>
          <p:nvPr>
            <p:ph type="title"/>
          </p:nvPr>
        </p:nvSpPr>
        <p:spPr/>
        <p:txBody>
          <a:bodyPr/>
          <a:lstStyle/>
          <a:p>
            <a:r>
              <a:rPr lang="en-IN" sz="5400" b="1" dirty="0">
                <a:latin typeface="Times New Roman" panose="02020603050405020304" pitchFamily="18" charset="0"/>
                <a:cs typeface="Times New Roman" panose="02020603050405020304" pitchFamily="18" charset="0"/>
              </a:rPr>
              <a:t>Content</a:t>
            </a:r>
          </a:p>
        </p:txBody>
      </p:sp>
      <p:sp>
        <p:nvSpPr>
          <p:cNvPr id="3" name="TextBox 2">
            <a:extLst>
              <a:ext uri="{FF2B5EF4-FFF2-40B4-BE49-F238E27FC236}">
                <a16:creationId xmlns:a16="http://schemas.microsoft.com/office/drawing/2014/main" xmlns="" id="{154615DA-AD7C-42F9-B46A-CB27B0B56794}"/>
              </a:ext>
            </a:extLst>
          </p:cNvPr>
          <p:cNvSpPr txBox="1"/>
          <p:nvPr/>
        </p:nvSpPr>
        <p:spPr>
          <a:xfrm>
            <a:off x="941043" y="2521257"/>
            <a:ext cx="6329769" cy="3477875"/>
          </a:xfrm>
          <a:prstGeom prst="rect">
            <a:avLst/>
          </a:prstGeom>
          <a:noFill/>
        </p:spPr>
        <p:txBody>
          <a:bodyPr wrap="square" rtlCol="0">
            <a:spAutoFit/>
          </a:bodyPr>
          <a:lstStyle/>
          <a:p>
            <a:pPr marL="285750" indent="-285750">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Introduction </a:t>
            </a:r>
          </a:p>
          <a:p>
            <a:pPr marL="285750" indent="-285750">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Process Flow</a:t>
            </a:r>
          </a:p>
          <a:p>
            <a:pPr marL="285750" indent="-285750">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Tools and Technology </a:t>
            </a:r>
          </a:p>
          <a:p>
            <a:pPr marL="285750" indent="-285750">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Reference</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141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1EB71A-3497-479E-8B8E-6D35D4601C52}"/>
              </a:ext>
            </a:extLst>
          </p:cNvPr>
          <p:cNvSpPr>
            <a:spLocks noGrp="1"/>
          </p:cNvSpPr>
          <p:nvPr>
            <p:ph type="title"/>
          </p:nvPr>
        </p:nvSpPr>
        <p:spPr/>
        <p:txBody>
          <a:bodyPr/>
          <a:lstStyle/>
          <a:p>
            <a:r>
              <a:rPr lang="en-IN" sz="54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xmlns="" id="{DD0D6066-EB95-4FFB-973D-E0C3C4DD4CCA}"/>
              </a:ext>
            </a:extLst>
          </p:cNvPr>
          <p:cNvSpPr txBox="1"/>
          <p:nvPr/>
        </p:nvSpPr>
        <p:spPr>
          <a:xfrm>
            <a:off x="518603" y="2512382"/>
            <a:ext cx="11154793"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 the development of this technology, biometric systems are highly developed for use in various applications. Biometric systems are usually used to identify and analyze the characteristics of the human body such as fingerprints, retina, sound patterns, facial patterns and other body structures that can be used for system authentication. </a:t>
            </a:r>
          </a:p>
          <a:p>
            <a:pPr marL="285750" indent="-28575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As well as facial recognition technology more and more used and developed for various applications including security systems, attendance systems or other things. </a:t>
            </a:r>
          </a:p>
          <a:p>
            <a:pPr marL="285750" indent="-28575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As well as attendance system that is a recurring transaction because it is associated with controlling the presence of a person in activity in the field of education, the attendance system is very important because the presence of students is part of a good assessment for teaching and learning. </a:t>
            </a: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Our aim is to develop a prototype of face-based online exam application.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4270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01947-F903-4617-BB67-4183862197E5}"/>
              </a:ext>
            </a:extLst>
          </p:cNvPr>
          <p:cNvSpPr>
            <a:spLocks noGrp="1"/>
          </p:cNvSpPr>
          <p:nvPr>
            <p:ph type="title"/>
          </p:nvPr>
        </p:nvSpPr>
        <p:spPr/>
        <p:txBody>
          <a:bodyPr/>
          <a:lstStyle/>
          <a:p>
            <a:r>
              <a:rPr lang="en-US" sz="5400" b="1" dirty="0">
                <a:latin typeface="Times New Roman" panose="02020603050405020304" pitchFamily="18" charset="0"/>
                <a:cs typeface="Times New Roman" panose="02020603050405020304" pitchFamily="18" charset="0"/>
              </a:rPr>
              <a:t>Problem Statement</a:t>
            </a:r>
            <a:endParaRPr lang="en-IN" sz="5400" b="1" dirty="0"/>
          </a:p>
        </p:txBody>
      </p:sp>
      <p:sp>
        <p:nvSpPr>
          <p:cNvPr id="3" name="TextBox 2">
            <a:extLst>
              <a:ext uri="{FF2B5EF4-FFF2-40B4-BE49-F238E27FC236}">
                <a16:creationId xmlns:a16="http://schemas.microsoft.com/office/drawing/2014/main" xmlns="" id="{7B2F3A00-DAE4-4E6D-80DD-BFD311E36A6B}"/>
              </a:ext>
            </a:extLst>
          </p:cNvPr>
          <p:cNvSpPr txBox="1"/>
          <p:nvPr/>
        </p:nvSpPr>
        <p:spPr>
          <a:xfrm>
            <a:off x="755458" y="2149019"/>
            <a:ext cx="9924379" cy="4278094"/>
          </a:xfrm>
          <a:prstGeom prst="rect">
            <a:avLst/>
          </a:prstGeom>
          <a:noFill/>
        </p:spPr>
        <p:txBody>
          <a:bodyPr wrap="square" rtlCol="0">
            <a:spAutoFit/>
          </a:bodyPr>
          <a:lstStyle/>
          <a:p>
            <a:r>
              <a:rPr lang="en-US" sz="1600" b="1" i="0" dirty="0">
                <a:solidFill>
                  <a:srgbClr val="333333"/>
                </a:solidFill>
                <a:effectLst/>
                <a:latin typeface="Times New Roman" panose="02020603050405020304" pitchFamily="18" charset="0"/>
                <a:cs typeface="Times New Roman" panose="02020603050405020304" pitchFamily="18" charset="0"/>
              </a:rPr>
              <a:t>Design of face detection and recognition system to monitor students during online examinations</a:t>
            </a:r>
          </a:p>
          <a:p>
            <a:pPr marL="342900" indent="-342900">
              <a:buFont typeface="Arial" panose="020B0604020202020204" pitchFamily="34" charset="0"/>
              <a:buChar char="•"/>
            </a:pPr>
            <a:r>
              <a:rPr lang="en-US" sz="1600" i="0" dirty="0">
                <a:solidFill>
                  <a:srgbClr val="333333"/>
                </a:solidFill>
                <a:effectLst/>
                <a:latin typeface="Times New Roman" panose="02020603050405020304" pitchFamily="18" charset="0"/>
                <a:cs typeface="Times New Roman" panose="02020603050405020304" pitchFamily="18" charset="0"/>
              </a:rPr>
              <a:t>Step 1 : Attendance checking </a:t>
            </a:r>
          </a:p>
          <a:p>
            <a:pPr marL="342900" indent="-342900">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S</a:t>
            </a:r>
            <a:r>
              <a:rPr lang="en-US" sz="1600" i="0" dirty="0">
                <a:solidFill>
                  <a:srgbClr val="333333"/>
                </a:solidFill>
                <a:effectLst/>
                <a:latin typeface="Times New Roman" panose="02020603050405020304" pitchFamily="18" charset="0"/>
                <a:cs typeface="Times New Roman" panose="02020603050405020304" pitchFamily="18" charset="0"/>
              </a:rPr>
              <a:t>tep 2 : Monitor students during examination</a:t>
            </a:r>
          </a:p>
          <a:p>
            <a:pPr marL="457200" indent="-457200">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r>
              <a:rPr lang="en-IN" sz="1600" b="1" u="sng" dirty="0">
                <a:latin typeface="Times New Roman" panose="02020603050405020304" pitchFamily="18" charset="0"/>
                <a:cs typeface="Times New Roman" panose="02020603050405020304" pitchFamily="18" charset="0"/>
              </a:rPr>
              <a:t>SOLUTION (Step 1):</a:t>
            </a:r>
            <a:endParaRPr lang="en-US" sz="1600" b="1" u="sng" dirty="0">
              <a:latin typeface="Times New Roman" panose="02020603050405020304" pitchFamily="18" charset="0"/>
              <a:cs typeface="Times New Roman" panose="02020603050405020304" pitchFamily="18" charset="0"/>
            </a:endParaRPr>
          </a:p>
          <a:p>
            <a:pPr algn="l"/>
            <a:r>
              <a:rPr lang="en-US" sz="1600" b="0" i="0" dirty="0">
                <a:effectLst/>
                <a:latin typeface="Times New Roman" panose="02020603050405020304" pitchFamily="18" charset="0"/>
                <a:cs typeface="Times New Roman" panose="02020603050405020304" pitchFamily="18" charset="0"/>
              </a:rPr>
              <a:t>Face recognition is a broad problem of identifying or verifying people in photographs and videos, a process comprised of detection, alignment, feature extraction, and a recognition task It has 4 steps which are : </a:t>
            </a:r>
          </a:p>
          <a:p>
            <a:pPr marL="457200" indent="-457200" algn="l">
              <a:buFont typeface="+mj-lt"/>
              <a:buAutoNum type="arabicPeriod"/>
            </a:pPr>
            <a:r>
              <a:rPr lang="en-US" sz="1600" b="0" i="0" dirty="0">
                <a:effectLst/>
                <a:latin typeface="Times New Roman" panose="02020603050405020304" pitchFamily="18" charset="0"/>
                <a:cs typeface="Times New Roman" panose="02020603050405020304" pitchFamily="18" charset="0"/>
              </a:rPr>
              <a:t>Face Detection </a:t>
            </a:r>
          </a:p>
          <a:p>
            <a:pPr marL="457200" indent="-457200" algn="l">
              <a:buFont typeface="+mj-lt"/>
              <a:buAutoNum type="arabicPeriod"/>
            </a:pPr>
            <a:r>
              <a:rPr lang="en-US" sz="1600" b="0" i="0" dirty="0">
                <a:effectLst/>
                <a:latin typeface="Times New Roman" panose="02020603050405020304" pitchFamily="18" charset="0"/>
                <a:cs typeface="Times New Roman" panose="02020603050405020304" pitchFamily="18" charset="0"/>
              </a:rPr>
              <a:t>Data Gathering </a:t>
            </a:r>
          </a:p>
          <a:p>
            <a:pPr marL="457200" indent="-457200" algn="l">
              <a:buFont typeface="+mj-lt"/>
              <a:buAutoNum type="arabicPeriod"/>
            </a:pPr>
            <a:r>
              <a:rPr lang="en-US" sz="1600" b="0" i="0" dirty="0">
                <a:effectLst/>
                <a:latin typeface="Times New Roman" panose="02020603050405020304" pitchFamily="18" charset="0"/>
                <a:cs typeface="Times New Roman" panose="02020603050405020304" pitchFamily="18" charset="0"/>
              </a:rPr>
              <a:t>Data Comparison </a:t>
            </a:r>
          </a:p>
          <a:p>
            <a:pPr marL="457200" indent="-457200" algn="l">
              <a:buFont typeface="+mj-lt"/>
              <a:buAutoNum type="arabicPeriod"/>
            </a:pPr>
            <a:r>
              <a:rPr lang="en-US" sz="1600" b="0" i="0" dirty="0">
                <a:effectLst/>
                <a:latin typeface="Times New Roman" panose="02020603050405020304" pitchFamily="18" charset="0"/>
                <a:cs typeface="Times New Roman" panose="02020603050405020304" pitchFamily="18" charset="0"/>
              </a:rPr>
              <a:t>Face Recognition</a:t>
            </a:r>
          </a:p>
          <a:p>
            <a:r>
              <a:rPr lang="en-IN" sz="1600" b="1" u="sng" dirty="0">
                <a:latin typeface="Times New Roman" panose="02020603050405020304" pitchFamily="18" charset="0"/>
                <a:cs typeface="Times New Roman" panose="02020603050405020304" pitchFamily="18" charset="0"/>
              </a:rPr>
              <a:t>SOLUTION (Step 2):</a:t>
            </a:r>
          </a:p>
          <a:p>
            <a:pPr algn="l"/>
            <a:r>
              <a:rPr lang="en-US" sz="1600" dirty="0">
                <a:solidFill>
                  <a:srgbClr val="24292E"/>
                </a:solidFill>
                <a:latin typeface="Times New Roman" panose="02020603050405020304" pitchFamily="18" charset="0"/>
                <a:cs typeface="Times New Roman" panose="02020603050405020304" pitchFamily="18" charset="0"/>
              </a:rPr>
              <a:t>C</a:t>
            </a:r>
            <a:r>
              <a:rPr lang="en-US" sz="1600" b="0" i="0" dirty="0">
                <a:solidFill>
                  <a:srgbClr val="24292E"/>
                </a:solidFill>
                <a:effectLst/>
                <a:latin typeface="Times New Roman" panose="02020603050405020304" pitchFamily="18" charset="0"/>
                <a:cs typeface="Times New Roman" panose="02020603050405020304" pitchFamily="18" charset="0"/>
              </a:rPr>
              <a:t>reate an automated proctoring system where the user can be monitored automatically through the webcam and microphone. The project is divided into two parts: vision and audio based functionalities.</a:t>
            </a:r>
          </a:p>
          <a:p>
            <a:pPr marL="285750" indent="-285750">
              <a:buFont typeface="Arial" panose="020B0604020202020204" pitchFamily="34" charset="0"/>
              <a:buChar char="•"/>
            </a:pPr>
            <a:r>
              <a:rPr lang="en-IN" sz="1600" b="0" i="0" dirty="0">
                <a:solidFill>
                  <a:srgbClr val="24292E"/>
                </a:solidFill>
                <a:effectLst/>
                <a:latin typeface="Times New Roman" panose="02020603050405020304" pitchFamily="18" charset="0"/>
                <a:cs typeface="Times New Roman" panose="02020603050405020304" pitchFamily="18" charset="0"/>
              </a:rPr>
              <a:t>Eye Tracking , Mouth Detection , Person and Phone Detection , Head Pose Estimation , Face Spoofing , </a:t>
            </a:r>
            <a:r>
              <a:rPr lang="en-IN" sz="1600" i="0" dirty="0">
                <a:solidFill>
                  <a:srgbClr val="24292E"/>
                </a:solidFill>
                <a:effectLst/>
                <a:latin typeface="Times New Roman" panose="02020603050405020304" pitchFamily="18" charset="0"/>
                <a:cs typeface="Times New Roman" panose="02020603050405020304" pitchFamily="18" charset="0"/>
              </a:rPr>
              <a:t>Person counting</a:t>
            </a:r>
          </a:p>
          <a:p>
            <a:pPr marL="285750" indent="-285750" algn="l">
              <a:buFont typeface="Arial" panose="020B0604020202020204" pitchFamily="34" charset="0"/>
              <a:buChar char="•"/>
            </a:pPr>
            <a:endParaRPr lang="en-US" sz="1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0120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DF004-6800-4D25-9D3C-8B78CC124410}"/>
              </a:ext>
            </a:extLst>
          </p:cNvPr>
          <p:cNvSpPr>
            <a:spLocks noGrp="1"/>
          </p:cNvSpPr>
          <p:nvPr>
            <p:ph type="title"/>
          </p:nvPr>
        </p:nvSpPr>
        <p:spPr/>
        <p:txBody>
          <a:bodyPr/>
          <a:lstStyle/>
          <a:p>
            <a:r>
              <a:rPr lang="en-IN" sz="4000" b="1" dirty="0"/>
              <a:t>PROCESS  FLOW</a:t>
            </a:r>
          </a:p>
        </p:txBody>
      </p:sp>
      <p:sp>
        <p:nvSpPr>
          <p:cNvPr id="7" name="Rectangle 6">
            <a:extLst>
              <a:ext uri="{FF2B5EF4-FFF2-40B4-BE49-F238E27FC236}">
                <a16:creationId xmlns:a16="http://schemas.microsoft.com/office/drawing/2014/main" xmlns="" id="{32AEDFEB-41CC-47BA-AE1D-ACD7AF0CB7CB}"/>
              </a:ext>
            </a:extLst>
          </p:cNvPr>
          <p:cNvSpPr/>
          <p:nvPr/>
        </p:nvSpPr>
        <p:spPr>
          <a:xfrm>
            <a:off x="3657599" y="2663300"/>
            <a:ext cx="2438401" cy="590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xmlns="" id="{7539EB51-F3E5-493C-ABD7-4865D28C8552}"/>
              </a:ext>
            </a:extLst>
          </p:cNvPr>
          <p:cNvSpPr txBox="1"/>
          <p:nvPr/>
        </p:nvSpPr>
        <p:spPr>
          <a:xfrm>
            <a:off x="1333141" y="2749103"/>
            <a:ext cx="192496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Input Image</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72A1AD98-61FF-4BE6-A94B-EC34FB08FD62}"/>
              </a:ext>
            </a:extLst>
          </p:cNvPr>
          <p:cNvSpPr txBox="1"/>
          <p:nvPr/>
        </p:nvSpPr>
        <p:spPr>
          <a:xfrm>
            <a:off x="3983107" y="2714690"/>
            <a:ext cx="218390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Face Detection</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B6705491-AEB7-4BFD-89E9-CD22AB443173}"/>
              </a:ext>
            </a:extLst>
          </p:cNvPr>
          <p:cNvSpPr txBox="1"/>
          <p:nvPr/>
        </p:nvSpPr>
        <p:spPr>
          <a:xfrm>
            <a:off x="7414335" y="2718281"/>
            <a:ext cx="275947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Face Segmentation</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B99513EC-358E-4329-BE34-55C858404072}"/>
              </a:ext>
            </a:extLst>
          </p:cNvPr>
          <p:cNvSpPr txBox="1"/>
          <p:nvPr/>
        </p:nvSpPr>
        <p:spPr>
          <a:xfrm>
            <a:off x="9198746" y="3855915"/>
            <a:ext cx="266182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Features Extraction</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AB6414E8-A0BB-4C05-8096-92C3F3A61FCB}"/>
              </a:ext>
            </a:extLst>
          </p:cNvPr>
          <p:cNvSpPr txBox="1"/>
          <p:nvPr/>
        </p:nvSpPr>
        <p:spPr>
          <a:xfrm>
            <a:off x="9083337" y="5207717"/>
            <a:ext cx="2777231"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Matching of Faces </a:t>
            </a:r>
          </a:p>
          <a:p>
            <a:r>
              <a:rPr lang="en-US" sz="2000" dirty="0">
                <a:latin typeface="Times New Roman" panose="02020603050405020304" pitchFamily="18" charset="0"/>
                <a:cs typeface="Times New Roman" panose="02020603050405020304" pitchFamily="18" charset="0"/>
              </a:rPr>
              <a:t>With Trained Database</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EDB15BE3-1B4E-4CEA-A521-DCA703B18CDD}"/>
              </a:ext>
            </a:extLst>
          </p:cNvPr>
          <p:cNvSpPr txBox="1"/>
          <p:nvPr/>
        </p:nvSpPr>
        <p:spPr>
          <a:xfrm>
            <a:off x="5075061" y="5515493"/>
            <a:ext cx="253901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Report Generation</a:t>
            </a:r>
            <a:endParaRPr lang="en-IN" sz="2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C6023906-840B-4EB1-9B07-CA5443B23F28}"/>
              </a:ext>
            </a:extLst>
          </p:cNvPr>
          <p:cNvSpPr/>
          <p:nvPr/>
        </p:nvSpPr>
        <p:spPr>
          <a:xfrm>
            <a:off x="1128931" y="2638630"/>
            <a:ext cx="1924964" cy="6393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xmlns="" id="{E17CE928-0329-45BD-9A1C-111CD7B87B9B}"/>
              </a:ext>
            </a:extLst>
          </p:cNvPr>
          <p:cNvSpPr/>
          <p:nvPr/>
        </p:nvSpPr>
        <p:spPr>
          <a:xfrm>
            <a:off x="7096227" y="2669402"/>
            <a:ext cx="2820140" cy="5838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xmlns="" id="{2EAE1A36-1B6A-4EBE-B3CC-E14B97D0D933}"/>
              </a:ext>
            </a:extLst>
          </p:cNvPr>
          <p:cNvSpPr/>
          <p:nvPr/>
        </p:nvSpPr>
        <p:spPr>
          <a:xfrm>
            <a:off x="9072978" y="5034043"/>
            <a:ext cx="2620396" cy="11004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xmlns="" id="{8FB8086D-8D8E-45A0-A23B-847E26F666F3}"/>
              </a:ext>
            </a:extLst>
          </p:cNvPr>
          <p:cNvSpPr/>
          <p:nvPr/>
        </p:nvSpPr>
        <p:spPr>
          <a:xfrm>
            <a:off x="8905784" y="3722735"/>
            <a:ext cx="2787590" cy="70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xmlns="" id="{CAE39BDF-4AA6-4FD0-BE52-05EB4A8CA43A}"/>
              </a:ext>
            </a:extLst>
          </p:cNvPr>
          <p:cNvSpPr/>
          <p:nvPr/>
        </p:nvSpPr>
        <p:spPr>
          <a:xfrm>
            <a:off x="4702205" y="5427506"/>
            <a:ext cx="2787590" cy="70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xmlns="" id="{13432110-E735-4489-9001-40C905B044B2}"/>
              </a:ext>
            </a:extLst>
          </p:cNvPr>
          <p:cNvSpPr/>
          <p:nvPr/>
        </p:nvSpPr>
        <p:spPr>
          <a:xfrm>
            <a:off x="3127403" y="2834566"/>
            <a:ext cx="504000" cy="2842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xmlns="" id="{49A88484-0A32-47FA-A1A8-D3EB304B53F9}"/>
              </a:ext>
            </a:extLst>
          </p:cNvPr>
          <p:cNvSpPr/>
          <p:nvPr/>
        </p:nvSpPr>
        <p:spPr>
          <a:xfrm>
            <a:off x="6195704" y="2807019"/>
            <a:ext cx="829508" cy="2842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xmlns="" id="{48B720AA-BAB0-4662-9E6A-A90E0245C307}"/>
              </a:ext>
            </a:extLst>
          </p:cNvPr>
          <p:cNvSpPr/>
          <p:nvPr/>
        </p:nvSpPr>
        <p:spPr>
          <a:xfrm rot="5400000">
            <a:off x="10321890" y="3163494"/>
            <a:ext cx="639338" cy="2842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xmlns="" id="{FD3C0B35-BCCC-4B87-A364-F4D3B9462E16}"/>
              </a:ext>
            </a:extLst>
          </p:cNvPr>
          <p:cNvSpPr/>
          <p:nvPr/>
        </p:nvSpPr>
        <p:spPr>
          <a:xfrm rot="10800000">
            <a:off x="7572287" y="5598621"/>
            <a:ext cx="1293919" cy="2842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xmlns="" id="{7F655FFA-74AD-41E1-9C61-DADCC260E2B0}"/>
              </a:ext>
            </a:extLst>
          </p:cNvPr>
          <p:cNvSpPr/>
          <p:nvPr/>
        </p:nvSpPr>
        <p:spPr>
          <a:xfrm rot="5400000">
            <a:off x="10484824" y="4617286"/>
            <a:ext cx="419263" cy="23895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xmlns="" id="{F54EF228-924F-4309-88D0-C57C3B52F96A}"/>
              </a:ext>
            </a:extLst>
          </p:cNvPr>
          <p:cNvSpPr/>
          <p:nvPr/>
        </p:nvSpPr>
        <p:spPr>
          <a:xfrm>
            <a:off x="10112485" y="2871501"/>
            <a:ext cx="600023" cy="1144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231257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E648E6-0541-4A19-BDAF-7B395193157E}"/>
              </a:ext>
            </a:extLst>
          </p:cNvPr>
          <p:cNvSpPr>
            <a:spLocks noGrp="1"/>
          </p:cNvSpPr>
          <p:nvPr>
            <p:ph type="title"/>
          </p:nvPr>
        </p:nvSpPr>
        <p:spPr/>
        <p:txBody>
          <a:bodyPr/>
          <a:lstStyle/>
          <a:p>
            <a:r>
              <a:rPr lang="en-US" sz="5400" b="1" dirty="0">
                <a:latin typeface="Times New Roman" panose="02020603050405020304" pitchFamily="18" charset="0"/>
                <a:cs typeface="Times New Roman" panose="02020603050405020304" pitchFamily="18" charset="0"/>
              </a:rPr>
              <a:t>Tools and Technology </a:t>
            </a:r>
            <a:endParaRPr lang="en-IN" sz="5400" b="1" dirty="0"/>
          </a:p>
        </p:txBody>
      </p:sp>
      <p:sp>
        <p:nvSpPr>
          <p:cNvPr id="3" name="TextBox 2">
            <a:extLst>
              <a:ext uri="{FF2B5EF4-FFF2-40B4-BE49-F238E27FC236}">
                <a16:creationId xmlns:a16="http://schemas.microsoft.com/office/drawing/2014/main" xmlns="" id="{CA4BA7D7-6FD9-40B4-84F1-40EF0DBAF189}"/>
              </a:ext>
            </a:extLst>
          </p:cNvPr>
          <p:cNvSpPr txBox="1"/>
          <p:nvPr/>
        </p:nvSpPr>
        <p:spPr>
          <a:xfrm>
            <a:off x="924134" y="2210542"/>
            <a:ext cx="9888868" cy="5078313"/>
          </a:xfrm>
          <a:prstGeom prst="rect">
            <a:avLst/>
          </a:prstGeom>
          <a:noFill/>
        </p:spPr>
        <p:txBody>
          <a:bodyPr wrap="square" rtlCol="0">
            <a:spAutoFit/>
          </a:bodyPr>
          <a:lstStyle/>
          <a:p>
            <a:r>
              <a:rPr lang="en-IN" b="1" dirty="0">
                <a:latin typeface="Times New Roman" panose="02020603050405020304" pitchFamily="18" charset="0"/>
                <a:ea typeface="+mn-lt"/>
                <a:cs typeface="Times New Roman" panose="02020603050405020304" pitchFamily="18" charset="0"/>
              </a:rPr>
              <a:t>Platform:</a:t>
            </a:r>
            <a:r>
              <a:rPr lang="en-IN" dirty="0">
                <a:latin typeface="Times New Roman" panose="02020603050405020304" pitchFamily="18" charset="0"/>
                <a:ea typeface="+mn-lt"/>
                <a:cs typeface="Times New Roman" panose="02020603050405020304" pitchFamily="18" charset="0"/>
              </a:rPr>
              <a:t> </a:t>
            </a:r>
          </a:p>
          <a:p>
            <a:r>
              <a:rPr lang="en-IN" dirty="0">
                <a:latin typeface="Times New Roman" panose="02020603050405020304" pitchFamily="18" charset="0"/>
                <a:ea typeface="+mn-lt"/>
                <a:cs typeface="Times New Roman" panose="02020603050405020304" pitchFamily="18" charset="0"/>
              </a:rPr>
              <a:t>	Microsoft Visual Studio Code</a:t>
            </a:r>
            <a:endParaRPr lang="en-US" dirty="0">
              <a:latin typeface="Times New Roman" panose="02020603050405020304" pitchFamily="18" charset="0"/>
              <a:ea typeface="+mn-lt"/>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Language :</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Python</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Algorithm model :</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K-nearest neighbor algorithm</a:t>
            </a:r>
            <a:r>
              <a:rPr lang="en-IN" b="1"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CNN(Convolutional Neural Network)</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Libraries :</a:t>
            </a:r>
          </a:p>
          <a:p>
            <a:r>
              <a:rPr lang="en-IN" dirty="0">
                <a:latin typeface="Times New Roman" panose="02020603050405020304" pitchFamily="18" charset="0"/>
                <a:cs typeface="Times New Roman" panose="02020603050405020304" pitchFamily="18" charset="0"/>
              </a:rPr>
              <a:t>	OpenCV</a:t>
            </a:r>
          </a:p>
          <a:p>
            <a:r>
              <a:rPr lang="en-IN" dirty="0">
                <a:latin typeface="Times New Roman" panose="02020603050405020304" pitchFamily="18" charset="0"/>
                <a:cs typeface="Times New Roman" panose="02020603050405020304" pitchFamily="18" charset="0"/>
              </a:rPr>
              <a:t>	Numpy</a:t>
            </a:r>
          </a:p>
          <a:p>
            <a:r>
              <a:rPr lang="en-IN" dirty="0">
                <a:latin typeface="Times New Roman" panose="02020603050405020304" pitchFamily="18" charset="0"/>
                <a:cs typeface="Times New Roman" panose="02020603050405020304" pitchFamily="18" charset="0"/>
              </a:rPr>
              <a:t>	Pandas</a:t>
            </a:r>
          </a:p>
          <a:p>
            <a:r>
              <a:rPr lang="en-IN" dirty="0">
                <a:latin typeface="Times New Roman" panose="02020603050405020304" pitchFamily="18" charset="0"/>
                <a:cs typeface="Times New Roman" panose="02020603050405020304" pitchFamily="18" charset="0"/>
              </a:rPr>
              <a:t>	Pillow</a:t>
            </a:r>
          </a:p>
          <a:p>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86597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702F78-14A1-499D-BA4D-3C0D9A07827C}"/>
              </a:ext>
            </a:extLst>
          </p:cNvPr>
          <p:cNvSpPr>
            <a:spLocks noGrp="1"/>
          </p:cNvSpPr>
          <p:nvPr>
            <p:ph type="title"/>
          </p:nvPr>
        </p:nvSpPr>
        <p:spPr/>
        <p:txBody>
          <a:bodyPr/>
          <a:lstStyle/>
          <a:p>
            <a:r>
              <a:rPr lang="en-US" sz="5400" b="1" dirty="0">
                <a:latin typeface="Times New Roman" panose="02020603050405020304" pitchFamily="18" charset="0"/>
                <a:cs typeface="Times New Roman" panose="02020603050405020304" pitchFamily="18" charset="0"/>
              </a:rPr>
              <a:t>Reference</a:t>
            </a:r>
            <a:endParaRPr lang="en-IN" sz="5400" b="1" dirty="0"/>
          </a:p>
        </p:txBody>
      </p:sp>
      <p:sp>
        <p:nvSpPr>
          <p:cNvPr id="3" name="TextBox 2">
            <a:extLst>
              <a:ext uri="{FF2B5EF4-FFF2-40B4-BE49-F238E27FC236}">
                <a16:creationId xmlns:a16="http://schemas.microsoft.com/office/drawing/2014/main" xmlns="" id="{91CD2A76-4BBA-491F-8A16-3A5CDB3682B1}"/>
              </a:ext>
            </a:extLst>
          </p:cNvPr>
          <p:cNvSpPr txBox="1"/>
          <p:nvPr/>
        </p:nvSpPr>
        <p:spPr>
          <a:xfrm>
            <a:off x="701334" y="2256116"/>
            <a:ext cx="10537795" cy="4862870"/>
          </a:xfrm>
          <a:prstGeom prst="rect">
            <a:avLst/>
          </a:prstGeom>
          <a:noFill/>
        </p:spPr>
        <p:txBody>
          <a:bodyPr wrap="square" rtlCol="0">
            <a:spAutoFit/>
          </a:bodyPr>
          <a:lstStyle/>
          <a:p>
            <a:pPr marL="457200" indent="-457200">
              <a:buFont typeface="Wingdings" panose="05000000000000000000" pitchFamily="2" charset="2"/>
              <a:buChar char="v"/>
            </a:pPr>
            <a:r>
              <a:rPr lang="en-IN" sz="2400" dirty="0" err="1">
                <a:latin typeface="Times New Roman" panose="02020603050405020304" pitchFamily="18" charset="0"/>
                <a:cs typeface="Times New Roman" panose="02020603050405020304" pitchFamily="18" charset="0"/>
              </a:rPr>
              <a:t>Samridhi</a:t>
            </a:r>
            <a:r>
              <a:rPr lang="en-IN" sz="2400" dirty="0">
                <a:latin typeface="Times New Roman" panose="02020603050405020304" pitchFamily="18" charset="0"/>
                <a:cs typeface="Times New Roman" panose="02020603050405020304" pitchFamily="18" charset="0"/>
              </a:rPr>
              <a:t> Dev and Tushar Patnaik, “ </a:t>
            </a:r>
            <a:r>
              <a:rPr lang="en-US" sz="2400" dirty="0">
                <a:latin typeface="Times New Roman" panose="02020603050405020304" pitchFamily="18" charset="0"/>
                <a:cs typeface="Times New Roman" panose="02020603050405020304" pitchFamily="18" charset="0"/>
              </a:rPr>
              <a:t>Student Attendance System using Face Recognition” .Published in: 2020 International Conference on Smart Electronics and Communication (ICOSEC)</a:t>
            </a:r>
          </a:p>
          <a:p>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err="1">
                <a:latin typeface="Times New Roman" panose="02020603050405020304" pitchFamily="18" charset="0"/>
                <a:cs typeface="Times New Roman" panose="02020603050405020304" pitchFamily="18" charset="0"/>
              </a:rPr>
              <a:t>Ondrej</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Kainz</a:t>
            </a:r>
            <a:r>
              <a:rPr lang="en-IN" sz="2400" dirty="0">
                <a:latin typeface="Times New Roman" panose="02020603050405020304" pitchFamily="18" charset="0"/>
                <a:cs typeface="Times New Roman" panose="02020603050405020304" pitchFamily="18" charset="0"/>
              </a:rPr>
              <a:t> , Martin Nguyen , Frantisek </a:t>
            </a:r>
            <a:r>
              <a:rPr lang="en-IN" sz="2400" dirty="0" err="1">
                <a:latin typeface="Times New Roman" panose="02020603050405020304" pitchFamily="18" charset="0"/>
                <a:cs typeface="Times New Roman" panose="02020603050405020304" pitchFamily="18" charset="0"/>
              </a:rPr>
              <a:t>Jakab</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“Students’ Attendance Monitoring through the Face Recognition”. Published in: 2019 17th International Conference on Emerging eLearning Technologies and Applications (ICETA)</a:t>
            </a:r>
          </a:p>
          <a:p>
            <a:pPr marL="457200" indent="-4572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b="0" i="0" dirty="0" err="1">
                <a:effectLst/>
                <a:latin typeface="Times New Roman" panose="02020603050405020304" pitchFamily="18" charset="0"/>
                <a:cs typeface="Times New Roman" panose="02020603050405020304" pitchFamily="18" charset="0"/>
              </a:rPr>
              <a:t>Arief</a:t>
            </a:r>
            <a:r>
              <a:rPr lang="en-IN" sz="2400" b="0" i="0" dirty="0">
                <a:effectLst/>
                <a:latin typeface="Times New Roman" panose="02020603050405020304" pitchFamily="18" charset="0"/>
                <a:cs typeface="Times New Roman" panose="02020603050405020304" pitchFamily="18" charset="0"/>
              </a:rPr>
              <a:t> </a:t>
            </a:r>
            <a:r>
              <a:rPr lang="en-IN" sz="2400" b="0" i="0" dirty="0" err="1">
                <a:effectLst/>
                <a:latin typeface="Times New Roman" panose="02020603050405020304" pitchFamily="18" charset="0"/>
                <a:cs typeface="Times New Roman" panose="02020603050405020304" pitchFamily="18" charset="0"/>
              </a:rPr>
              <a:t>Agus</a:t>
            </a:r>
            <a:r>
              <a:rPr lang="en-IN" sz="2400" b="0" i="0" dirty="0">
                <a:effectLst/>
                <a:latin typeface="Times New Roman" panose="02020603050405020304" pitchFamily="18" charset="0"/>
                <a:cs typeface="Times New Roman" panose="02020603050405020304" pitchFamily="18" charset="0"/>
              </a:rPr>
              <a:t> </a:t>
            </a:r>
            <a:r>
              <a:rPr lang="en-IN" sz="2400" b="0" i="0" dirty="0" err="1">
                <a:effectLst/>
                <a:latin typeface="Times New Roman" panose="02020603050405020304" pitchFamily="18" charset="0"/>
                <a:cs typeface="Times New Roman" panose="02020603050405020304" pitchFamily="18" charset="0"/>
              </a:rPr>
              <a:t>Sukmandhani</a:t>
            </a:r>
            <a:r>
              <a:rPr lang="en-IN" sz="2400" b="0" i="0" dirty="0">
                <a:effectLst/>
                <a:latin typeface="Times New Roman" panose="02020603050405020304" pitchFamily="18" charset="0"/>
                <a:cs typeface="Times New Roman" panose="02020603050405020304" pitchFamily="18" charset="0"/>
              </a:rPr>
              <a:t> and </a:t>
            </a:r>
            <a:r>
              <a:rPr lang="en-IN" sz="2400" b="0" i="0" dirty="0" err="1">
                <a:effectLst/>
                <a:latin typeface="Times New Roman" panose="02020603050405020304" pitchFamily="18" charset="0"/>
                <a:cs typeface="Times New Roman" panose="02020603050405020304" pitchFamily="18" charset="0"/>
              </a:rPr>
              <a:t>Indrajani</a:t>
            </a:r>
            <a:r>
              <a:rPr lang="en-IN" sz="2400" b="0" i="0" dirty="0">
                <a:effectLst/>
                <a:latin typeface="Times New Roman" panose="02020603050405020304" pitchFamily="18" charset="0"/>
                <a:cs typeface="Times New Roman" panose="02020603050405020304" pitchFamily="18" charset="0"/>
              </a:rPr>
              <a:t> </a:t>
            </a:r>
            <a:r>
              <a:rPr lang="en-IN" sz="2400" b="0" i="0" dirty="0" err="1">
                <a:effectLst/>
                <a:latin typeface="Times New Roman" panose="02020603050405020304" pitchFamily="18" charset="0"/>
                <a:cs typeface="Times New Roman" panose="02020603050405020304" pitchFamily="18" charset="0"/>
              </a:rPr>
              <a:t>Sutedja</a:t>
            </a:r>
            <a:r>
              <a:rPr lang="en-IN" sz="2400" b="0"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“Face Recognition Method for Online Exams” . Published in: 2019 International Conference on Information Management and Technology (</a:t>
            </a:r>
            <a:r>
              <a:rPr lang="en-US" sz="2400" b="0" i="0" dirty="0" err="1">
                <a:effectLst/>
                <a:latin typeface="Times New Roman" panose="02020603050405020304" pitchFamily="18" charset="0"/>
                <a:cs typeface="Times New Roman" panose="02020603050405020304" pitchFamily="18" charset="0"/>
              </a:rPr>
              <a:t>ICIMTech</a:t>
            </a:r>
            <a:r>
              <a:rPr lang="en-US"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endParaRPr lang="en-IN" sz="2800" dirty="0"/>
          </a:p>
          <a:p>
            <a:endParaRPr lang="en-IN" dirty="0"/>
          </a:p>
        </p:txBody>
      </p:sp>
    </p:spTree>
    <p:extLst>
      <p:ext uri="{BB962C8B-B14F-4D97-AF65-F5344CB8AC3E}">
        <p14:creationId xmlns:p14="http://schemas.microsoft.com/office/powerpoint/2010/main" xmlns="" val="231268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344</TotalTime>
  <Words>426</Words>
  <Application>Microsoft Office PowerPoint</Application>
  <PresentationFormat>Custom</PresentationFormat>
  <Paragraphs>66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 Boardroom</vt:lpstr>
      <vt:lpstr>Design of face detection and recognition system to monitor students during online examinations</vt:lpstr>
      <vt:lpstr>Content</vt:lpstr>
      <vt:lpstr>Introduction</vt:lpstr>
      <vt:lpstr>Problem Statement</vt:lpstr>
      <vt:lpstr>PROCESS  FLOW</vt:lpstr>
      <vt:lpstr>Tools and Technology </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Movie Recommendation System</dc:title>
  <dc:creator>keerthana</dc:creator>
  <cp:lastModifiedBy>Smart</cp:lastModifiedBy>
  <cp:revision>11</cp:revision>
  <dcterms:created xsi:type="dcterms:W3CDTF">2021-08-09T00:40:41Z</dcterms:created>
  <dcterms:modified xsi:type="dcterms:W3CDTF">2021-08-10T10:19:46Z</dcterms:modified>
</cp:coreProperties>
</file>