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1" r:id="rId4"/>
    <p:sldId id="266" r:id="rId5"/>
    <p:sldId id="264" r:id="rId6"/>
    <p:sldId id="268" r:id="rId7"/>
    <p:sldId id="269" r:id="rId8"/>
    <p:sldId id="267" r:id="rId9"/>
    <p:sldId id="265" r:id="rId10"/>
    <p:sldId id="270" r:id="rId11"/>
    <p:sldId id="271" r:id="rId12"/>
    <p:sldId id="273" r:id="rId13"/>
    <p:sldId id="274" r:id="rId14"/>
    <p:sldId id="275" r:id="rId15"/>
    <p:sldId id="276" r:id="rId16"/>
    <p:sldId id="26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969C17-798A-42DE-AACD-078C2AC89E07}">
          <p14:sldIdLst>
            <p14:sldId id="256"/>
          </p14:sldIdLst>
        </p14:section>
        <p14:section name="Untitled Section" id="{DD26B6DB-2B01-4F04-BB1C-D62198271DBD}">
          <p14:sldIdLst>
            <p14:sldId id="259"/>
            <p14:sldId id="261"/>
            <p14:sldId id="266"/>
            <p14:sldId id="264"/>
            <p14:sldId id="268"/>
            <p14:sldId id="269"/>
            <p14:sldId id="267"/>
            <p14:sldId id="265"/>
            <p14:sldId id="270"/>
            <p14:sldId id="271"/>
            <p14:sldId id="273"/>
            <p14:sldId id="274"/>
            <p14:sldId id="275"/>
            <p14:sldId id="276"/>
            <p14:sldId id="26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6764072-6972-4AEE-A0B9-F7FDB975CA0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53AE118-93C5-4D66-BF85-B28341B0E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39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072-6972-4AEE-A0B9-F7FDB975CA0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118-93C5-4D66-BF85-B28341B0E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31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072-6972-4AEE-A0B9-F7FDB975CA0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118-93C5-4D66-BF85-B28341B0E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915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072-6972-4AEE-A0B9-F7FDB975CA0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118-93C5-4D66-BF85-B28341B0E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924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072-6972-4AEE-A0B9-F7FDB975CA0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118-93C5-4D66-BF85-B28341B0E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96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072-6972-4AEE-A0B9-F7FDB975CA0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118-93C5-4D66-BF85-B28341B0E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491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072-6972-4AEE-A0B9-F7FDB975CA0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118-93C5-4D66-BF85-B28341B0E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53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6764072-6972-4AEE-A0B9-F7FDB975CA0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118-93C5-4D66-BF85-B28341B0E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210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764072-6972-4AEE-A0B9-F7FDB975CA0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118-93C5-4D66-BF85-B28341B0E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072-6972-4AEE-A0B9-F7FDB975CA0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118-93C5-4D66-BF85-B28341B0E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9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072-6972-4AEE-A0B9-F7FDB975CA0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118-93C5-4D66-BF85-B28341B0E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072-6972-4AEE-A0B9-F7FDB975CA0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118-93C5-4D66-BF85-B28341B0E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24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072-6972-4AEE-A0B9-F7FDB975CA0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118-93C5-4D66-BF85-B28341B0E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8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072-6972-4AEE-A0B9-F7FDB975CA0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118-93C5-4D66-BF85-B28341B0E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66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072-6972-4AEE-A0B9-F7FDB975CA0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118-93C5-4D66-BF85-B28341B0E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21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072-6972-4AEE-A0B9-F7FDB975CA0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118-93C5-4D66-BF85-B28341B0E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1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072-6972-4AEE-A0B9-F7FDB975CA0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E118-93C5-4D66-BF85-B28341B0E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5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764072-6972-4AEE-A0B9-F7FDB975CA06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53AE118-93C5-4D66-BF85-B28341B0E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73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8312-8C9A-4899-8849-494129836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284" y="452763"/>
            <a:ext cx="8825658" cy="1892138"/>
          </a:xfrm>
        </p:spPr>
        <p:txBody>
          <a:bodyPr/>
          <a:lstStyle/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of face detection and recognition system to monitor students during online examinations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27CEF-E1F9-49E8-9B77-4FC4FB5E8E3C}"/>
              </a:ext>
            </a:extLst>
          </p:cNvPr>
          <p:cNvSpPr txBox="1"/>
          <p:nvPr/>
        </p:nvSpPr>
        <p:spPr>
          <a:xfrm>
            <a:off x="7583243" y="3557791"/>
            <a:ext cx="43838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b="0" i="0" dirty="0">
                <a:solidFill>
                  <a:schemeClr val="bg1"/>
                </a:solidFill>
                <a:effectLst/>
                <a:latin typeface="PT Sans"/>
              </a:rPr>
              <a:t>Dr. K.Kumar, Assistant Professor 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-12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</a:t>
            </a:r>
            <a:r>
              <a:rPr lang="en-GB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 A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(1817116)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</a:t>
            </a:r>
            <a:r>
              <a:rPr lang="en-GB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Hafeeza Begum M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(1817118)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</a:t>
            </a:r>
            <a:r>
              <a:rPr lang="en-GB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Keerthana K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(1817123)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</a:t>
            </a:r>
            <a:r>
              <a:rPr lang="en-GB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Pavithra T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(1817137)</a:t>
            </a:r>
          </a:p>
        </p:txBody>
      </p:sp>
    </p:spTree>
    <p:extLst>
      <p:ext uri="{BB962C8B-B14F-4D97-AF65-F5344CB8AC3E}">
        <p14:creationId xmlns:p14="http://schemas.microsoft.com/office/powerpoint/2010/main" val="196167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004-6800-4D25-9D3C-8B78CC12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PROCESS  FLOW – Module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AEDFEB-41CC-47BA-AE1D-ACD7AF0CB7CB}"/>
              </a:ext>
            </a:extLst>
          </p:cNvPr>
          <p:cNvSpPr/>
          <p:nvPr/>
        </p:nvSpPr>
        <p:spPr>
          <a:xfrm>
            <a:off x="3392584" y="2707740"/>
            <a:ext cx="2285818" cy="496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9EB51-F3E5-493C-ABD7-4865D28C8552}"/>
              </a:ext>
            </a:extLst>
          </p:cNvPr>
          <p:cNvSpPr txBox="1"/>
          <p:nvPr/>
        </p:nvSpPr>
        <p:spPr>
          <a:xfrm>
            <a:off x="1278108" y="2749319"/>
            <a:ext cx="192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1AD98-61FF-4BE6-A94B-EC34FB08FD62}"/>
              </a:ext>
            </a:extLst>
          </p:cNvPr>
          <p:cNvSpPr txBox="1"/>
          <p:nvPr/>
        </p:nvSpPr>
        <p:spPr>
          <a:xfrm>
            <a:off x="3450685" y="2749319"/>
            <a:ext cx="233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MTCNN Algorithm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05491-AEB7-4BFD-89E9-CD22AB443173}"/>
              </a:ext>
            </a:extLst>
          </p:cNvPr>
          <p:cNvSpPr txBox="1"/>
          <p:nvPr/>
        </p:nvSpPr>
        <p:spPr>
          <a:xfrm>
            <a:off x="6685945" y="2749319"/>
            <a:ext cx="2759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513EC-358E-4329-BE34-55C858404072}"/>
              </a:ext>
            </a:extLst>
          </p:cNvPr>
          <p:cNvSpPr txBox="1"/>
          <p:nvPr/>
        </p:nvSpPr>
        <p:spPr>
          <a:xfrm>
            <a:off x="6649169" y="5911743"/>
            <a:ext cx="3744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Verification done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414E8-A0BB-4C05-8096-92C3F3A61FCB}"/>
              </a:ext>
            </a:extLst>
          </p:cNvPr>
          <p:cNvSpPr txBox="1"/>
          <p:nvPr/>
        </p:nvSpPr>
        <p:spPr>
          <a:xfrm>
            <a:off x="3203239" y="5095196"/>
            <a:ext cx="249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Matched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023906-840B-4EB1-9B07-CA5443B23F28}"/>
              </a:ext>
            </a:extLst>
          </p:cNvPr>
          <p:cNvSpPr/>
          <p:nvPr/>
        </p:nvSpPr>
        <p:spPr>
          <a:xfrm>
            <a:off x="1278108" y="2707740"/>
            <a:ext cx="1437950" cy="496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7CE928-0329-45BD-9A1C-111CD7B87B9B}"/>
              </a:ext>
            </a:extLst>
          </p:cNvPr>
          <p:cNvSpPr/>
          <p:nvPr/>
        </p:nvSpPr>
        <p:spPr>
          <a:xfrm>
            <a:off x="6501102" y="2713842"/>
            <a:ext cx="2820140" cy="583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AE1A36-1B6A-4EBE-B3CC-E14B97D0D933}"/>
              </a:ext>
            </a:extLst>
          </p:cNvPr>
          <p:cNvSpPr/>
          <p:nvPr/>
        </p:nvSpPr>
        <p:spPr>
          <a:xfrm>
            <a:off x="2959536" y="5019323"/>
            <a:ext cx="2285818" cy="630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8086D-8D8E-45A0-A23B-847E26F666F3}"/>
              </a:ext>
            </a:extLst>
          </p:cNvPr>
          <p:cNvSpPr/>
          <p:nvPr/>
        </p:nvSpPr>
        <p:spPr>
          <a:xfrm>
            <a:off x="6533652" y="5903649"/>
            <a:ext cx="2787590" cy="53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3432110-E735-4489-9001-40C905B044B2}"/>
              </a:ext>
            </a:extLst>
          </p:cNvPr>
          <p:cNvSpPr/>
          <p:nvPr/>
        </p:nvSpPr>
        <p:spPr>
          <a:xfrm>
            <a:off x="2796163" y="2837503"/>
            <a:ext cx="445092" cy="2365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9A88484-0A32-47FA-A1A8-D3EB304B53F9}"/>
              </a:ext>
            </a:extLst>
          </p:cNvPr>
          <p:cNvSpPr/>
          <p:nvPr/>
        </p:nvSpPr>
        <p:spPr>
          <a:xfrm>
            <a:off x="5804160" y="2842283"/>
            <a:ext cx="545613" cy="2318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B720AA-BAB0-4662-9E6A-A90E0245C307}"/>
              </a:ext>
            </a:extLst>
          </p:cNvPr>
          <p:cNvSpPr/>
          <p:nvPr/>
        </p:nvSpPr>
        <p:spPr>
          <a:xfrm rot="5400000">
            <a:off x="7643594" y="3419286"/>
            <a:ext cx="311732" cy="2565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D3C0B35-BCCC-4B87-A364-F4D3B9462E16}"/>
              </a:ext>
            </a:extLst>
          </p:cNvPr>
          <p:cNvSpPr/>
          <p:nvPr/>
        </p:nvSpPr>
        <p:spPr>
          <a:xfrm>
            <a:off x="4172506" y="6081425"/>
            <a:ext cx="2177267" cy="257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4F6E70-0A54-46F4-8800-440B9F81AC81}"/>
              </a:ext>
            </a:extLst>
          </p:cNvPr>
          <p:cNvSpPr txBox="1"/>
          <p:nvPr/>
        </p:nvSpPr>
        <p:spPr>
          <a:xfrm>
            <a:off x="497626" y="2192168"/>
            <a:ext cx="4037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Verification Process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F2442D2B-4210-43C4-AB0D-4B141DF7B8ED}"/>
              </a:ext>
            </a:extLst>
          </p:cNvPr>
          <p:cNvSpPr/>
          <p:nvPr/>
        </p:nvSpPr>
        <p:spPr>
          <a:xfrm>
            <a:off x="5740932" y="3783908"/>
            <a:ext cx="4090938" cy="153425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BB784-5DA8-45C5-B91C-35D7002D349C}"/>
              </a:ext>
            </a:extLst>
          </p:cNvPr>
          <p:cNvSpPr txBox="1"/>
          <p:nvPr/>
        </p:nvSpPr>
        <p:spPr>
          <a:xfrm>
            <a:off x="6410315" y="4176299"/>
            <a:ext cx="2823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Comparison using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 &lt;0.5)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E10494-42B6-412B-BF73-E3F2EEAB7B97}"/>
              </a:ext>
            </a:extLst>
          </p:cNvPr>
          <p:cNvSpPr/>
          <p:nvPr/>
        </p:nvSpPr>
        <p:spPr>
          <a:xfrm>
            <a:off x="4154749" y="4519011"/>
            <a:ext cx="1496178" cy="107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31572D-97E8-41F0-94DA-15244F6C9D3E}"/>
              </a:ext>
            </a:extLst>
          </p:cNvPr>
          <p:cNvSpPr txBox="1"/>
          <p:nvPr/>
        </p:nvSpPr>
        <p:spPr>
          <a:xfrm>
            <a:off x="10084934" y="4887942"/>
            <a:ext cx="15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Matched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37C322-9CD1-4454-A467-AADD1505F190}"/>
              </a:ext>
            </a:extLst>
          </p:cNvPr>
          <p:cNvSpPr/>
          <p:nvPr/>
        </p:nvSpPr>
        <p:spPr>
          <a:xfrm>
            <a:off x="9916367" y="4963815"/>
            <a:ext cx="2041864" cy="602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6E46D4F-DD33-486F-8D10-3D97BD454E46}"/>
              </a:ext>
            </a:extLst>
          </p:cNvPr>
          <p:cNvSpPr/>
          <p:nvPr/>
        </p:nvSpPr>
        <p:spPr>
          <a:xfrm rot="5400000">
            <a:off x="3933336" y="4610135"/>
            <a:ext cx="397644" cy="2163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13656D-09E5-46CD-996D-D2286C58A302}"/>
              </a:ext>
            </a:extLst>
          </p:cNvPr>
          <p:cNvSpPr/>
          <p:nvPr/>
        </p:nvSpPr>
        <p:spPr>
          <a:xfrm>
            <a:off x="9916723" y="4483500"/>
            <a:ext cx="1100464" cy="8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6EDB08B-EE4A-4DAC-8716-7FA346ABFD5D}"/>
              </a:ext>
            </a:extLst>
          </p:cNvPr>
          <p:cNvSpPr/>
          <p:nvPr/>
        </p:nvSpPr>
        <p:spPr>
          <a:xfrm rot="5400000">
            <a:off x="10776469" y="4576003"/>
            <a:ext cx="366221" cy="2221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7C060-B5CE-4A29-84EC-C7C75FEB2CEB}"/>
              </a:ext>
            </a:extLst>
          </p:cNvPr>
          <p:cNvSpPr txBox="1"/>
          <p:nvPr/>
        </p:nvSpPr>
        <p:spPr>
          <a:xfrm>
            <a:off x="4476543" y="4099923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B8DFE-A2E7-44DB-BC9C-CC47C6D56EFD}"/>
              </a:ext>
            </a:extLst>
          </p:cNvPr>
          <p:cNvSpPr txBox="1"/>
          <p:nvPr/>
        </p:nvSpPr>
        <p:spPr>
          <a:xfrm>
            <a:off x="10210425" y="4032222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B6C067-8A82-49C6-9E6F-C381E9FE1A6A}"/>
              </a:ext>
            </a:extLst>
          </p:cNvPr>
          <p:cNvSpPr/>
          <p:nvPr/>
        </p:nvSpPr>
        <p:spPr>
          <a:xfrm rot="5400000">
            <a:off x="3911653" y="5947651"/>
            <a:ext cx="523986" cy="1333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C16F8E5-7090-4651-A441-90742F651AF7}"/>
              </a:ext>
            </a:extLst>
          </p:cNvPr>
          <p:cNvSpPr/>
          <p:nvPr/>
        </p:nvSpPr>
        <p:spPr>
          <a:xfrm rot="10800000">
            <a:off x="9487067" y="6097507"/>
            <a:ext cx="1583584" cy="2143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0F296C-3179-48A1-80A5-799FEBA027F2}"/>
              </a:ext>
            </a:extLst>
          </p:cNvPr>
          <p:cNvSpPr/>
          <p:nvPr/>
        </p:nvSpPr>
        <p:spPr>
          <a:xfrm rot="16200000" flipV="1">
            <a:off x="10803919" y="5894592"/>
            <a:ext cx="400110" cy="1333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98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0A08-D9CD-486E-A391-0A9C4867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Face Verification Implementation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43C1C-824C-4413-8A48-3A2EFD7288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-1" r="10100" b="56581"/>
          <a:stretch/>
        </p:blipFill>
        <p:spPr>
          <a:xfrm>
            <a:off x="695104" y="2786502"/>
            <a:ext cx="3655823" cy="2820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09FF4E-D8F6-442A-A912-615FD1B2229A}"/>
              </a:ext>
            </a:extLst>
          </p:cNvPr>
          <p:cNvSpPr txBox="1"/>
          <p:nvPr/>
        </p:nvSpPr>
        <p:spPr>
          <a:xfrm>
            <a:off x="472437" y="202929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D4E0C-F617-47F0-8290-7C04DCF117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5" t="12297" r="10072" b="11068"/>
          <a:stretch/>
        </p:blipFill>
        <p:spPr>
          <a:xfrm>
            <a:off x="7466130" y="2786502"/>
            <a:ext cx="2246051" cy="29699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C4F978-A4CE-4F10-A6C6-B97459B46BDA}"/>
              </a:ext>
            </a:extLst>
          </p:cNvPr>
          <p:cNvSpPr txBox="1"/>
          <p:nvPr/>
        </p:nvSpPr>
        <p:spPr>
          <a:xfrm>
            <a:off x="1753903" y="5884332"/>
            <a:ext cx="365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Hafeeza.jpg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73916D-4D31-4FE4-A50C-778D0B16E6FB}"/>
              </a:ext>
            </a:extLst>
          </p:cNvPr>
          <p:cNvSpPr txBox="1"/>
          <p:nvPr/>
        </p:nvSpPr>
        <p:spPr>
          <a:xfrm>
            <a:off x="8080159" y="5884332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Hafee.jpg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2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0A08-D9CD-486E-A391-0A9C4867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Face Verification Implementation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9FF4E-D8F6-442A-A912-615FD1B2229A}"/>
              </a:ext>
            </a:extLst>
          </p:cNvPr>
          <p:cNvSpPr txBox="1"/>
          <p:nvPr/>
        </p:nvSpPr>
        <p:spPr>
          <a:xfrm>
            <a:off x="664059" y="228674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Image 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C4F978-A4CE-4F10-A6C6-B97459B46BDA}"/>
              </a:ext>
            </a:extLst>
          </p:cNvPr>
          <p:cNvSpPr txBox="1"/>
          <p:nvPr/>
        </p:nvSpPr>
        <p:spPr>
          <a:xfrm>
            <a:off x="1062083" y="5277472"/>
            <a:ext cx="365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Hafeeza.jpg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73916D-4D31-4FE4-A50C-778D0B16E6FB}"/>
              </a:ext>
            </a:extLst>
          </p:cNvPr>
          <p:cNvSpPr txBox="1"/>
          <p:nvPr/>
        </p:nvSpPr>
        <p:spPr>
          <a:xfrm>
            <a:off x="8337611" y="5348493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Hafee.jpg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69181-F232-4E26-8824-95E80BDF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77" y="3026141"/>
            <a:ext cx="213360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39908E-914B-43C8-BE1A-D41C4A9D3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95" y="302614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6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0A08-D9CD-486E-A391-0A9C4867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Face Verification Implementation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9FF4E-D8F6-442A-A912-615FD1B2229A}"/>
              </a:ext>
            </a:extLst>
          </p:cNvPr>
          <p:cNvSpPr txBox="1"/>
          <p:nvPr/>
        </p:nvSpPr>
        <p:spPr>
          <a:xfrm>
            <a:off x="664059" y="228674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Extracted Image 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C4F978-A4CE-4F10-A6C6-B97459B46BDA}"/>
              </a:ext>
            </a:extLst>
          </p:cNvPr>
          <p:cNvSpPr txBox="1"/>
          <p:nvPr/>
        </p:nvSpPr>
        <p:spPr>
          <a:xfrm>
            <a:off x="664059" y="5330334"/>
            <a:ext cx="365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Hafeeza.jpg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73916D-4D31-4FE4-A50C-778D0B16E6FB}"/>
              </a:ext>
            </a:extLst>
          </p:cNvPr>
          <p:cNvSpPr txBox="1"/>
          <p:nvPr/>
        </p:nvSpPr>
        <p:spPr>
          <a:xfrm>
            <a:off x="3407918" y="5330334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Hafee.jpg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69181-F232-4E26-8824-95E80BDF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918" y="3026141"/>
            <a:ext cx="213360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39908E-914B-43C8-BE1A-D41C4A9D3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59" y="3026141"/>
            <a:ext cx="2133600" cy="21336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832B166-FB9C-4F8A-BDC5-5177176A42DA}"/>
              </a:ext>
            </a:extLst>
          </p:cNvPr>
          <p:cNvSpPr/>
          <p:nvPr/>
        </p:nvSpPr>
        <p:spPr>
          <a:xfrm>
            <a:off x="5805996" y="3701988"/>
            <a:ext cx="1003177" cy="4616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43301-5BFC-49A1-8D76-7F2A4192AE43}"/>
              </a:ext>
            </a:extLst>
          </p:cNvPr>
          <p:cNvSpPr txBox="1"/>
          <p:nvPr/>
        </p:nvSpPr>
        <p:spPr>
          <a:xfrm>
            <a:off x="8211844" y="2286748"/>
            <a:ext cx="24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2FEF0-A604-4A5B-93AE-A7F30B0588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" t="31456" r="56310" b="41618"/>
          <a:stretch/>
        </p:blipFill>
        <p:spPr>
          <a:xfrm>
            <a:off x="7039993" y="3026141"/>
            <a:ext cx="4909352" cy="18465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4A1E16-E87F-418F-888F-052E9BFB1FCD}"/>
              </a:ext>
            </a:extLst>
          </p:cNvPr>
          <p:cNvSpPr txBox="1"/>
          <p:nvPr/>
        </p:nvSpPr>
        <p:spPr>
          <a:xfrm>
            <a:off x="7377344" y="5017876"/>
            <a:ext cx="481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similarity&lt;0.5  -&gt;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(0.19197…)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Matched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79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0A08-D9CD-486E-A391-0A9C4867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Face Verification Implementation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9FF4E-D8F6-442A-A912-615FD1B2229A}"/>
              </a:ext>
            </a:extLst>
          </p:cNvPr>
          <p:cNvSpPr txBox="1"/>
          <p:nvPr/>
        </p:nvSpPr>
        <p:spPr>
          <a:xfrm>
            <a:off x="664059" y="228674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Extracted Image 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C4F978-A4CE-4F10-A6C6-B97459B46BDA}"/>
              </a:ext>
            </a:extLst>
          </p:cNvPr>
          <p:cNvSpPr txBox="1"/>
          <p:nvPr/>
        </p:nvSpPr>
        <p:spPr>
          <a:xfrm>
            <a:off x="662094" y="5330334"/>
            <a:ext cx="365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Hafee.jpg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73916D-4D31-4FE4-A50C-778D0B16E6FB}"/>
              </a:ext>
            </a:extLst>
          </p:cNvPr>
          <p:cNvSpPr txBox="1"/>
          <p:nvPr/>
        </p:nvSpPr>
        <p:spPr>
          <a:xfrm>
            <a:off x="3407918" y="53303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nayanthara.jpg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69181-F232-4E26-8824-95E80BDF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62" y="3196734"/>
            <a:ext cx="2133600" cy="21336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832B166-FB9C-4F8A-BDC5-5177176A42DA}"/>
              </a:ext>
            </a:extLst>
          </p:cNvPr>
          <p:cNvSpPr/>
          <p:nvPr/>
        </p:nvSpPr>
        <p:spPr>
          <a:xfrm>
            <a:off x="5805996" y="3701988"/>
            <a:ext cx="1003177" cy="4616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43301-5BFC-49A1-8D76-7F2A4192AE43}"/>
              </a:ext>
            </a:extLst>
          </p:cNvPr>
          <p:cNvSpPr txBox="1"/>
          <p:nvPr/>
        </p:nvSpPr>
        <p:spPr>
          <a:xfrm>
            <a:off x="8282867" y="2286748"/>
            <a:ext cx="24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2FEF0-A604-4A5B-93AE-A7F30B0588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" t="56337" r="56794" b="16737"/>
          <a:stretch/>
        </p:blipFill>
        <p:spPr>
          <a:xfrm>
            <a:off x="7039993" y="3026141"/>
            <a:ext cx="4909352" cy="18465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4A1E16-E87F-418F-888F-052E9BFB1FCD}"/>
              </a:ext>
            </a:extLst>
          </p:cNvPr>
          <p:cNvSpPr txBox="1"/>
          <p:nvPr/>
        </p:nvSpPr>
        <p:spPr>
          <a:xfrm>
            <a:off x="7377344" y="5017876"/>
            <a:ext cx="481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similarity&lt;0.5  -&gt;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(0.6740…)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Not Matched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5BDA3B-5DB0-4C29-9DE4-2DFA33744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20" y="319673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0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3D56-45B0-42F6-86D4-C25FB945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Modules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89082-8DB8-4930-BCE6-FE641E4AF8CF}"/>
              </a:ext>
            </a:extLst>
          </p:cNvPr>
          <p:cNvSpPr txBox="1"/>
          <p:nvPr/>
        </p:nvSpPr>
        <p:spPr>
          <a:xfrm flipH="1">
            <a:off x="789499" y="2160051"/>
            <a:ext cx="10804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Tracking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tracking module is to track eyes during examination . It is achieved by using Dlib Frontal Face Detector and facial key point detector.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mask -&gt; Finding Eye Area.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mask -&gt; Segment out the eye ball from the Eye.</a:t>
            </a:r>
          </a:p>
          <a:p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76D6D-1938-4D9A-BA67-122908F1B816}"/>
              </a:ext>
            </a:extLst>
          </p:cNvPr>
          <p:cNvSpPr txBox="1"/>
          <p:nvPr/>
        </p:nvSpPr>
        <p:spPr>
          <a:xfrm flipH="1">
            <a:off x="789498" y="3781212"/>
            <a:ext cx="10565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Counting and Phone Detection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counting is process of find and identifying more than one human face in the    monitoring screen.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YOLOv3 with TensorFlow and OpenCV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segmentation -&gt; detect distinct person appearing the monitor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Box -&gt; Detect the mobile phone usage along with person detection.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80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2F78-14A1-499D-BA4D-3C0D9A07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D2A76-4BBA-491F-8A16-3A5CDB3682B1}"/>
              </a:ext>
            </a:extLst>
          </p:cNvPr>
          <p:cNvSpPr txBox="1"/>
          <p:nvPr/>
        </p:nvSpPr>
        <p:spPr>
          <a:xfrm>
            <a:off x="585926" y="2256116"/>
            <a:ext cx="1065320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Geetha, R. S.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Latha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K.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Nivetha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Hariprasath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Gowtham and C. S. Deepak, "Design of face detection and recognition system to monitor students during online examinations using Machine Learning algorithms," </a:t>
            </a:r>
            <a:r>
              <a:rPr lang="en-I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 International Conference on Computer Communication and Informatics (ICCCI)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2021, pp. 1-4,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10.1109/ICCCI50826.2021.9402553.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K. Zhang, Z. Zhang, Z. Li and Y.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Qiao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"Joint Face Detection and Alignment Using Multitask Cascaded Convolutional Networks," in </a:t>
            </a:r>
            <a:r>
              <a:rPr lang="en-IN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Signal Processing Letters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23, no. 10, pp. 1499-1503, Oct. 2016,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10.1109/LSP.2016.2603342.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Rohan Naik, Kalpesh Lad, 2015, Face Recognition from Multi Angled Images, INTERNATIONAL JOURNAL OF ENGINEERING RESEARCH &amp; TECHNOLOGY (IJERT) Volume 04, Issue 02 (February 2015),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Online Payment with Facial Recognition using MTCNN Ms. Aria , Mr. Varun Agnihotri , Mr. Ankit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Rohra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Mr. Rohit Sekhar 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Applied Engineering Research ISSN 0973-4562 Volume 15, Number 3 (2020)</a:t>
            </a:r>
            <a:endParaRPr lang="en-I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6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38FB58-C5E7-491C-B002-50263A3CC580}"/>
              </a:ext>
            </a:extLst>
          </p:cNvPr>
          <p:cNvSpPr txBox="1"/>
          <p:nvPr/>
        </p:nvSpPr>
        <p:spPr>
          <a:xfrm>
            <a:off x="4083728" y="3304713"/>
            <a:ext cx="3398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16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1947-F903-4617-BB67-41838621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  <a:endParaRPr lang="en-IN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F3A00-DAE4-4E6D-80DD-BFD311E36A6B}"/>
              </a:ext>
            </a:extLst>
          </p:cNvPr>
          <p:cNvSpPr txBox="1"/>
          <p:nvPr/>
        </p:nvSpPr>
        <p:spPr>
          <a:xfrm>
            <a:off x="746580" y="2450271"/>
            <a:ext cx="101551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of face detection and recognition system to monitor students during online examinations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 : Student 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tep 2 : Monitor students during examination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(Step 1):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verification done using face detection and f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 recognition .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     -&gt;    Identify the face present in the image . 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-&gt;    Way of confirming the student identity using their face .</a:t>
            </a:r>
          </a:p>
          <a:p>
            <a:pPr algn="l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(Step 2):</a:t>
            </a:r>
          </a:p>
          <a:p>
            <a:pPr algn="l"/>
            <a:r>
              <a:rPr 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reate an automated proctoring system where the user can be monitored automatically through the webcam . Monitoring the user’s eye movement , mobile phone usage detection , identify the presence of person other than user.</a:t>
            </a:r>
          </a:p>
          <a:p>
            <a:pPr algn="l"/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0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004-6800-4D25-9D3C-8B78CC12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PROCESS  FLOW - Step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AEDFEB-41CC-47BA-AE1D-ACD7AF0CB7CB}"/>
              </a:ext>
            </a:extLst>
          </p:cNvPr>
          <p:cNvSpPr/>
          <p:nvPr/>
        </p:nvSpPr>
        <p:spPr>
          <a:xfrm>
            <a:off x="3651900" y="3027019"/>
            <a:ext cx="2438401" cy="590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9EB51-F3E5-493C-ABD7-4865D28C8552}"/>
              </a:ext>
            </a:extLst>
          </p:cNvPr>
          <p:cNvSpPr txBox="1"/>
          <p:nvPr/>
        </p:nvSpPr>
        <p:spPr>
          <a:xfrm>
            <a:off x="1270997" y="3121966"/>
            <a:ext cx="192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1AD98-61FF-4BE6-A94B-EC34FB08FD62}"/>
              </a:ext>
            </a:extLst>
          </p:cNvPr>
          <p:cNvSpPr txBox="1"/>
          <p:nvPr/>
        </p:nvSpPr>
        <p:spPr>
          <a:xfrm>
            <a:off x="3920963" y="3087553"/>
            <a:ext cx="2183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05491-AEB7-4BFD-89E9-CD22AB443173}"/>
              </a:ext>
            </a:extLst>
          </p:cNvPr>
          <p:cNvSpPr txBox="1"/>
          <p:nvPr/>
        </p:nvSpPr>
        <p:spPr>
          <a:xfrm>
            <a:off x="7352191" y="3091144"/>
            <a:ext cx="2759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Segmentation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513EC-358E-4329-BE34-55C858404072}"/>
              </a:ext>
            </a:extLst>
          </p:cNvPr>
          <p:cNvSpPr txBox="1"/>
          <p:nvPr/>
        </p:nvSpPr>
        <p:spPr>
          <a:xfrm>
            <a:off x="9136602" y="4228778"/>
            <a:ext cx="2661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Extraction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414E8-A0BB-4C05-8096-92C3F3A61FCB}"/>
              </a:ext>
            </a:extLst>
          </p:cNvPr>
          <p:cNvSpPr txBox="1"/>
          <p:nvPr/>
        </p:nvSpPr>
        <p:spPr>
          <a:xfrm>
            <a:off x="9021193" y="5580580"/>
            <a:ext cx="2777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of Faces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Trained Database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B15BE3-1B4E-4CEA-A521-DCA703B18CDD}"/>
              </a:ext>
            </a:extLst>
          </p:cNvPr>
          <p:cNvSpPr txBox="1"/>
          <p:nvPr/>
        </p:nvSpPr>
        <p:spPr>
          <a:xfrm>
            <a:off x="5012917" y="5888356"/>
            <a:ext cx="2539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023906-840B-4EB1-9B07-CA5443B23F28}"/>
              </a:ext>
            </a:extLst>
          </p:cNvPr>
          <p:cNvSpPr/>
          <p:nvPr/>
        </p:nvSpPr>
        <p:spPr>
          <a:xfrm>
            <a:off x="1066787" y="3011493"/>
            <a:ext cx="1924964" cy="639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7CE928-0329-45BD-9A1C-111CD7B87B9B}"/>
              </a:ext>
            </a:extLst>
          </p:cNvPr>
          <p:cNvSpPr/>
          <p:nvPr/>
        </p:nvSpPr>
        <p:spPr>
          <a:xfrm>
            <a:off x="7034083" y="3042265"/>
            <a:ext cx="2820140" cy="583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AE1A36-1B6A-4EBE-B3CC-E14B97D0D933}"/>
              </a:ext>
            </a:extLst>
          </p:cNvPr>
          <p:cNvSpPr/>
          <p:nvPr/>
        </p:nvSpPr>
        <p:spPr>
          <a:xfrm>
            <a:off x="9010834" y="5406906"/>
            <a:ext cx="2620396" cy="1100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8086D-8D8E-45A0-A23B-847E26F666F3}"/>
              </a:ext>
            </a:extLst>
          </p:cNvPr>
          <p:cNvSpPr/>
          <p:nvPr/>
        </p:nvSpPr>
        <p:spPr>
          <a:xfrm>
            <a:off x="8843640" y="4095598"/>
            <a:ext cx="2787590" cy="706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E39BDF-4AA6-4FD0-BE52-05EB4A8CA43A}"/>
              </a:ext>
            </a:extLst>
          </p:cNvPr>
          <p:cNvSpPr/>
          <p:nvPr/>
        </p:nvSpPr>
        <p:spPr>
          <a:xfrm>
            <a:off x="4640061" y="5800369"/>
            <a:ext cx="2787590" cy="706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3432110-E735-4489-9001-40C905B044B2}"/>
              </a:ext>
            </a:extLst>
          </p:cNvPr>
          <p:cNvSpPr/>
          <p:nvPr/>
        </p:nvSpPr>
        <p:spPr>
          <a:xfrm>
            <a:off x="3065259" y="3207429"/>
            <a:ext cx="504000" cy="284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9A88484-0A32-47FA-A1A8-D3EB304B53F9}"/>
              </a:ext>
            </a:extLst>
          </p:cNvPr>
          <p:cNvSpPr/>
          <p:nvPr/>
        </p:nvSpPr>
        <p:spPr>
          <a:xfrm>
            <a:off x="6197334" y="3179880"/>
            <a:ext cx="697812" cy="3077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B720AA-BAB0-4662-9E6A-A90E0245C307}"/>
              </a:ext>
            </a:extLst>
          </p:cNvPr>
          <p:cNvSpPr/>
          <p:nvPr/>
        </p:nvSpPr>
        <p:spPr>
          <a:xfrm rot="5400000">
            <a:off x="10259746" y="3536357"/>
            <a:ext cx="639338" cy="284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D3C0B35-BCCC-4B87-A364-F4D3B9462E16}"/>
              </a:ext>
            </a:extLst>
          </p:cNvPr>
          <p:cNvSpPr/>
          <p:nvPr/>
        </p:nvSpPr>
        <p:spPr>
          <a:xfrm rot="10800000">
            <a:off x="7510143" y="5971484"/>
            <a:ext cx="1293919" cy="284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F655FFA-74AD-41E1-9C61-DADCC260E2B0}"/>
              </a:ext>
            </a:extLst>
          </p:cNvPr>
          <p:cNvSpPr/>
          <p:nvPr/>
        </p:nvSpPr>
        <p:spPr>
          <a:xfrm rot="5400000">
            <a:off x="10422680" y="4990149"/>
            <a:ext cx="419263" cy="2389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4EF228-924F-4309-88D0-C57C3B52F96A}"/>
              </a:ext>
            </a:extLst>
          </p:cNvPr>
          <p:cNvSpPr/>
          <p:nvPr/>
        </p:nvSpPr>
        <p:spPr>
          <a:xfrm>
            <a:off x="10050341" y="3244364"/>
            <a:ext cx="600023" cy="1144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4F6E70-0A54-46F4-8800-440B9F81AC81}"/>
              </a:ext>
            </a:extLst>
          </p:cNvPr>
          <p:cNvSpPr txBox="1"/>
          <p:nvPr/>
        </p:nvSpPr>
        <p:spPr>
          <a:xfrm>
            <a:off x="489753" y="2243975"/>
            <a:ext cx="4037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Student Verification Process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223125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004-6800-4D25-9D3C-8B78CC12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PROCESS  FLOW - Step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9EB51-F3E5-493C-ABD7-4865D28C8552}"/>
              </a:ext>
            </a:extLst>
          </p:cNvPr>
          <p:cNvSpPr txBox="1"/>
          <p:nvPr/>
        </p:nvSpPr>
        <p:spPr>
          <a:xfrm>
            <a:off x="6781940" y="3672044"/>
            <a:ext cx="192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Tracking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3432110-E735-4489-9001-40C905B044B2}"/>
              </a:ext>
            </a:extLst>
          </p:cNvPr>
          <p:cNvSpPr/>
          <p:nvPr/>
        </p:nvSpPr>
        <p:spPr>
          <a:xfrm>
            <a:off x="4605274" y="3722796"/>
            <a:ext cx="2038698" cy="284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9A88484-0A32-47FA-A1A8-D3EB304B53F9}"/>
              </a:ext>
            </a:extLst>
          </p:cNvPr>
          <p:cNvSpPr/>
          <p:nvPr/>
        </p:nvSpPr>
        <p:spPr>
          <a:xfrm>
            <a:off x="4588588" y="4420388"/>
            <a:ext cx="2055383" cy="284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F655FFA-74AD-41E1-9C61-DADCC260E2B0}"/>
              </a:ext>
            </a:extLst>
          </p:cNvPr>
          <p:cNvSpPr/>
          <p:nvPr/>
        </p:nvSpPr>
        <p:spPr>
          <a:xfrm>
            <a:off x="4588299" y="5059501"/>
            <a:ext cx="2055673" cy="284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4EF228-924F-4309-88D0-C57C3B52F96A}"/>
              </a:ext>
            </a:extLst>
          </p:cNvPr>
          <p:cNvSpPr/>
          <p:nvPr/>
        </p:nvSpPr>
        <p:spPr>
          <a:xfrm>
            <a:off x="3613494" y="4498603"/>
            <a:ext cx="797571" cy="1278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01D68-6C7C-45B8-A839-5AED1CC9A223}"/>
              </a:ext>
            </a:extLst>
          </p:cNvPr>
          <p:cNvSpPr txBox="1"/>
          <p:nvPr/>
        </p:nvSpPr>
        <p:spPr>
          <a:xfrm>
            <a:off x="579011" y="2344313"/>
            <a:ext cx="469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Monitoring Process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AC0CBF-BDC0-493A-8C39-7D7A90F45CBA}"/>
              </a:ext>
            </a:extLst>
          </p:cNvPr>
          <p:cNvSpPr txBox="1"/>
          <p:nvPr/>
        </p:nvSpPr>
        <p:spPr>
          <a:xfrm>
            <a:off x="6781938" y="4353456"/>
            <a:ext cx="1899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Counting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C1CE1-27FB-4557-A885-427CDDFD7716}"/>
              </a:ext>
            </a:extLst>
          </p:cNvPr>
          <p:cNvSpPr txBox="1"/>
          <p:nvPr/>
        </p:nvSpPr>
        <p:spPr>
          <a:xfrm>
            <a:off x="1154954" y="4346831"/>
            <a:ext cx="247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Seperate Process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0E699-B29E-4446-A8F1-865741DEE771}"/>
              </a:ext>
            </a:extLst>
          </p:cNvPr>
          <p:cNvSpPr/>
          <p:nvPr/>
        </p:nvSpPr>
        <p:spPr>
          <a:xfrm rot="5400000">
            <a:off x="3776613" y="4445781"/>
            <a:ext cx="1483310" cy="1740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B4FD1-DE5E-4132-AAD1-A9CDB67B573C}"/>
              </a:ext>
            </a:extLst>
          </p:cNvPr>
          <p:cNvSpPr txBox="1"/>
          <p:nvPr/>
        </p:nvSpPr>
        <p:spPr>
          <a:xfrm>
            <a:off x="6781938" y="4999046"/>
            <a:ext cx="5131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phone Detection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87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770C-2332-4411-A9AE-2E7A2656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034" y="840503"/>
            <a:ext cx="8761413" cy="706964"/>
          </a:xfrm>
        </p:spPr>
        <p:txBody>
          <a:bodyPr/>
          <a:lstStyle/>
          <a:p>
            <a:r>
              <a:rPr lang="en-US" b="1" dirty="0"/>
              <a:t>Why MTCNN ?</a:t>
            </a:r>
            <a:endParaRPr lang="en-IN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F0D506-58BB-455A-BF2F-E396D7577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383127"/>
              </p:ext>
            </p:extLst>
          </p:nvPr>
        </p:nvGraphicFramePr>
        <p:xfrm>
          <a:off x="2351596" y="3058160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479100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8247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236304A-F6A3-4635-A148-AC0A3AD10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536679"/>
              </p:ext>
            </p:extLst>
          </p:nvPr>
        </p:nvGraphicFramePr>
        <p:xfrm>
          <a:off x="630315" y="2493633"/>
          <a:ext cx="10520037" cy="352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0485">
                  <a:extLst>
                    <a:ext uri="{9D8B030D-6E8A-4147-A177-3AD203B41FA5}">
                      <a16:colId xmlns:a16="http://schemas.microsoft.com/office/drawing/2014/main" val="698463043"/>
                    </a:ext>
                  </a:extLst>
                </a:gridCol>
                <a:gridCol w="6149552">
                  <a:extLst>
                    <a:ext uri="{9D8B030D-6E8A-4147-A177-3AD203B41FA5}">
                      <a16:colId xmlns:a16="http://schemas.microsoft.com/office/drawing/2014/main" val="4064631361"/>
                    </a:ext>
                  </a:extLst>
                </a:gridCol>
              </a:tblGrid>
              <a:tr h="88096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 </a:t>
                      </a:r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093882"/>
                  </a:ext>
                </a:extLst>
              </a:tr>
              <a:tr h="880966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Haar Cascade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not provide best accuracy.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73328"/>
                  </a:ext>
                </a:extLst>
              </a:tr>
              <a:tr h="88096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 Face Detector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not detect small faces as it is trained for minimum face size of 80×80.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89192"/>
                  </a:ext>
                </a:extLst>
              </a:tr>
              <a:tr h="88096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Dlib Frontal Face Detector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not fit for non frontal facing faces .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8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95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C01D-AFE5-44D4-BB3D-89CC9A68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MTCNN Algorithm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649C-155E-4961-A306-0C9B0B032654}"/>
              </a:ext>
            </a:extLst>
          </p:cNvPr>
          <p:cNvSpPr txBox="1"/>
          <p:nvPr/>
        </p:nvSpPr>
        <p:spPr>
          <a:xfrm>
            <a:off x="1331649" y="2405849"/>
            <a:ext cx="6992620" cy="1947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MTCNN - Multitask Cascaded Convolutional Neural Networks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detects faces and facial landmarks on images.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i="0" dirty="0">
              <a:solidFill>
                <a:srgbClr val="202124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DEFA9-5374-4F47-B34B-C36B5AEF121B}"/>
              </a:ext>
            </a:extLst>
          </p:cNvPr>
          <p:cNvSpPr txBox="1"/>
          <p:nvPr/>
        </p:nvSpPr>
        <p:spPr>
          <a:xfrm>
            <a:off x="1154954" y="3520816"/>
            <a:ext cx="4005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over other Algorithms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573E2-BF12-4BA2-AB76-6210CDDBFF96}"/>
              </a:ext>
            </a:extLst>
          </p:cNvPr>
          <p:cNvSpPr txBox="1"/>
          <p:nvPr/>
        </p:nvSpPr>
        <p:spPr>
          <a:xfrm>
            <a:off x="1331649" y="4015213"/>
            <a:ext cx="810531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– Prediction step takes around 0.005 secs for 11.5 FPS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 - It should only detect faces (no false positives) and detect all faces (no false negatives)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- Faces should be detected in different poses, rotation, lighting conditions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all available resources - using GPU if possible, using color (RGB) input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64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E727-110E-4F1A-BF18-45CF3897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MTCNN </a:t>
            </a:r>
            <a:r>
              <a:rPr lang="en-IN" b="1" dirty="0"/>
              <a:t>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77AB0-8867-4111-B8BC-98BB1592C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39" y="2334828"/>
            <a:ext cx="3626456" cy="4142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E559B7-3621-4931-BE11-FCC080625396}"/>
              </a:ext>
            </a:extLst>
          </p:cNvPr>
          <p:cNvSpPr txBox="1"/>
          <p:nvPr/>
        </p:nvSpPr>
        <p:spPr>
          <a:xfrm>
            <a:off x="683581" y="2333685"/>
            <a:ext cx="695121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the image and resize it to different scales inorder to build an image pyramid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input to the three Staged cascading network.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convolution networks: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1.P-NET ( Proposal network 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2.R-NET ( Refine network 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3.O-NET (Output network )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SELF-Driving cars : This algorithm is used to identify the objects present in front of the moving car by using R-Net it shows the Identified object in the bounding box .</a:t>
            </a:r>
          </a:p>
        </p:txBody>
      </p:sp>
    </p:spTree>
    <p:extLst>
      <p:ext uri="{BB962C8B-B14F-4D97-AF65-F5344CB8AC3E}">
        <p14:creationId xmlns:p14="http://schemas.microsoft.com/office/powerpoint/2010/main" val="88347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004-6800-4D25-9D3C-8B78CC12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PROCESS  FLOW – Module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AEDFEB-41CC-47BA-AE1D-ACD7AF0CB7CB}"/>
              </a:ext>
            </a:extLst>
          </p:cNvPr>
          <p:cNvSpPr/>
          <p:nvPr/>
        </p:nvSpPr>
        <p:spPr>
          <a:xfrm>
            <a:off x="1870648" y="4295404"/>
            <a:ext cx="2905538" cy="590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9EB51-F3E5-493C-ABD7-4865D28C8552}"/>
              </a:ext>
            </a:extLst>
          </p:cNvPr>
          <p:cNvSpPr txBox="1"/>
          <p:nvPr/>
        </p:nvSpPr>
        <p:spPr>
          <a:xfrm>
            <a:off x="2541950" y="3083329"/>
            <a:ext cx="192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1AD98-61FF-4BE6-A94B-EC34FB08FD62}"/>
              </a:ext>
            </a:extLst>
          </p:cNvPr>
          <p:cNvSpPr txBox="1"/>
          <p:nvPr/>
        </p:nvSpPr>
        <p:spPr>
          <a:xfrm>
            <a:off x="2114351" y="4339592"/>
            <a:ext cx="233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MTCNN Algorithm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05491-AEB7-4BFD-89E9-CD22AB443173}"/>
              </a:ext>
            </a:extLst>
          </p:cNvPr>
          <p:cNvSpPr txBox="1"/>
          <p:nvPr/>
        </p:nvSpPr>
        <p:spPr>
          <a:xfrm>
            <a:off x="1974011" y="5748804"/>
            <a:ext cx="2759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Creation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513EC-358E-4329-BE34-55C858404072}"/>
              </a:ext>
            </a:extLst>
          </p:cNvPr>
          <p:cNvSpPr txBox="1"/>
          <p:nvPr/>
        </p:nvSpPr>
        <p:spPr>
          <a:xfrm>
            <a:off x="6971323" y="5635376"/>
            <a:ext cx="2661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Landmarks 	Detection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414E8-A0BB-4C05-8096-92C3F3A61FCB}"/>
              </a:ext>
            </a:extLst>
          </p:cNvPr>
          <p:cNvSpPr txBox="1"/>
          <p:nvPr/>
        </p:nvSpPr>
        <p:spPr>
          <a:xfrm>
            <a:off x="6881918" y="3301843"/>
            <a:ext cx="2497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image with 	Bounding box 			and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Facial Points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023906-840B-4EB1-9B07-CA5443B23F28}"/>
              </a:ext>
            </a:extLst>
          </p:cNvPr>
          <p:cNvSpPr/>
          <p:nvPr/>
        </p:nvSpPr>
        <p:spPr>
          <a:xfrm>
            <a:off x="2337740" y="2972856"/>
            <a:ext cx="1924964" cy="639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7CE928-0329-45BD-9A1C-111CD7B87B9B}"/>
              </a:ext>
            </a:extLst>
          </p:cNvPr>
          <p:cNvSpPr/>
          <p:nvPr/>
        </p:nvSpPr>
        <p:spPr>
          <a:xfrm>
            <a:off x="1913347" y="5697370"/>
            <a:ext cx="2820140" cy="583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AE1A36-1B6A-4EBE-B3CC-E14B97D0D933}"/>
              </a:ext>
            </a:extLst>
          </p:cNvPr>
          <p:cNvSpPr/>
          <p:nvPr/>
        </p:nvSpPr>
        <p:spPr>
          <a:xfrm>
            <a:off x="6703512" y="3359710"/>
            <a:ext cx="2820140" cy="1265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8086D-8D8E-45A0-A23B-847E26F666F3}"/>
              </a:ext>
            </a:extLst>
          </p:cNvPr>
          <p:cNvSpPr/>
          <p:nvPr/>
        </p:nvSpPr>
        <p:spPr>
          <a:xfrm>
            <a:off x="6703512" y="5614765"/>
            <a:ext cx="2787590" cy="706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3432110-E735-4489-9001-40C905B044B2}"/>
              </a:ext>
            </a:extLst>
          </p:cNvPr>
          <p:cNvSpPr/>
          <p:nvPr/>
        </p:nvSpPr>
        <p:spPr>
          <a:xfrm rot="5400000">
            <a:off x="3110293" y="3832048"/>
            <a:ext cx="504000" cy="284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9A88484-0A32-47FA-A1A8-D3EB304B53F9}"/>
              </a:ext>
            </a:extLst>
          </p:cNvPr>
          <p:cNvSpPr/>
          <p:nvPr/>
        </p:nvSpPr>
        <p:spPr>
          <a:xfrm rot="5400000">
            <a:off x="3048975" y="5144087"/>
            <a:ext cx="590000" cy="3209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B720AA-BAB0-4662-9E6A-A90E0245C307}"/>
              </a:ext>
            </a:extLst>
          </p:cNvPr>
          <p:cNvSpPr/>
          <p:nvPr/>
        </p:nvSpPr>
        <p:spPr>
          <a:xfrm rot="16200000">
            <a:off x="7722799" y="5035328"/>
            <a:ext cx="639338" cy="284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D3C0B35-BCCC-4B87-A364-F4D3B9462E16}"/>
              </a:ext>
            </a:extLst>
          </p:cNvPr>
          <p:cNvSpPr/>
          <p:nvPr/>
        </p:nvSpPr>
        <p:spPr>
          <a:xfrm>
            <a:off x="5120672" y="5810648"/>
            <a:ext cx="1293919" cy="284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4F6E70-0A54-46F4-8800-440B9F81AC81}"/>
              </a:ext>
            </a:extLst>
          </p:cNvPr>
          <p:cNvSpPr txBox="1"/>
          <p:nvPr/>
        </p:nvSpPr>
        <p:spPr>
          <a:xfrm>
            <a:off x="864032" y="2210755"/>
            <a:ext cx="4037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Process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6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0A08-D9CD-486E-A391-0A9C4867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Face Detection Implementation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A30C3-3934-4AA2-AD8E-6D827F57F7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1" r="16191" b="56110"/>
          <a:stretch/>
        </p:blipFill>
        <p:spPr>
          <a:xfrm>
            <a:off x="7747246" y="2398628"/>
            <a:ext cx="3154533" cy="2667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43C1C-824C-4413-8A48-3A2EFD7288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-1" r="10100" b="56581"/>
          <a:stretch/>
        </p:blipFill>
        <p:spPr>
          <a:xfrm>
            <a:off x="1154954" y="2398628"/>
            <a:ext cx="3462292" cy="267133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5FA0905-A169-4A3A-B8B1-062EB2B3158C}"/>
              </a:ext>
            </a:extLst>
          </p:cNvPr>
          <p:cNvSpPr/>
          <p:nvPr/>
        </p:nvSpPr>
        <p:spPr>
          <a:xfrm>
            <a:off x="5273336" y="3238780"/>
            <a:ext cx="1793290" cy="6230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9FF4E-D8F6-442A-A912-615FD1B2229A}"/>
              </a:ext>
            </a:extLst>
          </p:cNvPr>
          <p:cNvSpPr txBox="1"/>
          <p:nvPr/>
        </p:nvSpPr>
        <p:spPr>
          <a:xfrm>
            <a:off x="1935332" y="5237825"/>
            <a:ext cx="149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B85AB-9722-4843-B744-3C074077A959}"/>
              </a:ext>
            </a:extLst>
          </p:cNvPr>
          <p:cNvSpPr txBox="1"/>
          <p:nvPr/>
        </p:nvSpPr>
        <p:spPr>
          <a:xfrm>
            <a:off x="8152440" y="5237825"/>
            <a:ext cx="2411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Detected Image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AD147-92B3-4511-82F5-55E7FD010CD6}"/>
              </a:ext>
            </a:extLst>
          </p:cNvPr>
          <p:cNvSpPr txBox="1"/>
          <p:nvPr/>
        </p:nvSpPr>
        <p:spPr>
          <a:xfrm>
            <a:off x="8246216" y="5607157"/>
            <a:ext cx="2478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Facial key points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56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1480</TotalTime>
  <Words>890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PT Sans</vt:lpstr>
      <vt:lpstr>Times New Roman</vt:lpstr>
      <vt:lpstr>Wingdings</vt:lpstr>
      <vt:lpstr>Wingdings 3</vt:lpstr>
      <vt:lpstr>Ion Boardroom</vt:lpstr>
      <vt:lpstr>Design of face detection and recognition system to monitor students during online examinations</vt:lpstr>
      <vt:lpstr>PROJECT FLOW</vt:lpstr>
      <vt:lpstr>PROCESS  FLOW - Step 1</vt:lpstr>
      <vt:lpstr>PROCESS  FLOW - Step 2</vt:lpstr>
      <vt:lpstr>Why MTCNN ?</vt:lpstr>
      <vt:lpstr>MTCNN Algorithm</vt:lpstr>
      <vt:lpstr>MTCNN Architecture</vt:lpstr>
      <vt:lpstr>PROCESS  FLOW – Module 1</vt:lpstr>
      <vt:lpstr>Face Detection Implementation</vt:lpstr>
      <vt:lpstr>PROCESS  FLOW – Module 2</vt:lpstr>
      <vt:lpstr>Face Verification Implementation</vt:lpstr>
      <vt:lpstr>Face Verification Implementation</vt:lpstr>
      <vt:lpstr>Face Verification Implementation</vt:lpstr>
      <vt:lpstr>Face Verification Implementation</vt:lpstr>
      <vt:lpstr>Further Modules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Movie Recommendation System</dc:title>
  <dc:creator>keerthana</dc:creator>
  <cp:lastModifiedBy>keerthana keerthana</cp:lastModifiedBy>
  <cp:revision>39</cp:revision>
  <dcterms:created xsi:type="dcterms:W3CDTF">2021-08-09T00:40:41Z</dcterms:created>
  <dcterms:modified xsi:type="dcterms:W3CDTF">2022-03-09T14:07:37Z</dcterms:modified>
</cp:coreProperties>
</file>