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78" r:id="rId5"/>
    <p:sldId id="288" r:id="rId6"/>
    <p:sldId id="290" r:id="rId7"/>
    <p:sldId id="302" r:id="rId8"/>
    <p:sldId id="303" r:id="rId9"/>
    <p:sldId id="304" r:id="rId10"/>
    <p:sldId id="293" r:id="rId11"/>
    <p:sldId id="294" r:id="rId12"/>
    <p:sldId id="295" r:id="rId13"/>
    <p:sldId id="296" r:id="rId14"/>
    <p:sldId id="297" r:id="rId15"/>
    <p:sldId id="298" r:id="rId16"/>
    <p:sldId id="299" r:id="rId17"/>
    <p:sldId id="300" r:id="rId18"/>
    <p:sldId id="292" r:id="rId19"/>
    <p:sldId id="307" r:id="rId20"/>
    <p:sldId id="308" r:id="rId21"/>
    <p:sldId id="305" r:id="rId22"/>
    <p:sldId id="287"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19" autoAdjust="0"/>
  </p:normalViewPr>
  <p:slideViewPr>
    <p:cSldViewPr snapToGrid="0">
      <p:cViewPr varScale="1">
        <p:scale>
          <a:sx n="86" d="100"/>
          <a:sy n="86" d="100"/>
        </p:scale>
        <p:origin x="55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6"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4/8/2022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slideLayout" Target="../slideLayouts/slideLayout1.xml" /><Relationship Id="rId1" Type="http://schemas.openxmlformats.org/officeDocument/2006/relationships/themeOverride" Target="../theme/themeOverride1.xml" /><Relationship Id="rId4" Type="http://schemas.openxmlformats.org/officeDocument/2006/relationships/image" Target="../media/image6.jpeg" /></Relationships>
</file>

<file path=ppt/slides/_rels/slide10.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9.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png" /><Relationship Id="rId1" Type="http://schemas.openxmlformats.org/officeDocument/2006/relationships/slideLayout" Target="../slideLayouts/slideLayout7.xml" /><Relationship Id="rId4" Type="http://schemas.openxmlformats.org/officeDocument/2006/relationships/image" Target="../media/image23.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184854" y="1556522"/>
            <a:ext cx="3485073" cy="1089024"/>
          </a:xfrm>
        </p:spPr>
        <p:txBody>
          <a:bodyPr>
            <a:normAutofit fontScale="90000"/>
          </a:bodyPr>
          <a:lstStyle/>
          <a:p>
            <a:pPr algn="l"/>
            <a:r>
              <a:rPr lang="en-US" sz="4000" dirty="0">
                <a:solidFill>
                  <a:schemeClr val="tx1"/>
                </a:solidFill>
              </a:rPr>
              <a:t>Project Guide</a:t>
            </a:r>
            <a:br>
              <a:rPr lang="en-US" sz="4000" dirty="0">
                <a:solidFill>
                  <a:schemeClr val="tx1"/>
                </a:solidFill>
              </a:rPr>
            </a:br>
            <a:r>
              <a:rPr lang="en-IN" sz="2400" b="1" i="0" dirty="0">
                <a:solidFill>
                  <a:schemeClr val="tx1"/>
                </a:solidFill>
                <a:effectLst/>
                <a:latin typeface="PT Sans"/>
              </a:rPr>
              <a:t>Dr. K.Kumar</a:t>
            </a:r>
            <a:r>
              <a:rPr lang="en-IN" sz="2400" b="1" dirty="0">
                <a:solidFill>
                  <a:schemeClr val="tx1"/>
                </a:solidFill>
                <a:effectLst/>
                <a:latin typeface="PT Sans"/>
              </a:rPr>
              <a:t> M.E., Ph.D.,</a:t>
            </a:r>
            <a:r>
              <a:rPr lang="en-IN" sz="2400" b="1" i="0" dirty="0">
                <a:solidFill>
                  <a:schemeClr val="tx1"/>
                </a:solidFill>
                <a:effectLst/>
                <a:latin typeface="PT Sans"/>
              </a:rPr>
              <a:t> </a:t>
            </a:r>
            <a:br>
              <a:rPr lang="en-IN" sz="4000" b="0" i="0" dirty="0">
                <a:solidFill>
                  <a:schemeClr val="tx1"/>
                </a:solidFill>
                <a:effectLst/>
                <a:latin typeface="PT Sans"/>
              </a:rPr>
            </a:br>
            <a:r>
              <a:rPr lang="en-IN" sz="2000" b="0" i="0" dirty="0">
                <a:solidFill>
                  <a:schemeClr val="tx1"/>
                </a:solidFill>
                <a:effectLst/>
                <a:latin typeface="PT Sans"/>
              </a:rPr>
              <a:t>Associate Professor</a:t>
            </a:r>
            <a:endParaRPr lang="en-US" sz="2000" dirty="0">
              <a:solidFill>
                <a:schemeClr val="tx1"/>
              </a:solidFill>
            </a:endParaRPr>
          </a:p>
        </p:txBody>
      </p:sp>
      <p:sp>
        <p:nvSpPr>
          <p:cNvPr id="4" name="TextBox 3">
            <a:extLst>
              <a:ext uri="{FF2B5EF4-FFF2-40B4-BE49-F238E27FC236}">
                <a16:creationId xmlns:a16="http://schemas.microsoft.com/office/drawing/2014/main" id="{60BB6256-322D-4AE6-B2B8-6F37C8DD7A85}"/>
              </a:ext>
            </a:extLst>
          </p:cNvPr>
          <p:cNvSpPr txBox="1"/>
          <p:nvPr/>
        </p:nvSpPr>
        <p:spPr>
          <a:xfrm>
            <a:off x="7184854" y="2781584"/>
            <a:ext cx="4100418" cy="2277547"/>
          </a:xfrm>
          <a:prstGeom prst="rect">
            <a:avLst/>
          </a:prstGeom>
          <a:noFill/>
        </p:spPr>
        <p:txBody>
          <a:bodyPr wrap="square" rtlCol="0">
            <a:spAutoFit/>
          </a:bodyPr>
          <a:lstStyle/>
          <a:p>
            <a:endParaRPr lang="en-IN" dirty="0">
              <a:solidFill>
                <a:schemeClr val="bg1"/>
              </a:solidFill>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TEAM MEMBERS</a:t>
            </a:r>
          </a:p>
          <a:p>
            <a:r>
              <a:rPr lang="en-IN"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Divya</a:t>
            </a:r>
            <a:r>
              <a:rPr lang="en-GB" sz="2400" dirty="0">
                <a:latin typeface="Times New Roman" panose="02020603050405020304" pitchFamily="18" charset="0"/>
                <a:cs typeface="Times New Roman" panose="02020603050405020304" pitchFamily="18" charset="0"/>
              </a:rPr>
              <a:t> A</a:t>
            </a:r>
            <a:r>
              <a:rPr lang="en-IN" sz="2400" dirty="0">
                <a:latin typeface="Times New Roman" panose="02020603050405020304" pitchFamily="18" charset="0"/>
                <a:cs typeface="Times New Roman" panose="02020603050405020304" pitchFamily="18" charset="0"/>
              </a:rPr>
              <a:t>(1817116)</a:t>
            </a:r>
          </a:p>
          <a:p>
            <a:r>
              <a:rPr lang="en-IN"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Hafeeza</a:t>
            </a:r>
            <a:r>
              <a:rPr lang="en-GB" sz="2400" dirty="0">
                <a:latin typeface="Times New Roman" panose="02020603050405020304" pitchFamily="18" charset="0"/>
                <a:cs typeface="Times New Roman" panose="02020603050405020304" pitchFamily="18" charset="0"/>
              </a:rPr>
              <a:t> Begum M </a:t>
            </a:r>
            <a:r>
              <a:rPr lang="en-IN" sz="2400" dirty="0">
                <a:latin typeface="Times New Roman" panose="02020603050405020304" pitchFamily="18" charset="0"/>
                <a:cs typeface="Times New Roman" panose="02020603050405020304" pitchFamily="18" charset="0"/>
              </a:rPr>
              <a:t>(1817118)</a:t>
            </a:r>
          </a:p>
          <a:p>
            <a:r>
              <a:rPr lang="en-IN" sz="24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Keerthana  K</a:t>
            </a:r>
            <a:r>
              <a:rPr lang="en-IN" sz="2400" dirty="0">
                <a:latin typeface="Times New Roman" panose="02020603050405020304" pitchFamily="18" charset="0"/>
                <a:cs typeface="Times New Roman" panose="02020603050405020304" pitchFamily="18" charset="0"/>
              </a:rPr>
              <a:t>(1817123)</a:t>
            </a:r>
          </a:p>
          <a:p>
            <a:r>
              <a:rPr lang="en-IN" sz="24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Pavithra T</a:t>
            </a:r>
            <a:r>
              <a:rPr lang="en-IN" sz="2400" dirty="0">
                <a:latin typeface="Times New Roman" panose="02020603050405020304" pitchFamily="18" charset="0"/>
                <a:cs typeface="Times New Roman" panose="02020603050405020304" pitchFamily="18" charset="0"/>
              </a:rPr>
              <a:t>(1817137)</a:t>
            </a:r>
          </a:p>
        </p:txBody>
      </p:sp>
      <p:sp>
        <p:nvSpPr>
          <p:cNvPr id="6" name="TextBox 5">
            <a:extLst>
              <a:ext uri="{FF2B5EF4-FFF2-40B4-BE49-F238E27FC236}">
                <a16:creationId xmlns:a16="http://schemas.microsoft.com/office/drawing/2014/main" id="{45FA553B-BB02-437C-834C-A55CD0671ECE}"/>
              </a:ext>
            </a:extLst>
          </p:cNvPr>
          <p:cNvSpPr txBox="1"/>
          <p:nvPr/>
        </p:nvSpPr>
        <p:spPr>
          <a:xfrm>
            <a:off x="832104" y="324717"/>
            <a:ext cx="12079224" cy="707886"/>
          </a:xfrm>
          <a:prstGeom prst="rect">
            <a:avLst/>
          </a:prstGeom>
          <a:noFill/>
        </p:spPr>
        <p:txBody>
          <a:bodyPr wrap="square" rtlCol="0">
            <a:spAutoFit/>
          </a:bodyPr>
          <a:lstStyle/>
          <a:p>
            <a:r>
              <a:rPr lang="en-IN" sz="4000" b="1" dirty="0">
                <a:solidFill>
                  <a:srgbClr val="000000"/>
                </a:solidFill>
              </a:rPr>
              <a:t>CRIME PREDICTION ANALYSIS IN LOCATION</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D34DB-1264-4C96-BB0F-3EB5E95A78DD}"/>
              </a:ext>
            </a:extLst>
          </p:cNvPr>
          <p:cNvSpPr txBox="1">
            <a:spLocks/>
          </p:cNvSpPr>
          <p:nvPr/>
        </p:nvSpPr>
        <p:spPr>
          <a:xfrm>
            <a:off x="1105550" y="0"/>
            <a:ext cx="10353762" cy="87740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effectLst/>
                <a:latin typeface="Times New Roman" panose="02020603050405020304" pitchFamily="18" charset="0"/>
                <a:cs typeface="Times New Roman" panose="02020603050405020304" pitchFamily="18" charset="0"/>
              </a:rPr>
              <a:t>Data Exploration</a:t>
            </a:r>
            <a:endParaRPr lang="en-IN" sz="3200" b="1" u="sng"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89AD75D-BAC5-413F-89CF-63E6DCFBBD03}"/>
              </a:ext>
            </a:extLst>
          </p:cNvPr>
          <p:cNvPicPr>
            <a:picLocks noChangeAspect="1"/>
          </p:cNvPicPr>
          <p:nvPr/>
        </p:nvPicPr>
        <p:blipFill rotWithShape="1">
          <a:blip r:embed="rId2"/>
          <a:srcRect t="23819" r="52961" b="50000"/>
          <a:stretch/>
        </p:blipFill>
        <p:spPr>
          <a:xfrm>
            <a:off x="573163" y="2295257"/>
            <a:ext cx="5711302" cy="1788098"/>
          </a:xfrm>
          <a:prstGeom prst="rect">
            <a:avLst/>
          </a:prstGeom>
        </p:spPr>
      </p:pic>
      <p:pic>
        <p:nvPicPr>
          <p:cNvPr id="7" name="Picture 6">
            <a:extLst>
              <a:ext uri="{FF2B5EF4-FFF2-40B4-BE49-F238E27FC236}">
                <a16:creationId xmlns:a16="http://schemas.microsoft.com/office/drawing/2014/main" id="{FA2AA6C9-4E0A-4620-AE12-B54BF7AE0EF1}"/>
              </a:ext>
            </a:extLst>
          </p:cNvPr>
          <p:cNvPicPr>
            <a:picLocks noChangeAspect="1"/>
          </p:cNvPicPr>
          <p:nvPr/>
        </p:nvPicPr>
        <p:blipFill>
          <a:blip r:embed="rId3"/>
          <a:stretch>
            <a:fillRect/>
          </a:stretch>
        </p:blipFill>
        <p:spPr>
          <a:xfrm>
            <a:off x="7091084" y="1302131"/>
            <a:ext cx="4101625" cy="4253738"/>
          </a:xfrm>
          <a:prstGeom prst="rect">
            <a:avLst/>
          </a:prstGeom>
        </p:spPr>
      </p:pic>
      <p:sp>
        <p:nvSpPr>
          <p:cNvPr id="5" name="TextBox 4">
            <a:extLst>
              <a:ext uri="{FF2B5EF4-FFF2-40B4-BE49-F238E27FC236}">
                <a16:creationId xmlns:a16="http://schemas.microsoft.com/office/drawing/2014/main" id="{5B8779AD-79FB-40E7-8CD5-363B76647181}"/>
              </a:ext>
            </a:extLst>
          </p:cNvPr>
          <p:cNvSpPr txBox="1"/>
          <p:nvPr/>
        </p:nvSpPr>
        <p:spPr>
          <a:xfrm>
            <a:off x="1558031" y="4426095"/>
            <a:ext cx="4279037" cy="369332"/>
          </a:xfrm>
          <a:prstGeom prst="rect">
            <a:avLst/>
          </a:prstGeom>
          <a:noFill/>
        </p:spPr>
        <p:txBody>
          <a:bodyPr wrap="square" rtlCol="0">
            <a:spAutoFit/>
          </a:bodyPr>
          <a:lstStyle/>
          <a:p>
            <a:r>
              <a:rPr lang="en-US" dirty="0"/>
              <a:t>Crime Rate on Daily basis</a:t>
            </a:r>
            <a:endParaRPr lang="en-IN" dirty="0"/>
          </a:p>
        </p:txBody>
      </p:sp>
    </p:spTree>
    <p:extLst>
      <p:ext uri="{BB962C8B-B14F-4D97-AF65-F5344CB8AC3E}">
        <p14:creationId xmlns:p14="http://schemas.microsoft.com/office/powerpoint/2010/main" val="772924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D34DB-1264-4C96-BB0F-3EB5E95A78DD}"/>
              </a:ext>
            </a:extLst>
          </p:cNvPr>
          <p:cNvSpPr txBox="1">
            <a:spLocks/>
          </p:cNvSpPr>
          <p:nvPr/>
        </p:nvSpPr>
        <p:spPr>
          <a:xfrm>
            <a:off x="1105550" y="0"/>
            <a:ext cx="10353762" cy="87740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effectLst/>
                <a:latin typeface="Times New Roman" panose="02020603050405020304" pitchFamily="18" charset="0"/>
                <a:cs typeface="Times New Roman" panose="02020603050405020304" pitchFamily="18" charset="0"/>
              </a:rPr>
              <a:t>Data Exploration</a:t>
            </a:r>
            <a:endParaRPr lang="en-IN" sz="3200" b="1" u="sng"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D9533C2-628E-4DAE-99B5-39CE57612270}"/>
              </a:ext>
            </a:extLst>
          </p:cNvPr>
          <p:cNvPicPr>
            <a:picLocks noChangeAspect="1"/>
          </p:cNvPicPr>
          <p:nvPr/>
        </p:nvPicPr>
        <p:blipFill rotWithShape="1">
          <a:blip r:embed="rId2"/>
          <a:srcRect l="2330" t="35858" r="50558" b="26213"/>
          <a:stretch/>
        </p:blipFill>
        <p:spPr>
          <a:xfrm>
            <a:off x="387657" y="1955946"/>
            <a:ext cx="5365074" cy="2429624"/>
          </a:xfrm>
          <a:prstGeom prst="rect">
            <a:avLst/>
          </a:prstGeom>
        </p:spPr>
      </p:pic>
      <p:pic>
        <p:nvPicPr>
          <p:cNvPr id="8" name="Picture 7">
            <a:extLst>
              <a:ext uri="{FF2B5EF4-FFF2-40B4-BE49-F238E27FC236}">
                <a16:creationId xmlns:a16="http://schemas.microsoft.com/office/drawing/2014/main" id="{FA3BA02F-69E8-4A7F-92A1-5167E730DCD4}"/>
              </a:ext>
            </a:extLst>
          </p:cNvPr>
          <p:cNvPicPr>
            <a:picLocks noChangeAspect="1"/>
          </p:cNvPicPr>
          <p:nvPr/>
        </p:nvPicPr>
        <p:blipFill>
          <a:blip r:embed="rId3"/>
          <a:stretch>
            <a:fillRect/>
          </a:stretch>
        </p:blipFill>
        <p:spPr>
          <a:xfrm>
            <a:off x="7183756" y="1287261"/>
            <a:ext cx="4481503" cy="3628747"/>
          </a:xfrm>
          <a:prstGeom prst="rect">
            <a:avLst/>
          </a:prstGeom>
        </p:spPr>
      </p:pic>
      <p:sp>
        <p:nvSpPr>
          <p:cNvPr id="6" name="TextBox 5">
            <a:extLst>
              <a:ext uri="{FF2B5EF4-FFF2-40B4-BE49-F238E27FC236}">
                <a16:creationId xmlns:a16="http://schemas.microsoft.com/office/drawing/2014/main" id="{3651FC2E-17D9-4DB1-8C27-1D2967830938}"/>
              </a:ext>
            </a:extLst>
          </p:cNvPr>
          <p:cNvSpPr txBox="1"/>
          <p:nvPr/>
        </p:nvSpPr>
        <p:spPr>
          <a:xfrm>
            <a:off x="1407110" y="4630281"/>
            <a:ext cx="4279037" cy="369332"/>
          </a:xfrm>
          <a:prstGeom prst="rect">
            <a:avLst/>
          </a:prstGeom>
          <a:noFill/>
        </p:spPr>
        <p:txBody>
          <a:bodyPr wrap="square" rtlCol="0">
            <a:spAutoFit/>
          </a:bodyPr>
          <a:lstStyle/>
          <a:p>
            <a:r>
              <a:rPr lang="en-US" dirty="0"/>
              <a:t>Crime Rate on Monthly basis</a:t>
            </a:r>
            <a:endParaRPr lang="en-IN" dirty="0"/>
          </a:p>
        </p:txBody>
      </p:sp>
    </p:spTree>
    <p:extLst>
      <p:ext uri="{BB962C8B-B14F-4D97-AF65-F5344CB8AC3E}">
        <p14:creationId xmlns:p14="http://schemas.microsoft.com/office/powerpoint/2010/main" val="658159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D34DB-1264-4C96-BB0F-3EB5E95A78DD}"/>
              </a:ext>
            </a:extLst>
          </p:cNvPr>
          <p:cNvSpPr txBox="1">
            <a:spLocks/>
          </p:cNvSpPr>
          <p:nvPr/>
        </p:nvSpPr>
        <p:spPr>
          <a:xfrm>
            <a:off x="1105550" y="0"/>
            <a:ext cx="10353762" cy="87740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effectLst/>
                <a:latin typeface="Times New Roman" panose="02020603050405020304" pitchFamily="18" charset="0"/>
                <a:cs typeface="Times New Roman" panose="02020603050405020304" pitchFamily="18" charset="0"/>
              </a:rPr>
              <a:t>Data Exploration</a:t>
            </a:r>
            <a:endParaRPr lang="en-IN" sz="3200" b="1" u="sng"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CEA752B-D488-445F-B425-FBE6F7F8CDF1}"/>
              </a:ext>
            </a:extLst>
          </p:cNvPr>
          <p:cNvPicPr>
            <a:picLocks noChangeAspect="1"/>
          </p:cNvPicPr>
          <p:nvPr/>
        </p:nvPicPr>
        <p:blipFill rotWithShape="1">
          <a:blip r:embed="rId2"/>
          <a:srcRect l="2694" t="38188" r="52598" b="37346"/>
          <a:stretch/>
        </p:blipFill>
        <p:spPr>
          <a:xfrm>
            <a:off x="301842" y="2175029"/>
            <a:ext cx="6431466" cy="1979719"/>
          </a:xfrm>
          <a:prstGeom prst="rect">
            <a:avLst/>
          </a:prstGeom>
        </p:spPr>
      </p:pic>
      <p:pic>
        <p:nvPicPr>
          <p:cNvPr id="8" name="Picture 7">
            <a:extLst>
              <a:ext uri="{FF2B5EF4-FFF2-40B4-BE49-F238E27FC236}">
                <a16:creationId xmlns:a16="http://schemas.microsoft.com/office/drawing/2014/main" id="{4351B704-811F-4178-8A53-28845377E6DC}"/>
              </a:ext>
            </a:extLst>
          </p:cNvPr>
          <p:cNvPicPr>
            <a:picLocks noChangeAspect="1"/>
          </p:cNvPicPr>
          <p:nvPr/>
        </p:nvPicPr>
        <p:blipFill>
          <a:blip r:embed="rId3"/>
          <a:stretch>
            <a:fillRect/>
          </a:stretch>
        </p:blipFill>
        <p:spPr>
          <a:xfrm>
            <a:off x="7204175" y="1683429"/>
            <a:ext cx="4393021" cy="3491142"/>
          </a:xfrm>
          <a:prstGeom prst="rect">
            <a:avLst/>
          </a:prstGeom>
        </p:spPr>
      </p:pic>
      <p:sp>
        <p:nvSpPr>
          <p:cNvPr id="6" name="TextBox 5">
            <a:extLst>
              <a:ext uri="{FF2B5EF4-FFF2-40B4-BE49-F238E27FC236}">
                <a16:creationId xmlns:a16="http://schemas.microsoft.com/office/drawing/2014/main" id="{CA1AAFE4-8C52-44CC-A6FA-60C4282422F0}"/>
              </a:ext>
            </a:extLst>
          </p:cNvPr>
          <p:cNvSpPr txBox="1"/>
          <p:nvPr/>
        </p:nvSpPr>
        <p:spPr>
          <a:xfrm>
            <a:off x="1816963" y="4372829"/>
            <a:ext cx="4279037" cy="369332"/>
          </a:xfrm>
          <a:prstGeom prst="rect">
            <a:avLst/>
          </a:prstGeom>
          <a:noFill/>
        </p:spPr>
        <p:txBody>
          <a:bodyPr wrap="square" rtlCol="0">
            <a:spAutoFit/>
          </a:bodyPr>
          <a:lstStyle/>
          <a:p>
            <a:r>
              <a:rPr lang="en-US" dirty="0"/>
              <a:t>Crime Rate on Monthly basis</a:t>
            </a:r>
            <a:endParaRPr lang="en-IN" dirty="0"/>
          </a:p>
        </p:txBody>
      </p:sp>
    </p:spTree>
    <p:extLst>
      <p:ext uri="{BB962C8B-B14F-4D97-AF65-F5344CB8AC3E}">
        <p14:creationId xmlns:p14="http://schemas.microsoft.com/office/powerpoint/2010/main" val="695992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D34DB-1264-4C96-BB0F-3EB5E95A78DD}"/>
              </a:ext>
            </a:extLst>
          </p:cNvPr>
          <p:cNvSpPr txBox="1">
            <a:spLocks/>
          </p:cNvSpPr>
          <p:nvPr/>
        </p:nvSpPr>
        <p:spPr>
          <a:xfrm>
            <a:off x="1105550" y="0"/>
            <a:ext cx="10353762" cy="87740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effectLst/>
                <a:latin typeface="Times New Roman" panose="02020603050405020304" pitchFamily="18" charset="0"/>
                <a:cs typeface="Times New Roman" panose="02020603050405020304" pitchFamily="18" charset="0"/>
              </a:rPr>
              <a:t>Data Exploration</a:t>
            </a:r>
            <a:endParaRPr lang="en-IN" sz="3200" b="1" u="sng"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FA4B481-2434-4275-B533-353B5E850249}"/>
              </a:ext>
            </a:extLst>
          </p:cNvPr>
          <p:cNvPicPr>
            <a:picLocks noChangeAspect="1"/>
          </p:cNvPicPr>
          <p:nvPr/>
        </p:nvPicPr>
        <p:blipFill>
          <a:blip r:embed="rId2"/>
          <a:stretch>
            <a:fillRect/>
          </a:stretch>
        </p:blipFill>
        <p:spPr>
          <a:xfrm>
            <a:off x="557262" y="1101952"/>
            <a:ext cx="3553099" cy="4791919"/>
          </a:xfrm>
          <a:prstGeom prst="rect">
            <a:avLst/>
          </a:prstGeom>
        </p:spPr>
      </p:pic>
      <p:pic>
        <p:nvPicPr>
          <p:cNvPr id="8" name="Picture 7">
            <a:extLst>
              <a:ext uri="{FF2B5EF4-FFF2-40B4-BE49-F238E27FC236}">
                <a16:creationId xmlns:a16="http://schemas.microsoft.com/office/drawing/2014/main" id="{F765594D-BDD0-4F89-A5C0-D487242327D1}"/>
              </a:ext>
            </a:extLst>
          </p:cNvPr>
          <p:cNvPicPr>
            <a:picLocks noChangeAspect="1"/>
          </p:cNvPicPr>
          <p:nvPr/>
        </p:nvPicPr>
        <p:blipFill>
          <a:blip r:embed="rId3"/>
          <a:stretch>
            <a:fillRect/>
          </a:stretch>
        </p:blipFill>
        <p:spPr>
          <a:xfrm>
            <a:off x="5488432" y="1108067"/>
            <a:ext cx="6235083" cy="4785804"/>
          </a:xfrm>
          <a:prstGeom prst="rect">
            <a:avLst/>
          </a:prstGeom>
        </p:spPr>
      </p:pic>
      <p:sp>
        <p:nvSpPr>
          <p:cNvPr id="6" name="TextBox 5">
            <a:extLst>
              <a:ext uri="{FF2B5EF4-FFF2-40B4-BE49-F238E27FC236}">
                <a16:creationId xmlns:a16="http://schemas.microsoft.com/office/drawing/2014/main" id="{2BEDE8CC-6C4B-406F-A7EE-893FEA575E9B}"/>
              </a:ext>
            </a:extLst>
          </p:cNvPr>
          <p:cNvSpPr txBox="1"/>
          <p:nvPr/>
        </p:nvSpPr>
        <p:spPr>
          <a:xfrm>
            <a:off x="936594" y="6041831"/>
            <a:ext cx="4279037" cy="369332"/>
          </a:xfrm>
          <a:prstGeom prst="rect">
            <a:avLst/>
          </a:prstGeom>
          <a:noFill/>
        </p:spPr>
        <p:txBody>
          <a:bodyPr wrap="square" rtlCol="0">
            <a:spAutoFit/>
          </a:bodyPr>
          <a:lstStyle/>
          <a:p>
            <a:r>
              <a:rPr lang="en-US" dirty="0" err="1"/>
              <a:t>Variantion</a:t>
            </a:r>
            <a:r>
              <a:rPr lang="en-US" dirty="0"/>
              <a:t> of Crime in Location</a:t>
            </a:r>
            <a:endParaRPr lang="en-IN" dirty="0"/>
          </a:p>
        </p:txBody>
      </p:sp>
      <p:sp>
        <p:nvSpPr>
          <p:cNvPr id="7" name="TextBox 6">
            <a:extLst>
              <a:ext uri="{FF2B5EF4-FFF2-40B4-BE49-F238E27FC236}">
                <a16:creationId xmlns:a16="http://schemas.microsoft.com/office/drawing/2014/main" id="{43E130D6-B7BD-42F5-BC23-0CF568413E3D}"/>
              </a:ext>
            </a:extLst>
          </p:cNvPr>
          <p:cNvSpPr txBox="1"/>
          <p:nvPr/>
        </p:nvSpPr>
        <p:spPr>
          <a:xfrm>
            <a:off x="7180275" y="6041831"/>
            <a:ext cx="4279037" cy="369332"/>
          </a:xfrm>
          <a:prstGeom prst="rect">
            <a:avLst/>
          </a:prstGeom>
          <a:noFill/>
        </p:spPr>
        <p:txBody>
          <a:bodyPr wrap="square" rtlCol="0">
            <a:spAutoFit/>
          </a:bodyPr>
          <a:lstStyle/>
          <a:p>
            <a:r>
              <a:rPr lang="en-US" dirty="0" err="1"/>
              <a:t>Variantion</a:t>
            </a:r>
            <a:r>
              <a:rPr lang="en-US" dirty="0"/>
              <a:t> of Crime in Hour</a:t>
            </a:r>
            <a:endParaRPr lang="en-IN" dirty="0"/>
          </a:p>
        </p:txBody>
      </p:sp>
    </p:spTree>
    <p:extLst>
      <p:ext uri="{BB962C8B-B14F-4D97-AF65-F5344CB8AC3E}">
        <p14:creationId xmlns:p14="http://schemas.microsoft.com/office/powerpoint/2010/main" val="2309322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D34DB-1264-4C96-BB0F-3EB5E95A78DD}"/>
              </a:ext>
            </a:extLst>
          </p:cNvPr>
          <p:cNvSpPr txBox="1">
            <a:spLocks/>
          </p:cNvSpPr>
          <p:nvPr/>
        </p:nvSpPr>
        <p:spPr>
          <a:xfrm>
            <a:off x="1105550" y="0"/>
            <a:ext cx="10353762" cy="87740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effectLst/>
                <a:latin typeface="Times New Roman" panose="02020603050405020304" pitchFamily="18" charset="0"/>
                <a:cs typeface="Times New Roman" panose="02020603050405020304" pitchFamily="18" charset="0"/>
              </a:rPr>
              <a:t>Data Exploration</a:t>
            </a:r>
            <a:endParaRPr lang="en-IN" sz="3200" b="1" u="sng"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395842B-D62E-469C-8BDF-80370CEF5EC2}"/>
              </a:ext>
            </a:extLst>
          </p:cNvPr>
          <p:cNvPicPr>
            <a:picLocks noChangeAspect="1"/>
          </p:cNvPicPr>
          <p:nvPr/>
        </p:nvPicPr>
        <p:blipFill>
          <a:blip r:embed="rId2"/>
          <a:stretch>
            <a:fillRect/>
          </a:stretch>
        </p:blipFill>
        <p:spPr>
          <a:xfrm>
            <a:off x="168677" y="1519467"/>
            <a:ext cx="3782172" cy="2830591"/>
          </a:xfrm>
          <a:prstGeom prst="rect">
            <a:avLst/>
          </a:prstGeom>
        </p:spPr>
      </p:pic>
      <p:pic>
        <p:nvPicPr>
          <p:cNvPr id="8" name="Picture 7">
            <a:extLst>
              <a:ext uri="{FF2B5EF4-FFF2-40B4-BE49-F238E27FC236}">
                <a16:creationId xmlns:a16="http://schemas.microsoft.com/office/drawing/2014/main" id="{6AC61AAC-483D-4C0A-8BED-44A3729C75EB}"/>
              </a:ext>
            </a:extLst>
          </p:cNvPr>
          <p:cNvPicPr>
            <a:picLocks noChangeAspect="1"/>
          </p:cNvPicPr>
          <p:nvPr/>
        </p:nvPicPr>
        <p:blipFill>
          <a:blip r:embed="rId3"/>
          <a:stretch>
            <a:fillRect/>
          </a:stretch>
        </p:blipFill>
        <p:spPr>
          <a:xfrm>
            <a:off x="4249039" y="1519467"/>
            <a:ext cx="3693921" cy="2830591"/>
          </a:xfrm>
          <a:prstGeom prst="rect">
            <a:avLst/>
          </a:prstGeom>
        </p:spPr>
      </p:pic>
      <p:pic>
        <p:nvPicPr>
          <p:cNvPr id="9" name="Picture 8">
            <a:extLst>
              <a:ext uri="{FF2B5EF4-FFF2-40B4-BE49-F238E27FC236}">
                <a16:creationId xmlns:a16="http://schemas.microsoft.com/office/drawing/2014/main" id="{3DB30A13-43E4-4243-8DE9-D587C5BF734B}"/>
              </a:ext>
            </a:extLst>
          </p:cNvPr>
          <p:cNvPicPr>
            <a:picLocks noChangeAspect="1"/>
          </p:cNvPicPr>
          <p:nvPr/>
        </p:nvPicPr>
        <p:blipFill>
          <a:blip r:embed="rId4"/>
          <a:stretch>
            <a:fillRect/>
          </a:stretch>
        </p:blipFill>
        <p:spPr>
          <a:xfrm>
            <a:off x="8241150" y="1519467"/>
            <a:ext cx="3656906" cy="2801283"/>
          </a:xfrm>
          <a:prstGeom prst="rect">
            <a:avLst/>
          </a:prstGeom>
        </p:spPr>
      </p:pic>
      <p:sp>
        <p:nvSpPr>
          <p:cNvPr id="7" name="TextBox 6">
            <a:extLst>
              <a:ext uri="{FF2B5EF4-FFF2-40B4-BE49-F238E27FC236}">
                <a16:creationId xmlns:a16="http://schemas.microsoft.com/office/drawing/2014/main" id="{66D72DC1-2EC6-4814-B735-77A2152D2573}"/>
              </a:ext>
            </a:extLst>
          </p:cNvPr>
          <p:cNvSpPr txBox="1"/>
          <p:nvPr/>
        </p:nvSpPr>
        <p:spPr>
          <a:xfrm>
            <a:off x="534879" y="4807454"/>
            <a:ext cx="6094520" cy="369332"/>
          </a:xfrm>
          <a:prstGeom prst="rect">
            <a:avLst/>
          </a:prstGeom>
          <a:noFill/>
        </p:spPr>
        <p:txBody>
          <a:bodyPr wrap="square">
            <a:spAutoFit/>
          </a:bodyPr>
          <a:lstStyle/>
          <a:p>
            <a:r>
              <a:rPr lang="en-US" dirty="0" err="1"/>
              <a:t>Variantion</a:t>
            </a:r>
            <a:r>
              <a:rPr lang="en-US" dirty="0"/>
              <a:t> of Crime in a Day</a:t>
            </a:r>
            <a:endParaRPr lang="en-IN" dirty="0"/>
          </a:p>
        </p:txBody>
      </p:sp>
      <p:sp>
        <p:nvSpPr>
          <p:cNvPr id="10" name="TextBox 9">
            <a:extLst>
              <a:ext uri="{FF2B5EF4-FFF2-40B4-BE49-F238E27FC236}">
                <a16:creationId xmlns:a16="http://schemas.microsoft.com/office/drawing/2014/main" id="{BD692BF2-706D-4D98-8EC0-B2E08E9C1C35}"/>
              </a:ext>
            </a:extLst>
          </p:cNvPr>
          <p:cNvSpPr txBox="1"/>
          <p:nvPr/>
        </p:nvSpPr>
        <p:spPr>
          <a:xfrm>
            <a:off x="4654118" y="4778146"/>
            <a:ext cx="6094520" cy="369332"/>
          </a:xfrm>
          <a:prstGeom prst="rect">
            <a:avLst/>
          </a:prstGeom>
          <a:noFill/>
        </p:spPr>
        <p:txBody>
          <a:bodyPr wrap="square">
            <a:spAutoFit/>
          </a:bodyPr>
          <a:lstStyle/>
          <a:p>
            <a:r>
              <a:rPr lang="en-US" dirty="0" err="1"/>
              <a:t>Variantion</a:t>
            </a:r>
            <a:r>
              <a:rPr lang="en-US" dirty="0"/>
              <a:t> of Crime in a Month</a:t>
            </a:r>
            <a:endParaRPr lang="en-IN" dirty="0"/>
          </a:p>
        </p:txBody>
      </p:sp>
      <p:sp>
        <p:nvSpPr>
          <p:cNvPr id="11" name="TextBox 10">
            <a:extLst>
              <a:ext uri="{FF2B5EF4-FFF2-40B4-BE49-F238E27FC236}">
                <a16:creationId xmlns:a16="http://schemas.microsoft.com/office/drawing/2014/main" id="{BC93ADEB-05E7-4AD9-9F36-49D1857A02AD}"/>
              </a:ext>
            </a:extLst>
          </p:cNvPr>
          <p:cNvSpPr txBox="1"/>
          <p:nvPr/>
        </p:nvSpPr>
        <p:spPr>
          <a:xfrm>
            <a:off x="8609861" y="4780106"/>
            <a:ext cx="3288195" cy="369332"/>
          </a:xfrm>
          <a:prstGeom prst="rect">
            <a:avLst/>
          </a:prstGeom>
          <a:noFill/>
        </p:spPr>
        <p:txBody>
          <a:bodyPr wrap="square">
            <a:spAutoFit/>
          </a:bodyPr>
          <a:lstStyle/>
          <a:p>
            <a:r>
              <a:rPr lang="en-US" dirty="0" err="1"/>
              <a:t>Variantion</a:t>
            </a:r>
            <a:r>
              <a:rPr lang="en-US" dirty="0"/>
              <a:t> of Crime in a Year</a:t>
            </a:r>
            <a:endParaRPr lang="en-IN" dirty="0"/>
          </a:p>
        </p:txBody>
      </p:sp>
    </p:spTree>
    <p:extLst>
      <p:ext uri="{BB962C8B-B14F-4D97-AF65-F5344CB8AC3E}">
        <p14:creationId xmlns:p14="http://schemas.microsoft.com/office/powerpoint/2010/main" val="2756822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4B3EED-A96C-4912-B136-615EE43F403A}"/>
              </a:ext>
            </a:extLst>
          </p:cNvPr>
          <p:cNvSpPr txBox="1">
            <a:spLocks/>
          </p:cNvSpPr>
          <p:nvPr/>
        </p:nvSpPr>
        <p:spPr>
          <a:xfrm>
            <a:off x="150920" y="-124714"/>
            <a:ext cx="10353762" cy="87740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b="1" u="sng" dirty="0">
                <a:effectLst/>
                <a:latin typeface="Times New Roman" panose="02020603050405020304" pitchFamily="18" charset="0"/>
                <a:cs typeface="Times New Roman" panose="02020603050405020304" pitchFamily="18" charset="0"/>
              </a:rPr>
              <a:t>Data Modeling</a:t>
            </a:r>
            <a:endParaRPr lang="en-IN" sz="3200" b="1" u="sng" dirty="0">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0672A33-77E7-47B5-B08D-EAAB5F53CDE2}"/>
              </a:ext>
            </a:extLst>
          </p:cNvPr>
          <p:cNvSpPr txBox="1"/>
          <p:nvPr/>
        </p:nvSpPr>
        <p:spPr>
          <a:xfrm flipH="1">
            <a:off x="328471" y="630314"/>
            <a:ext cx="11863529" cy="606319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Two types of models : </a:t>
            </a:r>
          </a:p>
          <a:p>
            <a:pPr marL="1200150" lvl="2"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Binary classification model </a:t>
            </a:r>
          </a:p>
          <a:p>
            <a:pPr marL="1200150" lvl="2" indent="-28575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Multi-class classification model</a:t>
            </a:r>
          </a:p>
          <a:p>
            <a:r>
              <a:rPr lang="en-IN" sz="2800" b="1" dirty="0">
                <a:latin typeface="Times New Roman" panose="02020603050405020304" pitchFamily="18" charset="0"/>
                <a:cs typeface="Times New Roman" panose="02020603050405020304" pitchFamily="18" charset="0"/>
              </a:rPr>
              <a:t>Binary classification model </a:t>
            </a:r>
          </a:p>
          <a:p>
            <a:endParaRPr lang="en-IN"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To predict severity of the crime we use binary classification.</a:t>
            </a:r>
          </a:p>
          <a:p>
            <a:pPr marL="1200150" lvl="2" indent="-28575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features that required normalization Latitude, Longitude, </a:t>
            </a:r>
            <a:r>
              <a:rPr lang="en-IN" dirty="0" err="1">
                <a:latin typeface="Times New Roman" panose="02020603050405020304" pitchFamily="18" charset="0"/>
                <a:cs typeface="Times New Roman" panose="02020603050405020304" pitchFamily="18" charset="0"/>
              </a:rPr>
              <a:t>closest_station</a:t>
            </a:r>
            <a:r>
              <a:rPr lang="en-IN" dirty="0">
                <a:latin typeface="Times New Roman" panose="02020603050405020304" pitchFamily="18" charset="0"/>
                <a:cs typeface="Times New Roman" panose="02020603050405020304" pitchFamily="18" charset="0"/>
              </a:rPr>
              <a:t>.  Other features for our dataset are all categorical data and have all been converted to dummy variables (District, </a:t>
            </a:r>
            <a:r>
              <a:rPr lang="en-IN" dirty="0" err="1">
                <a:latin typeface="Times New Roman" panose="02020603050405020304" pitchFamily="18" charset="0"/>
                <a:cs typeface="Times New Roman" panose="02020603050405020304" pitchFamily="18" charset="0"/>
              </a:rPr>
              <a:t>Time_block</a:t>
            </a:r>
            <a:r>
              <a:rPr lang="en-IN" dirty="0">
                <a:latin typeface="Times New Roman" panose="02020603050405020304" pitchFamily="18" charset="0"/>
                <a:cs typeface="Times New Roman" panose="02020603050405020304" pitchFamily="18" charset="0"/>
              </a:rPr>
              <a:t>, Weekday, Location description).</a:t>
            </a:r>
          </a:p>
          <a:p>
            <a:pPr marL="1200150" lvl="2" indent="-28575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Perform </a:t>
            </a:r>
            <a:r>
              <a:rPr lang="en-IN" dirty="0" err="1">
                <a:latin typeface="Times New Roman" panose="02020603050405020304" pitchFamily="18" charset="0"/>
                <a:cs typeface="Times New Roman" panose="02020603050405020304" pitchFamily="18" charset="0"/>
              </a:rPr>
              <a:t>spliting</a:t>
            </a:r>
            <a:r>
              <a:rPr lang="en-IN" dirty="0">
                <a:latin typeface="Times New Roman" panose="02020603050405020304" pitchFamily="18" charset="0"/>
                <a:cs typeface="Times New Roman" panose="02020603050405020304" pitchFamily="18" charset="0"/>
              </a:rPr>
              <a:t> on the 80000 sample records into training set and test set , normalized by themselves.</a:t>
            </a:r>
          </a:p>
          <a:p>
            <a:pPr marL="1200150" lvl="2" indent="-28575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Latitude and longitude info may be helpful for classification. if the latitude and longitude is low, it’s more likely that severe crime will happen .This is consistent with the fact that the safety at south Chicago is notoriously bad.</a:t>
            </a:r>
          </a:p>
          <a:p>
            <a:pPr marL="1200150" lvl="2" indent="-28575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time block is 3am to 6am, the proportion of severe crime is obviously higher, </a:t>
            </a:r>
            <a:r>
              <a:rPr lang="en-IN" dirty="0" err="1">
                <a:latin typeface="Times New Roman" panose="02020603050405020304" pitchFamily="18" charset="0"/>
                <a:cs typeface="Times New Roman" panose="02020603050405020304" pitchFamily="18" charset="0"/>
              </a:rPr>
              <a:t>whichis</a:t>
            </a:r>
            <a:r>
              <a:rPr lang="en-IN" dirty="0">
                <a:latin typeface="Times New Roman" panose="02020603050405020304" pitchFamily="18" charset="0"/>
                <a:cs typeface="Times New Roman" panose="02020603050405020304" pitchFamily="18" charset="0"/>
              </a:rPr>
              <a:t> not the case in time block 9am to 12pm.</a:t>
            </a:r>
          </a:p>
          <a:p>
            <a:pPr marL="1200150" lvl="2" indent="-28575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"severe" crime accounts for 46% of the total crime, while the "</a:t>
            </a:r>
            <a:r>
              <a:rPr lang="en-IN" dirty="0" err="1">
                <a:latin typeface="Times New Roman" panose="02020603050405020304" pitchFamily="18" charset="0"/>
                <a:cs typeface="Times New Roman" panose="02020603050405020304" pitchFamily="18" charset="0"/>
              </a:rPr>
              <a:t>non_severe</a:t>
            </a:r>
            <a:r>
              <a:rPr lang="en-IN" dirty="0">
                <a:latin typeface="Times New Roman" panose="02020603050405020304" pitchFamily="18" charset="0"/>
                <a:cs typeface="Times New Roman" panose="02020603050405020304" pitchFamily="18" charset="0"/>
              </a:rPr>
              <a:t>" is around 53%.</a:t>
            </a:r>
          </a:p>
        </p:txBody>
      </p:sp>
    </p:spTree>
    <p:extLst>
      <p:ext uri="{BB962C8B-B14F-4D97-AF65-F5344CB8AC3E}">
        <p14:creationId xmlns:p14="http://schemas.microsoft.com/office/powerpoint/2010/main" val="4087140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4B3EED-A96C-4912-B136-615EE43F403A}"/>
              </a:ext>
            </a:extLst>
          </p:cNvPr>
          <p:cNvSpPr txBox="1">
            <a:spLocks/>
          </p:cNvSpPr>
          <p:nvPr/>
        </p:nvSpPr>
        <p:spPr>
          <a:xfrm>
            <a:off x="159799" y="159372"/>
            <a:ext cx="10353762" cy="87740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b="1" u="sng" dirty="0">
                <a:effectLst/>
                <a:latin typeface="Times New Roman" panose="02020603050405020304" pitchFamily="18" charset="0"/>
                <a:cs typeface="Times New Roman" panose="02020603050405020304" pitchFamily="18" charset="0"/>
              </a:rPr>
              <a:t>Binary classification model</a:t>
            </a:r>
          </a:p>
        </p:txBody>
      </p:sp>
      <p:pic>
        <p:nvPicPr>
          <p:cNvPr id="5" name="Picture 4">
            <a:extLst>
              <a:ext uri="{FF2B5EF4-FFF2-40B4-BE49-F238E27FC236}">
                <a16:creationId xmlns:a16="http://schemas.microsoft.com/office/drawing/2014/main" id="{BAD8B8E2-511E-4294-87C0-ACBDAEA81D7A}"/>
              </a:ext>
            </a:extLst>
          </p:cNvPr>
          <p:cNvPicPr>
            <a:picLocks noChangeAspect="1"/>
          </p:cNvPicPr>
          <p:nvPr/>
        </p:nvPicPr>
        <p:blipFill rotWithShape="1">
          <a:blip r:embed="rId2"/>
          <a:srcRect l="21699" t="22264" r="20777" b="17581"/>
          <a:stretch/>
        </p:blipFill>
        <p:spPr>
          <a:xfrm>
            <a:off x="1748902" y="1036777"/>
            <a:ext cx="9028590" cy="5310757"/>
          </a:xfrm>
          <a:prstGeom prst="rect">
            <a:avLst/>
          </a:prstGeom>
        </p:spPr>
      </p:pic>
    </p:spTree>
    <p:extLst>
      <p:ext uri="{BB962C8B-B14F-4D97-AF65-F5344CB8AC3E}">
        <p14:creationId xmlns:p14="http://schemas.microsoft.com/office/powerpoint/2010/main" val="4223587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4B3EED-A96C-4912-B136-615EE43F403A}"/>
              </a:ext>
            </a:extLst>
          </p:cNvPr>
          <p:cNvSpPr txBox="1">
            <a:spLocks/>
          </p:cNvSpPr>
          <p:nvPr/>
        </p:nvSpPr>
        <p:spPr>
          <a:xfrm>
            <a:off x="159799" y="159372"/>
            <a:ext cx="10353762" cy="87740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b="1" u="sng" dirty="0">
                <a:effectLst/>
                <a:latin typeface="Times New Roman" panose="02020603050405020304" pitchFamily="18" charset="0"/>
                <a:cs typeface="Times New Roman" panose="02020603050405020304" pitchFamily="18" charset="0"/>
              </a:rPr>
              <a:t>Binary classification model</a:t>
            </a:r>
          </a:p>
        </p:txBody>
      </p:sp>
      <p:sp>
        <p:nvSpPr>
          <p:cNvPr id="8" name="Rectangle 7">
            <a:extLst>
              <a:ext uri="{FF2B5EF4-FFF2-40B4-BE49-F238E27FC236}">
                <a16:creationId xmlns:a16="http://schemas.microsoft.com/office/drawing/2014/main" id="{8264C195-929B-42D5-81BA-2E7284ADAC62}"/>
              </a:ext>
            </a:extLst>
          </p:cNvPr>
          <p:cNvSpPr/>
          <p:nvPr/>
        </p:nvSpPr>
        <p:spPr>
          <a:xfrm>
            <a:off x="312197" y="1036777"/>
            <a:ext cx="11567605" cy="550606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BFFEF23B-175D-4FE4-AB87-752413F39E03}"/>
              </a:ext>
            </a:extLst>
          </p:cNvPr>
          <p:cNvPicPr>
            <a:picLocks noChangeAspect="1"/>
          </p:cNvPicPr>
          <p:nvPr/>
        </p:nvPicPr>
        <p:blipFill>
          <a:blip r:embed="rId2"/>
          <a:stretch>
            <a:fillRect/>
          </a:stretch>
        </p:blipFill>
        <p:spPr>
          <a:xfrm>
            <a:off x="6681074" y="1359334"/>
            <a:ext cx="4656910" cy="4860950"/>
          </a:xfrm>
          <a:prstGeom prst="rect">
            <a:avLst/>
          </a:prstGeom>
        </p:spPr>
      </p:pic>
      <p:pic>
        <p:nvPicPr>
          <p:cNvPr id="7" name="Picture 6">
            <a:extLst>
              <a:ext uri="{FF2B5EF4-FFF2-40B4-BE49-F238E27FC236}">
                <a16:creationId xmlns:a16="http://schemas.microsoft.com/office/drawing/2014/main" id="{E988A9A0-42FE-4E6A-87DE-C681339962F0}"/>
              </a:ext>
            </a:extLst>
          </p:cNvPr>
          <p:cNvPicPr>
            <a:picLocks noChangeAspect="1"/>
          </p:cNvPicPr>
          <p:nvPr/>
        </p:nvPicPr>
        <p:blipFill>
          <a:blip r:embed="rId3"/>
          <a:stretch>
            <a:fillRect/>
          </a:stretch>
        </p:blipFill>
        <p:spPr>
          <a:xfrm>
            <a:off x="548351" y="1290746"/>
            <a:ext cx="4788329" cy="4998127"/>
          </a:xfrm>
          <a:prstGeom prst="rect">
            <a:avLst/>
          </a:prstGeom>
        </p:spPr>
      </p:pic>
    </p:spTree>
    <p:extLst>
      <p:ext uri="{BB962C8B-B14F-4D97-AF65-F5344CB8AC3E}">
        <p14:creationId xmlns:p14="http://schemas.microsoft.com/office/powerpoint/2010/main" val="848212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4B3EED-A96C-4912-B136-615EE43F403A}"/>
              </a:ext>
            </a:extLst>
          </p:cNvPr>
          <p:cNvSpPr txBox="1">
            <a:spLocks/>
          </p:cNvSpPr>
          <p:nvPr/>
        </p:nvSpPr>
        <p:spPr>
          <a:xfrm>
            <a:off x="159799" y="159372"/>
            <a:ext cx="10353762" cy="87740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b="1" u="sng" dirty="0">
                <a:effectLst/>
                <a:latin typeface="Times New Roman" panose="02020603050405020304" pitchFamily="18" charset="0"/>
                <a:cs typeface="Times New Roman" panose="02020603050405020304" pitchFamily="18" charset="0"/>
              </a:rPr>
              <a:t>Multi-class classification model </a:t>
            </a:r>
          </a:p>
        </p:txBody>
      </p:sp>
      <p:sp>
        <p:nvSpPr>
          <p:cNvPr id="5" name="TextBox 4">
            <a:extLst>
              <a:ext uri="{FF2B5EF4-FFF2-40B4-BE49-F238E27FC236}">
                <a16:creationId xmlns:a16="http://schemas.microsoft.com/office/drawing/2014/main" id="{B0672A33-77E7-47B5-B08D-EAAB5F53CDE2}"/>
              </a:ext>
            </a:extLst>
          </p:cNvPr>
          <p:cNvSpPr txBox="1"/>
          <p:nvPr/>
        </p:nvSpPr>
        <p:spPr>
          <a:xfrm flipH="1">
            <a:off x="669600" y="920620"/>
            <a:ext cx="10289220" cy="3970318"/>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Useful to determine the exact type of crime.</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Here there are 25 classes of crimes but the computational resources does not allow us to do multiclass classification at this scale.</a:t>
            </a:r>
          </a:p>
          <a:p>
            <a:r>
              <a:rPr lang="en-IN"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Picking up top four types of crimes which are high in crime rate compare to other crimes, those are </a:t>
            </a:r>
          </a:p>
          <a:p>
            <a:pPr marL="1657350" lvl="3"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Theft</a:t>
            </a:r>
          </a:p>
          <a:p>
            <a:pPr marL="1657350" lvl="3"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Battery</a:t>
            </a:r>
          </a:p>
          <a:p>
            <a:pPr marL="1657350" lvl="3"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Criminal Damage</a:t>
            </a:r>
          </a:p>
          <a:p>
            <a:pPr marL="1657350" lvl="3"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Narcotics</a:t>
            </a:r>
          </a:p>
          <a:p>
            <a:r>
              <a:rPr lang="en-IN"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Classify crime records into four major types of crimes.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8257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46D70-2EB2-4964-AC6C-AA0FC4AB01F0}"/>
              </a:ext>
            </a:extLst>
          </p:cNvPr>
          <p:cNvSpPr>
            <a:spLocks noGrp="1"/>
          </p:cNvSpPr>
          <p:nvPr>
            <p:ph type="title"/>
          </p:nvPr>
        </p:nvSpPr>
        <p:spPr>
          <a:xfrm>
            <a:off x="576444" y="245616"/>
            <a:ext cx="10353762" cy="668784"/>
          </a:xfrm>
        </p:spPr>
        <p:txBody>
          <a:bodyPr>
            <a:normAutofit fontScale="90000"/>
          </a:bodyPr>
          <a:lstStyle/>
          <a:p>
            <a:pPr algn="l"/>
            <a:r>
              <a:rPr lang="en-US" sz="4800" b="1" dirty="0">
                <a:latin typeface="Times New Roman" panose="02020603050405020304" pitchFamily="18" charset="0"/>
                <a:cs typeface="Times New Roman" panose="02020603050405020304" pitchFamily="18" charset="0"/>
              </a:rPr>
              <a:t>Reference</a:t>
            </a:r>
            <a:endParaRPr lang="en-IN" dirty="0"/>
          </a:p>
        </p:txBody>
      </p:sp>
      <p:sp>
        <p:nvSpPr>
          <p:cNvPr id="3" name="Content Placeholder 2">
            <a:extLst>
              <a:ext uri="{FF2B5EF4-FFF2-40B4-BE49-F238E27FC236}">
                <a16:creationId xmlns:a16="http://schemas.microsoft.com/office/drawing/2014/main" id="{3F8B2077-A35F-4D5E-B696-B5EB0430B7CB}"/>
              </a:ext>
            </a:extLst>
          </p:cNvPr>
          <p:cNvSpPr>
            <a:spLocks noGrp="1"/>
          </p:cNvSpPr>
          <p:nvPr>
            <p:ph idx="1"/>
          </p:nvPr>
        </p:nvSpPr>
        <p:spPr>
          <a:xfrm>
            <a:off x="674703" y="914400"/>
            <a:ext cx="10663875" cy="5697984"/>
          </a:xfrm>
        </p:spPr>
        <p:txBody>
          <a:bodyPr>
            <a:noAutofit/>
          </a:bodyPr>
          <a:lstStyle/>
          <a:p>
            <a:pPr marL="36900" indent="0">
              <a:buNone/>
            </a:pPr>
            <a:r>
              <a:rPr lang="en-US" sz="2400" dirty="0">
                <a:latin typeface="Times New Roman" panose="02020603050405020304" pitchFamily="18" charset="0"/>
                <a:cs typeface="Times New Roman" panose="02020603050405020304" pitchFamily="18" charset="0"/>
              </a:rPr>
              <a:t>W. </a:t>
            </a:r>
            <a:r>
              <a:rPr lang="en-US" sz="2400" dirty="0" err="1">
                <a:latin typeface="Times New Roman" panose="02020603050405020304" pitchFamily="18" charset="0"/>
                <a:cs typeface="Times New Roman" panose="02020603050405020304" pitchFamily="18" charset="0"/>
              </a:rPr>
              <a:t>Safat</a:t>
            </a:r>
            <a:r>
              <a:rPr lang="en-US" sz="2400" dirty="0">
                <a:latin typeface="Times New Roman" panose="02020603050405020304" pitchFamily="18" charset="0"/>
                <a:cs typeface="Times New Roman" panose="02020603050405020304" pitchFamily="18" charset="0"/>
              </a:rPr>
              <a:t>, S. Asghar and S. A. Gillani, "Empirical Analysis for Crime Prediction and Forecasting Using Machine Learning and Deep Learning Techniques," in IEEE Access, vol. 9, pp. 70080-70094, 2021, </a:t>
            </a:r>
            <a:r>
              <a:rPr lang="en-US" sz="2400" dirty="0" err="1">
                <a:latin typeface="Times New Roman" panose="02020603050405020304" pitchFamily="18" charset="0"/>
                <a:cs typeface="Times New Roman" panose="02020603050405020304" pitchFamily="18" charset="0"/>
              </a:rPr>
              <a:t>doi</a:t>
            </a:r>
            <a:r>
              <a:rPr lang="en-US" sz="2400" dirty="0">
                <a:latin typeface="Times New Roman" panose="02020603050405020304" pitchFamily="18" charset="0"/>
                <a:cs typeface="Times New Roman" panose="02020603050405020304" pitchFamily="18" charset="0"/>
              </a:rPr>
              <a:t>: 10.1109/ACCESS.2021.3078117.</a:t>
            </a:r>
          </a:p>
          <a:p>
            <a:pPr marL="36900" indent="0">
              <a:buNone/>
            </a:pPr>
            <a:r>
              <a:rPr lang="en-IN" sz="2400" dirty="0">
                <a:latin typeface="Times New Roman" panose="02020603050405020304" pitchFamily="18" charset="0"/>
                <a:cs typeface="Times New Roman" panose="02020603050405020304" pitchFamily="18" charset="0"/>
              </a:rPr>
              <a:t>Pratibha, A. </a:t>
            </a:r>
            <a:r>
              <a:rPr lang="en-IN" sz="2400" dirty="0" err="1">
                <a:latin typeface="Times New Roman" panose="02020603050405020304" pitchFamily="18" charset="0"/>
                <a:cs typeface="Times New Roman" panose="02020603050405020304" pitchFamily="18" charset="0"/>
              </a:rPr>
              <a:t>Gahalot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Uprant</a:t>
            </a:r>
            <a:r>
              <a:rPr lang="en-IN" sz="2400" dirty="0">
                <a:latin typeface="Times New Roman" panose="02020603050405020304" pitchFamily="18" charset="0"/>
                <a:cs typeface="Times New Roman" panose="02020603050405020304" pitchFamily="18" charset="0"/>
              </a:rPr>
              <a:t>, S. Dhiman and L. Chouhan, "Crime Prediction and Analysis," 2nd International Conference on Data, Engineering and Applications (IDEA), 2020, pp. 1-6, </a:t>
            </a:r>
            <a:r>
              <a:rPr lang="en-IN" sz="2400" dirty="0" err="1">
                <a:latin typeface="Times New Roman" panose="02020603050405020304" pitchFamily="18" charset="0"/>
                <a:cs typeface="Times New Roman" panose="02020603050405020304" pitchFamily="18" charset="0"/>
              </a:rPr>
              <a:t>doi</a:t>
            </a:r>
            <a:r>
              <a:rPr lang="en-IN" sz="2400" dirty="0">
                <a:latin typeface="Times New Roman" panose="02020603050405020304" pitchFamily="18" charset="0"/>
                <a:cs typeface="Times New Roman" panose="02020603050405020304" pitchFamily="18" charset="0"/>
              </a:rPr>
              <a:t>: 10.1109/IDEA49133.2020.9170731.</a:t>
            </a:r>
          </a:p>
          <a:p>
            <a:pPr marL="36900" indent="0">
              <a:buNone/>
            </a:pPr>
            <a:r>
              <a:rPr lang="en-IN" sz="2400" dirty="0" err="1">
                <a:latin typeface="Times New Roman" panose="02020603050405020304" pitchFamily="18" charset="0"/>
                <a:cs typeface="Times New Roman" panose="02020603050405020304" pitchFamily="18" charset="0"/>
              </a:rPr>
              <a:t>Sathyadevan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Shiju</a:t>
            </a:r>
            <a:r>
              <a:rPr lang="en-IN" sz="2400" dirty="0">
                <a:latin typeface="Times New Roman" panose="02020603050405020304" pitchFamily="18" charset="0"/>
                <a:cs typeface="Times New Roman" panose="02020603050405020304" pitchFamily="18" charset="0"/>
              </a:rPr>
              <a:t> &amp; S., Devan &amp; </a:t>
            </a:r>
            <a:r>
              <a:rPr lang="en-IN" sz="2400" dirty="0" err="1">
                <a:latin typeface="Times New Roman" panose="02020603050405020304" pitchFamily="18" charset="0"/>
                <a:cs typeface="Times New Roman" panose="02020603050405020304" pitchFamily="18" charset="0"/>
              </a:rPr>
              <a:t>Gangadharan</a:t>
            </a:r>
            <a:r>
              <a:rPr lang="en-IN" sz="2400" dirty="0">
                <a:latin typeface="Times New Roman" panose="02020603050405020304" pitchFamily="18" charset="0"/>
                <a:cs typeface="Times New Roman" panose="02020603050405020304" pitchFamily="18" charset="0"/>
              </a:rPr>
              <a:t>, Surya. (2014). Crime Analysis and Prediction Using Data Mining. 10.1109/CNSC.2014.6906719.</a:t>
            </a:r>
          </a:p>
          <a:p>
            <a:pPr marL="36900" indent="0">
              <a:buNone/>
            </a:pPr>
            <a:r>
              <a:rPr lang="en-US" sz="2400" dirty="0" err="1">
                <a:latin typeface="Times New Roman" panose="02020603050405020304" pitchFamily="18" charset="0"/>
                <a:cs typeface="Times New Roman" panose="02020603050405020304" pitchFamily="18" charset="0"/>
              </a:rPr>
              <a:t>Alkesh</a:t>
            </a:r>
            <a:r>
              <a:rPr lang="en-US" sz="2400" dirty="0">
                <a:latin typeface="Times New Roman" panose="02020603050405020304" pitchFamily="18" charset="0"/>
                <a:cs typeface="Times New Roman" panose="02020603050405020304" pitchFamily="18" charset="0"/>
              </a:rPr>
              <a:t>  Bharati,  Dr  </a:t>
            </a:r>
            <a:r>
              <a:rPr lang="en-US" sz="2400" dirty="0" err="1">
                <a:latin typeface="Times New Roman" panose="02020603050405020304" pitchFamily="18" charset="0"/>
                <a:cs typeface="Times New Roman" panose="02020603050405020304" pitchFamily="18" charset="0"/>
              </a:rPr>
              <a:t>Sarvanaguru</a:t>
            </a:r>
            <a:r>
              <a:rPr lang="en-US" sz="2400" dirty="0">
                <a:latin typeface="Times New Roman" panose="02020603050405020304" pitchFamily="18" charset="0"/>
                <a:cs typeface="Times New Roman" panose="02020603050405020304" pitchFamily="18" charset="0"/>
              </a:rPr>
              <a:t>  RA.K.  “Crime  Prediction  and Analysis  Using  Machine  Learning.”  International  Research  Journal  of  Engineering  and Technology vol. 5 (2018): 1037-1042</a:t>
            </a:r>
            <a:endParaRPr lang="en-IN" sz="2400" dirty="0">
              <a:latin typeface="Times New Roman" panose="02020603050405020304" pitchFamily="18" charset="0"/>
              <a:cs typeface="Times New Roman" panose="02020603050405020304" pitchFamily="18" charset="0"/>
            </a:endParaRPr>
          </a:p>
          <a:p>
            <a:pPr marL="3690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1783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4B3EED-A96C-4912-B136-615EE43F403A}"/>
              </a:ext>
            </a:extLst>
          </p:cNvPr>
          <p:cNvSpPr txBox="1">
            <a:spLocks/>
          </p:cNvSpPr>
          <p:nvPr/>
        </p:nvSpPr>
        <p:spPr>
          <a:xfrm>
            <a:off x="257452" y="61717"/>
            <a:ext cx="10353762" cy="87740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2800" b="1" u="sng" dirty="0">
                <a:effectLst/>
                <a:latin typeface="Times New Roman" panose="02020603050405020304" pitchFamily="18"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B0672A33-77E7-47B5-B08D-EAAB5F53CDE2}"/>
              </a:ext>
            </a:extLst>
          </p:cNvPr>
          <p:cNvSpPr txBox="1"/>
          <p:nvPr/>
        </p:nvSpPr>
        <p:spPr>
          <a:xfrm flipH="1">
            <a:off x="705821" y="817761"/>
            <a:ext cx="10289220" cy="83099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Predict safe or unsafe location depends on the past crime rates in that location and classify the higher rate of crime type happening in that location.</a:t>
            </a:r>
          </a:p>
        </p:txBody>
      </p:sp>
      <p:sp>
        <p:nvSpPr>
          <p:cNvPr id="6" name="Title 1">
            <a:extLst>
              <a:ext uri="{FF2B5EF4-FFF2-40B4-BE49-F238E27FC236}">
                <a16:creationId xmlns:a16="http://schemas.microsoft.com/office/drawing/2014/main" id="{56D4E6A1-2BA5-4393-B280-A5024F6971C3}"/>
              </a:ext>
            </a:extLst>
          </p:cNvPr>
          <p:cNvSpPr txBox="1">
            <a:spLocks/>
          </p:cNvSpPr>
          <p:nvPr/>
        </p:nvSpPr>
        <p:spPr>
          <a:xfrm>
            <a:off x="341078" y="1836641"/>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2800" b="1" u="sng" dirty="0">
                <a:effectLst/>
                <a:latin typeface="Times New Roman" panose="02020603050405020304" pitchFamily="18" charset="0"/>
                <a:cs typeface="Times New Roman" panose="02020603050405020304" pitchFamily="18" charset="0"/>
              </a:rPr>
              <a:t>PROPOSED SYSTEM</a:t>
            </a:r>
          </a:p>
        </p:txBody>
      </p:sp>
      <p:sp>
        <p:nvSpPr>
          <p:cNvPr id="9" name="TextBox 8">
            <a:extLst>
              <a:ext uri="{FF2B5EF4-FFF2-40B4-BE49-F238E27FC236}">
                <a16:creationId xmlns:a16="http://schemas.microsoft.com/office/drawing/2014/main" id="{0F15C46B-0D34-47C8-B412-05FF9AF8BBB3}"/>
              </a:ext>
            </a:extLst>
          </p:cNvPr>
          <p:cNvSpPr txBox="1"/>
          <p:nvPr/>
        </p:nvSpPr>
        <p:spPr>
          <a:xfrm>
            <a:off x="554190" y="3221636"/>
            <a:ext cx="10592482" cy="1200329"/>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Machine learning techniques can be used to predict crime patterns and thus may assist in further necessary actions based on historical data. </a:t>
            </a:r>
          </a:p>
          <a:p>
            <a:pPr marL="4114800" lvl="8" indent="-4572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Crime prediction</a:t>
            </a:r>
            <a:endParaRPr lang="en-US"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7F53CDB-4534-42FF-935E-E5F9D8FB2C8B}"/>
              </a:ext>
            </a:extLst>
          </p:cNvPr>
          <p:cNvSpPr txBox="1"/>
          <p:nvPr/>
        </p:nvSpPr>
        <p:spPr>
          <a:xfrm>
            <a:off x="554190" y="4600091"/>
            <a:ext cx="10592482" cy="1200329"/>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Exploratory Data Analysis can be used to predict crime severity in location by city, district and ward wise based on historical data. </a:t>
            </a:r>
          </a:p>
          <a:p>
            <a:pPr marL="4000500" lvl="8"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Map the area with severity levels with indicators</a:t>
            </a:r>
          </a:p>
        </p:txBody>
      </p:sp>
    </p:spTree>
    <p:extLst>
      <p:ext uri="{BB962C8B-B14F-4D97-AF65-F5344CB8AC3E}">
        <p14:creationId xmlns:p14="http://schemas.microsoft.com/office/powerpoint/2010/main" val="3243214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3E2B32-C88F-4068-B091-3A53673EACF1}"/>
              </a:ext>
            </a:extLst>
          </p:cNvPr>
          <p:cNvSpPr txBox="1"/>
          <p:nvPr/>
        </p:nvSpPr>
        <p:spPr>
          <a:xfrm>
            <a:off x="3329126" y="2343704"/>
            <a:ext cx="5220070" cy="1446550"/>
          </a:xfrm>
          <a:prstGeom prst="rect">
            <a:avLst/>
          </a:prstGeom>
          <a:noFill/>
        </p:spPr>
        <p:txBody>
          <a:bodyPr wrap="square" rtlCol="0">
            <a:spAutoFit/>
          </a:bodyPr>
          <a:lstStyle/>
          <a:p>
            <a:r>
              <a:rPr lang="en-IN" sz="8800" dirty="0"/>
              <a:t>Thank you </a:t>
            </a:r>
          </a:p>
        </p:txBody>
      </p:sp>
    </p:spTree>
    <p:extLst>
      <p:ext uri="{BB962C8B-B14F-4D97-AF65-F5344CB8AC3E}">
        <p14:creationId xmlns:p14="http://schemas.microsoft.com/office/powerpoint/2010/main" val="143152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rrow: Right 26">
            <a:extLst>
              <a:ext uri="{FF2B5EF4-FFF2-40B4-BE49-F238E27FC236}">
                <a16:creationId xmlns:a16="http://schemas.microsoft.com/office/drawing/2014/main" id="{62F5FD9E-1CDA-490A-9241-5D6AC658CA05}"/>
              </a:ext>
            </a:extLst>
          </p:cNvPr>
          <p:cNvSpPr/>
          <p:nvPr/>
        </p:nvSpPr>
        <p:spPr>
          <a:xfrm rot="5400000">
            <a:off x="1996298" y="2435597"/>
            <a:ext cx="584666" cy="484632"/>
          </a:xfrm>
          <a:prstGeom prst="rightArrow">
            <a:avLst/>
          </a:prstGeom>
          <a:solidFill>
            <a:srgbClr val="FFFF00"/>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Arrow: Right 29">
            <a:extLst>
              <a:ext uri="{FF2B5EF4-FFF2-40B4-BE49-F238E27FC236}">
                <a16:creationId xmlns:a16="http://schemas.microsoft.com/office/drawing/2014/main" id="{B3FE0CD0-B385-43DA-A062-8C6050E11EF6}"/>
              </a:ext>
            </a:extLst>
          </p:cNvPr>
          <p:cNvSpPr/>
          <p:nvPr/>
        </p:nvSpPr>
        <p:spPr>
          <a:xfrm rot="5400000">
            <a:off x="9777744" y="2359310"/>
            <a:ext cx="584666" cy="484632"/>
          </a:xfrm>
          <a:prstGeom prst="rightArrow">
            <a:avLst/>
          </a:prstGeom>
          <a:solidFill>
            <a:srgbClr val="FFFF00"/>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9" name="Rectangle 28">
            <a:extLst>
              <a:ext uri="{FF2B5EF4-FFF2-40B4-BE49-F238E27FC236}">
                <a16:creationId xmlns:a16="http://schemas.microsoft.com/office/drawing/2014/main" id="{DE9F9550-A1E8-4D6B-ACDF-FD76B7E3CF25}"/>
              </a:ext>
            </a:extLst>
          </p:cNvPr>
          <p:cNvSpPr/>
          <p:nvPr/>
        </p:nvSpPr>
        <p:spPr>
          <a:xfrm>
            <a:off x="7156109" y="2231249"/>
            <a:ext cx="3062795" cy="28819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016459C9-0F25-4523-A65F-07234C04B6A5}"/>
              </a:ext>
            </a:extLst>
          </p:cNvPr>
          <p:cNvSpPr/>
          <p:nvPr/>
        </p:nvSpPr>
        <p:spPr>
          <a:xfrm>
            <a:off x="2166151" y="2212354"/>
            <a:ext cx="2657445" cy="2729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393F695B-6A88-4AC7-9B99-8B3026521CB5}"/>
              </a:ext>
            </a:extLst>
          </p:cNvPr>
          <p:cNvSpPr/>
          <p:nvPr/>
        </p:nvSpPr>
        <p:spPr>
          <a:xfrm rot="5400000">
            <a:off x="9745575" y="5469738"/>
            <a:ext cx="651455" cy="484632"/>
          </a:xfrm>
          <a:prstGeom prst="rightArrow">
            <a:avLst/>
          </a:prstGeom>
          <a:solidFill>
            <a:srgbClr val="FFFF00"/>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Arrow: Right 17">
            <a:extLst>
              <a:ext uri="{FF2B5EF4-FFF2-40B4-BE49-F238E27FC236}">
                <a16:creationId xmlns:a16="http://schemas.microsoft.com/office/drawing/2014/main" id="{B1624A62-47EB-4EDE-A7A0-F054B4B0495A}"/>
              </a:ext>
            </a:extLst>
          </p:cNvPr>
          <p:cNvSpPr/>
          <p:nvPr/>
        </p:nvSpPr>
        <p:spPr>
          <a:xfrm rot="5400000">
            <a:off x="1886681" y="5536118"/>
            <a:ext cx="651455" cy="484632"/>
          </a:xfrm>
          <a:prstGeom prst="rightArrow">
            <a:avLst/>
          </a:prstGeom>
          <a:solidFill>
            <a:srgbClr val="FFFF00"/>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9" name="Arrow: Right 18">
            <a:extLst>
              <a:ext uri="{FF2B5EF4-FFF2-40B4-BE49-F238E27FC236}">
                <a16:creationId xmlns:a16="http://schemas.microsoft.com/office/drawing/2014/main" id="{9E75E5C9-A19D-4F4E-9B9A-0B4099211993}"/>
              </a:ext>
            </a:extLst>
          </p:cNvPr>
          <p:cNvSpPr/>
          <p:nvPr/>
        </p:nvSpPr>
        <p:spPr>
          <a:xfrm rot="5400000">
            <a:off x="9687126" y="4506354"/>
            <a:ext cx="765901" cy="484632"/>
          </a:xfrm>
          <a:prstGeom prst="rightArrow">
            <a:avLst/>
          </a:prstGeom>
          <a:solidFill>
            <a:srgbClr val="FFFF00"/>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0" name="Arrow: Right 19">
            <a:extLst>
              <a:ext uri="{FF2B5EF4-FFF2-40B4-BE49-F238E27FC236}">
                <a16:creationId xmlns:a16="http://schemas.microsoft.com/office/drawing/2014/main" id="{700365A0-E76D-4FE2-8AEE-5371401CF5E7}"/>
              </a:ext>
            </a:extLst>
          </p:cNvPr>
          <p:cNvSpPr/>
          <p:nvPr/>
        </p:nvSpPr>
        <p:spPr>
          <a:xfrm rot="5400000">
            <a:off x="1856472" y="4521749"/>
            <a:ext cx="765902" cy="484632"/>
          </a:xfrm>
          <a:prstGeom prst="rightArrow">
            <a:avLst/>
          </a:prstGeom>
          <a:solidFill>
            <a:srgbClr val="FFFF00"/>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1" name="Arrow: Right 20">
            <a:extLst>
              <a:ext uri="{FF2B5EF4-FFF2-40B4-BE49-F238E27FC236}">
                <a16:creationId xmlns:a16="http://schemas.microsoft.com/office/drawing/2014/main" id="{5B64A948-7F64-4C30-A440-06DF83DBCF7B}"/>
              </a:ext>
            </a:extLst>
          </p:cNvPr>
          <p:cNvSpPr/>
          <p:nvPr/>
        </p:nvSpPr>
        <p:spPr>
          <a:xfrm rot="5400000">
            <a:off x="9507869" y="3358743"/>
            <a:ext cx="1124415" cy="484632"/>
          </a:xfrm>
          <a:prstGeom prst="rightArrow">
            <a:avLst/>
          </a:prstGeom>
          <a:solidFill>
            <a:srgbClr val="FFFF00"/>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2" name="Arrow: Right 21">
            <a:extLst>
              <a:ext uri="{FF2B5EF4-FFF2-40B4-BE49-F238E27FC236}">
                <a16:creationId xmlns:a16="http://schemas.microsoft.com/office/drawing/2014/main" id="{56C0E054-D98B-49BA-93AF-E86E01DE5846}"/>
              </a:ext>
            </a:extLst>
          </p:cNvPr>
          <p:cNvSpPr/>
          <p:nvPr/>
        </p:nvSpPr>
        <p:spPr>
          <a:xfrm rot="5400000">
            <a:off x="1779942" y="3518317"/>
            <a:ext cx="918963" cy="484632"/>
          </a:xfrm>
          <a:prstGeom prst="rightArrow">
            <a:avLst/>
          </a:prstGeom>
          <a:solidFill>
            <a:srgbClr val="FFFF00"/>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Arrow: Right 22">
            <a:extLst>
              <a:ext uri="{FF2B5EF4-FFF2-40B4-BE49-F238E27FC236}">
                <a16:creationId xmlns:a16="http://schemas.microsoft.com/office/drawing/2014/main" id="{06CBB49A-E1B6-48EF-848D-94181D80CA3F}"/>
              </a:ext>
            </a:extLst>
          </p:cNvPr>
          <p:cNvSpPr/>
          <p:nvPr/>
        </p:nvSpPr>
        <p:spPr>
          <a:xfrm rot="5400000">
            <a:off x="5676769" y="1460529"/>
            <a:ext cx="736999" cy="484632"/>
          </a:xfrm>
          <a:prstGeom prst="rightArrow">
            <a:avLst/>
          </a:prstGeom>
          <a:solidFill>
            <a:srgbClr val="FFFF00"/>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itle 1">
            <a:extLst>
              <a:ext uri="{FF2B5EF4-FFF2-40B4-BE49-F238E27FC236}">
                <a16:creationId xmlns:a16="http://schemas.microsoft.com/office/drawing/2014/main" id="{774B3EED-A96C-4912-B136-615EE43F403A}"/>
              </a:ext>
            </a:extLst>
          </p:cNvPr>
          <p:cNvSpPr txBox="1">
            <a:spLocks/>
          </p:cNvSpPr>
          <p:nvPr/>
        </p:nvSpPr>
        <p:spPr>
          <a:xfrm>
            <a:off x="781234" y="-306298"/>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effectLst/>
                <a:latin typeface="Times New Roman" panose="02020603050405020304" pitchFamily="18" charset="0"/>
                <a:cs typeface="Times New Roman" panose="02020603050405020304" pitchFamily="18" charset="0"/>
              </a:rPr>
              <a:t>WORK FLOW</a:t>
            </a:r>
            <a:endParaRPr lang="en-IN" sz="3200" b="1" u="sng" dirty="0">
              <a:effectLst/>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CD0260A5-0924-45BC-8FAB-BAF50284AC44}"/>
              </a:ext>
            </a:extLst>
          </p:cNvPr>
          <p:cNvSpPr/>
          <p:nvPr/>
        </p:nvSpPr>
        <p:spPr>
          <a:xfrm>
            <a:off x="427416" y="877576"/>
            <a:ext cx="3012771" cy="73700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latin typeface="Times New Roman" panose="02020603050405020304" pitchFamily="18" charset="0"/>
              <a:cs typeface="Times New Roman" panose="02020603050405020304" pitchFamily="18" charset="0"/>
            </a:endParaRPr>
          </a:p>
          <a:p>
            <a:pPr algn="ctr"/>
            <a:r>
              <a:rPr lang="en-US" sz="2800" dirty="0">
                <a:solidFill>
                  <a:schemeClr val="bg1"/>
                </a:solidFill>
                <a:latin typeface="Times New Roman" panose="02020603050405020304" pitchFamily="18" charset="0"/>
                <a:cs typeface="Times New Roman" panose="02020603050405020304" pitchFamily="18" charset="0"/>
              </a:rPr>
              <a:t>Data Preprocessing	</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8C0C44F2-FC19-44C4-85DB-5C193A9317CC}"/>
              </a:ext>
            </a:extLst>
          </p:cNvPr>
          <p:cNvSpPr/>
          <p:nvPr/>
        </p:nvSpPr>
        <p:spPr>
          <a:xfrm>
            <a:off x="4564602" y="900854"/>
            <a:ext cx="3062795" cy="62434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Times New Roman" panose="02020603050405020304" pitchFamily="18" charset="0"/>
                <a:cs typeface="Times New Roman" panose="02020603050405020304" pitchFamily="18" charset="0"/>
              </a:rPr>
              <a:t>Data Exploration</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7D9D074-AA9D-4636-88AD-EC5BF3430C4E}"/>
              </a:ext>
            </a:extLst>
          </p:cNvPr>
          <p:cNvSpPr/>
          <p:nvPr/>
        </p:nvSpPr>
        <p:spPr>
          <a:xfrm>
            <a:off x="339603" y="2984362"/>
            <a:ext cx="3799643" cy="75201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Times New Roman" panose="02020603050405020304" pitchFamily="18" charset="0"/>
                <a:cs typeface="Times New Roman" panose="02020603050405020304" pitchFamily="18" charset="0"/>
              </a:rPr>
              <a:t>Binary Classification</a:t>
            </a:r>
          </a:p>
        </p:txBody>
      </p:sp>
      <p:sp>
        <p:nvSpPr>
          <p:cNvPr id="8" name="Rectangle 7">
            <a:extLst>
              <a:ext uri="{FF2B5EF4-FFF2-40B4-BE49-F238E27FC236}">
                <a16:creationId xmlns:a16="http://schemas.microsoft.com/office/drawing/2014/main" id="{52D5290B-042A-4E28-9963-53BAE51025DA}"/>
              </a:ext>
            </a:extLst>
          </p:cNvPr>
          <p:cNvSpPr/>
          <p:nvPr/>
        </p:nvSpPr>
        <p:spPr>
          <a:xfrm>
            <a:off x="7935210" y="2902548"/>
            <a:ext cx="4001175" cy="75201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Times New Roman" panose="02020603050405020304" pitchFamily="18" charset="0"/>
                <a:cs typeface="Times New Roman" panose="02020603050405020304" pitchFamily="18" charset="0"/>
              </a:rPr>
              <a:t>Multi Class Classification</a:t>
            </a:r>
          </a:p>
        </p:txBody>
      </p:sp>
      <p:sp>
        <p:nvSpPr>
          <p:cNvPr id="9" name="Rectangle 8">
            <a:extLst>
              <a:ext uri="{FF2B5EF4-FFF2-40B4-BE49-F238E27FC236}">
                <a16:creationId xmlns:a16="http://schemas.microsoft.com/office/drawing/2014/main" id="{1D6F7B1D-A726-46C5-804A-AFC71BF4C9FE}"/>
              </a:ext>
            </a:extLst>
          </p:cNvPr>
          <p:cNvSpPr/>
          <p:nvPr/>
        </p:nvSpPr>
        <p:spPr>
          <a:xfrm>
            <a:off x="984632" y="4222317"/>
            <a:ext cx="2455555" cy="50943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ML Algorithms</a:t>
            </a:r>
          </a:p>
        </p:txBody>
      </p:sp>
      <p:sp>
        <p:nvSpPr>
          <p:cNvPr id="11" name="Rectangle 10">
            <a:extLst>
              <a:ext uri="{FF2B5EF4-FFF2-40B4-BE49-F238E27FC236}">
                <a16:creationId xmlns:a16="http://schemas.microsoft.com/office/drawing/2014/main" id="{CB46DCF2-D3A3-4179-B3BD-A9B2C4F51FD2}"/>
              </a:ext>
            </a:extLst>
          </p:cNvPr>
          <p:cNvSpPr/>
          <p:nvPr/>
        </p:nvSpPr>
        <p:spPr>
          <a:xfrm>
            <a:off x="670791" y="5155242"/>
            <a:ext cx="2990720" cy="50943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Compare Testing Accuracy</a:t>
            </a:r>
          </a:p>
        </p:txBody>
      </p:sp>
      <p:sp>
        <p:nvSpPr>
          <p:cNvPr id="12" name="Rectangle 11">
            <a:extLst>
              <a:ext uri="{FF2B5EF4-FFF2-40B4-BE49-F238E27FC236}">
                <a16:creationId xmlns:a16="http://schemas.microsoft.com/office/drawing/2014/main" id="{6494554E-39DA-44A9-BC6D-CE8B2EF7E97F}"/>
              </a:ext>
            </a:extLst>
          </p:cNvPr>
          <p:cNvSpPr/>
          <p:nvPr/>
        </p:nvSpPr>
        <p:spPr>
          <a:xfrm>
            <a:off x="9136133" y="4171856"/>
            <a:ext cx="2071235" cy="5599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ML Algorithms</a:t>
            </a:r>
          </a:p>
        </p:txBody>
      </p:sp>
      <p:sp>
        <p:nvSpPr>
          <p:cNvPr id="13" name="Rectangle 12">
            <a:extLst>
              <a:ext uri="{FF2B5EF4-FFF2-40B4-BE49-F238E27FC236}">
                <a16:creationId xmlns:a16="http://schemas.microsoft.com/office/drawing/2014/main" id="{DBDA0519-709D-49A1-BE5F-A061D3E66AD0}"/>
              </a:ext>
            </a:extLst>
          </p:cNvPr>
          <p:cNvSpPr/>
          <p:nvPr/>
        </p:nvSpPr>
        <p:spPr>
          <a:xfrm>
            <a:off x="8420047" y="5126579"/>
            <a:ext cx="3218577" cy="5149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Compare Testing Accuracy</a:t>
            </a:r>
          </a:p>
        </p:txBody>
      </p:sp>
      <p:sp>
        <p:nvSpPr>
          <p:cNvPr id="14" name="Rectangle 13">
            <a:extLst>
              <a:ext uri="{FF2B5EF4-FFF2-40B4-BE49-F238E27FC236}">
                <a16:creationId xmlns:a16="http://schemas.microsoft.com/office/drawing/2014/main" id="{5D4C2291-EA60-4E38-8BF5-6F66030D1397}"/>
              </a:ext>
            </a:extLst>
          </p:cNvPr>
          <p:cNvSpPr/>
          <p:nvPr/>
        </p:nvSpPr>
        <p:spPr>
          <a:xfrm>
            <a:off x="9617528" y="6041383"/>
            <a:ext cx="905095" cy="34826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Stop</a:t>
            </a:r>
          </a:p>
        </p:txBody>
      </p:sp>
      <p:sp>
        <p:nvSpPr>
          <p:cNvPr id="15" name="Rectangle 14">
            <a:extLst>
              <a:ext uri="{FF2B5EF4-FFF2-40B4-BE49-F238E27FC236}">
                <a16:creationId xmlns:a16="http://schemas.microsoft.com/office/drawing/2014/main" id="{8C5631BC-D6F5-4FFC-9A03-4C58E1A9ACB8}"/>
              </a:ext>
            </a:extLst>
          </p:cNvPr>
          <p:cNvSpPr/>
          <p:nvPr/>
        </p:nvSpPr>
        <p:spPr>
          <a:xfrm>
            <a:off x="1759860" y="6145135"/>
            <a:ext cx="905095" cy="34826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Stop</a:t>
            </a:r>
          </a:p>
        </p:txBody>
      </p:sp>
      <p:sp>
        <p:nvSpPr>
          <p:cNvPr id="16" name="Arrow: Right 15">
            <a:extLst>
              <a:ext uri="{FF2B5EF4-FFF2-40B4-BE49-F238E27FC236}">
                <a16:creationId xmlns:a16="http://schemas.microsoft.com/office/drawing/2014/main" id="{0F5F4FAE-2676-4FED-988D-C547091870A1}"/>
              </a:ext>
            </a:extLst>
          </p:cNvPr>
          <p:cNvSpPr/>
          <p:nvPr/>
        </p:nvSpPr>
        <p:spPr>
          <a:xfrm>
            <a:off x="3440187" y="963617"/>
            <a:ext cx="1124415" cy="484632"/>
          </a:xfrm>
          <a:prstGeom prst="rightArrow">
            <a:avLst/>
          </a:prstGeom>
          <a:solidFill>
            <a:srgbClr val="FFFF00"/>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152B8EB8-07B3-4DFD-A22F-8BD79232B7CB}"/>
              </a:ext>
            </a:extLst>
          </p:cNvPr>
          <p:cNvSpPr/>
          <p:nvPr/>
        </p:nvSpPr>
        <p:spPr>
          <a:xfrm>
            <a:off x="4823597" y="2089123"/>
            <a:ext cx="2443345" cy="60963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Times New Roman" panose="02020603050405020304" pitchFamily="18" charset="0"/>
                <a:cs typeface="Times New Roman" panose="02020603050405020304" pitchFamily="18" charset="0"/>
              </a:rPr>
              <a:t>Data Modeling</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388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4B3EED-A96C-4912-B136-615EE43F403A}"/>
              </a:ext>
            </a:extLst>
          </p:cNvPr>
          <p:cNvSpPr txBox="1">
            <a:spLocks/>
          </p:cNvSpPr>
          <p:nvPr/>
        </p:nvSpPr>
        <p:spPr>
          <a:xfrm>
            <a:off x="919119" y="0"/>
            <a:ext cx="10353762" cy="87740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effectLst/>
                <a:latin typeface="Times New Roman" panose="02020603050405020304" pitchFamily="18" charset="0"/>
                <a:cs typeface="Times New Roman" panose="02020603050405020304" pitchFamily="18" charset="0"/>
              </a:rPr>
              <a:t>Literature Survey</a:t>
            </a:r>
          </a:p>
        </p:txBody>
      </p:sp>
      <p:graphicFrame>
        <p:nvGraphicFramePr>
          <p:cNvPr id="5" name="Table 5">
            <a:extLst>
              <a:ext uri="{FF2B5EF4-FFF2-40B4-BE49-F238E27FC236}">
                <a16:creationId xmlns:a16="http://schemas.microsoft.com/office/drawing/2014/main" id="{F821CD41-7A62-4B29-B860-B3E3DF7DCCA3}"/>
              </a:ext>
            </a:extLst>
          </p:cNvPr>
          <p:cNvGraphicFramePr>
            <a:graphicFrameLocks noGrp="1"/>
          </p:cNvGraphicFramePr>
          <p:nvPr>
            <p:extLst>
              <p:ext uri="{D42A27DB-BD31-4B8C-83A1-F6EECF244321}">
                <p14:modId xmlns:p14="http://schemas.microsoft.com/office/powerpoint/2010/main" val="3984614808"/>
              </p:ext>
            </p:extLst>
          </p:nvPr>
        </p:nvGraphicFramePr>
        <p:xfrm>
          <a:off x="879169" y="1983984"/>
          <a:ext cx="10433661" cy="2761098"/>
        </p:xfrm>
        <a:graphic>
          <a:graphicData uri="http://schemas.openxmlformats.org/drawingml/2006/table">
            <a:tbl>
              <a:tblPr firstRow="1" bandRow="1">
                <a:tableStyleId>{5940675A-B579-460E-94D1-54222C63F5DA}</a:tableStyleId>
              </a:tblPr>
              <a:tblGrid>
                <a:gridCol w="5504155">
                  <a:extLst>
                    <a:ext uri="{9D8B030D-6E8A-4147-A177-3AD203B41FA5}">
                      <a16:colId xmlns:a16="http://schemas.microsoft.com/office/drawing/2014/main" val="2977415810"/>
                    </a:ext>
                  </a:extLst>
                </a:gridCol>
                <a:gridCol w="4929506">
                  <a:extLst>
                    <a:ext uri="{9D8B030D-6E8A-4147-A177-3AD203B41FA5}">
                      <a16:colId xmlns:a16="http://schemas.microsoft.com/office/drawing/2014/main" val="2763840492"/>
                    </a:ext>
                  </a:extLst>
                </a:gridCol>
              </a:tblGrid>
              <a:tr h="758212">
                <a:tc>
                  <a:txBody>
                    <a:bodyPr/>
                    <a:lstStyle/>
                    <a:p>
                      <a:pPr algn="ctr"/>
                      <a:r>
                        <a:rPr lang="en-US" sz="2400" b="1" dirty="0">
                          <a:latin typeface="Times New Roman" panose="02020603050405020304" pitchFamily="18" charset="0"/>
                          <a:cs typeface="Times New Roman" panose="02020603050405020304" pitchFamily="18" charset="0"/>
                        </a:rPr>
                        <a:t>IDEAS</a:t>
                      </a:r>
                      <a:endParaRPr lang="en-IN" sz="2400" b="1" dirty="0">
                        <a:latin typeface="Times New Roman" panose="02020603050405020304" pitchFamily="18" charset="0"/>
                        <a:cs typeface="Times New Roman" panose="02020603050405020304" pitchFamily="18" charset="0"/>
                      </a:endParaRPr>
                    </a:p>
                  </a:txBody>
                  <a:tcPr/>
                </a:tc>
                <a:tc>
                  <a:txBody>
                    <a:bodyPr/>
                    <a:lstStyle/>
                    <a:p>
                      <a:pPr algn="ctr"/>
                      <a:r>
                        <a:rPr lang="en-US" sz="2400" b="1" dirty="0">
                          <a:latin typeface="Times New Roman" panose="02020603050405020304" pitchFamily="18" charset="0"/>
                          <a:cs typeface="Times New Roman" panose="02020603050405020304" pitchFamily="18" charset="0"/>
                        </a:rPr>
                        <a:t>DISADVANTAGE</a:t>
                      </a:r>
                      <a:endParaRPr lang="en-IN"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5605279"/>
                  </a:ext>
                </a:extLst>
              </a:tr>
              <a:tr h="8532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b="0" i="0" dirty="0">
                          <a:effectLst/>
                          <a:latin typeface="Times New Roman" panose="02020603050405020304" pitchFamily="18" charset="0"/>
                          <a:cs typeface="Times New Roman" panose="02020603050405020304" pitchFamily="18" charset="0"/>
                        </a:rPr>
                        <a:t>Crime analysis and prediction using data mining</a:t>
                      </a:r>
                    </a:p>
                    <a:p>
                      <a:endParaRPr lang="en-IN" dirty="0"/>
                    </a:p>
                  </a:txBody>
                  <a:tcPr/>
                </a:tc>
                <a:tc>
                  <a:txBody>
                    <a:bodyPr/>
                    <a:lstStyle/>
                    <a:p>
                      <a:r>
                        <a:rPr lang="en-US" sz="2000" dirty="0">
                          <a:latin typeface="Times New Roman" panose="02020603050405020304" pitchFamily="18" charset="0"/>
                          <a:cs typeface="Times New Roman" panose="02020603050405020304" pitchFamily="18" charset="0"/>
                        </a:rPr>
                        <a:t>Efficiency of Mining Algorithms and performance is Less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22776917"/>
                  </a:ext>
                </a:extLst>
              </a:tr>
              <a:tr h="11496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b="0" i="0" dirty="0">
                          <a:effectLst/>
                          <a:latin typeface="Times New Roman" panose="02020603050405020304" pitchFamily="18" charset="0"/>
                          <a:cs typeface="Times New Roman" panose="02020603050405020304" pitchFamily="18" charset="0"/>
                        </a:rPr>
                        <a:t>Crime analysis and prediction using Artificial Neural Networks</a:t>
                      </a:r>
                    </a:p>
                    <a:p>
                      <a:endParaRPr lang="en-IN" dirty="0"/>
                    </a:p>
                  </a:txBody>
                  <a:tcPr/>
                </a:tc>
                <a:tc>
                  <a:txBody>
                    <a:bodyPr/>
                    <a:lstStyle/>
                    <a:p>
                      <a:r>
                        <a:rPr lang="en-US" sz="2000" b="0" dirty="0">
                          <a:latin typeface="Times New Roman" panose="02020603050405020304" pitchFamily="18" charset="0"/>
                          <a:cs typeface="Times New Roman" panose="02020603050405020304" pitchFamily="18" charset="0"/>
                        </a:rPr>
                        <a:t>Having Fault Tolerance leads to loss of performance</a:t>
                      </a:r>
                      <a:endParaRPr lang="en-IN"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09013246"/>
                  </a:ext>
                </a:extLst>
              </a:tr>
            </a:tbl>
          </a:graphicData>
        </a:graphic>
      </p:graphicFrame>
    </p:spTree>
    <p:extLst>
      <p:ext uri="{BB962C8B-B14F-4D97-AF65-F5344CB8AC3E}">
        <p14:creationId xmlns:p14="http://schemas.microsoft.com/office/powerpoint/2010/main" val="2157390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4B3EED-A96C-4912-B136-615EE43F403A}"/>
              </a:ext>
            </a:extLst>
          </p:cNvPr>
          <p:cNvSpPr txBox="1">
            <a:spLocks/>
          </p:cNvSpPr>
          <p:nvPr/>
        </p:nvSpPr>
        <p:spPr>
          <a:xfrm>
            <a:off x="919119" y="0"/>
            <a:ext cx="10353762" cy="87740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effectLst/>
                <a:latin typeface="Times New Roman" panose="02020603050405020304" pitchFamily="18" charset="0"/>
                <a:cs typeface="Times New Roman" panose="02020603050405020304" pitchFamily="18" charset="0"/>
              </a:rPr>
              <a:t>Data Preprocessing</a:t>
            </a:r>
            <a:endParaRPr lang="en-IN" sz="3200" b="1" u="sng" dirty="0">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A720DF3-9586-421F-84C4-97DDDC4EEE06}"/>
              </a:ext>
            </a:extLst>
          </p:cNvPr>
          <p:cNvSpPr txBox="1"/>
          <p:nvPr/>
        </p:nvSpPr>
        <p:spPr>
          <a:xfrm>
            <a:off x="803709" y="1489964"/>
            <a:ext cx="10795247" cy="3108543"/>
          </a:xfrm>
          <a:prstGeom prst="rect">
            <a:avLst/>
          </a:prstGeom>
          <a:noFill/>
        </p:spPr>
        <p:txBody>
          <a:bodyPr wrap="square" rtlCol="0">
            <a:spAutoFit/>
          </a:bodyPr>
          <a:lstStyle/>
          <a:p>
            <a:pPr marL="342900" indent="-34290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Clean up the crime dataset obtained from the city of Chicago data portal.</a:t>
            </a:r>
          </a:p>
          <a:p>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Used the most recent data from year of 2018 to 2022 from the Chicago crime dataset, instead of using the whole dataset which contains more than 8million records back to year 2001.</a:t>
            </a:r>
          </a:p>
          <a:p>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Chose not to use earlier data because the distribution of crimes can change over time due to various reasons and the most recent 4 to 5 years will be more relevant to the current situation since problem as a classification problem instead of a time-series problem.</a:t>
            </a:r>
          </a:p>
          <a:p>
            <a:endParaRPr lang="en-IN" dirty="0"/>
          </a:p>
          <a:p>
            <a:endParaRPr lang="en-IN" dirty="0"/>
          </a:p>
        </p:txBody>
      </p:sp>
    </p:spTree>
    <p:extLst>
      <p:ext uri="{BB962C8B-B14F-4D97-AF65-F5344CB8AC3E}">
        <p14:creationId xmlns:p14="http://schemas.microsoft.com/office/powerpoint/2010/main" val="348672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4B3EED-A96C-4912-B136-615EE43F403A}"/>
              </a:ext>
            </a:extLst>
          </p:cNvPr>
          <p:cNvSpPr txBox="1">
            <a:spLocks/>
          </p:cNvSpPr>
          <p:nvPr/>
        </p:nvSpPr>
        <p:spPr>
          <a:xfrm>
            <a:off x="785954" y="-142043"/>
            <a:ext cx="10353762" cy="87740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effectLst/>
                <a:latin typeface="Times New Roman" panose="02020603050405020304" pitchFamily="18" charset="0"/>
                <a:cs typeface="Times New Roman" panose="02020603050405020304" pitchFamily="18" charset="0"/>
              </a:rPr>
              <a:t>Cleaning up data </a:t>
            </a:r>
            <a:endParaRPr lang="en-IN" sz="3200" b="1" u="sng" dirty="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F3EDFEC-E0BE-41CE-8A13-A50F6ABD426E}"/>
              </a:ext>
            </a:extLst>
          </p:cNvPr>
          <p:cNvSpPr txBox="1"/>
          <p:nvPr/>
        </p:nvSpPr>
        <p:spPr>
          <a:xfrm>
            <a:off x="494189" y="385436"/>
            <a:ext cx="11455154" cy="5816977"/>
          </a:xfrm>
          <a:prstGeom prst="rect">
            <a:avLst/>
          </a:prstGeom>
          <a:noFill/>
        </p:spPr>
        <p:txBody>
          <a:bodyPr wrap="square" rtlCol="0">
            <a:spAutoFit/>
          </a:bodyPr>
          <a:lstStyle/>
          <a:p>
            <a:endParaRPr lang="en-IN" dirty="0"/>
          </a:p>
          <a:p>
            <a:r>
              <a:rPr lang="en-IN" sz="2000" b="1" dirty="0">
                <a:solidFill>
                  <a:srgbClr val="FFFF00"/>
                </a:solidFill>
                <a:latin typeface="Times New Roman" panose="02020603050405020304" pitchFamily="18" charset="0"/>
                <a:cs typeface="Times New Roman" panose="02020603050405020304" pitchFamily="18" charset="0"/>
              </a:rPr>
              <a:t>Step 1 :  </a:t>
            </a:r>
            <a:r>
              <a:rPr lang="en-IN" dirty="0">
                <a:latin typeface="Times New Roman" panose="02020603050405020304" pitchFamily="18" charset="0"/>
                <a:cs typeface="Times New Roman" panose="02020603050405020304" pitchFamily="18" charset="0"/>
              </a:rPr>
              <a:t>Excluded records with vague information . There are a lot of information but some unnecessary columns are also removed.</a:t>
            </a:r>
          </a:p>
          <a:p>
            <a:endParaRPr lang="en-IN" dirty="0">
              <a:latin typeface="Times New Roman" panose="02020603050405020304" pitchFamily="18" charset="0"/>
              <a:cs typeface="Times New Roman" panose="02020603050405020304" pitchFamily="18" charset="0"/>
            </a:endParaRPr>
          </a:p>
          <a:p>
            <a:r>
              <a:rPr lang="en-IN" sz="2000" b="1" dirty="0">
                <a:solidFill>
                  <a:srgbClr val="FFFF00"/>
                </a:solidFill>
                <a:latin typeface="Times New Roman" panose="02020603050405020304" pitchFamily="18" charset="0"/>
                <a:cs typeface="Times New Roman" panose="02020603050405020304" pitchFamily="18" charset="0"/>
              </a:rPr>
              <a:t>Step 2 : </a:t>
            </a:r>
            <a:r>
              <a:rPr lang="en-IN" dirty="0">
                <a:latin typeface="Times New Roman" panose="02020603050405020304" pitchFamily="18" charset="0"/>
                <a:cs typeface="Times New Roman" panose="02020603050405020304" pitchFamily="18" charset="0"/>
              </a:rPr>
              <a:t>Removed extremely rare crime types and locations . Dropped crimes that happen at extremely unlikely locations, and only kept crimes that happen at the top 25 locations. Even after two rounds of filtering, we still kept around 85% of the crimes.</a:t>
            </a:r>
          </a:p>
          <a:p>
            <a:endParaRPr lang="en-IN" dirty="0">
              <a:latin typeface="Times New Roman" panose="02020603050405020304" pitchFamily="18" charset="0"/>
              <a:cs typeface="Times New Roman" panose="02020603050405020304" pitchFamily="18" charset="0"/>
            </a:endParaRPr>
          </a:p>
          <a:p>
            <a:r>
              <a:rPr lang="en-IN" sz="2000" b="1" dirty="0">
                <a:solidFill>
                  <a:srgbClr val="FFFF00"/>
                </a:solidFill>
                <a:latin typeface="Times New Roman" panose="02020603050405020304" pitchFamily="18" charset="0"/>
                <a:cs typeface="Times New Roman" panose="02020603050405020304" pitchFamily="18" charset="0"/>
              </a:rPr>
              <a:t>Step 3 : </a:t>
            </a:r>
            <a:r>
              <a:rPr lang="en-IN" dirty="0">
                <a:latin typeface="Times New Roman" panose="02020603050405020304" pitchFamily="18" charset="0"/>
                <a:cs typeface="Times New Roman" panose="02020603050405020304" pitchFamily="18" charset="0"/>
              </a:rPr>
              <a:t>Converted categorical features to dummy (indicator) variables for classification . Checked some other features that can be used for the classifier and Converted crime type, police district, and location description into dummy variables.</a:t>
            </a:r>
          </a:p>
          <a:p>
            <a:endParaRPr lang="en-IN" dirty="0">
              <a:latin typeface="Times New Roman" panose="02020603050405020304" pitchFamily="18" charset="0"/>
              <a:cs typeface="Times New Roman" panose="02020603050405020304" pitchFamily="18" charset="0"/>
            </a:endParaRPr>
          </a:p>
          <a:p>
            <a:r>
              <a:rPr lang="en-IN" sz="2000" b="1" dirty="0">
                <a:solidFill>
                  <a:srgbClr val="FFFF00"/>
                </a:solidFill>
                <a:latin typeface="Times New Roman" panose="02020603050405020304" pitchFamily="18" charset="0"/>
                <a:cs typeface="Times New Roman" panose="02020603050405020304" pitchFamily="18" charset="0"/>
              </a:rPr>
              <a:t>Step 4 : </a:t>
            </a:r>
            <a:r>
              <a:rPr lang="en-IN" dirty="0">
                <a:latin typeface="Times New Roman" panose="02020603050405020304" pitchFamily="18" charset="0"/>
                <a:cs typeface="Times New Roman" panose="02020603050405020304" pitchFamily="18" charset="0"/>
              </a:rPr>
              <a:t>Extracted the time information and converted categorical features to dummy variables For each crime time record segmented the time into eight blocks of 3-hour, for example 0-3am, 3-6am, etc and created indicator variable based on that.</a:t>
            </a:r>
          </a:p>
          <a:p>
            <a:endParaRPr lang="en-IN" dirty="0">
              <a:latin typeface="Times New Roman" panose="02020603050405020304" pitchFamily="18" charset="0"/>
              <a:cs typeface="Times New Roman" panose="02020603050405020304" pitchFamily="18" charset="0"/>
            </a:endParaRPr>
          </a:p>
          <a:p>
            <a:r>
              <a:rPr lang="en-IN" sz="2000" b="1" dirty="0">
                <a:solidFill>
                  <a:srgbClr val="FFFF00"/>
                </a:solidFill>
                <a:latin typeface="Times New Roman" panose="02020603050405020304" pitchFamily="18" charset="0"/>
                <a:cs typeface="Times New Roman" panose="02020603050405020304" pitchFamily="18" charset="0"/>
              </a:rPr>
              <a:t>Step 5 : </a:t>
            </a:r>
            <a:r>
              <a:rPr lang="en-IN" dirty="0">
                <a:latin typeface="Times New Roman" panose="02020603050405020304" pitchFamily="18" charset="0"/>
                <a:cs typeface="Times New Roman" panose="02020603050405020304" pitchFamily="18" charset="0"/>
              </a:rPr>
              <a:t>Added an extra feature "distance to closest police station"  calculated an additional feature using the coordinate info  the distance of the location to the closest police station.</a:t>
            </a:r>
          </a:p>
          <a:p>
            <a:endParaRPr lang="en-IN" dirty="0">
              <a:latin typeface="Times New Roman" panose="02020603050405020304" pitchFamily="18" charset="0"/>
              <a:cs typeface="Times New Roman" panose="02020603050405020304" pitchFamily="18" charset="0"/>
            </a:endParaRPr>
          </a:p>
          <a:p>
            <a:r>
              <a:rPr lang="en-IN" sz="2000" b="1" dirty="0">
                <a:solidFill>
                  <a:srgbClr val="FFFF00"/>
                </a:solidFill>
                <a:latin typeface="Times New Roman" panose="02020603050405020304" pitchFamily="18" charset="0"/>
                <a:cs typeface="Times New Roman" panose="02020603050405020304" pitchFamily="18" charset="0"/>
              </a:rPr>
              <a:t>Step 6 : </a:t>
            </a:r>
            <a:r>
              <a:rPr lang="en-IN" dirty="0">
                <a:latin typeface="Times New Roman" panose="02020603050405020304" pitchFamily="18" charset="0"/>
                <a:cs typeface="Times New Roman" panose="02020603050405020304" pitchFamily="18" charset="0"/>
              </a:rPr>
              <a:t>Integrated socioeconomic status of the </a:t>
            </a:r>
            <a:r>
              <a:rPr lang="en-IN" dirty="0" err="1">
                <a:latin typeface="Times New Roman" panose="02020603050405020304" pitchFamily="18" charset="0"/>
                <a:cs typeface="Times New Roman" panose="02020603050405020304" pitchFamily="18" charset="0"/>
              </a:rPr>
              <a:t>neighborhood</a:t>
            </a:r>
            <a:r>
              <a:rPr lang="en-IN" dirty="0">
                <a:latin typeface="Times New Roman" panose="02020603050405020304" pitchFamily="18" charset="0"/>
                <a:cs typeface="Times New Roman" panose="02020603050405020304" pitchFamily="18" charset="0"/>
              </a:rPr>
              <a:t> where the crime happened  Given a location, there are other relevant information such as income, education level and population structure of the </a:t>
            </a:r>
            <a:r>
              <a:rPr lang="en-IN" dirty="0" err="1">
                <a:latin typeface="Times New Roman" panose="02020603050405020304" pitchFamily="18" charset="0"/>
                <a:cs typeface="Times New Roman" panose="02020603050405020304" pitchFamily="18" charset="0"/>
              </a:rPr>
              <a:t>neighborhood</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3322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4B3EED-A96C-4912-B136-615EE43F403A}"/>
              </a:ext>
            </a:extLst>
          </p:cNvPr>
          <p:cNvSpPr txBox="1">
            <a:spLocks/>
          </p:cNvSpPr>
          <p:nvPr/>
        </p:nvSpPr>
        <p:spPr>
          <a:xfrm>
            <a:off x="919119" y="0"/>
            <a:ext cx="10353762" cy="87740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effectLst/>
                <a:latin typeface="Times New Roman" panose="02020603050405020304" pitchFamily="18" charset="0"/>
                <a:cs typeface="Times New Roman" panose="02020603050405020304" pitchFamily="18" charset="0"/>
              </a:rPr>
              <a:t>Data Exploration</a:t>
            </a:r>
            <a:endParaRPr lang="en-IN" sz="3200" b="1" u="sng" dirty="0">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6E3144A-4376-4FC3-92C7-EFDFD8A8B98D}"/>
              </a:ext>
            </a:extLst>
          </p:cNvPr>
          <p:cNvPicPr>
            <a:picLocks noChangeAspect="1"/>
          </p:cNvPicPr>
          <p:nvPr/>
        </p:nvPicPr>
        <p:blipFill>
          <a:blip r:embed="rId2"/>
          <a:stretch>
            <a:fillRect/>
          </a:stretch>
        </p:blipFill>
        <p:spPr>
          <a:xfrm>
            <a:off x="7427650" y="723134"/>
            <a:ext cx="4033422" cy="5411731"/>
          </a:xfrm>
          <a:prstGeom prst="rect">
            <a:avLst/>
          </a:prstGeom>
        </p:spPr>
      </p:pic>
      <p:pic>
        <p:nvPicPr>
          <p:cNvPr id="8" name="Picture 7">
            <a:extLst>
              <a:ext uri="{FF2B5EF4-FFF2-40B4-BE49-F238E27FC236}">
                <a16:creationId xmlns:a16="http://schemas.microsoft.com/office/drawing/2014/main" id="{6B7D9E7F-21E4-4EC9-8368-9068313957FC}"/>
              </a:ext>
            </a:extLst>
          </p:cNvPr>
          <p:cNvPicPr>
            <a:picLocks noChangeAspect="1"/>
          </p:cNvPicPr>
          <p:nvPr/>
        </p:nvPicPr>
        <p:blipFill rotWithShape="1">
          <a:blip r:embed="rId3"/>
          <a:srcRect l="3058" t="20195" r="46262" b="11197"/>
          <a:stretch/>
        </p:blipFill>
        <p:spPr>
          <a:xfrm>
            <a:off x="257452" y="1343307"/>
            <a:ext cx="5838548" cy="4446022"/>
          </a:xfrm>
          <a:prstGeom prst="rect">
            <a:avLst/>
          </a:prstGeom>
        </p:spPr>
      </p:pic>
      <p:sp>
        <p:nvSpPr>
          <p:cNvPr id="2" name="TextBox 1">
            <a:extLst>
              <a:ext uri="{FF2B5EF4-FFF2-40B4-BE49-F238E27FC236}">
                <a16:creationId xmlns:a16="http://schemas.microsoft.com/office/drawing/2014/main" id="{32F21810-5704-46E3-809A-D1C7F3CA639C}"/>
              </a:ext>
            </a:extLst>
          </p:cNvPr>
          <p:cNvSpPr txBox="1"/>
          <p:nvPr/>
        </p:nvSpPr>
        <p:spPr>
          <a:xfrm flipH="1">
            <a:off x="2158605" y="5950199"/>
            <a:ext cx="5394962" cy="369332"/>
          </a:xfrm>
          <a:prstGeom prst="rect">
            <a:avLst/>
          </a:prstGeom>
          <a:noFill/>
        </p:spPr>
        <p:txBody>
          <a:bodyPr wrap="square" rtlCol="0">
            <a:spAutoFit/>
          </a:bodyPr>
          <a:lstStyle/>
          <a:p>
            <a:r>
              <a:rPr lang="en-US" dirty="0"/>
              <a:t>Types of crime</a:t>
            </a:r>
            <a:endParaRPr lang="en-IN" dirty="0"/>
          </a:p>
        </p:txBody>
      </p:sp>
    </p:spTree>
    <p:extLst>
      <p:ext uri="{BB962C8B-B14F-4D97-AF65-F5344CB8AC3E}">
        <p14:creationId xmlns:p14="http://schemas.microsoft.com/office/powerpoint/2010/main" val="1520087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D34DB-1264-4C96-BB0F-3EB5E95A78DD}"/>
              </a:ext>
            </a:extLst>
          </p:cNvPr>
          <p:cNvSpPr txBox="1">
            <a:spLocks/>
          </p:cNvSpPr>
          <p:nvPr/>
        </p:nvSpPr>
        <p:spPr>
          <a:xfrm>
            <a:off x="1105550" y="0"/>
            <a:ext cx="10353762" cy="87740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effectLst/>
                <a:latin typeface="Times New Roman" panose="02020603050405020304" pitchFamily="18" charset="0"/>
                <a:cs typeface="Times New Roman" panose="02020603050405020304" pitchFamily="18" charset="0"/>
              </a:rPr>
              <a:t>Data Exploration</a:t>
            </a:r>
            <a:endParaRPr lang="en-IN" sz="3200" b="1" u="sng"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49A7B7C-EB62-43B9-9514-B8B9631E7CD6}"/>
              </a:ext>
            </a:extLst>
          </p:cNvPr>
          <p:cNvPicPr>
            <a:picLocks noChangeAspect="1"/>
          </p:cNvPicPr>
          <p:nvPr/>
        </p:nvPicPr>
        <p:blipFill rotWithShape="1">
          <a:blip r:embed="rId2"/>
          <a:srcRect l="2910" t="19935" r="39419" b="14564"/>
          <a:stretch/>
        </p:blipFill>
        <p:spPr>
          <a:xfrm>
            <a:off x="381739" y="1324992"/>
            <a:ext cx="5885896" cy="3760435"/>
          </a:xfrm>
          <a:prstGeom prst="rect">
            <a:avLst/>
          </a:prstGeom>
        </p:spPr>
      </p:pic>
      <p:pic>
        <p:nvPicPr>
          <p:cNvPr id="6" name="Picture 5">
            <a:extLst>
              <a:ext uri="{FF2B5EF4-FFF2-40B4-BE49-F238E27FC236}">
                <a16:creationId xmlns:a16="http://schemas.microsoft.com/office/drawing/2014/main" id="{4AD0CBC1-F1A2-4E2D-B769-825BDD8CBD37}"/>
              </a:ext>
            </a:extLst>
          </p:cNvPr>
          <p:cNvPicPr>
            <a:picLocks noChangeAspect="1"/>
          </p:cNvPicPr>
          <p:nvPr/>
        </p:nvPicPr>
        <p:blipFill>
          <a:blip r:embed="rId3"/>
          <a:stretch>
            <a:fillRect/>
          </a:stretch>
        </p:blipFill>
        <p:spPr>
          <a:xfrm>
            <a:off x="7681974" y="807221"/>
            <a:ext cx="3748945" cy="5243558"/>
          </a:xfrm>
          <a:prstGeom prst="rect">
            <a:avLst/>
          </a:prstGeom>
        </p:spPr>
      </p:pic>
      <p:sp>
        <p:nvSpPr>
          <p:cNvPr id="3" name="TextBox 2">
            <a:extLst>
              <a:ext uri="{FF2B5EF4-FFF2-40B4-BE49-F238E27FC236}">
                <a16:creationId xmlns:a16="http://schemas.microsoft.com/office/drawing/2014/main" id="{C5552C8A-D75F-4D50-9FB8-08ECEFFF7878}"/>
              </a:ext>
            </a:extLst>
          </p:cNvPr>
          <p:cNvSpPr txBox="1"/>
          <p:nvPr/>
        </p:nvSpPr>
        <p:spPr>
          <a:xfrm>
            <a:off x="1994516" y="5348342"/>
            <a:ext cx="4101484" cy="369332"/>
          </a:xfrm>
          <a:prstGeom prst="rect">
            <a:avLst/>
          </a:prstGeom>
          <a:noFill/>
        </p:spPr>
        <p:txBody>
          <a:bodyPr wrap="square" rtlCol="0">
            <a:spAutoFit/>
          </a:bodyPr>
          <a:lstStyle/>
          <a:p>
            <a:r>
              <a:rPr lang="en-US" dirty="0"/>
              <a:t>Crime Rate in Location</a:t>
            </a:r>
            <a:endParaRPr lang="en-IN" dirty="0"/>
          </a:p>
        </p:txBody>
      </p:sp>
    </p:spTree>
    <p:extLst>
      <p:ext uri="{BB962C8B-B14F-4D97-AF65-F5344CB8AC3E}">
        <p14:creationId xmlns:p14="http://schemas.microsoft.com/office/powerpoint/2010/main" val="4123788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D34DB-1264-4C96-BB0F-3EB5E95A78DD}"/>
              </a:ext>
            </a:extLst>
          </p:cNvPr>
          <p:cNvSpPr txBox="1">
            <a:spLocks/>
          </p:cNvSpPr>
          <p:nvPr/>
        </p:nvSpPr>
        <p:spPr>
          <a:xfrm>
            <a:off x="1105550" y="0"/>
            <a:ext cx="10353762" cy="87740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effectLst/>
                <a:latin typeface="Times New Roman" panose="02020603050405020304" pitchFamily="18" charset="0"/>
                <a:cs typeface="Times New Roman" panose="02020603050405020304" pitchFamily="18" charset="0"/>
              </a:rPr>
              <a:t>Data Exploration</a:t>
            </a:r>
            <a:endParaRPr lang="en-IN" sz="3200" b="1" u="sng"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AB2F197-0EF8-4CCD-9A88-24C2BAD2ADFA}"/>
              </a:ext>
            </a:extLst>
          </p:cNvPr>
          <p:cNvPicPr>
            <a:picLocks noChangeAspect="1"/>
          </p:cNvPicPr>
          <p:nvPr/>
        </p:nvPicPr>
        <p:blipFill rotWithShape="1">
          <a:blip r:embed="rId2"/>
          <a:srcRect l="3203" t="21489" r="52743" b="15211"/>
          <a:stretch/>
        </p:blipFill>
        <p:spPr>
          <a:xfrm>
            <a:off x="390617" y="1473693"/>
            <a:ext cx="5370992" cy="4341182"/>
          </a:xfrm>
          <a:prstGeom prst="rect">
            <a:avLst/>
          </a:prstGeom>
        </p:spPr>
      </p:pic>
      <p:pic>
        <p:nvPicPr>
          <p:cNvPr id="8" name="Picture 7">
            <a:extLst>
              <a:ext uri="{FF2B5EF4-FFF2-40B4-BE49-F238E27FC236}">
                <a16:creationId xmlns:a16="http://schemas.microsoft.com/office/drawing/2014/main" id="{E4111C88-2CB7-40F5-9F14-278198FD9958}"/>
              </a:ext>
            </a:extLst>
          </p:cNvPr>
          <p:cNvPicPr>
            <a:picLocks noChangeAspect="1"/>
          </p:cNvPicPr>
          <p:nvPr/>
        </p:nvPicPr>
        <p:blipFill>
          <a:blip r:embed="rId3"/>
          <a:stretch>
            <a:fillRect/>
          </a:stretch>
        </p:blipFill>
        <p:spPr>
          <a:xfrm>
            <a:off x="6430393" y="1473693"/>
            <a:ext cx="5352439" cy="4341182"/>
          </a:xfrm>
          <a:prstGeom prst="rect">
            <a:avLst/>
          </a:prstGeom>
        </p:spPr>
      </p:pic>
      <p:sp>
        <p:nvSpPr>
          <p:cNvPr id="3" name="TextBox 2">
            <a:extLst>
              <a:ext uri="{FF2B5EF4-FFF2-40B4-BE49-F238E27FC236}">
                <a16:creationId xmlns:a16="http://schemas.microsoft.com/office/drawing/2014/main" id="{4D8121EB-2A3A-48BB-AE2C-FDDC93C416D3}"/>
              </a:ext>
            </a:extLst>
          </p:cNvPr>
          <p:cNvSpPr txBox="1"/>
          <p:nvPr/>
        </p:nvSpPr>
        <p:spPr>
          <a:xfrm>
            <a:off x="936594" y="6041831"/>
            <a:ext cx="4279037" cy="369332"/>
          </a:xfrm>
          <a:prstGeom prst="rect">
            <a:avLst/>
          </a:prstGeom>
          <a:noFill/>
        </p:spPr>
        <p:txBody>
          <a:bodyPr wrap="square" rtlCol="0">
            <a:spAutoFit/>
          </a:bodyPr>
          <a:lstStyle/>
          <a:p>
            <a:r>
              <a:rPr lang="en-US" dirty="0"/>
              <a:t>Crime Rate on Hourly basis</a:t>
            </a:r>
            <a:endParaRPr lang="en-IN" dirty="0"/>
          </a:p>
        </p:txBody>
      </p:sp>
    </p:spTree>
    <p:extLst>
      <p:ext uri="{BB962C8B-B14F-4D97-AF65-F5344CB8AC3E}">
        <p14:creationId xmlns:p14="http://schemas.microsoft.com/office/powerpoint/2010/main" val="2671197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www.w3.org/2000/xmlns/"/>
    <ds:schemaRef ds:uri="71af3243-3dd4-4a8d-8c0d-dd76da1f02a5"/>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{A9082DE2-594B-404C-8C5F-213BED9B7AC8}tf55705232_win32</Template>
  <TotalTime>836</TotalTime>
  <Words>1018</Words>
  <Application>Microsoft Office PowerPoint</Application>
  <PresentationFormat>Widescreen</PresentationFormat>
  <Paragraphs>112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SlateVTI</vt:lpstr>
      <vt:lpstr>Project Guide Dr. K.Kumar M.E., Ph.D.,  Associate Professor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Guide Dr. K.Kumar M.E., Ph.D.,  Associate Professor</dc:title>
  <dc:creator>keerthana keerthana</dc:creator>
  <cp:lastModifiedBy>Hafeeza M</cp:lastModifiedBy>
  <cp:revision>54</cp:revision>
  <dcterms:created xsi:type="dcterms:W3CDTF">2021-12-26T15:32:14Z</dcterms:created>
  <dcterms:modified xsi:type="dcterms:W3CDTF">2022-04-08T03:30:25Z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