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79" r:id="rId5"/>
    <p:sldId id="278" r:id="rId6"/>
    <p:sldId id="276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1D130-26EE-2B75-A630-6361364B7075}"/>
              </a:ext>
            </a:extLst>
          </p:cNvPr>
          <p:cNvSpPr txBox="1"/>
          <p:nvPr/>
        </p:nvSpPr>
        <p:spPr>
          <a:xfrm>
            <a:off x="2335305" y="2320970"/>
            <a:ext cx="83685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Vulnerability Report on zero.webappsecurity.com</a:t>
            </a:r>
            <a:endParaRPr lang="en-IN" sz="6000" b="1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4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E6D1FD-7F3D-BE76-BA5C-5915B36FA297}"/>
              </a:ext>
            </a:extLst>
          </p:cNvPr>
          <p:cNvSpPr txBox="1"/>
          <p:nvPr/>
        </p:nvSpPr>
        <p:spPr>
          <a:xfrm>
            <a:off x="954739" y="2650098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Other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A0687-A196-9724-9EF9-F02369084F16}"/>
              </a:ext>
            </a:extLst>
          </p:cNvPr>
          <p:cNvSpPr txBox="1"/>
          <p:nvPr/>
        </p:nvSpPr>
        <p:spPr>
          <a:xfrm>
            <a:off x="1098174" y="3377254"/>
            <a:ext cx="98925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mime_hdr_cmp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function in crypto/asn1/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asn_mime.c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 OpenSSL 0.9.8t and earlier allows remote attackers to cause a denial of service.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AF6C4-458D-A799-2EE9-5A2AE30A11FE}"/>
              </a:ext>
            </a:extLst>
          </p:cNvPr>
          <p:cNvSpPr txBox="1"/>
          <p:nvPr/>
        </p:nvSpPr>
        <p:spPr>
          <a:xfrm>
            <a:off x="954739" y="655121"/>
            <a:ext cx="9085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DEPRECATED: Code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7E2F2-8331-DE53-C72C-33579ECC5CE8}"/>
              </a:ext>
            </a:extLst>
          </p:cNvPr>
          <p:cNvSpPr txBox="1"/>
          <p:nvPr/>
        </p:nvSpPr>
        <p:spPr>
          <a:xfrm>
            <a:off x="1098174" y="1345089"/>
            <a:ext cx="10233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ASN1_item_ex_d2i function in crypto/asn1/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tasn_dec.c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 OpenSSL before 0.9.8zf, 1.0.0 before 1.0.0r, 1.0.1 before 1.0.1m, and 1.0.2 before 1.0.2a does not reinitialize CHOICE and ADB data structures, which might allow attackers to cause a denial of service.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1EAE0-B328-C41B-E4D3-D3A894E56003}"/>
              </a:ext>
            </a:extLst>
          </p:cNvPr>
          <p:cNvSpPr txBox="1"/>
          <p:nvPr/>
        </p:nvSpPr>
        <p:spPr>
          <a:xfrm>
            <a:off x="1026459" y="4383301"/>
            <a:ext cx="6104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Mitigation</a:t>
            </a:r>
            <a:endParaRPr lang="en-IN" sz="4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66317-C0DE-9B73-0E89-C5437F6DE1F4}"/>
              </a:ext>
            </a:extLst>
          </p:cNvPr>
          <p:cNvSpPr txBox="1"/>
          <p:nvPr/>
        </p:nvSpPr>
        <p:spPr>
          <a:xfrm>
            <a:off x="1438833" y="5356678"/>
            <a:ext cx="955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Please upgrade your installation of OpenSSL to the latest stable version.</a:t>
            </a:r>
          </a:p>
        </p:txBody>
      </p:sp>
    </p:spTree>
    <p:extLst>
      <p:ext uri="{BB962C8B-B14F-4D97-AF65-F5344CB8AC3E}">
        <p14:creationId xmlns:p14="http://schemas.microsoft.com/office/powerpoint/2010/main" val="377532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370EF-BE60-BC11-9828-1E1E2C9C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7" y="2061881"/>
            <a:ext cx="7404846" cy="44913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50E294-ADC9-3E46-A0F0-85C535F2704C}"/>
              </a:ext>
            </a:extLst>
          </p:cNvPr>
          <p:cNvSpPr txBox="1"/>
          <p:nvPr/>
        </p:nvSpPr>
        <p:spPr>
          <a:xfrm>
            <a:off x="896471" y="179294"/>
            <a:ext cx="9995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Proof of Concept</a:t>
            </a:r>
            <a:endParaRPr lang="en-IN" sz="44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CA301-D4AF-98BB-64B3-A58C31723B7D}"/>
              </a:ext>
            </a:extLst>
          </p:cNvPr>
          <p:cNvSpPr txBox="1"/>
          <p:nvPr/>
        </p:nvSpPr>
        <p:spPr>
          <a:xfrm>
            <a:off x="1438835" y="1164793"/>
            <a:ext cx="6190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Screenshot is attached below</a:t>
            </a:r>
            <a:endParaRPr lang="en-IN" sz="32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CB2B-99FB-8FCE-D00C-FB07853B97E6}"/>
              </a:ext>
            </a:extLst>
          </p:cNvPr>
          <p:cNvSpPr txBox="1"/>
          <p:nvPr/>
        </p:nvSpPr>
        <p:spPr>
          <a:xfrm>
            <a:off x="3092823" y="2530750"/>
            <a:ext cx="6598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THANK YOU</a:t>
            </a:r>
            <a:endParaRPr lang="en-IN" sz="80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7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E5A69-0498-5F48-F431-CA700A7CB43B}"/>
              </a:ext>
            </a:extLst>
          </p:cNvPr>
          <p:cNvSpPr txBox="1"/>
          <p:nvPr/>
        </p:nvSpPr>
        <p:spPr>
          <a:xfrm>
            <a:off x="856129" y="108077"/>
            <a:ext cx="7754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Summary</a:t>
            </a:r>
            <a:endParaRPr lang="en-IN" sz="54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8C61A-D08A-BAEF-A7A6-AA2A2D639E30}"/>
              </a:ext>
            </a:extLst>
          </p:cNvPr>
          <p:cNvSpPr txBox="1"/>
          <p:nvPr/>
        </p:nvSpPr>
        <p:spPr>
          <a:xfrm>
            <a:off x="856129" y="1559859"/>
            <a:ext cx="104797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While Performing Automated Vulnerability Scanning I found that </a:t>
            </a:r>
            <a:r>
              <a:rPr lang="en-US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zero.webappsecurity.com </a:t>
            </a: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website has Out-of-date Version Apache.</a:t>
            </a:r>
          </a:p>
          <a:p>
            <a:endParaRPr lang="en-US" sz="2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The </a:t>
            </a:r>
            <a:r>
              <a:rPr lang="en-US" sz="28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certainity</a:t>
            </a: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of Out-of-date Version Apache Vulnerability is Critical.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It Consists of Vulnerabilities like </a:t>
            </a:r>
            <a:r>
              <a:rPr lang="en-IN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Numeric Errors Vulnerability</a:t>
            </a:r>
            <a:r>
              <a:rPr lang="en-US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</a:t>
            </a:r>
            <a:r>
              <a:rPr lang="en-IN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Input Validation Vulnerability, OpenSSL Inadequate Encryption Strength Vulnerability…etc.</a:t>
            </a:r>
            <a:endParaRPr lang="en-IN" sz="2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4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0E6FC-8379-AF0C-A360-9917A1EC84D3}"/>
              </a:ext>
            </a:extLst>
          </p:cNvPr>
          <p:cNvSpPr txBox="1"/>
          <p:nvPr/>
        </p:nvSpPr>
        <p:spPr>
          <a:xfrm>
            <a:off x="1026900" y="1328729"/>
            <a:ext cx="774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Domain :</a:t>
            </a:r>
            <a:r>
              <a:rPr lang="en-US" sz="3600" dirty="0"/>
              <a:t>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zero.webappsecurity.com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01BD75-5C4D-C67B-7721-195EE29C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88378"/>
              </p:ext>
            </p:extLst>
          </p:nvPr>
        </p:nvGraphicFramePr>
        <p:xfrm>
          <a:off x="1174377" y="3192929"/>
          <a:ext cx="9327680" cy="3314703"/>
        </p:xfrm>
        <a:graphic>
          <a:graphicData uri="http://schemas.openxmlformats.org/drawingml/2006/table">
            <a:tbl>
              <a:tblPr/>
              <a:tblGrid>
                <a:gridCol w="3801035">
                  <a:extLst>
                    <a:ext uri="{9D8B030D-6E8A-4147-A177-3AD203B41FA5}">
                      <a16:colId xmlns:a16="http://schemas.microsoft.com/office/drawing/2014/main" val="3213040501"/>
                    </a:ext>
                  </a:extLst>
                </a:gridCol>
                <a:gridCol w="5302920">
                  <a:extLst>
                    <a:ext uri="{9D8B030D-6E8A-4147-A177-3AD203B41FA5}">
                      <a16:colId xmlns:a16="http://schemas.microsoft.com/office/drawing/2014/main" val="1999793442"/>
                    </a:ext>
                  </a:extLst>
                </a:gridCol>
                <a:gridCol w="223725">
                  <a:extLst>
                    <a:ext uri="{9D8B030D-6E8A-4147-A177-3AD203B41FA5}">
                      <a16:colId xmlns:a16="http://schemas.microsoft.com/office/drawing/2014/main" val="1072839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Certainty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</a:t>
                      </a:r>
                      <a:r>
                        <a:rPr lang="en-IN" sz="2000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 Critical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55155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URL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</a:t>
                      </a:r>
                      <a:r>
                        <a:rPr lang="en-IN" sz="20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  </a:t>
                      </a:r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https://zero.webappsecurity.com/</a:t>
                      </a:r>
                      <a:endParaRPr lang="en-IN" sz="2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930794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Identified Version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</a:t>
                      </a:r>
                      <a:r>
                        <a:rPr lang="en-IN" sz="2000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  2.2.6 </a:t>
                      </a:r>
                    </a:p>
                    <a:p>
                      <a:endParaRPr lang="en-IN" sz="2000" dirty="0"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71721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Latest Version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</a:t>
                      </a:r>
                      <a:r>
                        <a:rPr lang="en-IN" sz="2000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 2.2.34 (in this branch) </a:t>
                      </a:r>
                    </a:p>
                    <a:p>
                      <a:endParaRPr lang="en-IN" sz="2000" dirty="0"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50913"/>
                  </a:ext>
                </a:extLst>
              </a:tr>
              <a:tr h="10831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Vulnerability Database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</a:t>
                      </a:r>
                      <a:r>
                        <a:rPr lang="en-IN" sz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n-IN" sz="2000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Result is based on 10/14/2022  20:30:00   vulnerability database content.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769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629295-1439-0A75-968E-4D9A24A7752D}"/>
              </a:ext>
            </a:extLst>
          </p:cNvPr>
          <p:cNvSpPr txBox="1"/>
          <p:nvPr/>
        </p:nvSpPr>
        <p:spPr>
          <a:xfrm>
            <a:off x="874498" y="109457"/>
            <a:ext cx="941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Description</a:t>
            </a:r>
            <a:endParaRPr lang="en-IN" sz="54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F49F0-9F45-50CA-F5DA-A74A4155AA72}"/>
              </a:ext>
            </a:extLst>
          </p:cNvPr>
          <p:cNvSpPr txBox="1"/>
          <p:nvPr/>
        </p:nvSpPr>
        <p:spPr>
          <a:xfrm>
            <a:off x="1026900" y="2165573"/>
            <a:ext cx="1017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Vulnerability :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Out-of-date Version (Apache)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9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086ADE-7FAC-F971-3C3D-F45F711060EE}"/>
              </a:ext>
            </a:extLst>
          </p:cNvPr>
          <p:cNvSpPr txBox="1"/>
          <p:nvPr/>
        </p:nvSpPr>
        <p:spPr>
          <a:xfrm>
            <a:off x="874058" y="96346"/>
            <a:ext cx="885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Testing Environment</a:t>
            </a:r>
            <a:endParaRPr lang="en-IN" sz="54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9C454-A193-BF94-A0CE-4C7288EC39D0}"/>
              </a:ext>
            </a:extLst>
          </p:cNvPr>
          <p:cNvSpPr txBox="1"/>
          <p:nvPr/>
        </p:nvSpPr>
        <p:spPr>
          <a:xfrm>
            <a:off x="1035421" y="1587259"/>
            <a:ext cx="7391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OS Version :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Windows 11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27DFA-084E-2F95-9A8C-F46A71CB0F25}"/>
              </a:ext>
            </a:extLst>
          </p:cNvPr>
          <p:cNvSpPr txBox="1"/>
          <p:nvPr/>
        </p:nvSpPr>
        <p:spPr>
          <a:xfrm>
            <a:off x="1035421" y="2720464"/>
            <a:ext cx="7947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Testing Tools Used :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Net Sparker v5.8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97F29-E67C-A222-CFD8-A2551C8247E0}"/>
              </a:ext>
            </a:extLst>
          </p:cNvPr>
          <p:cNvSpPr txBox="1"/>
          <p:nvPr/>
        </p:nvSpPr>
        <p:spPr>
          <a:xfrm>
            <a:off x="945775" y="3928809"/>
            <a:ext cx="1062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Scan Policy :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AIIOS (</a:t>
            </a:r>
            <a:r>
              <a:rPr lang="en-US" sz="32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AllWebServer-AllAppServer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Microsoft SQL Server-MYSQL-Oracle-PostgreSQL-Other)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F571E-81A7-E28F-F6AA-5295B5E90CC1}"/>
              </a:ext>
            </a:extLst>
          </p:cNvPr>
          <p:cNvSpPr txBox="1"/>
          <p:nvPr/>
        </p:nvSpPr>
        <p:spPr>
          <a:xfrm>
            <a:off x="896468" y="154158"/>
            <a:ext cx="7960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Steps to Reproduce</a:t>
            </a:r>
            <a:endParaRPr lang="en-IN" sz="48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CBB27-672C-7944-1FB3-BC54867715E1}"/>
              </a:ext>
            </a:extLst>
          </p:cNvPr>
          <p:cNvSpPr txBox="1"/>
          <p:nvPr/>
        </p:nvSpPr>
        <p:spPr>
          <a:xfrm>
            <a:off x="1299879" y="2278115"/>
            <a:ext cx="915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Firstly, Open Net Sparker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04967-2F21-8D82-8B61-0C16B4250991}"/>
              </a:ext>
            </a:extLst>
          </p:cNvPr>
          <p:cNvSpPr txBox="1"/>
          <p:nvPr/>
        </p:nvSpPr>
        <p:spPr>
          <a:xfrm>
            <a:off x="1344701" y="1351230"/>
            <a:ext cx="7512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To reproduce this, an attacker has to:</a:t>
            </a:r>
            <a:endParaRPr lang="en-IN" sz="3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90DCA-7D5C-96A1-3F17-DA985AA9D3A6}"/>
              </a:ext>
            </a:extLst>
          </p:cNvPr>
          <p:cNvSpPr txBox="1"/>
          <p:nvPr/>
        </p:nvSpPr>
        <p:spPr>
          <a:xfrm>
            <a:off x="1299879" y="3136612"/>
            <a:ext cx="711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Enter Target Website URL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9F27A-25DE-4C7E-416E-5021FCE2D12B}"/>
              </a:ext>
            </a:extLst>
          </p:cNvPr>
          <p:cNvSpPr txBox="1"/>
          <p:nvPr/>
        </p:nvSpPr>
        <p:spPr>
          <a:xfrm>
            <a:off x="1281941" y="3995109"/>
            <a:ext cx="9950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Change the Scan Policy to AIIOS (</a:t>
            </a:r>
            <a:r>
              <a:rPr lang="en-US" sz="32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AllWebServer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- </a:t>
            </a:r>
            <a:r>
              <a:rPr lang="en-US" sz="32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AllAppServer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-Microsoft SQL Server-MYSQL-Oracle-PostgreSQL-Other) 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8BD7E-A862-AAFC-1CCA-92221A53689B}"/>
              </a:ext>
            </a:extLst>
          </p:cNvPr>
          <p:cNvSpPr txBox="1"/>
          <p:nvPr/>
        </p:nvSpPr>
        <p:spPr>
          <a:xfrm>
            <a:off x="1281946" y="5703568"/>
            <a:ext cx="676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Click on Start Scan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3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5E51F-1B80-3836-9767-ABF4C04D486A}"/>
              </a:ext>
            </a:extLst>
          </p:cNvPr>
          <p:cNvSpPr txBox="1"/>
          <p:nvPr/>
        </p:nvSpPr>
        <p:spPr>
          <a:xfrm>
            <a:off x="1107140" y="1151983"/>
            <a:ext cx="10206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Since this is an old version of the software, it may be vulnerable to attacks.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A82FC-2EC2-63B1-DD7C-FAD9C1D8B3EA}"/>
              </a:ext>
            </a:extLst>
          </p:cNvPr>
          <p:cNvSpPr txBox="1"/>
          <p:nvPr/>
        </p:nvSpPr>
        <p:spPr>
          <a:xfrm>
            <a:off x="865094" y="143097"/>
            <a:ext cx="6104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Impact</a:t>
            </a:r>
            <a:endParaRPr lang="en-IN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FEB90-5157-E36C-2FFE-26CAF1BCDC62}"/>
              </a:ext>
            </a:extLst>
          </p:cNvPr>
          <p:cNvSpPr txBox="1"/>
          <p:nvPr/>
        </p:nvSpPr>
        <p:spPr>
          <a:xfrm>
            <a:off x="874059" y="1837306"/>
            <a:ext cx="8736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Known Vulnerabilities in this Version</a:t>
            </a:r>
            <a:endParaRPr lang="en-IN" sz="40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CF9A2-B5D0-1CB3-E507-F1043E68406F}"/>
              </a:ext>
            </a:extLst>
          </p:cNvPr>
          <p:cNvSpPr txBox="1"/>
          <p:nvPr/>
        </p:nvSpPr>
        <p:spPr>
          <a:xfrm>
            <a:off x="1255059" y="2726465"/>
            <a:ext cx="9632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Cryptographic Issues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D1DB7-6399-6CD3-75E2-D2C49B359218}"/>
              </a:ext>
            </a:extLst>
          </p:cNvPr>
          <p:cNvSpPr txBox="1"/>
          <p:nvPr/>
        </p:nvSpPr>
        <p:spPr>
          <a:xfrm>
            <a:off x="963706" y="3476737"/>
            <a:ext cx="10058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Cryptographic Message Syntax (CMS) implementation in crypto/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cms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/cms_asn1.c in OpenSSL before 0.9.8o and 1.x before 1.0.0a does not properly handle structures that contain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OriginatorInfo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which allows context-dependent attackers to modify invalid memory locations.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D3EA9-9001-29C4-C3A5-E2D84FBD61DF}"/>
              </a:ext>
            </a:extLst>
          </p:cNvPr>
          <p:cNvSpPr txBox="1"/>
          <p:nvPr/>
        </p:nvSpPr>
        <p:spPr>
          <a:xfrm>
            <a:off x="1160929" y="4758794"/>
            <a:ext cx="9139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Authentication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CA4CD-6719-FBBC-0513-7E0515ED08FC}"/>
              </a:ext>
            </a:extLst>
          </p:cNvPr>
          <p:cNvSpPr txBox="1"/>
          <p:nvPr/>
        </p:nvSpPr>
        <p:spPr>
          <a:xfrm>
            <a:off x="1160929" y="5486853"/>
            <a:ext cx="97984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before 1.0.0c, when J-PAKE is enabled, does not properly validate the public parameters in the J-PAKE protocol, which allows remote attackers to bypass the need for knowledge of the shared secret.</a:t>
            </a:r>
          </a:p>
        </p:txBody>
      </p:sp>
    </p:spTree>
    <p:extLst>
      <p:ext uri="{BB962C8B-B14F-4D97-AF65-F5344CB8AC3E}">
        <p14:creationId xmlns:p14="http://schemas.microsoft.com/office/powerpoint/2010/main" val="244328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F6B855-8616-BCE5-59AE-D249527331B0}"/>
              </a:ext>
            </a:extLst>
          </p:cNvPr>
          <p:cNvSpPr txBox="1"/>
          <p:nvPr/>
        </p:nvSpPr>
        <p:spPr>
          <a:xfrm>
            <a:off x="874058" y="588580"/>
            <a:ext cx="8350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Resource Management Errors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AC9C7-0828-AA9A-C2F2-6C0DCAB9A25A}"/>
              </a:ext>
            </a:extLst>
          </p:cNvPr>
          <p:cNvSpPr txBox="1"/>
          <p:nvPr/>
        </p:nvSpPr>
        <p:spPr>
          <a:xfrm>
            <a:off x="1026456" y="1236255"/>
            <a:ext cx="10340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ephemeral ECDH </a:t>
            </a:r>
            <a:r>
              <a:rPr lang="en-IN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ciphersuite</a:t>
            </a: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 functionality in OpenSSL 0.9.8 through 0.9.8r and 1.0.x before 1.0.0e does not ensure thread safety during processing of handshake messages from clients.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702AF-8370-5392-3558-6987F0183E7E}"/>
              </a:ext>
            </a:extLst>
          </p:cNvPr>
          <p:cNvSpPr txBox="1"/>
          <p:nvPr/>
        </p:nvSpPr>
        <p:spPr>
          <a:xfrm>
            <a:off x="874058" y="2194128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Input Validation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62F47-F9C4-1272-36ED-78F942797A77}"/>
              </a:ext>
            </a:extLst>
          </p:cNvPr>
          <p:cNvSpPr txBox="1"/>
          <p:nvPr/>
        </p:nvSpPr>
        <p:spPr>
          <a:xfrm>
            <a:off x="1017492" y="2967335"/>
            <a:ext cx="10600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</a:t>
            </a:r>
            <a:r>
              <a:rPr lang="en-IN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kssl_keytab_is_available</a:t>
            </a: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 function in </a:t>
            </a:r>
            <a:r>
              <a:rPr lang="en-IN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ssl</a:t>
            </a: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/</a:t>
            </a:r>
            <a:r>
              <a:rPr lang="en-IN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kssl.c</a:t>
            </a: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 OpenSSL before 0.9.8n, when Kerberos is enabled but Kerberos configuration files cannot be opened, does not check a certain return value, which allows remote attackers to cause a denial of service.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A8D64-FBC6-BCCF-0559-88E06BEE4C39}"/>
              </a:ext>
            </a:extLst>
          </p:cNvPr>
          <p:cNvSpPr txBox="1"/>
          <p:nvPr/>
        </p:nvSpPr>
        <p:spPr>
          <a:xfrm>
            <a:off x="878540" y="4202207"/>
            <a:ext cx="10322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Restriction of Operations within the Bounds of a Memory Buffer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AB98C-C1A8-6A2D-E883-BD59901A51DB}"/>
              </a:ext>
            </a:extLst>
          </p:cNvPr>
          <p:cNvSpPr txBox="1"/>
          <p:nvPr/>
        </p:nvSpPr>
        <p:spPr>
          <a:xfrm>
            <a:off x="1138518" y="5298579"/>
            <a:ext cx="1006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dtls1_buffer_record function in </a:t>
            </a:r>
            <a:r>
              <a:rPr lang="en-IN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ssl</a:t>
            </a: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/d1_pkt.c in OpenSSL 0.9.8k and earlier 0.9.8 versions allows remote attackers to cause a denial of service .</a:t>
            </a:r>
          </a:p>
        </p:txBody>
      </p:sp>
    </p:spTree>
    <p:extLst>
      <p:ext uri="{BB962C8B-B14F-4D97-AF65-F5344CB8AC3E}">
        <p14:creationId xmlns:p14="http://schemas.microsoft.com/office/powerpoint/2010/main" val="182214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E4932-E015-7577-2D7C-598264DD3D68}"/>
              </a:ext>
            </a:extLst>
          </p:cNvPr>
          <p:cNvSpPr txBox="1"/>
          <p:nvPr/>
        </p:nvSpPr>
        <p:spPr>
          <a:xfrm>
            <a:off x="990600" y="578963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Numeric Errors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F652C-92C7-D79C-C82D-908C95C35D15}"/>
              </a:ext>
            </a:extLst>
          </p:cNvPr>
          <p:cNvSpPr txBox="1"/>
          <p:nvPr/>
        </p:nvSpPr>
        <p:spPr>
          <a:xfrm>
            <a:off x="1071283" y="1338998"/>
            <a:ext cx="102780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Off-by-one error in the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SSL_get_shared_ciphers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function in OpenSSL 0.9.7 up to 0.9.7l, and 0.9.8 up to 0.9.8f, might allow remote attackers to execute arbitrary code via a crafted packet that triggers a one-byte buffer underflow.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AFDE0-F4ED-9EC5-0F92-2E0DFF2298E6}"/>
              </a:ext>
            </a:extLst>
          </p:cNvPr>
          <p:cNvSpPr txBox="1"/>
          <p:nvPr/>
        </p:nvSpPr>
        <p:spPr>
          <a:xfrm>
            <a:off x="865094" y="2635494"/>
            <a:ext cx="8776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Input Validation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CA99D-2EEB-CBD6-72E0-F0D6C99BD3C8}"/>
              </a:ext>
            </a:extLst>
          </p:cNvPr>
          <p:cNvSpPr txBox="1"/>
          <p:nvPr/>
        </p:nvSpPr>
        <p:spPr>
          <a:xfrm>
            <a:off x="956982" y="3481203"/>
            <a:ext cx="10484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before 0.9.8m does not check for a NULL return value from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bn_wexpand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function calls which has unspecified impact and context-dependent attack vectors.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9F467-0EBC-0229-5C0C-34169D5D5995}"/>
              </a:ext>
            </a:extLst>
          </p:cNvPr>
          <p:cNvSpPr txBox="1"/>
          <p:nvPr/>
        </p:nvSpPr>
        <p:spPr>
          <a:xfrm>
            <a:off x="865094" y="4522172"/>
            <a:ext cx="9883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Permissions, Privileges, and Access Controls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ECAE0-BF1A-F1C2-F884-61B06FD1C191}"/>
              </a:ext>
            </a:extLst>
          </p:cNvPr>
          <p:cNvSpPr txBox="1"/>
          <p:nvPr/>
        </p:nvSpPr>
        <p:spPr>
          <a:xfrm>
            <a:off x="1113865" y="5260159"/>
            <a:ext cx="102354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before 0.9.8l, and 0.9.8m through 1.x, does not properly restrict client-initiated renegotiation within the SSL and TLS protocols.</a:t>
            </a:r>
          </a:p>
        </p:txBody>
      </p:sp>
    </p:spTree>
    <p:extLst>
      <p:ext uri="{BB962C8B-B14F-4D97-AF65-F5344CB8AC3E}">
        <p14:creationId xmlns:p14="http://schemas.microsoft.com/office/powerpoint/2010/main" val="271701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A4DE3-8E98-4D53-9B3B-9E9DB24C0B86}"/>
              </a:ext>
            </a:extLst>
          </p:cNvPr>
          <p:cNvSpPr txBox="1"/>
          <p:nvPr/>
        </p:nvSpPr>
        <p:spPr>
          <a:xfrm>
            <a:off x="963706" y="658817"/>
            <a:ext cx="8135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Inadequate Encryption Strength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79EA7-EBCB-F299-A7CB-4A50826AC4E0}"/>
              </a:ext>
            </a:extLst>
          </p:cNvPr>
          <p:cNvSpPr txBox="1"/>
          <p:nvPr/>
        </p:nvSpPr>
        <p:spPr>
          <a:xfrm>
            <a:off x="1080247" y="1278583"/>
            <a:ext cx="97849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before 0.9.8za, 1.0.0 before 1.0.0m, and 1.0.1 before 1.0.1h does not properly restrict processing of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ChangeCipherSpec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messages, which allows man-in-the-middle attackers to trigger use of a zero-length master key.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A5B9-CC6A-D0A7-2CB9-E7BE10E1A972}"/>
              </a:ext>
            </a:extLst>
          </p:cNvPr>
          <p:cNvSpPr txBox="1"/>
          <p:nvPr/>
        </p:nvSpPr>
        <p:spPr>
          <a:xfrm>
            <a:off x="820268" y="2461279"/>
            <a:ext cx="9507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Exposure of Sensitive Information to an Unauthorized Actor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F1753-675B-D5C6-6587-2E813AC21DA0}"/>
              </a:ext>
            </a:extLst>
          </p:cNvPr>
          <p:cNvSpPr txBox="1"/>
          <p:nvPr/>
        </p:nvSpPr>
        <p:spPr>
          <a:xfrm>
            <a:off x="1176616" y="3397994"/>
            <a:ext cx="97849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ASN1_TFLG_COMBINE implementation in crypto/asn1/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tasn_dec.c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 OpenSSL before 0.9.8zh, 1.0.0 before 1.0.0t, 1.0.1 before 1.0.1q, and 1.0.2 before 1.0.2e mishandles errors caused by malformed X509_ATTRIBUTE data.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6AA1C-AE8E-4DEC-3034-D44B92ECB34E}"/>
              </a:ext>
            </a:extLst>
          </p:cNvPr>
          <p:cNvSpPr txBox="1"/>
          <p:nvPr/>
        </p:nvSpPr>
        <p:spPr>
          <a:xfrm>
            <a:off x="820268" y="4474972"/>
            <a:ext cx="9623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Restriction of Operations within the Bounds of a Memory Buffer Vulnerability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E390B-DB16-B518-7684-4B4133336924}"/>
              </a:ext>
            </a:extLst>
          </p:cNvPr>
          <p:cNvSpPr txBox="1"/>
          <p:nvPr/>
        </p:nvSpPr>
        <p:spPr>
          <a:xfrm>
            <a:off x="1203511" y="5428599"/>
            <a:ext cx="94084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asn1_d2i_read_bio function in crypto/asn1/a_d2i_fp.c in OpenSSL before 0.9.8v, 1.0.0 before 1.0.0i, and 1.0.1 before 1.0.1a does not properly interpret integer data, which allows remote attackers to conduct buffer overflow attacks, and cause a denial of service </a:t>
            </a:r>
          </a:p>
        </p:txBody>
      </p:sp>
    </p:spTree>
    <p:extLst>
      <p:ext uri="{BB962C8B-B14F-4D97-AF65-F5344CB8AC3E}">
        <p14:creationId xmlns:p14="http://schemas.microsoft.com/office/powerpoint/2010/main" val="349302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248</TotalTime>
  <Words>826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Mongolian Baiti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Of Date Version</dc:title>
  <dc:creator>ayyub ali</dc:creator>
  <cp:lastModifiedBy>ayyub ali</cp:lastModifiedBy>
  <cp:revision>2</cp:revision>
  <dcterms:created xsi:type="dcterms:W3CDTF">2022-10-16T14:25:58Z</dcterms:created>
  <dcterms:modified xsi:type="dcterms:W3CDTF">2022-10-22T10:47:50Z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