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906000" cy="6858000" type="A4"/>
  <p:notesSz cx="6858000" cy="9144000"/>
  <p:defaultTextStyle>
    <a:defPPr>
      <a:defRPr lang="en-US"/>
    </a:defPPr>
    <a:lvl1pPr marL="0" algn="l" defTabSz="914125" rtl="0" eaLnBrk="1" latinLnBrk="0" hangingPunct="1">
      <a:defRPr sz="1800" kern="1200">
        <a:solidFill>
          <a:schemeClr val="tx1"/>
        </a:solidFill>
        <a:latin typeface="+mn-lt"/>
        <a:ea typeface="+mn-ea"/>
        <a:cs typeface="+mn-cs"/>
      </a:defRPr>
    </a:lvl1pPr>
    <a:lvl2pPr marL="457063" algn="l" defTabSz="914125" rtl="0" eaLnBrk="1" latinLnBrk="0" hangingPunct="1">
      <a:defRPr sz="1800" kern="1200">
        <a:solidFill>
          <a:schemeClr val="tx1"/>
        </a:solidFill>
        <a:latin typeface="+mn-lt"/>
        <a:ea typeface="+mn-ea"/>
        <a:cs typeface="+mn-cs"/>
      </a:defRPr>
    </a:lvl2pPr>
    <a:lvl3pPr marL="914125" algn="l" defTabSz="914125" rtl="0" eaLnBrk="1" latinLnBrk="0" hangingPunct="1">
      <a:defRPr sz="1800" kern="1200">
        <a:solidFill>
          <a:schemeClr val="tx1"/>
        </a:solidFill>
        <a:latin typeface="+mn-lt"/>
        <a:ea typeface="+mn-ea"/>
        <a:cs typeface="+mn-cs"/>
      </a:defRPr>
    </a:lvl3pPr>
    <a:lvl4pPr marL="1371188" algn="l" defTabSz="914125" rtl="0" eaLnBrk="1" latinLnBrk="0" hangingPunct="1">
      <a:defRPr sz="1800" kern="1200">
        <a:solidFill>
          <a:schemeClr val="tx1"/>
        </a:solidFill>
        <a:latin typeface="+mn-lt"/>
        <a:ea typeface="+mn-ea"/>
        <a:cs typeface="+mn-cs"/>
      </a:defRPr>
    </a:lvl4pPr>
    <a:lvl5pPr marL="1828251" algn="l" defTabSz="914125" rtl="0" eaLnBrk="1" latinLnBrk="0" hangingPunct="1">
      <a:defRPr sz="1800" kern="1200">
        <a:solidFill>
          <a:schemeClr val="tx1"/>
        </a:solidFill>
        <a:latin typeface="+mn-lt"/>
        <a:ea typeface="+mn-ea"/>
        <a:cs typeface="+mn-cs"/>
      </a:defRPr>
    </a:lvl5pPr>
    <a:lvl6pPr marL="2285313" algn="l" defTabSz="914125" rtl="0" eaLnBrk="1" latinLnBrk="0" hangingPunct="1">
      <a:defRPr sz="1800" kern="1200">
        <a:solidFill>
          <a:schemeClr val="tx1"/>
        </a:solidFill>
        <a:latin typeface="+mn-lt"/>
        <a:ea typeface="+mn-ea"/>
        <a:cs typeface="+mn-cs"/>
      </a:defRPr>
    </a:lvl6pPr>
    <a:lvl7pPr marL="2742376" algn="l" defTabSz="914125" rtl="0" eaLnBrk="1" latinLnBrk="0" hangingPunct="1">
      <a:defRPr sz="1800" kern="1200">
        <a:solidFill>
          <a:schemeClr val="tx1"/>
        </a:solidFill>
        <a:latin typeface="+mn-lt"/>
        <a:ea typeface="+mn-ea"/>
        <a:cs typeface="+mn-cs"/>
      </a:defRPr>
    </a:lvl7pPr>
    <a:lvl8pPr marL="3199439" algn="l" defTabSz="914125" rtl="0" eaLnBrk="1" latinLnBrk="0" hangingPunct="1">
      <a:defRPr sz="1800" kern="1200">
        <a:solidFill>
          <a:schemeClr val="tx1"/>
        </a:solidFill>
        <a:latin typeface="+mn-lt"/>
        <a:ea typeface="+mn-ea"/>
        <a:cs typeface="+mn-cs"/>
      </a:defRPr>
    </a:lvl8pPr>
    <a:lvl9pPr marL="3656501" algn="l" defTabSz="914125"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p:scale>
          <a:sx n="66" d="100"/>
          <a:sy n="66" d="100"/>
        </p:scale>
        <p:origin x="-1350" y="-16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30"/>
            <a:ext cx="84201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063" indent="0" algn="ctr">
              <a:buNone/>
              <a:defRPr>
                <a:solidFill>
                  <a:schemeClr val="tx1">
                    <a:tint val="75000"/>
                  </a:schemeClr>
                </a:solidFill>
              </a:defRPr>
            </a:lvl2pPr>
            <a:lvl3pPr marL="914125" indent="0" algn="ctr">
              <a:buNone/>
              <a:defRPr>
                <a:solidFill>
                  <a:schemeClr val="tx1">
                    <a:tint val="75000"/>
                  </a:schemeClr>
                </a:solidFill>
              </a:defRPr>
            </a:lvl3pPr>
            <a:lvl4pPr marL="1371188" indent="0" algn="ctr">
              <a:buNone/>
              <a:defRPr>
                <a:solidFill>
                  <a:schemeClr val="tx1">
                    <a:tint val="75000"/>
                  </a:schemeClr>
                </a:solidFill>
              </a:defRPr>
            </a:lvl4pPr>
            <a:lvl5pPr marL="1828251" indent="0" algn="ctr">
              <a:buNone/>
              <a:defRPr>
                <a:solidFill>
                  <a:schemeClr val="tx1">
                    <a:tint val="75000"/>
                  </a:schemeClr>
                </a:solidFill>
              </a:defRPr>
            </a:lvl5pPr>
            <a:lvl6pPr marL="2285313" indent="0" algn="ctr">
              <a:buNone/>
              <a:defRPr>
                <a:solidFill>
                  <a:schemeClr val="tx1">
                    <a:tint val="75000"/>
                  </a:schemeClr>
                </a:solidFill>
              </a:defRPr>
            </a:lvl6pPr>
            <a:lvl7pPr marL="2742376" indent="0" algn="ctr">
              <a:buNone/>
              <a:defRPr>
                <a:solidFill>
                  <a:schemeClr val="tx1">
                    <a:tint val="75000"/>
                  </a:schemeClr>
                </a:solidFill>
              </a:defRPr>
            </a:lvl7pPr>
            <a:lvl8pPr marL="3199439" indent="0" algn="ctr">
              <a:buNone/>
              <a:defRPr>
                <a:solidFill>
                  <a:schemeClr val="tx1">
                    <a:tint val="75000"/>
                  </a:schemeClr>
                </a:solidFill>
              </a:defRPr>
            </a:lvl8pPr>
            <a:lvl9pPr marL="3656501"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43"/>
            <a:ext cx="222885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95300" y="274643"/>
            <a:ext cx="652145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8" y="4406905"/>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508" y="2906715"/>
            <a:ext cx="8420100" cy="1500187"/>
          </a:xfrm>
        </p:spPr>
        <p:txBody>
          <a:bodyPr anchor="b"/>
          <a:lstStyle>
            <a:lvl1pPr marL="0" indent="0">
              <a:buNone/>
              <a:defRPr sz="2000">
                <a:solidFill>
                  <a:schemeClr val="tx1">
                    <a:tint val="75000"/>
                  </a:schemeClr>
                </a:solidFill>
              </a:defRPr>
            </a:lvl1pPr>
            <a:lvl2pPr marL="457063" indent="0">
              <a:buNone/>
              <a:defRPr sz="1800">
                <a:solidFill>
                  <a:schemeClr val="tx1">
                    <a:tint val="75000"/>
                  </a:schemeClr>
                </a:solidFill>
              </a:defRPr>
            </a:lvl2pPr>
            <a:lvl3pPr marL="914125" indent="0">
              <a:buNone/>
              <a:defRPr sz="1600">
                <a:solidFill>
                  <a:schemeClr val="tx1">
                    <a:tint val="75000"/>
                  </a:schemeClr>
                </a:solidFill>
              </a:defRPr>
            </a:lvl3pPr>
            <a:lvl4pPr marL="1371188" indent="0">
              <a:buNone/>
              <a:defRPr sz="1500">
                <a:solidFill>
                  <a:schemeClr val="tx1">
                    <a:tint val="75000"/>
                  </a:schemeClr>
                </a:solidFill>
              </a:defRPr>
            </a:lvl4pPr>
            <a:lvl5pPr marL="1828251" indent="0">
              <a:buNone/>
              <a:defRPr sz="1500">
                <a:solidFill>
                  <a:schemeClr val="tx1">
                    <a:tint val="75000"/>
                  </a:schemeClr>
                </a:solidFill>
              </a:defRPr>
            </a:lvl5pPr>
            <a:lvl6pPr marL="2285313" indent="0">
              <a:buNone/>
              <a:defRPr sz="1500">
                <a:solidFill>
                  <a:schemeClr val="tx1">
                    <a:tint val="75000"/>
                  </a:schemeClr>
                </a:solidFill>
              </a:defRPr>
            </a:lvl6pPr>
            <a:lvl7pPr marL="2742376" indent="0">
              <a:buNone/>
              <a:defRPr sz="1500">
                <a:solidFill>
                  <a:schemeClr val="tx1">
                    <a:tint val="75000"/>
                  </a:schemeClr>
                </a:solidFill>
              </a:defRPr>
            </a:lvl7pPr>
            <a:lvl8pPr marL="3199439" indent="0">
              <a:buNone/>
              <a:defRPr sz="1500">
                <a:solidFill>
                  <a:schemeClr val="tx1">
                    <a:tint val="75000"/>
                  </a:schemeClr>
                </a:solidFill>
              </a:defRPr>
            </a:lvl8pPr>
            <a:lvl9pPr marL="3656501"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95300" y="1600205"/>
            <a:ext cx="4375150" cy="45259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35550" y="1600205"/>
            <a:ext cx="4375150" cy="4525963"/>
          </a:xfrm>
        </p:spPr>
        <p:txBody>
          <a:bodyPr/>
          <a:lstStyle>
            <a:lvl1pPr>
              <a:defRPr sz="27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1" y="1535115"/>
            <a:ext cx="4376870" cy="639763"/>
          </a:xfrm>
        </p:spPr>
        <p:txBody>
          <a:bodyPr anchor="b"/>
          <a:lstStyle>
            <a:lvl1pPr marL="0" indent="0">
              <a:buNone/>
              <a:defRPr sz="2400" b="1"/>
            </a:lvl1pPr>
            <a:lvl2pPr marL="457063" indent="0">
              <a:buNone/>
              <a:defRPr sz="2000" b="1"/>
            </a:lvl2pPr>
            <a:lvl3pPr marL="914125" indent="0">
              <a:buNone/>
              <a:defRPr sz="1800" b="1"/>
            </a:lvl3pPr>
            <a:lvl4pPr marL="1371188" indent="0">
              <a:buNone/>
              <a:defRPr sz="1600" b="1"/>
            </a:lvl4pPr>
            <a:lvl5pPr marL="1828251" indent="0">
              <a:buNone/>
              <a:defRPr sz="1600" b="1"/>
            </a:lvl5pPr>
            <a:lvl6pPr marL="2285313" indent="0">
              <a:buNone/>
              <a:defRPr sz="1600" b="1"/>
            </a:lvl6pPr>
            <a:lvl7pPr marL="2742376" indent="0">
              <a:buNone/>
              <a:defRPr sz="1600" b="1"/>
            </a:lvl7pPr>
            <a:lvl8pPr marL="3199439" indent="0">
              <a:buNone/>
              <a:defRPr sz="1600" b="1"/>
            </a:lvl8pPr>
            <a:lvl9pPr marL="3656501"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1"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112" y="1535115"/>
            <a:ext cx="4378591" cy="639763"/>
          </a:xfrm>
        </p:spPr>
        <p:txBody>
          <a:bodyPr anchor="b"/>
          <a:lstStyle>
            <a:lvl1pPr marL="0" indent="0">
              <a:buNone/>
              <a:defRPr sz="2400" b="1"/>
            </a:lvl1pPr>
            <a:lvl2pPr marL="457063" indent="0">
              <a:buNone/>
              <a:defRPr sz="2000" b="1"/>
            </a:lvl2pPr>
            <a:lvl3pPr marL="914125" indent="0">
              <a:buNone/>
              <a:defRPr sz="1800" b="1"/>
            </a:lvl3pPr>
            <a:lvl4pPr marL="1371188" indent="0">
              <a:buNone/>
              <a:defRPr sz="1600" b="1"/>
            </a:lvl4pPr>
            <a:lvl5pPr marL="1828251" indent="0">
              <a:buNone/>
              <a:defRPr sz="1600" b="1"/>
            </a:lvl5pPr>
            <a:lvl6pPr marL="2285313" indent="0">
              <a:buNone/>
              <a:defRPr sz="1600" b="1"/>
            </a:lvl6pPr>
            <a:lvl7pPr marL="2742376" indent="0">
              <a:buNone/>
              <a:defRPr sz="1600" b="1"/>
            </a:lvl7pPr>
            <a:lvl8pPr marL="3199439" indent="0">
              <a:buNone/>
              <a:defRPr sz="1600" b="1"/>
            </a:lvl8pPr>
            <a:lvl9pPr marL="3656501"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112" y="2174875"/>
            <a:ext cx="4378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3" y="273052"/>
            <a:ext cx="3259008"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2973" y="273055"/>
            <a:ext cx="5537728" cy="5853113"/>
          </a:xfrm>
        </p:spPr>
        <p:txBody>
          <a:bodyPr/>
          <a:lstStyle>
            <a:lvl1pPr>
              <a:defRPr sz="3200"/>
            </a:lvl1pPr>
            <a:lvl2pPr>
              <a:defRPr sz="27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3" y="1435103"/>
            <a:ext cx="3259008" cy="4691063"/>
          </a:xfrm>
        </p:spPr>
        <p:txBody>
          <a:bodyPr/>
          <a:lstStyle>
            <a:lvl1pPr marL="0" indent="0">
              <a:buNone/>
              <a:defRPr sz="1500"/>
            </a:lvl1pPr>
            <a:lvl2pPr marL="457063" indent="0">
              <a:buNone/>
              <a:defRPr sz="1100"/>
            </a:lvl2pPr>
            <a:lvl3pPr marL="914125" indent="0">
              <a:buNone/>
              <a:defRPr sz="1000"/>
            </a:lvl3pPr>
            <a:lvl4pPr marL="1371188" indent="0">
              <a:buNone/>
              <a:defRPr sz="1000"/>
            </a:lvl4pPr>
            <a:lvl5pPr marL="1828251" indent="0">
              <a:buNone/>
              <a:defRPr sz="1000"/>
            </a:lvl5pPr>
            <a:lvl6pPr marL="2285313" indent="0">
              <a:buNone/>
              <a:defRPr sz="1000"/>
            </a:lvl6pPr>
            <a:lvl7pPr marL="2742376" indent="0">
              <a:buNone/>
              <a:defRPr sz="1000"/>
            </a:lvl7pPr>
            <a:lvl8pPr marL="3199439" indent="0">
              <a:buNone/>
              <a:defRPr sz="1000"/>
            </a:lvl8pPr>
            <a:lvl9pPr marL="365650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4"/>
            <a:ext cx="59436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063" indent="0">
              <a:buNone/>
              <a:defRPr sz="2700"/>
            </a:lvl2pPr>
            <a:lvl3pPr marL="914125" indent="0">
              <a:buNone/>
              <a:defRPr sz="2400"/>
            </a:lvl3pPr>
            <a:lvl4pPr marL="1371188" indent="0">
              <a:buNone/>
              <a:defRPr sz="2000"/>
            </a:lvl4pPr>
            <a:lvl5pPr marL="1828251" indent="0">
              <a:buNone/>
              <a:defRPr sz="2000"/>
            </a:lvl5pPr>
            <a:lvl6pPr marL="2285313" indent="0">
              <a:buNone/>
              <a:defRPr sz="2000"/>
            </a:lvl6pPr>
            <a:lvl7pPr marL="2742376" indent="0">
              <a:buNone/>
              <a:defRPr sz="2000"/>
            </a:lvl7pPr>
            <a:lvl8pPr marL="3199439" indent="0">
              <a:buNone/>
              <a:defRPr sz="2000"/>
            </a:lvl8pPr>
            <a:lvl9pPr marL="3656501" indent="0">
              <a:buNone/>
              <a:defRPr sz="2000"/>
            </a:lvl9pPr>
          </a:lstStyle>
          <a:p>
            <a:endParaRPr lang="en-US" dirty="0"/>
          </a:p>
        </p:txBody>
      </p:sp>
      <p:sp>
        <p:nvSpPr>
          <p:cNvPr id="4" name="Text Placeholder 3"/>
          <p:cNvSpPr>
            <a:spLocks noGrp="1"/>
          </p:cNvSpPr>
          <p:nvPr>
            <p:ph type="body" sz="half" idx="2"/>
          </p:nvPr>
        </p:nvSpPr>
        <p:spPr>
          <a:xfrm>
            <a:off x="1941645" y="5367340"/>
            <a:ext cx="5943600" cy="804863"/>
          </a:xfrm>
        </p:spPr>
        <p:txBody>
          <a:bodyPr/>
          <a:lstStyle>
            <a:lvl1pPr marL="0" indent="0">
              <a:buNone/>
              <a:defRPr sz="1500"/>
            </a:lvl1pPr>
            <a:lvl2pPr marL="457063" indent="0">
              <a:buNone/>
              <a:defRPr sz="1100"/>
            </a:lvl2pPr>
            <a:lvl3pPr marL="914125" indent="0">
              <a:buNone/>
              <a:defRPr sz="1000"/>
            </a:lvl3pPr>
            <a:lvl4pPr marL="1371188" indent="0">
              <a:buNone/>
              <a:defRPr sz="1000"/>
            </a:lvl4pPr>
            <a:lvl5pPr marL="1828251" indent="0">
              <a:buNone/>
              <a:defRPr sz="1000"/>
            </a:lvl5pPr>
            <a:lvl6pPr marL="2285313" indent="0">
              <a:buNone/>
              <a:defRPr sz="1000"/>
            </a:lvl6pPr>
            <a:lvl7pPr marL="2742376" indent="0">
              <a:buNone/>
              <a:defRPr sz="1000"/>
            </a:lvl7pPr>
            <a:lvl8pPr marL="3199439" indent="0">
              <a:buNone/>
              <a:defRPr sz="1000"/>
            </a:lvl8pPr>
            <a:lvl9pPr marL="3656501"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200A354-F76B-44A4-8329-6EA62FBE565D}" type="datetimeFigureOut">
              <a:rPr lang="en-US" smtClean="0"/>
              <a:pPr/>
              <a:t>4/30/2024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92ED8D-6B62-451A-A6A0-D923780C38B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9"/>
            <a:ext cx="8915400" cy="1143000"/>
          </a:xfrm>
          <a:prstGeom prst="rect">
            <a:avLst/>
          </a:prstGeom>
        </p:spPr>
        <p:txBody>
          <a:bodyPr vert="horz" lIns="91413" tIns="45707" rIns="91413" bIns="45707"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95300" y="1600205"/>
            <a:ext cx="8915400" cy="4525963"/>
          </a:xfrm>
          <a:prstGeom prst="rect">
            <a:avLst/>
          </a:prstGeom>
        </p:spPr>
        <p:txBody>
          <a:bodyPr vert="horz" lIns="91413" tIns="45707" rIns="91413" bIns="4570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95300" y="6356355"/>
            <a:ext cx="2311400" cy="365125"/>
          </a:xfrm>
          <a:prstGeom prst="rect">
            <a:avLst/>
          </a:prstGeom>
        </p:spPr>
        <p:txBody>
          <a:bodyPr vert="horz" lIns="91413" tIns="45707" rIns="91413" bIns="45707" rtlCol="0" anchor="ctr"/>
          <a:lstStyle>
            <a:lvl1pPr algn="l">
              <a:defRPr sz="1100">
                <a:solidFill>
                  <a:schemeClr val="tx1">
                    <a:tint val="75000"/>
                  </a:schemeClr>
                </a:solidFill>
              </a:defRPr>
            </a:lvl1pPr>
          </a:lstStyle>
          <a:p>
            <a:fld id="{7200A354-F76B-44A4-8329-6EA62FBE565D}" type="datetimeFigureOut">
              <a:rPr lang="en-US" smtClean="0"/>
              <a:pPr/>
              <a:t>4/30/2024</a:t>
            </a:fld>
            <a:endParaRPr lang="en-US" dirty="0"/>
          </a:p>
        </p:txBody>
      </p:sp>
      <p:sp>
        <p:nvSpPr>
          <p:cNvPr id="5" name="Footer Placeholder 4"/>
          <p:cNvSpPr>
            <a:spLocks noGrp="1"/>
          </p:cNvSpPr>
          <p:nvPr>
            <p:ph type="ftr" sz="quarter" idx="3"/>
          </p:nvPr>
        </p:nvSpPr>
        <p:spPr>
          <a:xfrm>
            <a:off x="3384550" y="6356355"/>
            <a:ext cx="3136900" cy="365125"/>
          </a:xfrm>
          <a:prstGeom prst="rect">
            <a:avLst/>
          </a:prstGeom>
        </p:spPr>
        <p:txBody>
          <a:bodyPr vert="horz" lIns="91413" tIns="45707" rIns="91413" bIns="45707" rtlCol="0" anchor="ctr"/>
          <a:lstStyle>
            <a:lvl1pPr algn="ctr">
              <a:defRPr sz="1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55"/>
            <a:ext cx="2311400" cy="365125"/>
          </a:xfrm>
          <a:prstGeom prst="rect">
            <a:avLst/>
          </a:prstGeom>
        </p:spPr>
        <p:txBody>
          <a:bodyPr vert="horz" lIns="91413" tIns="45707" rIns="91413" bIns="45707" rtlCol="0" anchor="ctr"/>
          <a:lstStyle>
            <a:lvl1pPr algn="r">
              <a:defRPr sz="1100">
                <a:solidFill>
                  <a:schemeClr val="tx1">
                    <a:tint val="75000"/>
                  </a:schemeClr>
                </a:solidFill>
              </a:defRPr>
            </a:lvl1pPr>
          </a:lstStyle>
          <a:p>
            <a:fld id="{FE92ED8D-6B62-451A-A6A0-D923780C38B4}"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125" rtl="0" eaLnBrk="1" latinLnBrk="0" hangingPunct="1">
        <a:spcBef>
          <a:spcPct val="0"/>
        </a:spcBef>
        <a:buNone/>
        <a:defRPr sz="4400" kern="1200">
          <a:solidFill>
            <a:schemeClr val="tx1"/>
          </a:solidFill>
          <a:latin typeface="+mj-lt"/>
          <a:ea typeface="+mj-ea"/>
          <a:cs typeface="+mj-cs"/>
        </a:defRPr>
      </a:lvl1pPr>
    </p:titleStyle>
    <p:bodyStyle>
      <a:lvl1pPr marL="342798" indent="-342798" algn="l" defTabSz="914125"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727" indent="-285664" algn="l" defTabSz="914125"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142657" indent="-228531" algn="l" defTabSz="914125"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599719"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6782"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3845"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907"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970"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033" indent="-228531" algn="l" defTabSz="9141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25" rtl="0" eaLnBrk="1" latinLnBrk="0" hangingPunct="1">
        <a:defRPr sz="1800" kern="1200">
          <a:solidFill>
            <a:schemeClr val="tx1"/>
          </a:solidFill>
          <a:latin typeface="+mn-lt"/>
          <a:ea typeface="+mn-ea"/>
          <a:cs typeface="+mn-cs"/>
        </a:defRPr>
      </a:lvl1pPr>
      <a:lvl2pPr marL="457063" algn="l" defTabSz="914125" rtl="0" eaLnBrk="1" latinLnBrk="0" hangingPunct="1">
        <a:defRPr sz="1800" kern="1200">
          <a:solidFill>
            <a:schemeClr val="tx1"/>
          </a:solidFill>
          <a:latin typeface="+mn-lt"/>
          <a:ea typeface="+mn-ea"/>
          <a:cs typeface="+mn-cs"/>
        </a:defRPr>
      </a:lvl2pPr>
      <a:lvl3pPr marL="914125" algn="l" defTabSz="914125" rtl="0" eaLnBrk="1" latinLnBrk="0" hangingPunct="1">
        <a:defRPr sz="1800" kern="1200">
          <a:solidFill>
            <a:schemeClr val="tx1"/>
          </a:solidFill>
          <a:latin typeface="+mn-lt"/>
          <a:ea typeface="+mn-ea"/>
          <a:cs typeface="+mn-cs"/>
        </a:defRPr>
      </a:lvl3pPr>
      <a:lvl4pPr marL="1371188" algn="l" defTabSz="914125" rtl="0" eaLnBrk="1" latinLnBrk="0" hangingPunct="1">
        <a:defRPr sz="1800" kern="1200">
          <a:solidFill>
            <a:schemeClr val="tx1"/>
          </a:solidFill>
          <a:latin typeface="+mn-lt"/>
          <a:ea typeface="+mn-ea"/>
          <a:cs typeface="+mn-cs"/>
        </a:defRPr>
      </a:lvl4pPr>
      <a:lvl5pPr marL="1828251" algn="l" defTabSz="914125" rtl="0" eaLnBrk="1" latinLnBrk="0" hangingPunct="1">
        <a:defRPr sz="1800" kern="1200">
          <a:solidFill>
            <a:schemeClr val="tx1"/>
          </a:solidFill>
          <a:latin typeface="+mn-lt"/>
          <a:ea typeface="+mn-ea"/>
          <a:cs typeface="+mn-cs"/>
        </a:defRPr>
      </a:lvl5pPr>
      <a:lvl6pPr marL="2285313" algn="l" defTabSz="914125" rtl="0" eaLnBrk="1" latinLnBrk="0" hangingPunct="1">
        <a:defRPr sz="1800" kern="1200">
          <a:solidFill>
            <a:schemeClr val="tx1"/>
          </a:solidFill>
          <a:latin typeface="+mn-lt"/>
          <a:ea typeface="+mn-ea"/>
          <a:cs typeface="+mn-cs"/>
        </a:defRPr>
      </a:lvl6pPr>
      <a:lvl7pPr marL="2742376" algn="l" defTabSz="914125" rtl="0" eaLnBrk="1" latinLnBrk="0" hangingPunct="1">
        <a:defRPr sz="1800" kern="1200">
          <a:solidFill>
            <a:schemeClr val="tx1"/>
          </a:solidFill>
          <a:latin typeface="+mn-lt"/>
          <a:ea typeface="+mn-ea"/>
          <a:cs typeface="+mn-cs"/>
        </a:defRPr>
      </a:lvl7pPr>
      <a:lvl8pPr marL="3199439" algn="l" defTabSz="914125" rtl="0" eaLnBrk="1" latinLnBrk="0" hangingPunct="1">
        <a:defRPr sz="1800" kern="1200">
          <a:solidFill>
            <a:schemeClr val="tx1"/>
          </a:solidFill>
          <a:latin typeface="+mn-lt"/>
          <a:ea typeface="+mn-ea"/>
          <a:cs typeface="+mn-cs"/>
        </a:defRPr>
      </a:lvl8pPr>
      <a:lvl9pPr marL="3656501" algn="l" defTabSz="9141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https://lh3.googleusercontent.com/proxy/u103Ko7iInOOajAG9R-wCjROliZeJkJH7oWEPJhy_HteHm5CEugISUnRvq5-HexVBmDF2JoIrwQGXQUN46aPbpj-g9xnAU8" TargetMode="External"/><Relationship Id="rId5" Type="http://schemas.openxmlformats.org/officeDocument/2006/relationships/image" Target="../media/image11.pn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ites.google.com/a/google.com/android-auto/documentation/receiver-api" TargetMode="External"/><Relationship Id="rId2" Type="http://schemas.openxmlformats.org/officeDocument/2006/relationships/hyperlink" Target="http://www.android.com/aut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www.usb.org/developers/docs/devclass_docs/BCv1.2_070312.zip" TargetMode="External"/><Relationship Id="rId2" Type="http://schemas.openxmlformats.org/officeDocument/2006/relationships/image" Target="../media/image12.gif"/><Relationship Id="rId1" Type="http://schemas.openxmlformats.org/officeDocument/2006/relationships/slideLayout" Target="../slideLayouts/slideLayout2.xml"/><Relationship Id="rId5" Type="http://schemas.openxmlformats.org/officeDocument/2006/relationships/image" Target="../media/image13.gif"/><Relationship Id="rId4" Type="http://schemas.openxmlformats.org/officeDocument/2006/relationships/hyperlink" Target="http://source.android.com/accessories/protocol.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openssl.org/" TargetMode="External"/><Relationship Id="rId2" Type="http://schemas.openxmlformats.org/officeDocument/2006/relationships/hyperlink" Target="https://code.google.com/p/protobuf/"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AOSP </a:t>
            </a:r>
            <a:endParaRPr lang="en-US" dirty="0"/>
          </a:p>
        </p:txBody>
      </p:sp>
      <p:sp>
        <p:nvSpPr>
          <p:cNvPr id="3" name="Subtitle 2"/>
          <p:cNvSpPr>
            <a:spLocks noGrp="1"/>
          </p:cNvSpPr>
          <p:nvPr>
            <p:ph type="subTitle" idx="1"/>
          </p:nvPr>
        </p:nvSpPr>
        <p:spPr/>
        <p:txBody>
          <a:bodyPr/>
          <a:lstStyle/>
          <a:p>
            <a:endParaRPr lang="en-US" dirty="0"/>
          </a:p>
        </p:txBody>
      </p:sp>
      <p:pic>
        <p:nvPicPr>
          <p:cNvPr id="1030" name="Picture 6"/>
          <p:cNvPicPr>
            <a:picLocks noChangeAspect="1" noChangeArrowheads="1"/>
          </p:cNvPicPr>
          <p:nvPr/>
        </p:nvPicPr>
        <p:blipFill>
          <a:blip r:embed="rId2"/>
          <a:srcRect/>
          <a:stretch>
            <a:fillRect/>
          </a:stretch>
        </p:blipFill>
        <p:spPr bwMode="auto">
          <a:xfrm>
            <a:off x="0" y="685800"/>
            <a:ext cx="9906000" cy="555024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b="1" i="1" dirty="0" smtClean="0">
                <a:solidFill>
                  <a:schemeClr val="bg1"/>
                </a:solidFill>
              </a:rPr>
              <a:t>BT, Wi-Fi SDD</a:t>
            </a:r>
            <a:r>
              <a:rPr lang="en-US" sz="2000" dirty="0" smtClean="0">
                <a:solidFill>
                  <a:schemeClr val="bg1"/>
                </a:solidFill>
              </a:rPr>
              <a:t/>
            </a:r>
            <a:br>
              <a:rPr lang="en-US" sz="2000" dirty="0" smtClean="0">
                <a:solidFill>
                  <a:schemeClr val="bg1"/>
                </a:solidFill>
              </a:rPr>
            </a:br>
            <a:endParaRPr lang="en-US" sz="2000" dirty="0">
              <a:solidFill>
                <a:schemeClr val="bg1"/>
              </a:solidFill>
            </a:endParaRPr>
          </a:p>
        </p:txBody>
      </p:sp>
      <p:sp>
        <p:nvSpPr>
          <p:cNvPr id="3" name="Content Placeholder 2"/>
          <p:cNvSpPr>
            <a:spLocks noGrp="1"/>
          </p:cNvSpPr>
          <p:nvPr>
            <p:ph idx="1"/>
          </p:nvPr>
        </p:nvSpPr>
        <p:spPr>
          <a:xfrm>
            <a:off x="0" y="762000"/>
            <a:ext cx="9906000" cy="5638800"/>
          </a:xfrm>
        </p:spPr>
        <p:txBody>
          <a:bodyPr>
            <a:normAutofit/>
          </a:bodyPr>
          <a:lstStyle/>
          <a:p>
            <a:pPr>
              <a:buNone/>
            </a:pPr>
            <a:r>
              <a:rPr lang="en-US" sz="1200" b="1" u="sng" dirty="0" smtClean="0">
                <a:solidFill>
                  <a:schemeClr val="bg1"/>
                </a:solidFill>
              </a:rPr>
              <a:t>Introduction</a:t>
            </a:r>
            <a:endParaRPr lang="en-US" sz="1200" b="1" dirty="0" smtClean="0">
              <a:solidFill>
                <a:schemeClr val="bg1"/>
              </a:solidFill>
            </a:endParaRPr>
          </a:p>
          <a:p>
            <a:r>
              <a:rPr lang="en-US" sz="1200" b="1" dirty="0" smtClean="0">
                <a:solidFill>
                  <a:schemeClr val="bg1"/>
                </a:solidFill>
              </a:rPr>
              <a:t>Scope and Overview</a:t>
            </a:r>
          </a:p>
          <a:p>
            <a:pPr>
              <a:buNone/>
            </a:pPr>
            <a:r>
              <a:rPr lang="en-US" sz="1200" dirty="0" smtClean="0">
                <a:solidFill>
                  <a:schemeClr val="bg1"/>
                </a:solidFill>
              </a:rPr>
              <a:t>     This document gives the design details and integration of Wi-Fi and BT module LBEE5HY1MW-230 with i.MX 8M Mini. </a:t>
            </a:r>
          </a:p>
          <a:p>
            <a:pPr>
              <a:buNone/>
            </a:pPr>
            <a:r>
              <a:rPr lang="en-US" sz="1200" dirty="0" smtClean="0">
                <a:solidFill>
                  <a:schemeClr val="bg1"/>
                </a:solidFill>
              </a:rPr>
              <a:t>  </a:t>
            </a:r>
          </a:p>
          <a:p>
            <a:pPr>
              <a:buNone/>
            </a:pPr>
            <a:r>
              <a:rPr lang="en-US" sz="1200" b="1" dirty="0" smtClean="0">
                <a:solidFill>
                  <a:schemeClr val="bg1"/>
                </a:solidFill>
              </a:rPr>
              <a:t>Brief about </a:t>
            </a:r>
            <a:r>
              <a:rPr lang="en-US" sz="1200" b="1" dirty="0" err="1" smtClean="0">
                <a:solidFill>
                  <a:schemeClr val="bg1"/>
                </a:solidFill>
              </a:rPr>
              <a:t>Wi-Fi+BT</a:t>
            </a:r>
            <a:r>
              <a:rPr lang="en-US" sz="1200" b="1" dirty="0" smtClean="0">
                <a:solidFill>
                  <a:schemeClr val="bg1"/>
                </a:solidFill>
              </a:rPr>
              <a:t> combo IC LBEE5HY1MW-230</a:t>
            </a:r>
          </a:p>
          <a:p>
            <a:pPr lvl="0"/>
            <a:r>
              <a:rPr lang="en-US" sz="1200" dirty="0" smtClean="0">
                <a:solidFill>
                  <a:schemeClr val="bg1"/>
                </a:solidFill>
              </a:rPr>
              <a:t>Cypress CYW43455 inside</a:t>
            </a:r>
          </a:p>
          <a:p>
            <a:pPr lvl="0"/>
            <a:r>
              <a:rPr lang="en-US" sz="1200" dirty="0" smtClean="0">
                <a:solidFill>
                  <a:schemeClr val="bg1"/>
                </a:solidFill>
              </a:rPr>
              <a:t>Compliant with IEEE802.11a/b/g/n/ac</a:t>
            </a:r>
          </a:p>
          <a:p>
            <a:pPr lvl="0"/>
            <a:r>
              <a:rPr lang="en-US" sz="1200" dirty="0" smtClean="0">
                <a:solidFill>
                  <a:schemeClr val="bg1"/>
                </a:solidFill>
              </a:rPr>
              <a:t>Compliant with Bluetooth specification v5.0</a:t>
            </a:r>
          </a:p>
          <a:p>
            <a:pPr lvl="0"/>
            <a:r>
              <a:rPr lang="en-US" sz="1200" dirty="0" smtClean="0">
                <a:solidFill>
                  <a:schemeClr val="bg1"/>
                </a:solidFill>
              </a:rPr>
              <a:t>SAW filter inside</a:t>
            </a:r>
          </a:p>
          <a:p>
            <a:pPr lvl="0"/>
            <a:r>
              <a:rPr lang="en-US" sz="1200" dirty="0" smtClean="0">
                <a:solidFill>
                  <a:schemeClr val="bg1"/>
                </a:solidFill>
              </a:rPr>
              <a:t>SDIO interface for W-LAN</a:t>
            </a:r>
          </a:p>
          <a:p>
            <a:pPr lvl="0"/>
            <a:r>
              <a:rPr lang="en-US" sz="1200" dirty="0" smtClean="0">
                <a:solidFill>
                  <a:schemeClr val="bg1"/>
                </a:solidFill>
              </a:rPr>
              <a:t>Interface support for Bluetooth is Host Controller Interface (HCI)</a:t>
            </a: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pic>
        <p:nvPicPr>
          <p:cNvPr id="6" name="Picture 5"/>
          <p:cNvPicPr/>
          <p:nvPr/>
        </p:nvPicPr>
        <p:blipFill>
          <a:blip r:embed="rId3">
            <a:grayscl/>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33400" y="3352800"/>
            <a:ext cx="4495800" cy="2667000"/>
          </a:xfrm>
          <a:prstGeom prst="rect">
            <a:avLst/>
          </a:prstGeom>
          <a:noFill/>
          <a:ln>
            <a:noFill/>
          </a:ln>
        </p:spPr>
      </p:pic>
      <p:sp>
        <p:nvSpPr>
          <p:cNvPr id="7" name="TextBox 6"/>
          <p:cNvSpPr txBox="1"/>
          <p:nvPr/>
        </p:nvSpPr>
        <p:spPr>
          <a:xfrm>
            <a:off x="533400" y="3352800"/>
            <a:ext cx="3505200" cy="430887"/>
          </a:xfrm>
          <a:prstGeom prst="rect">
            <a:avLst/>
          </a:prstGeom>
          <a:noFill/>
        </p:spPr>
        <p:txBody>
          <a:bodyPr wrap="square" rtlCol="0">
            <a:spAutoFit/>
          </a:bodyPr>
          <a:lstStyle/>
          <a:p>
            <a:r>
              <a:rPr lang="en-US" sz="1100" b="1" dirty="0" smtClean="0"/>
              <a:t>Block diagram of LBEE5HY1MW</a:t>
            </a:r>
          </a:p>
          <a:p>
            <a:endParaRPr lang="en-US" sz="11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b="1" i="1" dirty="0" smtClean="0">
                <a:solidFill>
                  <a:schemeClr val="bg1"/>
                </a:solidFill>
              </a:rPr>
              <a:t>BT, Wi-Fi SDD</a:t>
            </a:r>
            <a:endParaRPr lang="en-US" sz="2000" dirty="0">
              <a:solidFill>
                <a:schemeClr val="bg1"/>
              </a:solidFill>
            </a:endParaRPr>
          </a:p>
        </p:txBody>
      </p:sp>
      <p:sp>
        <p:nvSpPr>
          <p:cNvPr id="3" name="Content Placeholder 2"/>
          <p:cNvSpPr>
            <a:spLocks noGrp="1"/>
          </p:cNvSpPr>
          <p:nvPr>
            <p:ph idx="1"/>
          </p:nvPr>
        </p:nvSpPr>
        <p:spPr>
          <a:xfrm>
            <a:off x="0" y="1219200"/>
            <a:ext cx="4343400" cy="5181600"/>
          </a:xfrm>
        </p:spPr>
        <p:txBody>
          <a:bodyPr>
            <a:normAutofit/>
          </a:bodyPr>
          <a:lstStyle/>
          <a:p>
            <a:pPr>
              <a:buNone/>
            </a:pPr>
            <a:r>
              <a:rPr lang="en-US" sz="1100" b="1" dirty="0" smtClean="0">
                <a:solidFill>
                  <a:schemeClr val="bg1"/>
                </a:solidFill>
              </a:rPr>
              <a:t>1.	Bluetooth Architecture</a:t>
            </a:r>
          </a:p>
          <a:p>
            <a:endParaRPr lang="en-US" sz="1100"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pic>
        <p:nvPicPr>
          <p:cNvPr id="5" name="Picture 4" descr="Graphical user interface, application, website&#10;&#10;Description automatically generated"/>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1600200"/>
            <a:ext cx="3438525" cy="4324350"/>
          </a:xfrm>
          <a:prstGeom prst="rect">
            <a:avLst/>
          </a:prstGeom>
          <a:noFill/>
          <a:ln>
            <a:noFill/>
          </a:ln>
        </p:spPr>
      </p:pic>
      <p:sp>
        <p:nvSpPr>
          <p:cNvPr id="6" name="Content Placeholder 2"/>
          <p:cNvSpPr txBox="1">
            <a:spLocks/>
          </p:cNvSpPr>
          <p:nvPr/>
        </p:nvSpPr>
        <p:spPr>
          <a:xfrm>
            <a:off x="4343400" y="1219200"/>
            <a:ext cx="4953000" cy="5181600"/>
          </a:xfrm>
          <a:prstGeom prst="rect">
            <a:avLst/>
          </a:prstGeom>
        </p:spPr>
        <p:txBody>
          <a:bodyPr vert="horz" lIns="91413" tIns="45707" rIns="91413" bIns="45707" rtlCol="0">
            <a:normAutofit/>
          </a:bodyPr>
          <a:lstStyle/>
          <a:p>
            <a:pPr marL="342798" indent="-342798">
              <a:spcBef>
                <a:spcPct val="20000"/>
              </a:spcBef>
            </a:pPr>
            <a:r>
              <a:rPr kumimoji="0" lang="en-US" sz="1100" b="1" i="0" u="none" strike="noStrike" kern="1200" cap="none" spc="0" normalizeH="0" baseline="0" noProof="0" dirty="0" smtClean="0">
                <a:ln>
                  <a:noFill/>
                </a:ln>
                <a:solidFill>
                  <a:schemeClr val="bg1"/>
                </a:solidFill>
                <a:effectLst/>
                <a:uLnTx/>
                <a:uFillTx/>
                <a:latin typeface="+mn-lt"/>
                <a:ea typeface="+mn-ea"/>
                <a:cs typeface="+mn-cs"/>
              </a:rPr>
              <a:t>2.	</a:t>
            </a:r>
            <a:r>
              <a:rPr lang="en-US" sz="1100" b="1" dirty="0" smtClean="0">
                <a:solidFill>
                  <a:schemeClr val="bg1"/>
                </a:solidFill>
              </a:rPr>
              <a:t>Wi-Fi Android Architecture</a:t>
            </a:r>
          </a:p>
          <a:p>
            <a:pPr marL="342798" marR="0" lvl="0" indent="-342798" algn="l" defTabSz="914125" rtl="0" eaLnBrk="1" fontAlgn="auto" latinLnBrk="0" hangingPunct="1">
              <a:lnSpc>
                <a:spcPct val="100000"/>
              </a:lnSpc>
              <a:spcBef>
                <a:spcPct val="20000"/>
              </a:spcBef>
              <a:spcAft>
                <a:spcPts val="0"/>
              </a:spcAft>
              <a:buClrTx/>
              <a:buSzTx/>
              <a:buFont typeface="Arial" pitchFamily="34" charset="0"/>
              <a:buNone/>
              <a:tabLst/>
              <a:defRPr/>
            </a:pPr>
            <a:endParaRPr kumimoji="0" lang="en-US" sz="1100" b="1" i="0" u="none" strike="noStrike" kern="1200" cap="none" spc="0" normalizeH="0" baseline="0" noProof="0" dirty="0" smtClean="0">
              <a:ln>
                <a:noFill/>
              </a:ln>
              <a:solidFill>
                <a:schemeClr val="bg1"/>
              </a:solidFill>
              <a:effectLst/>
              <a:uLnTx/>
              <a:uFillTx/>
              <a:latin typeface="+mn-lt"/>
              <a:ea typeface="+mn-ea"/>
              <a:cs typeface="+mn-cs"/>
            </a:endParaRPr>
          </a:p>
          <a:p>
            <a:pPr marL="342798" marR="0" lvl="0" indent="-342798" algn="l" defTabSz="914125" rtl="0" eaLnBrk="1" fontAlgn="auto" latinLnBrk="0" hangingPunct="1">
              <a:lnSpc>
                <a:spcPct val="100000"/>
              </a:lnSpc>
              <a:spcBef>
                <a:spcPct val="20000"/>
              </a:spcBef>
              <a:spcAft>
                <a:spcPts val="0"/>
              </a:spcAft>
              <a:buClrTx/>
              <a:buSzTx/>
              <a:buFont typeface="Arial" pitchFamily="34" charset="0"/>
              <a:buChar char="•"/>
              <a:tabLst/>
              <a:defRPr/>
            </a:pPr>
            <a:endParaRPr kumimoji="0" lang="en-US" sz="1100" b="0" i="0" u="none" strike="noStrike" kern="1200" cap="none" spc="0" normalizeH="0" baseline="0" noProof="0" dirty="0">
              <a:ln>
                <a:noFill/>
              </a:ln>
              <a:solidFill>
                <a:schemeClr val="bg1"/>
              </a:solidFill>
              <a:effectLst/>
              <a:uLnTx/>
              <a:uFillTx/>
              <a:latin typeface="+mn-lt"/>
              <a:ea typeface="+mn-ea"/>
              <a:cs typeface="+mn-cs"/>
            </a:endParaRPr>
          </a:p>
        </p:txBody>
      </p:sp>
      <p:pic>
        <p:nvPicPr>
          <p:cNvPr id="7" name="Picture 6"/>
          <p:cNvPicPr/>
          <p:nvPr/>
        </p:nvPicPr>
        <p:blipFill>
          <a:blip r:embed="rId4">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800600" y="1600200"/>
            <a:ext cx="3276600" cy="4343400"/>
          </a:xfrm>
          <a:prstGeom prst="rect">
            <a:avLst/>
          </a:prstGeom>
          <a:noFill/>
          <a:ln>
            <a:noFill/>
          </a:ln>
        </p:spPr>
      </p:pic>
      <p:sp>
        <p:nvSpPr>
          <p:cNvPr id="8" name="TextBox 7"/>
          <p:cNvSpPr txBox="1"/>
          <p:nvPr/>
        </p:nvSpPr>
        <p:spPr>
          <a:xfrm>
            <a:off x="0" y="762000"/>
            <a:ext cx="1649554" cy="307777"/>
          </a:xfrm>
          <a:prstGeom prst="rect">
            <a:avLst/>
          </a:prstGeom>
          <a:noFill/>
        </p:spPr>
        <p:txBody>
          <a:bodyPr wrap="none" rtlCol="0">
            <a:spAutoFit/>
          </a:bodyPr>
          <a:lstStyle/>
          <a:p>
            <a:r>
              <a:rPr lang="en-US" sz="1400" dirty="0" smtClean="0">
                <a:solidFill>
                  <a:schemeClr val="bg1"/>
                </a:solidFill>
              </a:rPr>
              <a:t>System Architecture</a:t>
            </a:r>
            <a:endParaRPr lang="en-US" sz="1400" dirty="0">
              <a:solidFill>
                <a:schemeClr val="bg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b="1" i="1" dirty="0" smtClean="0">
                <a:solidFill>
                  <a:schemeClr val="bg1"/>
                </a:solidFill>
              </a:rPr>
              <a:t>BT, Wi-Fi SDD</a:t>
            </a:r>
            <a:endParaRPr lang="en-US" sz="2000" dirty="0">
              <a:solidFill>
                <a:schemeClr val="bg1"/>
              </a:solidFill>
            </a:endParaRPr>
          </a:p>
        </p:txBody>
      </p:sp>
      <p:sp>
        <p:nvSpPr>
          <p:cNvPr id="3" name="Content Placeholder 2"/>
          <p:cNvSpPr>
            <a:spLocks noGrp="1"/>
          </p:cNvSpPr>
          <p:nvPr>
            <p:ph idx="1"/>
          </p:nvPr>
        </p:nvSpPr>
        <p:spPr>
          <a:xfrm>
            <a:off x="0" y="762000"/>
            <a:ext cx="5410200" cy="5943600"/>
          </a:xfrm>
        </p:spPr>
        <p:txBody>
          <a:bodyPr/>
          <a:lstStyle/>
          <a:p>
            <a:pPr>
              <a:buNone/>
            </a:pPr>
            <a:r>
              <a:rPr lang="en-US" sz="1100" b="1" dirty="0" smtClean="0">
                <a:solidFill>
                  <a:schemeClr val="bg1"/>
                </a:solidFill>
              </a:rPr>
              <a:t>Block Diagrams/Context Diagrams</a:t>
            </a:r>
          </a:p>
          <a:p>
            <a:pPr lvl="0"/>
            <a:r>
              <a:rPr lang="en-US" sz="1100" dirty="0" smtClean="0">
                <a:solidFill>
                  <a:schemeClr val="bg1"/>
                </a:solidFill>
              </a:rPr>
              <a:t>Below block diagram gives details about overall design at concept level i.e., treating modules as blocks and clearly mentioning their interfaces</a:t>
            </a:r>
          </a:p>
          <a:p>
            <a:pPr lvl="0"/>
            <a:r>
              <a:rPr lang="en-US" sz="1100" dirty="0" smtClean="0">
                <a:solidFill>
                  <a:schemeClr val="bg1"/>
                </a:solidFill>
              </a:rPr>
              <a:t>The </a:t>
            </a:r>
            <a:r>
              <a:rPr lang="en-US" sz="1100" dirty="0" err="1" smtClean="0">
                <a:solidFill>
                  <a:schemeClr val="bg1"/>
                </a:solidFill>
              </a:rPr>
              <a:t>Wi-Fi+BT</a:t>
            </a:r>
            <a:r>
              <a:rPr lang="en-US" sz="1100" dirty="0" smtClean="0">
                <a:solidFill>
                  <a:schemeClr val="bg1"/>
                </a:solidFill>
              </a:rPr>
              <a:t> IC LBEE5HY1MW-230 is connected with i.MX 8M Mini through SDIO, UART, PCM and I2S interfaces and where SDIO interface is used to achieve Wi-Fi functionality. UART, PCM and I2S are used for Bluetooth functionality.</a:t>
            </a:r>
          </a:p>
          <a:p>
            <a:pPr lvl="0"/>
            <a:r>
              <a:rPr lang="en-US" sz="1100" dirty="0" smtClean="0">
                <a:solidFill>
                  <a:schemeClr val="bg1"/>
                </a:solidFill>
              </a:rPr>
              <a:t>The </a:t>
            </a:r>
            <a:r>
              <a:rPr lang="en-US" sz="1100" dirty="0" err="1" smtClean="0">
                <a:solidFill>
                  <a:schemeClr val="bg1"/>
                </a:solidFill>
              </a:rPr>
              <a:t>Wi-Fi+BT</a:t>
            </a:r>
            <a:r>
              <a:rPr lang="en-US" sz="1100" dirty="0" smtClean="0">
                <a:solidFill>
                  <a:schemeClr val="bg1"/>
                </a:solidFill>
              </a:rPr>
              <a:t> module is connected with RF antenna as shown in the above block diagram.</a:t>
            </a: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endParaRPr lang="en-US" sz="1100" b="1" dirty="0" smtClean="0">
              <a:solidFill>
                <a:schemeClr val="bg1"/>
              </a:solidFill>
            </a:endParaRPr>
          </a:p>
          <a:p>
            <a:pPr>
              <a:buNone/>
            </a:pPr>
            <a:r>
              <a:rPr lang="en-US" sz="1100" b="1" dirty="0" smtClean="0">
                <a:solidFill>
                  <a:schemeClr val="bg1"/>
                </a:solidFill>
              </a:rPr>
              <a:t>Software Platform/Tools/Environment</a:t>
            </a:r>
          </a:p>
          <a:p>
            <a:pPr>
              <a:buNone/>
            </a:pPr>
            <a:r>
              <a:rPr lang="en-US" sz="1100" b="1" dirty="0" smtClean="0">
                <a:solidFill>
                  <a:schemeClr val="bg1"/>
                </a:solidFill>
                <a:sym typeface="Wingdings" pitchFamily="2" charset="2"/>
              </a:rPr>
              <a:t></a:t>
            </a:r>
            <a:r>
              <a:rPr lang="en-US" sz="1100" b="1" dirty="0" smtClean="0">
                <a:solidFill>
                  <a:schemeClr val="bg1"/>
                </a:solidFill>
              </a:rPr>
              <a:t>Software platform</a:t>
            </a:r>
          </a:p>
          <a:p>
            <a:pPr>
              <a:buNone/>
            </a:pPr>
            <a:r>
              <a:rPr lang="en-US" sz="1100" dirty="0" smtClean="0">
                <a:solidFill>
                  <a:schemeClr val="bg1"/>
                </a:solidFill>
              </a:rPr>
              <a:t>	NXP Android 11 operating system which is downloaded from below mentioned link and compiled. (https://www.nxp.com/webapp/Download?colCode=11.0.0_2.2.0_ANDROID_SOURCE&amp;appType=license) </a:t>
            </a:r>
          </a:p>
          <a:p>
            <a:pPr>
              <a:buNone/>
            </a:pPr>
            <a:r>
              <a:rPr lang="en-US" sz="1100" b="1" dirty="0" smtClean="0">
                <a:solidFill>
                  <a:schemeClr val="bg1"/>
                </a:solidFill>
                <a:sym typeface="Wingdings" pitchFamily="2" charset="2"/>
              </a:rPr>
              <a:t></a:t>
            </a:r>
            <a:r>
              <a:rPr lang="en-US" sz="1100" b="1" dirty="0" smtClean="0">
                <a:solidFill>
                  <a:schemeClr val="bg1"/>
                </a:solidFill>
              </a:rPr>
              <a:t>Tools</a:t>
            </a:r>
          </a:p>
          <a:p>
            <a:pPr>
              <a:buNone/>
            </a:pPr>
            <a:r>
              <a:rPr lang="en-US" sz="1100" dirty="0" smtClean="0">
                <a:solidFill>
                  <a:schemeClr val="bg1"/>
                </a:solidFill>
              </a:rPr>
              <a:t>	Arm cross compiler, clang, UUU, </a:t>
            </a:r>
            <a:r>
              <a:rPr lang="en-US" sz="1100" dirty="0" err="1" smtClean="0">
                <a:solidFill>
                  <a:schemeClr val="bg1"/>
                </a:solidFill>
              </a:rPr>
              <a:t>adb</a:t>
            </a:r>
            <a:r>
              <a:rPr lang="en-US" sz="1100" dirty="0" smtClean="0">
                <a:solidFill>
                  <a:schemeClr val="bg1"/>
                </a:solidFill>
              </a:rPr>
              <a:t>, </a:t>
            </a:r>
            <a:r>
              <a:rPr lang="en-US" sz="1100" dirty="0" err="1" smtClean="0">
                <a:solidFill>
                  <a:schemeClr val="bg1"/>
                </a:solidFill>
              </a:rPr>
              <a:t>fastboot</a:t>
            </a:r>
            <a:r>
              <a:rPr lang="en-US" sz="1100" dirty="0" smtClean="0">
                <a:solidFill>
                  <a:schemeClr val="bg1"/>
                </a:solidFill>
              </a:rPr>
              <a:t>. </a:t>
            </a:r>
            <a:r>
              <a:rPr lang="en-US" sz="1100" dirty="0" err="1" smtClean="0">
                <a:solidFill>
                  <a:schemeClr val="bg1"/>
                </a:solidFill>
              </a:rPr>
              <a:t>Git</a:t>
            </a:r>
            <a:r>
              <a:rPr lang="en-US" sz="1100" dirty="0" smtClean="0">
                <a:solidFill>
                  <a:schemeClr val="bg1"/>
                </a:solidFill>
              </a:rPr>
              <a:t>.</a:t>
            </a:r>
          </a:p>
          <a:p>
            <a:pPr>
              <a:buNone/>
            </a:pPr>
            <a:endParaRPr lang="en-US" sz="1100" b="1" dirty="0" smtClean="0">
              <a:solidFill>
                <a:schemeClr val="bg1"/>
              </a:solidFill>
            </a:endParaRPr>
          </a:p>
          <a:p>
            <a:endParaRPr lang="en-US" sz="1100" b="1"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pic>
        <p:nvPicPr>
          <p:cNvPr id="5" name="Picture 4" descr="Diagram&#10;&#10;Description automatically generated"/>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457200" y="2362200"/>
            <a:ext cx="3657600" cy="2514600"/>
          </a:xfrm>
          <a:prstGeom prst="rect">
            <a:avLst/>
          </a:prstGeom>
          <a:noFill/>
          <a:ln>
            <a:noFill/>
          </a:ln>
        </p:spPr>
      </p:pic>
      <p:sp>
        <p:nvSpPr>
          <p:cNvPr id="7" name="Content Placeholder 2"/>
          <p:cNvSpPr txBox="1">
            <a:spLocks/>
          </p:cNvSpPr>
          <p:nvPr/>
        </p:nvSpPr>
        <p:spPr>
          <a:xfrm>
            <a:off x="5334000" y="762000"/>
            <a:ext cx="4572000" cy="6096000"/>
          </a:xfrm>
          <a:prstGeom prst="rect">
            <a:avLst/>
          </a:prstGeom>
        </p:spPr>
        <p:txBody>
          <a:bodyPr vert="horz" lIns="91413" tIns="45707" rIns="91413" bIns="45707" rtlCol="0">
            <a:normAutofit/>
          </a:bodyPr>
          <a:lstStyle/>
          <a:p>
            <a:pPr marL="342798" marR="0" lvl="0" indent="-342798" algn="l" defTabSz="914125" rtl="0" eaLnBrk="1" fontAlgn="auto" latinLnBrk="0" hangingPunct="1">
              <a:lnSpc>
                <a:spcPct val="100000"/>
              </a:lnSpc>
              <a:spcBef>
                <a:spcPct val="20000"/>
              </a:spcBef>
              <a:spcAft>
                <a:spcPts val="0"/>
              </a:spcAft>
              <a:buClrTx/>
              <a:buSzTx/>
              <a:buFont typeface="Arial" pitchFamily="34" charset="0"/>
              <a:buNone/>
              <a:tabLst/>
              <a:defRPr/>
            </a:pPr>
            <a:r>
              <a:rPr lang="en-US" sz="1100" b="1" dirty="0" smtClean="0">
                <a:solidFill>
                  <a:schemeClr val="bg1"/>
                </a:solidFill>
              </a:rPr>
              <a:t>Development environment</a:t>
            </a:r>
          </a:p>
          <a:p>
            <a:pPr marL="342798" marR="0" lvl="0" indent="-342798" algn="l" defTabSz="914125" rtl="0" eaLnBrk="1" fontAlgn="auto" latinLnBrk="0" hangingPunct="1">
              <a:lnSpc>
                <a:spcPct val="100000"/>
              </a:lnSpc>
              <a:spcBef>
                <a:spcPct val="20000"/>
              </a:spcBef>
              <a:spcAft>
                <a:spcPts val="0"/>
              </a:spcAft>
              <a:buClrTx/>
              <a:buSzTx/>
              <a:buFont typeface="Arial" pitchFamily="34" charset="0"/>
              <a:buChar char="•"/>
              <a:tabLst/>
              <a:defRPr/>
            </a:pPr>
            <a:r>
              <a:rPr lang="en-US" sz="1100" dirty="0" smtClean="0">
                <a:solidFill>
                  <a:schemeClr val="bg1"/>
                </a:solidFill>
              </a:rPr>
              <a:t>MX8M Mini with </a:t>
            </a:r>
            <a:r>
              <a:rPr lang="en-US" sz="1100" dirty="0" err="1" smtClean="0">
                <a:solidFill>
                  <a:schemeClr val="bg1"/>
                </a:solidFill>
              </a:rPr>
              <a:t>Wi-Fi+BT</a:t>
            </a:r>
            <a:endParaRPr lang="en-US" sz="1100" dirty="0" smtClean="0">
              <a:solidFill>
                <a:schemeClr val="bg1"/>
              </a:solidFill>
            </a:endParaRPr>
          </a:p>
          <a:p>
            <a:pPr marL="342798" marR="0" lvl="0" indent="-342798" algn="l" defTabSz="914125" rtl="0" eaLnBrk="1" fontAlgn="auto" latinLnBrk="0" hangingPunct="1">
              <a:lnSpc>
                <a:spcPct val="100000"/>
              </a:lnSpc>
              <a:spcBef>
                <a:spcPct val="20000"/>
              </a:spcBef>
              <a:spcAft>
                <a:spcPts val="0"/>
              </a:spcAft>
              <a:buClrTx/>
              <a:buSzTx/>
              <a:tabLst/>
              <a:defRPr/>
            </a:pPr>
            <a:r>
              <a:rPr kumimoji="0" lang="en-US" sz="1100" b="1" i="0" u="none" strike="noStrike" kern="1200" cap="none" spc="0" normalizeH="0" baseline="0" noProof="0" dirty="0" smtClean="0">
                <a:ln>
                  <a:noFill/>
                </a:ln>
                <a:solidFill>
                  <a:schemeClr val="bg1"/>
                </a:solidFill>
                <a:effectLst/>
                <a:uLnTx/>
                <a:uFillTx/>
                <a:latin typeface="+mn-lt"/>
                <a:ea typeface="+mn-ea"/>
                <a:cs typeface="+mn-cs"/>
              </a:rPr>
              <a:t>Test environment</a:t>
            </a:r>
          </a:p>
          <a:p>
            <a:pPr marL="342798" indent="-342798">
              <a:spcBef>
                <a:spcPct val="20000"/>
              </a:spcBef>
              <a:buFont typeface="Arial" pitchFamily="34" charset="0"/>
              <a:buChar char="•"/>
            </a:pPr>
            <a:r>
              <a:rPr lang="en-US" sz="1100" dirty="0" smtClean="0">
                <a:solidFill>
                  <a:schemeClr val="bg1"/>
                </a:solidFill>
              </a:rPr>
              <a:t>Monitor/Display IMX-MIPI_HDMI board</a:t>
            </a:r>
          </a:p>
          <a:p>
            <a:endParaRPr lang="en-US" sz="1100" b="1" u="sng" dirty="0" smtClean="0">
              <a:solidFill>
                <a:schemeClr val="bg1"/>
              </a:solidFill>
            </a:endParaRPr>
          </a:p>
          <a:p>
            <a:endParaRPr lang="en-US" sz="1100" b="1" u="sng" dirty="0" smtClean="0">
              <a:solidFill>
                <a:schemeClr val="bg1"/>
              </a:solidFill>
            </a:endParaRPr>
          </a:p>
          <a:p>
            <a:r>
              <a:rPr lang="en-US" sz="1100" b="1" dirty="0" smtClean="0">
                <a:solidFill>
                  <a:schemeClr val="bg1"/>
                </a:solidFill>
              </a:rPr>
              <a:t>		</a:t>
            </a:r>
            <a:r>
              <a:rPr lang="en-US" sz="1100" b="1" u="sng" dirty="0" smtClean="0">
                <a:solidFill>
                  <a:schemeClr val="bg1"/>
                </a:solidFill>
              </a:rPr>
              <a:t>HDMI</a:t>
            </a:r>
          </a:p>
          <a:p>
            <a:endParaRPr lang="en-US" sz="1100" b="1" u="sng" dirty="0" smtClean="0">
              <a:solidFill>
                <a:schemeClr val="bg1"/>
              </a:solidFill>
            </a:endParaRPr>
          </a:p>
          <a:p>
            <a:endParaRPr lang="en-US" sz="1100" b="1" u="sng" dirty="0" smtClean="0">
              <a:solidFill>
                <a:schemeClr val="bg1"/>
              </a:solidFill>
            </a:endParaRPr>
          </a:p>
          <a:p>
            <a:endParaRPr lang="en-US" sz="1100" b="1" u="sng" dirty="0" smtClean="0">
              <a:solidFill>
                <a:schemeClr val="bg1"/>
              </a:solidFill>
            </a:endParaRPr>
          </a:p>
          <a:p>
            <a:endParaRPr lang="en-US" sz="1100" b="1" u="sng" dirty="0" smtClean="0">
              <a:solidFill>
                <a:schemeClr val="bg1"/>
              </a:solidFill>
            </a:endParaRPr>
          </a:p>
          <a:p>
            <a:endParaRPr lang="en-US" sz="1100" b="1" u="sng" dirty="0" smtClean="0">
              <a:solidFill>
                <a:schemeClr val="bg1"/>
              </a:solidFill>
            </a:endParaRPr>
          </a:p>
          <a:p>
            <a:endParaRPr lang="en-US" sz="1100" b="1" u="sng" dirty="0" smtClean="0">
              <a:solidFill>
                <a:schemeClr val="bg1"/>
              </a:solidFill>
            </a:endParaRPr>
          </a:p>
          <a:p>
            <a:endParaRPr lang="en-US" sz="1100" b="1" u="sng" dirty="0" smtClean="0">
              <a:solidFill>
                <a:schemeClr val="bg1"/>
              </a:solidFill>
            </a:endParaRPr>
          </a:p>
          <a:p>
            <a:r>
              <a:rPr lang="en-US" sz="1100" b="1" u="sng" dirty="0" smtClean="0">
                <a:solidFill>
                  <a:schemeClr val="bg1"/>
                </a:solidFill>
              </a:rPr>
              <a:t>Design</a:t>
            </a:r>
            <a:endParaRPr lang="en-US" sz="1100" b="1" dirty="0" smtClean="0">
              <a:solidFill>
                <a:schemeClr val="bg1"/>
              </a:solidFill>
            </a:endParaRPr>
          </a:p>
          <a:p>
            <a:r>
              <a:rPr lang="en-US" sz="1100" b="1" dirty="0" smtClean="0">
                <a:solidFill>
                  <a:schemeClr val="bg1"/>
                </a:solidFill>
              </a:rPr>
              <a:t>Directory /File Structure</a:t>
            </a:r>
          </a:p>
          <a:p>
            <a:r>
              <a:rPr lang="en-US" sz="1100" dirty="0" smtClean="0">
                <a:solidFill>
                  <a:schemeClr val="bg1"/>
                </a:solidFill>
              </a:rPr>
              <a:t>&lt;</a:t>
            </a:r>
            <a:r>
              <a:rPr lang="en-US" sz="1100" dirty="0" err="1" smtClean="0">
                <a:solidFill>
                  <a:schemeClr val="bg1"/>
                </a:solidFill>
              </a:rPr>
              <a:t>My_Android</a:t>
            </a:r>
            <a:r>
              <a:rPr lang="en-US" sz="1100" dirty="0" smtClean="0">
                <a:solidFill>
                  <a:schemeClr val="bg1"/>
                </a:solidFill>
              </a:rPr>
              <a:t>&gt;/vendor/</a:t>
            </a:r>
            <a:r>
              <a:rPr lang="en-US" sz="1100" dirty="0" err="1" smtClean="0">
                <a:solidFill>
                  <a:schemeClr val="bg1"/>
                </a:solidFill>
              </a:rPr>
              <a:t>nxp-opensource</a:t>
            </a:r>
            <a:r>
              <a:rPr lang="en-US" sz="1100" dirty="0" smtClean="0">
                <a:solidFill>
                  <a:schemeClr val="bg1"/>
                </a:solidFill>
              </a:rPr>
              <a:t>/</a:t>
            </a:r>
            <a:r>
              <a:rPr lang="en-US" sz="1100" dirty="0" err="1" smtClean="0">
                <a:solidFill>
                  <a:schemeClr val="bg1"/>
                </a:solidFill>
              </a:rPr>
              <a:t>kernel_imx</a:t>
            </a:r>
            <a:r>
              <a:rPr lang="en-US" sz="1100" dirty="0" smtClean="0">
                <a:solidFill>
                  <a:schemeClr val="bg1"/>
                </a:solidFill>
              </a:rPr>
              <a:t>/</a:t>
            </a:r>
          </a:p>
          <a:p>
            <a:r>
              <a:rPr lang="en-US" sz="1100" dirty="0" smtClean="0">
                <a:solidFill>
                  <a:schemeClr val="bg1"/>
                </a:solidFill>
              </a:rPr>
              <a:t>			</a:t>
            </a:r>
          </a:p>
          <a:p>
            <a:r>
              <a:rPr lang="en-US" sz="1100" dirty="0" smtClean="0">
                <a:solidFill>
                  <a:schemeClr val="bg1"/>
                </a:solidFill>
                <a:sym typeface="Wingdings"/>
              </a:rPr>
              <a:t></a:t>
            </a:r>
            <a:r>
              <a:rPr lang="en-US" sz="1100" dirty="0" smtClean="0">
                <a:solidFill>
                  <a:schemeClr val="bg1"/>
                </a:solidFill>
              </a:rPr>
              <a:t>arch/arm64/</a:t>
            </a:r>
            <a:r>
              <a:rPr lang="en-US" sz="1100" dirty="0" err="1" smtClean="0">
                <a:solidFill>
                  <a:schemeClr val="bg1"/>
                </a:solidFill>
              </a:rPr>
              <a:t>configs</a:t>
            </a:r>
            <a:r>
              <a:rPr lang="en-US" sz="1100" dirty="0" smtClean="0">
                <a:solidFill>
                  <a:schemeClr val="bg1"/>
                </a:solidFill>
              </a:rPr>
              <a:t>/imx_v8_android_defconfig</a:t>
            </a:r>
          </a:p>
          <a:p>
            <a:r>
              <a:rPr lang="en-US" sz="1100" dirty="0" smtClean="0">
                <a:solidFill>
                  <a:schemeClr val="bg1"/>
                </a:solidFill>
                <a:sym typeface="Wingdings"/>
              </a:rPr>
              <a:t></a:t>
            </a:r>
            <a:r>
              <a:rPr lang="en-US" sz="1100" dirty="0" smtClean="0">
                <a:solidFill>
                  <a:schemeClr val="bg1"/>
                </a:solidFill>
              </a:rPr>
              <a:t>arch/arm64/boot/</a:t>
            </a:r>
            <a:r>
              <a:rPr lang="en-US" sz="1100" dirty="0" err="1" smtClean="0">
                <a:solidFill>
                  <a:schemeClr val="bg1"/>
                </a:solidFill>
              </a:rPr>
              <a:t>dts</a:t>
            </a:r>
            <a:r>
              <a:rPr lang="en-US" sz="1100" dirty="0" smtClean="0">
                <a:solidFill>
                  <a:schemeClr val="bg1"/>
                </a:solidFill>
              </a:rPr>
              <a:t>/</a:t>
            </a:r>
            <a:r>
              <a:rPr lang="en-US" sz="1100" dirty="0" err="1" smtClean="0">
                <a:solidFill>
                  <a:schemeClr val="bg1"/>
                </a:solidFill>
              </a:rPr>
              <a:t>freescale</a:t>
            </a:r>
            <a:r>
              <a:rPr lang="en-US" sz="1100" dirty="0" smtClean="0">
                <a:solidFill>
                  <a:schemeClr val="bg1"/>
                </a:solidFill>
              </a:rPr>
              <a:t>/imx8mm-evk.dtsi	</a:t>
            </a:r>
          </a:p>
          <a:p>
            <a:r>
              <a:rPr lang="en-US" sz="1100" dirty="0" smtClean="0">
                <a:solidFill>
                  <a:schemeClr val="bg1"/>
                </a:solidFill>
                <a:sym typeface="Wingdings"/>
              </a:rPr>
              <a:t></a:t>
            </a:r>
            <a:r>
              <a:rPr lang="en-US" sz="1100" dirty="0" smtClean="0">
                <a:solidFill>
                  <a:schemeClr val="bg1"/>
                </a:solidFill>
              </a:rPr>
              <a:t>drivers/net/wireless/</a:t>
            </a:r>
            <a:r>
              <a:rPr lang="en-US" sz="1100" dirty="0" err="1" smtClean="0">
                <a:solidFill>
                  <a:schemeClr val="bg1"/>
                </a:solidFill>
              </a:rPr>
              <a:t>broadcom</a:t>
            </a:r>
            <a:r>
              <a:rPr lang="en-US" sz="1100" dirty="0" smtClean="0">
                <a:solidFill>
                  <a:schemeClr val="bg1"/>
                </a:solidFill>
              </a:rPr>
              <a:t>/brcm80211/</a:t>
            </a:r>
            <a:r>
              <a:rPr lang="en-US" sz="1100" dirty="0" err="1" smtClean="0">
                <a:solidFill>
                  <a:schemeClr val="bg1"/>
                </a:solidFill>
              </a:rPr>
              <a:t>brcmfmac</a:t>
            </a:r>
            <a:r>
              <a:rPr lang="en-US" sz="1100" dirty="0" smtClean="0">
                <a:solidFill>
                  <a:schemeClr val="bg1"/>
                </a:solidFill>
              </a:rPr>
              <a:t>/</a:t>
            </a:r>
            <a:r>
              <a:rPr lang="en-US" sz="1100" dirty="0" err="1" smtClean="0">
                <a:solidFill>
                  <a:schemeClr val="bg1"/>
                </a:solidFill>
              </a:rPr>
              <a:t>Kconfig</a:t>
            </a:r>
            <a:endParaRPr lang="en-US" sz="1100" dirty="0" smtClean="0">
              <a:solidFill>
                <a:schemeClr val="bg1"/>
              </a:solidFill>
            </a:endParaRPr>
          </a:p>
          <a:p>
            <a:r>
              <a:rPr lang="en-US" sz="1100" dirty="0" smtClean="0">
                <a:solidFill>
                  <a:schemeClr val="bg1"/>
                </a:solidFill>
                <a:sym typeface="Wingdings"/>
              </a:rPr>
              <a:t></a:t>
            </a:r>
            <a:r>
              <a:rPr lang="en-US" sz="1100" dirty="0" smtClean="0">
                <a:solidFill>
                  <a:schemeClr val="bg1"/>
                </a:solidFill>
              </a:rPr>
              <a:t>drivers/net/wireless/</a:t>
            </a:r>
            <a:r>
              <a:rPr lang="en-US" sz="1100" dirty="0" err="1" smtClean="0">
                <a:solidFill>
                  <a:schemeClr val="bg1"/>
                </a:solidFill>
              </a:rPr>
              <a:t>broadcom</a:t>
            </a:r>
            <a:r>
              <a:rPr lang="en-US" sz="1100" dirty="0" smtClean="0">
                <a:solidFill>
                  <a:schemeClr val="bg1"/>
                </a:solidFill>
              </a:rPr>
              <a:t>/brcm80211/</a:t>
            </a:r>
            <a:r>
              <a:rPr lang="en-US" sz="1100" dirty="0" err="1" smtClean="0">
                <a:solidFill>
                  <a:schemeClr val="bg1"/>
                </a:solidFill>
              </a:rPr>
              <a:t>brcmfmac</a:t>
            </a:r>
            <a:r>
              <a:rPr lang="en-US" sz="1100" dirty="0" smtClean="0">
                <a:solidFill>
                  <a:schemeClr val="bg1"/>
                </a:solidFill>
              </a:rPr>
              <a:t>/</a:t>
            </a:r>
            <a:r>
              <a:rPr lang="en-US" sz="1100" dirty="0" err="1" smtClean="0">
                <a:solidFill>
                  <a:schemeClr val="bg1"/>
                </a:solidFill>
              </a:rPr>
              <a:t>Makefile</a:t>
            </a:r>
            <a:r>
              <a:rPr lang="en-US" sz="1100" dirty="0" smtClean="0">
                <a:solidFill>
                  <a:schemeClr val="bg1"/>
                </a:solidFill>
              </a:rPr>
              <a:t> </a:t>
            </a:r>
          </a:p>
          <a:p>
            <a:r>
              <a:rPr lang="en-US" sz="1100" dirty="0" smtClean="0">
                <a:solidFill>
                  <a:schemeClr val="bg1"/>
                </a:solidFill>
                <a:sym typeface="Wingdings"/>
              </a:rPr>
              <a:t></a:t>
            </a:r>
            <a:r>
              <a:rPr lang="en-US" sz="1100" dirty="0" smtClean="0">
                <a:solidFill>
                  <a:schemeClr val="bg1"/>
                </a:solidFill>
              </a:rPr>
              <a:t>drivers/net/wireless/</a:t>
            </a:r>
            <a:r>
              <a:rPr lang="en-US" sz="1100" dirty="0" err="1" smtClean="0">
                <a:solidFill>
                  <a:schemeClr val="bg1"/>
                </a:solidFill>
              </a:rPr>
              <a:t>broadcom</a:t>
            </a:r>
            <a:r>
              <a:rPr lang="en-US" sz="1100" dirty="0" smtClean="0">
                <a:solidFill>
                  <a:schemeClr val="bg1"/>
                </a:solidFill>
              </a:rPr>
              <a:t>/brcm80211/</a:t>
            </a:r>
            <a:r>
              <a:rPr lang="en-US" sz="1100" dirty="0" err="1" smtClean="0">
                <a:solidFill>
                  <a:schemeClr val="bg1"/>
                </a:solidFill>
              </a:rPr>
              <a:t>brcmfmac</a:t>
            </a:r>
            <a:r>
              <a:rPr lang="en-US" sz="1100" dirty="0" smtClean="0">
                <a:solidFill>
                  <a:schemeClr val="bg1"/>
                </a:solidFill>
              </a:rPr>
              <a:t>/ cfg80211.c</a:t>
            </a:r>
          </a:p>
          <a:p>
            <a:endParaRPr lang="en-US" sz="1100" dirty="0" smtClean="0">
              <a:solidFill>
                <a:schemeClr val="bg1"/>
              </a:solidFill>
            </a:endParaRPr>
          </a:p>
          <a:p>
            <a:endParaRPr lang="en-US" sz="1100" dirty="0" smtClean="0">
              <a:solidFill>
                <a:schemeClr val="bg1"/>
              </a:solidFill>
            </a:endParaRPr>
          </a:p>
          <a:p>
            <a:pPr marL="342798" marR="0" lvl="0" indent="-342798" algn="l" defTabSz="914125" rtl="0" eaLnBrk="1" fontAlgn="auto" latinLnBrk="0" hangingPunct="1">
              <a:lnSpc>
                <a:spcPct val="100000"/>
              </a:lnSpc>
              <a:spcBef>
                <a:spcPct val="20000"/>
              </a:spcBef>
              <a:spcAft>
                <a:spcPts val="0"/>
              </a:spcAft>
              <a:buClrTx/>
              <a:buSzTx/>
              <a:tabLst/>
              <a:defRPr/>
            </a:pPr>
            <a:endParaRPr kumimoji="0" lang="en-US" sz="1100" b="1" i="0" u="none" strike="noStrike" kern="1200" cap="none" spc="0" normalizeH="0" baseline="0" noProof="0" dirty="0" smtClean="0">
              <a:ln>
                <a:noFill/>
              </a:ln>
              <a:solidFill>
                <a:schemeClr val="bg1"/>
              </a:solidFill>
              <a:effectLst/>
              <a:uLnTx/>
              <a:uFillTx/>
              <a:latin typeface="+mn-lt"/>
              <a:ea typeface="+mn-ea"/>
              <a:cs typeface="+mn-cs"/>
            </a:endParaRPr>
          </a:p>
          <a:p>
            <a:pPr marL="342798" marR="0" lvl="0" indent="-342798" algn="l" defTabSz="914125" rtl="0" eaLnBrk="1" fontAlgn="auto" latinLnBrk="0" hangingPunct="1">
              <a:lnSpc>
                <a:spcPct val="100000"/>
              </a:lnSpc>
              <a:spcBef>
                <a:spcPct val="20000"/>
              </a:spcBef>
              <a:spcAft>
                <a:spcPts val="0"/>
              </a:spcAft>
              <a:buClrTx/>
              <a:buSzTx/>
              <a:buFont typeface="Arial" pitchFamily="34" charset="0"/>
              <a:buNone/>
              <a:tabLst/>
              <a:defRPr/>
            </a:pPr>
            <a:endParaRPr kumimoji="0" lang="en-US" sz="1100" b="1" i="0" u="none" strike="noStrike" kern="1200" cap="none" spc="0" normalizeH="0" baseline="0" noProof="0" dirty="0" smtClean="0">
              <a:ln>
                <a:noFill/>
              </a:ln>
              <a:solidFill>
                <a:schemeClr val="bg1"/>
              </a:solidFill>
              <a:effectLst/>
              <a:uLnTx/>
              <a:uFillTx/>
              <a:latin typeface="+mn-lt"/>
              <a:ea typeface="+mn-ea"/>
              <a:cs typeface="+mn-cs"/>
            </a:endParaRPr>
          </a:p>
          <a:p>
            <a:pPr marL="342798" marR="0" lvl="0" indent="-342798" algn="l" defTabSz="914125" rtl="0" eaLnBrk="1" fontAlgn="auto" latinLnBrk="0" hangingPunct="1">
              <a:lnSpc>
                <a:spcPct val="100000"/>
              </a:lnSpc>
              <a:spcBef>
                <a:spcPct val="20000"/>
              </a:spcBef>
              <a:spcAft>
                <a:spcPts val="0"/>
              </a:spcAft>
              <a:buClrTx/>
              <a:buSzTx/>
              <a:buFont typeface="Arial" pitchFamily="34" charset="0"/>
              <a:buChar char="•"/>
              <a:tabLst/>
              <a:defRPr/>
            </a:pPr>
            <a:endParaRPr kumimoji="0" lang="en-US" sz="1100" b="1" i="0" u="none" strike="noStrike" kern="1200" cap="none" spc="0" normalizeH="0" baseline="0" noProof="0" dirty="0">
              <a:ln>
                <a:noFill/>
              </a:ln>
              <a:solidFill>
                <a:schemeClr val="bg1"/>
              </a:solidFill>
              <a:effectLst/>
              <a:uLnTx/>
              <a:uFillTx/>
              <a:latin typeface="+mn-lt"/>
              <a:ea typeface="+mn-ea"/>
              <a:cs typeface="+mn-cs"/>
            </a:endParaRPr>
          </a:p>
        </p:txBody>
      </p:sp>
      <p:pic>
        <p:nvPicPr>
          <p:cNvPr id="9" name="Picture 8"/>
          <p:cNvPicPr/>
          <p:nvPr/>
        </p:nvPicPr>
        <p:blipFill>
          <a:blip r:embed="rId4" cstate="print">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5943600" y="1981200"/>
            <a:ext cx="1141841" cy="636105"/>
          </a:xfrm>
          <a:prstGeom prst="rect">
            <a:avLst/>
          </a:prstGeom>
          <a:noFill/>
        </p:spPr>
      </p:pic>
      <p:pic>
        <p:nvPicPr>
          <p:cNvPr id="10" name="Picture 9" descr="Free Computer Png Clipart, Download Free Computer Png Clipart png images,  Free ClipArts on Clipart Library"/>
          <p:cNvPicPr/>
          <p:nvPr/>
        </p:nvPicPr>
        <p:blipFill>
          <a:blip r:embed="rId5" r:link="rId6" cstate="print">
            <a:duotone>
              <a:schemeClr val="accent3">
                <a:shade val="45000"/>
                <a:satMod val="135000"/>
              </a:schemeClr>
              <a:prstClr val="white"/>
            </a:duotone>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8001000" y="1905000"/>
            <a:ext cx="990600" cy="1076325"/>
          </a:xfrm>
          <a:prstGeom prst="rect">
            <a:avLst/>
          </a:prstGeom>
          <a:noFill/>
          <a:ln>
            <a:noFill/>
          </a:ln>
        </p:spPr>
      </p:pic>
      <p:cxnSp>
        <p:nvCxnSpPr>
          <p:cNvPr id="12" name="Straight Arrow Connector 11"/>
          <p:cNvCxnSpPr>
            <a:stCxn id="9" idx="3"/>
          </p:cNvCxnSpPr>
          <p:nvPr/>
        </p:nvCxnSpPr>
        <p:spPr>
          <a:xfrm>
            <a:off x="7085441" y="2299253"/>
            <a:ext cx="839359" cy="14391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b="1" i="1" dirty="0" smtClean="0">
                <a:solidFill>
                  <a:schemeClr val="bg1"/>
                </a:solidFill>
              </a:rPr>
              <a:t>BT, Wi-Fi SDD</a:t>
            </a:r>
            <a:endParaRPr lang="en-US" sz="2000" dirty="0">
              <a:solidFill>
                <a:schemeClr val="bg1"/>
              </a:solidFill>
            </a:endParaRPr>
          </a:p>
        </p:txBody>
      </p:sp>
      <p:sp>
        <p:nvSpPr>
          <p:cNvPr id="3" name="Content Placeholder 2"/>
          <p:cNvSpPr>
            <a:spLocks noGrp="1"/>
          </p:cNvSpPr>
          <p:nvPr>
            <p:ph idx="1"/>
          </p:nvPr>
        </p:nvSpPr>
        <p:spPr>
          <a:xfrm>
            <a:off x="0" y="762000"/>
            <a:ext cx="9906000" cy="5638800"/>
          </a:xfrm>
        </p:spPr>
        <p:txBody>
          <a:bodyPr numCol="2">
            <a:noAutofit/>
          </a:bodyPr>
          <a:lstStyle/>
          <a:p>
            <a:pPr>
              <a:buNone/>
            </a:pPr>
            <a:r>
              <a:rPr lang="en-US" sz="1000" b="1" dirty="0" smtClean="0">
                <a:solidFill>
                  <a:schemeClr val="bg1"/>
                </a:solidFill>
              </a:rPr>
              <a:t>Device tree changes</a:t>
            </a:r>
          </a:p>
          <a:p>
            <a:pPr>
              <a:buNone/>
            </a:pPr>
            <a:r>
              <a:rPr lang="en-US" sz="1000" dirty="0" smtClean="0">
                <a:solidFill>
                  <a:schemeClr val="bg1"/>
                </a:solidFill>
              </a:rPr>
              <a:t>Below are the tentative device tree changes which will be used for </a:t>
            </a:r>
            <a:r>
              <a:rPr lang="en-US" sz="1000" dirty="0" err="1" smtClean="0">
                <a:solidFill>
                  <a:schemeClr val="bg1"/>
                </a:solidFill>
              </a:rPr>
              <a:t>Wi-Fi+BT</a:t>
            </a:r>
            <a:r>
              <a:rPr lang="en-US" sz="1000" dirty="0" smtClean="0">
                <a:solidFill>
                  <a:schemeClr val="bg1"/>
                </a:solidFill>
              </a:rPr>
              <a:t> bring-up.</a:t>
            </a:r>
          </a:p>
          <a:p>
            <a:pPr>
              <a:buNone/>
            </a:pPr>
            <a:r>
              <a:rPr lang="en-US" sz="1000" dirty="0" smtClean="0">
                <a:solidFill>
                  <a:schemeClr val="bg1"/>
                </a:solidFill>
              </a:rPr>
              <a:t> </a:t>
            </a:r>
          </a:p>
          <a:p>
            <a:pPr>
              <a:buNone/>
            </a:pPr>
            <a:r>
              <a:rPr lang="en-US" sz="1000" dirty="0" smtClean="0">
                <a:solidFill>
                  <a:schemeClr val="bg1"/>
                </a:solidFill>
              </a:rPr>
              <a:t>+// SPDX-License-Identifier: (GPL-2.0+ OR MIT)</a:t>
            </a:r>
          </a:p>
          <a:p>
            <a:pPr>
              <a:buNone/>
            </a:pPr>
            <a:r>
              <a:rPr lang="en-US" sz="1000" dirty="0" smtClean="0">
                <a:solidFill>
                  <a:schemeClr val="bg1"/>
                </a:solidFill>
              </a:rPr>
              <a:t>+/*</a:t>
            </a:r>
          </a:p>
          <a:p>
            <a:pPr>
              <a:buNone/>
            </a:pPr>
            <a:r>
              <a:rPr lang="en-US" sz="1000" dirty="0" smtClean="0">
                <a:solidFill>
                  <a:schemeClr val="bg1"/>
                </a:solidFill>
              </a:rPr>
              <a:t>+ * Copyright 2021 Kimball</a:t>
            </a:r>
          </a:p>
          <a:p>
            <a:pPr>
              <a:buNone/>
            </a:pPr>
            <a:r>
              <a:rPr lang="en-US" sz="1000" dirty="0" smtClean="0">
                <a:solidFill>
                  <a:schemeClr val="bg1"/>
                </a:solidFill>
              </a:rPr>
              <a:t>+ */</a:t>
            </a:r>
          </a:p>
          <a:p>
            <a:pPr>
              <a:buNone/>
            </a:pP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cyw_wlan_pwrseq</a:t>
            </a:r>
            <a:r>
              <a:rPr lang="en-US" sz="1000" dirty="0" smtClean="0">
                <a:solidFill>
                  <a:schemeClr val="bg1"/>
                </a:solidFill>
              </a:rPr>
              <a:t>: </a:t>
            </a:r>
            <a:r>
              <a:rPr lang="en-US" sz="1000" dirty="0" err="1" smtClean="0">
                <a:solidFill>
                  <a:schemeClr val="bg1"/>
                </a:solidFill>
              </a:rPr>
              <a:t>cyw_sdio-pwrseq</a:t>
            </a:r>
            <a:r>
              <a:rPr lang="en-US" sz="1000" dirty="0" smtClean="0">
                <a:solidFill>
                  <a:schemeClr val="bg1"/>
                </a:solidFill>
              </a:rPr>
              <a:t> {</a:t>
            </a:r>
          </a:p>
          <a:p>
            <a:pPr>
              <a:buNone/>
            </a:pPr>
            <a:r>
              <a:rPr lang="en-US" sz="1000" dirty="0" smtClean="0">
                <a:solidFill>
                  <a:schemeClr val="bg1"/>
                </a:solidFill>
              </a:rPr>
              <a:t>+               compatible = "</a:t>
            </a:r>
            <a:r>
              <a:rPr lang="en-US" sz="1000" dirty="0" err="1" smtClean="0">
                <a:solidFill>
                  <a:schemeClr val="bg1"/>
                </a:solidFill>
              </a:rPr>
              <a:t>mmc</a:t>
            </a:r>
            <a:r>
              <a:rPr lang="en-US" sz="1000" dirty="0" smtClean="0">
                <a:solidFill>
                  <a:schemeClr val="bg1"/>
                </a:solidFill>
              </a:rPr>
              <a:t>-</a:t>
            </a:r>
            <a:r>
              <a:rPr lang="en-US" sz="1000" dirty="0" err="1" smtClean="0">
                <a:solidFill>
                  <a:schemeClr val="bg1"/>
                </a:solidFill>
              </a:rPr>
              <a:t>pwrseq</a:t>
            </a:r>
            <a:r>
              <a:rPr lang="en-US" sz="1000" dirty="0" smtClean="0">
                <a:solidFill>
                  <a:schemeClr val="bg1"/>
                </a:solidFill>
              </a:rPr>
              <a:t>-simple";</a:t>
            </a:r>
          </a:p>
          <a:p>
            <a:pPr>
              <a:buNone/>
            </a:pPr>
            <a:r>
              <a:rPr lang="en-US" sz="1000" dirty="0" smtClean="0">
                <a:solidFill>
                  <a:schemeClr val="bg1"/>
                </a:solidFill>
              </a:rPr>
              <a:t>+               </a:t>
            </a:r>
            <a:r>
              <a:rPr lang="en-US" sz="1000" dirty="0" err="1" smtClean="0">
                <a:solidFill>
                  <a:schemeClr val="bg1"/>
                </a:solidFill>
              </a:rPr>
              <a:t>pinctrl</a:t>
            </a:r>
            <a:r>
              <a:rPr lang="en-US" sz="1000" dirty="0" smtClean="0">
                <a:solidFill>
                  <a:schemeClr val="bg1"/>
                </a:solidFill>
              </a:rPr>
              <a:t>-names = "default";</a:t>
            </a:r>
          </a:p>
          <a:p>
            <a:pPr>
              <a:buNone/>
            </a:pPr>
            <a:r>
              <a:rPr lang="en-US" sz="1000" dirty="0" smtClean="0">
                <a:solidFill>
                  <a:schemeClr val="bg1"/>
                </a:solidFill>
              </a:rPr>
              <a:t>+               pinctrl-0 = &lt;&amp;</a:t>
            </a:r>
            <a:r>
              <a:rPr lang="en-US" sz="1000" dirty="0" err="1" smtClean="0">
                <a:solidFill>
                  <a:schemeClr val="bg1"/>
                </a:solidFill>
              </a:rPr>
              <a:t>pinctrl_cyw_wlan</a:t>
            </a:r>
            <a:r>
              <a:rPr lang="en-US" sz="1000" dirty="0" smtClean="0">
                <a:solidFill>
                  <a:schemeClr val="bg1"/>
                </a:solidFill>
              </a:rPr>
              <a:t>&gt;;</a:t>
            </a:r>
          </a:p>
          <a:p>
            <a:pPr>
              <a:buNone/>
            </a:pPr>
            <a:r>
              <a:rPr lang="en-US" sz="1000" dirty="0" smtClean="0">
                <a:solidFill>
                  <a:schemeClr val="bg1"/>
                </a:solidFill>
              </a:rPr>
              <a:t>+               reset-</a:t>
            </a:r>
            <a:r>
              <a:rPr lang="en-US" sz="1000" dirty="0" err="1" smtClean="0">
                <a:solidFill>
                  <a:schemeClr val="bg1"/>
                </a:solidFill>
              </a:rPr>
              <a:t>gpios</a:t>
            </a:r>
            <a:r>
              <a:rPr lang="en-US" sz="1000" dirty="0" smtClean="0">
                <a:solidFill>
                  <a:schemeClr val="bg1"/>
                </a:solidFill>
              </a:rPr>
              <a:t> = &lt;&amp;gpio5 11 GPIO_ACTIVE_LOW&gt;;      /* WL_REG_ON */</a:t>
            </a:r>
          </a:p>
          <a:p>
            <a:pPr>
              <a:buNone/>
            </a:pP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cyw_bt_reset</a:t>
            </a:r>
            <a:r>
              <a:rPr lang="en-US" sz="1000" dirty="0" smtClean="0">
                <a:solidFill>
                  <a:schemeClr val="bg1"/>
                </a:solidFill>
              </a:rPr>
              <a:t>: </a:t>
            </a:r>
            <a:r>
              <a:rPr lang="en-US" sz="1000" dirty="0" err="1" smtClean="0">
                <a:solidFill>
                  <a:schemeClr val="bg1"/>
                </a:solidFill>
              </a:rPr>
              <a:t>cyw_bt_reset</a:t>
            </a:r>
            <a:r>
              <a:rPr lang="en-US" sz="1000" dirty="0" smtClean="0">
                <a:solidFill>
                  <a:schemeClr val="bg1"/>
                </a:solidFill>
              </a:rPr>
              <a:t>{</a:t>
            </a:r>
          </a:p>
          <a:p>
            <a:pPr>
              <a:buNone/>
            </a:pPr>
            <a:r>
              <a:rPr lang="en-US" sz="1000" dirty="0" smtClean="0">
                <a:solidFill>
                  <a:schemeClr val="bg1"/>
                </a:solidFill>
              </a:rPr>
              <a:t>+               compatible = "</a:t>
            </a:r>
            <a:r>
              <a:rPr lang="en-US" sz="1000" dirty="0" err="1" smtClean="0">
                <a:solidFill>
                  <a:schemeClr val="bg1"/>
                </a:solidFill>
              </a:rPr>
              <a:t>gpio</a:t>
            </a:r>
            <a:r>
              <a:rPr lang="en-US" sz="1000" dirty="0" smtClean="0">
                <a:solidFill>
                  <a:schemeClr val="bg1"/>
                </a:solidFill>
              </a:rPr>
              <a:t>-reset";</a:t>
            </a:r>
          </a:p>
          <a:p>
            <a:pPr>
              <a:buNone/>
            </a:pPr>
            <a:r>
              <a:rPr lang="en-US" sz="1000" dirty="0" smtClean="0">
                <a:solidFill>
                  <a:schemeClr val="bg1"/>
                </a:solidFill>
              </a:rPr>
              <a:t>+               </a:t>
            </a:r>
            <a:r>
              <a:rPr lang="en-US" sz="1000" dirty="0" err="1" smtClean="0">
                <a:solidFill>
                  <a:schemeClr val="bg1"/>
                </a:solidFill>
              </a:rPr>
              <a:t>pinctrl</a:t>
            </a:r>
            <a:r>
              <a:rPr lang="en-US" sz="1000" dirty="0" smtClean="0">
                <a:solidFill>
                  <a:schemeClr val="bg1"/>
                </a:solidFill>
              </a:rPr>
              <a:t>-names = "default";</a:t>
            </a:r>
          </a:p>
          <a:p>
            <a:pPr>
              <a:buNone/>
            </a:pPr>
            <a:r>
              <a:rPr lang="en-US" sz="1000" dirty="0" smtClean="0">
                <a:solidFill>
                  <a:schemeClr val="bg1"/>
                </a:solidFill>
              </a:rPr>
              <a:t>+               pinctrl-0 = &lt;&amp;</a:t>
            </a:r>
            <a:r>
              <a:rPr lang="en-US" sz="1000" dirty="0" err="1" smtClean="0">
                <a:solidFill>
                  <a:schemeClr val="bg1"/>
                </a:solidFill>
              </a:rPr>
              <a:t>pinctrl_cyw_bt</a:t>
            </a:r>
            <a:r>
              <a:rPr lang="en-US" sz="1000" dirty="0" smtClean="0">
                <a:solidFill>
                  <a:schemeClr val="bg1"/>
                </a:solidFill>
              </a:rPr>
              <a:t>&gt;;</a:t>
            </a:r>
          </a:p>
          <a:p>
            <a:pPr>
              <a:buNone/>
            </a:pPr>
            <a:r>
              <a:rPr lang="en-US" sz="1000" dirty="0" smtClean="0">
                <a:solidFill>
                  <a:schemeClr val="bg1"/>
                </a:solidFill>
              </a:rPr>
              <a:t>+               reset-</a:t>
            </a:r>
            <a:r>
              <a:rPr lang="en-US" sz="1000" dirty="0" err="1" smtClean="0">
                <a:solidFill>
                  <a:schemeClr val="bg1"/>
                </a:solidFill>
              </a:rPr>
              <a:t>gpios</a:t>
            </a:r>
            <a:r>
              <a:rPr lang="en-US" sz="1000" dirty="0" smtClean="0">
                <a:solidFill>
                  <a:schemeClr val="bg1"/>
                </a:solidFill>
              </a:rPr>
              <a:t> = &lt;&amp;gpio5 12 GPIO_ACTIVE_LOW&gt;;    /* BT_REG_ON */</a:t>
            </a:r>
          </a:p>
          <a:p>
            <a:pPr>
              <a:buNone/>
            </a:pPr>
            <a:r>
              <a:rPr lang="en-US" sz="1000" dirty="0" smtClean="0">
                <a:solidFill>
                  <a:schemeClr val="bg1"/>
                </a:solidFill>
              </a:rPr>
              <a:t>+               reset-delay-us = &lt;150000&gt;;</a:t>
            </a:r>
          </a:p>
          <a:p>
            <a:pPr>
              <a:buNone/>
            </a:pPr>
            <a:r>
              <a:rPr lang="en-US" sz="1000" dirty="0" smtClean="0">
                <a:solidFill>
                  <a:schemeClr val="bg1"/>
                </a:solidFill>
              </a:rPr>
              <a:t>+               /*reset-post-delay-ms = &lt;40&gt;; */</a:t>
            </a:r>
          </a:p>
          <a:p>
            <a:pPr>
              <a:buNone/>
            </a:pPr>
            <a:r>
              <a:rPr lang="en-US" sz="1000" dirty="0" smtClean="0">
                <a:solidFill>
                  <a:schemeClr val="bg1"/>
                </a:solidFill>
              </a:rPr>
              <a:t>+               #reset-cells = &lt;0&gt;;</a:t>
            </a:r>
          </a:p>
          <a:p>
            <a:pPr>
              <a:buNone/>
            </a:pPr>
            <a:r>
              <a:rPr lang="en-US" sz="1000" dirty="0" smtClean="0">
                <a:solidFill>
                  <a:schemeClr val="bg1"/>
                </a:solidFill>
              </a:rPr>
              <a:t>+       };</a:t>
            </a:r>
          </a:p>
          <a:p>
            <a:pPr>
              <a:buNone/>
            </a:pPr>
            <a:r>
              <a:rPr lang="en-US" sz="1000" dirty="0" smtClean="0">
                <a:solidFill>
                  <a:schemeClr val="bg1"/>
                </a:solidFill>
              </a:rPr>
              <a:t>+};</a:t>
            </a:r>
          </a:p>
          <a:p>
            <a:pPr>
              <a:buNone/>
            </a:pPr>
            <a:r>
              <a:rPr lang="en-US" sz="1000" dirty="0" smtClean="0">
                <a:solidFill>
                  <a:schemeClr val="bg1"/>
                </a:solidFill>
              </a:rPr>
              <a:t>+</a:t>
            </a:r>
          </a:p>
          <a:p>
            <a:pPr>
              <a:buNone/>
            </a:pPr>
            <a:r>
              <a:rPr lang="en-US" sz="1000" dirty="0" smtClean="0">
                <a:solidFill>
                  <a:schemeClr val="bg1"/>
                </a:solidFill>
              </a:rPr>
              <a:t>+&amp;</a:t>
            </a:r>
            <a:r>
              <a:rPr lang="en-US" sz="1000" dirty="0" err="1" smtClean="0">
                <a:solidFill>
                  <a:schemeClr val="bg1"/>
                </a:solidFill>
              </a:rPr>
              <a:t>iomuxc</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pinctrl_cyw_wlan</a:t>
            </a:r>
            <a:r>
              <a:rPr lang="en-US" sz="1000" dirty="0" smtClean="0">
                <a:solidFill>
                  <a:schemeClr val="bg1"/>
                </a:solidFill>
              </a:rPr>
              <a:t>: </a:t>
            </a:r>
            <a:r>
              <a:rPr lang="en-US" sz="1000" dirty="0" err="1" smtClean="0">
                <a:solidFill>
                  <a:schemeClr val="bg1"/>
                </a:solidFill>
              </a:rPr>
              <a:t>cyw_wlangrp</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fsl,pins</a:t>
            </a:r>
            <a:r>
              <a:rPr lang="en-US" sz="1000" dirty="0" smtClean="0">
                <a:solidFill>
                  <a:schemeClr val="bg1"/>
                </a:solidFill>
              </a:rPr>
              <a:t> = &lt;</a:t>
            </a:r>
          </a:p>
          <a:p>
            <a:pPr>
              <a:buNone/>
            </a:pPr>
            <a:r>
              <a:rPr lang="en-US" sz="1000" dirty="0" smtClean="0">
                <a:solidFill>
                  <a:schemeClr val="bg1"/>
                </a:solidFill>
              </a:rPr>
              <a:t>+                       MX8MM_IOMUXC_ECSPI2_MOSI_GPIO5_IO11   0x19 /* WL_REG_ON */</a:t>
            </a:r>
          </a:p>
          <a:p>
            <a:pPr>
              <a:buNone/>
            </a:pPr>
            <a:r>
              <a:rPr lang="en-US" sz="1000" dirty="0" smtClean="0">
                <a:solidFill>
                  <a:schemeClr val="bg1"/>
                </a:solidFill>
              </a:rPr>
              <a:t>+                       MX8MM_IOMUXC_ECSPI2_SCLK_GPIO5_IO10   0x19 /* </a:t>
            </a:r>
            <a:r>
              <a:rPr lang="en-US" sz="1000" dirty="0" err="1" smtClean="0">
                <a:solidFill>
                  <a:schemeClr val="bg1"/>
                </a:solidFill>
              </a:rPr>
              <a:t>WL_HOST_WAKEirq</a:t>
            </a:r>
            <a:r>
              <a:rPr lang="en-US" sz="1000" dirty="0" smtClean="0">
                <a:solidFill>
                  <a:schemeClr val="bg1"/>
                </a:solidFill>
              </a:rPr>
              <a:t> */</a:t>
            </a:r>
          </a:p>
          <a:p>
            <a:pPr>
              <a:buNone/>
            </a:pPr>
            <a:r>
              <a:rPr lang="en-US" sz="1000" dirty="0" smtClean="0">
                <a:solidFill>
                  <a:schemeClr val="bg1"/>
                </a:solidFill>
              </a:rPr>
              <a:t>+               &gt;;</a:t>
            </a:r>
          </a:p>
          <a:p>
            <a:pPr>
              <a:buNone/>
            </a:pP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pinctrl_cyw_bt</a:t>
            </a:r>
            <a:r>
              <a:rPr lang="en-US" sz="1000" dirty="0" smtClean="0">
                <a:solidFill>
                  <a:schemeClr val="bg1"/>
                </a:solidFill>
              </a:rPr>
              <a:t>: </a:t>
            </a:r>
            <a:r>
              <a:rPr lang="en-US" sz="1000" dirty="0" err="1" smtClean="0">
                <a:solidFill>
                  <a:schemeClr val="bg1"/>
                </a:solidFill>
              </a:rPr>
              <a:t>cyw_btgrp</a:t>
            </a:r>
            <a:r>
              <a:rPr lang="en-US" sz="1000" dirty="0" smtClean="0">
                <a:solidFill>
                  <a:schemeClr val="bg1"/>
                </a:solidFill>
              </a:rPr>
              <a:t> {</a:t>
            </a:r>
          </a:p>
          <a:p>
            <a:pPr>
              <a:buNone/>
            </a:pPr>
            <a:r>
              <a:rPr lang="en-US" sz="1000" dirty="0" smtClean="0">
                <a:solidFill>
                  <a:schemeClr val="bg1"/>
                </a:solidFill>
              </a:rPr>
              <a:t>+               </a:t>
            </a:r>
            <a:r>
              <a:rPr lang="en-US" sz="1000" dirty="0" err="1" smtClean="0">
                <a:solidFill>
                  <a:schemeClr val="bg1"/>
                </a:solidFill>
              </a:rPr>
              <a:t>fsl,pins</a:t>
            </a:r>
            <a:r>
              <a:rPr lang="en-US" sz="1000" dirty="0" smtClean="0">
                <a:solidFill>
                  <a:schemeClr val="bg1"/>
                </a:solidFill>
              </a:rPr>
              <a:t> = &lt;</a:t>
            </a:r>
          </a:p>
          <a:p>
            <a:pPr>
              <a:buNone/>
            </a:pPr>
            <a:r>
              <a:rPr lang="en-US" sz="1000" dirty="0" smtClean="0">
                <a:solidFill>
                  <a:schemeClr val="bg1"/>
                </a:solidFill>
              </a:rPr>
              <a:t>+                       MX8MM_IOMUXC_ECSPI2_MISO_GPIO5_IO12    0x19 /* BT_REG_ON */</a:t>
            </a:r>
          </a:p>
          <a:p>
            <a:pPr>
              <a:buNone/>
            </a:pPr>
            <a:r>
              <a:rPr lang="en-US" sz="1000" dirty="0" smtClean="0">
                <a:solidFill>
                  <a:schemeClr val="bg1"/>
                </a:solidFill>
              </a:rPr>
              <a:t>+                       MX8MM_IOMUXC_ECSPI2_SS0_GPIO5_IO13     0x19 /*</a:t>
            </a:r>
            <a:r>
              <a:rPr lang="en-US" sz="1000" dirty="0" err="1" smtClean="0">
                <a:solidFill>
                  <a:schemeClr val="bg1"/>
                </a:solidFill>
              </a:rPr>
              <a:t>BT_HOST_WAKEirq</a:t>
            </a:r>
            <a:r>
              <a:rPr lang="en-US" sz="1000" dirty="0" smtClean="0">
                <a:solidFill>
                  <a:schemeClr val="bg1"/>
                </a:solidFill>
              </a:rPr>
              <a:t> */</a:t>
            </a:r>
          </a:p>
          <a:p>
            <a:pPr>
              <a:buNone/>
            </a:pPr>
            <a:r>
              <a:rPr lang="en-US" sz="1000" dirty="0" smtClean="0">
                <a:solidFill>
                  <a:schemeClr val="bg1"/>
                </a:solidFill>
              </a:rPr>
              <a:t>+               &gt;;</a:t>
            </a:r>
          </a:p>
          <a:p>
            <a:pPr>
              <a:buNone/>
            </a:pPr>
            <a:r>
              <a:rPr lang="en-US" sz="1000" dirty="0" smtClean="0">
                <a:solidFill>
                  <a:schemeClr val="bg1"/>
                </a:solidFill>
              </a:rPr>
              <a:t>+               };</a:t>
            </a:r>
          </a:p>
          <a:p>
            <a:pPr>
              <a:buNone/>
            </a:pPr>
            <a:r>
              <a:rPr lang="en-US" sz="1000" dirty="0" smtClean="0">
                <a:solidFill>
                  <a:schemeClr val="bg1"/>
                </a:solidFill>
              </a:rPr>
              <a:t>+};</a:t>
            </a:r>
          </a:p>
          <a:p>
            <a:pPr>
              <a:buNone/>
            </a:pPr>
            <a:r>
              <a:rPr lang="en-US" sz="1000" dirty="0" smtClean="0">
                <a:solidFill>
                  <a:schemeClr val="bg1"/>
                </a:solidFill>
              </a:rPr>
              <a:t>+</a:t>
            </a:r>
          </a:p>
          <a:p>
            <a:pPr>
              <a:buNone/>
            </a:pPr>
            <a:r>
              <a:rPr lang="en-US" sz="1000" dirty="0" smtClean="0">
                <a:solidFill>
                  <a:schemeClr val="bg1"/>
                </a:solidFill>
              </a:rPr>
              <a:t>+&amp;usdhc2 {</a:t>
            </a:r>
          </a:p>
          <a:p>
            <a:pPr>
              <a:buNone/>
            </a:pPr>
            <a:r>
              <a:rPr lang="en-US" sz="1000" dirty="0" smtClean="0">
                <a:solidFill>
                  <a:schemeClr val="bg1"/>
                </a:solidFill>
              </a:rPr>
              <a:t>+       </a:t>
            </a:r>
            <a:r>
              <a:rPr lang="en-US" sz="1000" dirty="0" err="1" smtClean="0">
                <a:solidFill>
                  <a:schemeClr val="bg1"/>
                </a:solidFill>
              </a:rPr>
              <a:t>mmc-pwrseq</a:t>
            </a:r>
            <a:r>
              <a:rPr lang="en-US" sz="1000" dirty="0" smtClean="0">
                <a:solidFill>
                  <a:schemeClr val="bg1"/>
                </a:solidFill>
              </a:rPr>
              <a:t> = &lt;&amp;</a:t>
            </a:r>
            <a:r>
              <a:rPr lang="en-US" sz="1000" dirty="0" err="1" smtClean="0">
                <a:solidFill>
                  <a:schemeClr val="bg1"/>
                </a:solidFill>
              </a:rPr>
              <a:t>cyw_wlan_pwrseq</a:t>
            </a:r>
            <a:r>
              <a:rPr lang="en-US" sz="1000" dirty="0" smtClean="0">
                <a:solidFill>
                  <a:schemeClr val="bg1"/>
                </a:solidFill>
              </a:rPr>
              <a:t>&gt;;</a:t>
            </a:r>
          </a:p>
          <a:p>
            <a:pPr>
              <a:buNone/>
            </a:pPr>
            <a:r>
              <a:rPr lang="en-US" sz="1000" dirty="0" smtClean="0">
                <a:solidFill>
                  <a:schemeClr val="bg1"/>
                </a:solidFill>
              </a:rPr>
              <a:t>+       no-1-8-v;</a:t>
            </a:r>
          </a:p>
          <a:p>
            <a:pPr>
              <a:buNone/>
            </a:pPr>
            <a:r>
              <a:rPr lang="en-US" sz="1000" dirty="0" smtClean="0">
                <a:solidFill>
                  <a:schemeClr val="bg1"/>
                </a:solidFill>
              </a:rPr>
              <a:t>+       non-removable;</a:t>
            </a:r>
          </a:p>
          <a:p>
            <a:pPr>
              <a:buNone/>
            </a:pPr>
            <a:r>
              <a:rPr lang="en-US" sz="1000" dirty="0" smtClean="0">
                <a:solidFill>
                  <a:schemeClr val="bg1"/>
                </a:solidFill>
              </a:rPr>
              <a:t>+       pm-ignore-notify;</a:t>
            </a:r>
          </a:p>
          <a:p>
            <a:pPr>
              <a:buNone/>
            </a:pPr>
            <a:r>
              <a:rPr lang="en-US" sz="1000" dirty="0" smtClean="0">
                <a:solidFill>
                  <a:schemeClr val="bg1"/>
                </a:solidFill>
              </a:rPr>
              <a:t>+       keep-power-in-suspend;</a:t>
            </a:r>
          </a:p>
          <a:p>
            <a:pPr>
              <a:buNone/>
            </a:pPr>
            <a:r>
              <a:rPr lang="en-US" sz="1000" dirty="0" smtClean="0">
                <a:solidFill>
                  <a:schemeClr val="bg1"/>
                </a:solidFill>
              </a:rPr>
              <a:t>+       status = "okay";</a:t>
            </a:r>
          </a:p>
          <a:p>
            <a:pPr>
              <a:buNone/>
            </a:pPr>
            <a:r>
              <a:rPr lang="en-US" sz="1000" dirty="0" smtClean="0">
                <a:solidFill>
                  <a:schemeClr val="bg1"/>
                </a:solidFill>
              </a:rPr>
              <a:t>+</a:t>
            </a:r>
          </a:p>
          <a:p>
            <a:pPr>
              <a:buNone/>
            </a:pPr>
            <a:r>
              <a:rPr lang="en-US" sz="1000" dirty="0" smtClean="0">
                <a:solidFill>
                  <a:schemeClr val="bg1"/>
                </a:solidFill>
              </a:rPr>
              <a:t>+       cyw43455: brcmf@1 {</a:t>
            </a:r>
          </a:p>
          <a:p>
            <a:pPr>
              <a:buNone/>
            </a:pPr>
            <a:r>
              <a:rPr lang="en-US" sz="1000" dirty="0" smtClean="0">
                <a:solidFill>
                  <a:schemeClr val="bg1"/>
                </a:solidFill>
              </a:rPr>
              <a:t>+               </a:t>
            </a:r>
            <a:r>
              <a:rPr lang="en-US" sz="1000" dirty="0" err="1" smtClean="0">
                <a:solidFill>
                  <a:schemeClr val="bg1"/>
                </a:solidFill>
              </a:rPr>
              <a:t>reg</a:t>
            </a:r>
            <a:r>
              <a:rPr lang="en-US" sz="1000" dirty="0" smtClean="0">
                <a:solidFill>
                  <a:schemeClr val="bg1"/>
                </a:solidFill>
              </a:rPr>
              <a:t> = &lt;1&gt;;</a:t>
            </a:r>
          </a:p>
          <a:p>
            <a:pPr>
              <a:buNone/>
            </a:pPr>
            <a:r>
              <a:rPr lang="en-US" sz="1000" dirty="0" smtClean="0">
                <a:solidFill>
                  <a:schemeClr val="bg1"/>
                </a:solidFill>
              </a:rPr>
              <a:t>+               compatible = "brcm,bcm4329-fmac";</a:t>
            </a:r>
          </a:p>
          <a:p>
            <a:pPr>
              <a:buNone/>
            </a:pPr>
            <a:r>
              <a:rPr lang="en-US" sz="1000" dirty="0" smtClean="0">
                <a:solidFill>
                  <a:schemeClr val="bg1"/>
                </a:solidFill>
              </a:rPr>
              <a:t>+               interrupt-parent = &lt;&amp;gpio5&gt;;</a:t>
            </a:r>
          </a:p>
          <a:p>
            <a:pPr>
              <a:buNone/>
            </a:pPr>
            <a:r>
              <a:rPr lang="en-US" sz="1000" dirty="0" smtClean="0">
                <a:solidFill>
                  <a:schemeClr val="bg1"/>
                </a:solidFill>
              </a:rPr>
              <a:t>+               interrupts = &lt;10 IRQ_TYPE_LEVEL_LOW&gt;;</a:t>
            </a:r>
          </a:p>
          <a:p>
            <a:pPr>
              <a:buNone/>
            </a:pPr>
            <a:r>
              <a:rPr lang="en-US" sz="1000" dirty="0" smtClean="0">
                <a:solidFill>
                  <a:schemeClr val="bg1"/>
                </a:solidFill>
              </a:rPr>
              <a:t>+               interrupt-names = "host-wake";</a:t>
            </a:r>
          </a:p>
          <a:p>
            <a:pPr>
              <a:buNone/>
            </a:pPr>
            <a:r>
              <a:rPr lang="en-US" sz="1000" dirty="0" smtClean="0">
                <a:solidFill>
                  <a:schemeClr val="bg1"/>
                </a:solidFill>
              </a:rPr>
              <a:t>+        };</a:t>
            </a:r>
          </a:p>
          <a:p>
            <a:r>
              <a:rPr lang="en-US" sz="1000" dirty="0" smtClean="0">
                <a:solidFill>
                  <a:schemeClr val="bg1"/>
                </a:solidFill>
              </a:rPr>
              <a:t>+};</a:t>
            </a:r>
          </a:p>
          <a:p>
            <a:r>
              <a:rPr lang="en-US" sz="1000" dirty="0" smtClean="0">
                <a:solidFill>
                  <a:schemeClr val="bg1"/>
                </a:solidFill>
              </a:rPr>
              <a:t>+</a:t>
            </a:r>
          </a:p>
          <a:p>
            <a:r>
              <a:rPr lang="en-US" sz="1000" dirty="0" smtClean="0">
                <a:solidFill>
                  <a:schemeClr val="bg1"/>
                </a:solidFill>
              </a:rPr>
              <a:t>+/* BT */</a:t>
            </a:r>
          </a:p>
          <a:p>
            <a:r>
              <a:rPr lang="en-US" sz="1000" dirty="0" smtClean="0">
                <a:solidFill>
                  <a:schemeClr val="bg1"/>
                </a:solidFill>
              </a:rPr>
              <a:t>+&amp;uart3 {</a:t>
            </a:r>
          </a:p>
          <a:p>
            <a:r>
              <a:rPr lang="en-US" sz="1000" dirty="0" smtClean="0">
                <a:solidFill>
                  <a:schemeClr val="bg1"/>
                </a:solidFill>
              </a:rPr>
              <a:t>+       resets = &lt;&amp;</a:t>
            </a:r>
            <a:r>
              <a:rPr lang="en-US" sz="1000" dirty="0" err="1" smtClean="0">
                <a:solidFill>
                  <a:schemeClr val="bg1"/>
                </a:solidFill>
              </a:rPr>
              <a:t>cyw_bt_reset</a:t>
            </a:r>
            <a:r>
              <a:rPr lang="en-US" sz="1000" dirty="0" smtClean="0">
                <a:solidFill>
                  <a:schemeClr val="bg1"/>
                </a:solidFill>
              </a:rPr>
              <a:t>&gt;;</a:t>
            </a:r>
          </a:p>
          <a:p>
            <a:r>
              <a:rPr lang="en-US" sz="1000" dirty="0" smtClean="0">
                <a:solidFill>
                  <a:schemeClr val="bg1"/>
                </a:solidFill>
              </a:rPr>
              <a:t>+};</a:t>
            </a:r>
          </a:p>
          <a:p>
            <a:pPr>
              <a:buNone/>
            </a:pPr>
            <a:endParaRPr lang="en-US" sz="1000"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1000" y="4495800"/>
            <a:ext cx="556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 y="1981200"/>
            <a:ext cx="5562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04800" y="228600"/>
            <a:ext cx="9601200" cy="533399"/>
          </a:xfrm>
        </p:spPr>
        <p:txBody>
          <a:bodyPr>
            <a:noAutofit/>
          </a:bodyPr>
          <a:lstStyle/>
          <a:p>
            <a:pPr algn="l"/>
            <a:r>
              <a:rPr lang="en-US" sz="2000" b="1" i="1" dirty="0" smtClean="0">
                <a:solidFill>
                  <a:schemeClr val="bg1"/>
                </a:solidFill>
              </a:rPr>
              <a:t>BT, Wi-Fi SDD</a:t>
            </a:r>
            <a:endParaRPr lang="en-US" sz="2000" dirty="0">
              <a:solidFill>
                <a:schemeClr val="bg1"/>
              </a:solidFill>
            </a:endParaRPr>
          </a:p>
        </p:txBody>
      </p:sp>
      <p:sp>
        <p:nvSpPr>
          <p:cNvPr id="3" name="Content Placeholder 2"/>
          <p:cNvSpPr>
            <a:spLocks noGrp="1"/>
          </p:cNvSpPr>
          <p:nvPr>
            <p:ph idx="1"/>
          </p:nvPr>
        </p:nvSpPr>
        <p:spPr>
          <a:xfrm>
            <a:off x="0" y="762000"/>
            <a:ext cx="9906000" cy="5638800"/>
          </a:xfrm>
        </p:spPr>
        <p:txBody>
          <a:bodyPr>
            <a:normAutofit fontScale="32500" lnSpcReduction="20000"/>
          </a:bodyPr>
          <a:lstStyle/>
          <a:p>
            <a:pPr>
              <a:buNone/>
            </a:pPr>
            <a:r>
              <a:rPr lang="en-US" b="1" dirty="0" smtClean="0">
                <a:solidFill>
                  <a:schemeClr val="bg1"/>
                </a:solidFill>
              </a:rPr>
              <a:t>Driver file for Wi-Fi + BT</a:t>
            </a:r>
          </a:p>
          <a:p>
            <a:pPr>
              <a:buNone/>
            </a:pPr>
            <a:r>
              <a:rPr lang="en-US" dirty="0" smtClean="0">
                <a:solidFill>
                  <a:schemeClr val="bg1"/>
                </a:solidFill>
              </a:rPr>
              <a:t>	The required driver file to the Wi-Fi and Bluetooth functionality is available in NXP A11 codebase at below mentioned path.</a:t>
            </a:r>
          </a:p>
          <a:p>
            <a:pPr>
              <a:buNone/>
            </a:pPr>
            <a:r>
              <a:rPr lang="en-US" b="1" dirty="0" smtClean="0">
                <a:solidFill>
                  <a:schemeClr val="bg1"/>
                </a:solidFill>
              </a:rPr>
              <a:t>	Path:</a:t>
            </a:r>
            <a:endParaRPr lang="en-US" dirty="0" smtClean="0">
              <a:solidFill>
                <a:schemeClr val="bg1"/>
              </a:solidFill>
            </a:endParaRPr>
          </a:p>
          <a:p>
            <a:pPr>
              <a:buNone/>
            </a:pPr>
            <a:r>
              <a:rPr lang="en-US" dirty="0" smtClean="0">
                <a:solidFill>
                  <a:schemeClr val="bg1"/>
                </a:solidFill>
              </a:rPr>
              <a:t>	&lt;</a:t>
            </a:r>
            <a:r>
              <a:rPr lang="en-US" dirty="0" err="1" smtClean="0">
                <a:solidFill>
                  <a:schemeClr val="bg1"/>
                </a:solidFill>
              </a:rPr>
              <a:t>my_android</a:t>
            </a:r>
            <a:r>
              <a:rPr lang="en-US" dirty="0" smtClean="0">
                <a:solidFill>
                  <a:schemeClr val="bg1"/>
                </a:solidFill>
              </a:rPr>
              <a:t>&gt;/vendor/</a:t>
            </a:r>
            <a:r>
              <a:rPr lang="en-US" dirty="0" err="1" smtClean="0">
                <a:solidFill>
                  <a:schemeClr val="bg1"/>
                </a:solidFill>
              </a:rPr>
              <a:t>nxp-opensource</a:t>
            </a:r>
            <a:r>
              <a:rPr lang="en-US" dirty="0" smtClean="0">
                <a:solidFill>
                  <a:schemeClr val="bg1"/>
                </a:solidFill>
              </a:rPr>
              <a:t>/</a:t>
            </a:r>
            <a:r>
              <a:rPr lang="en-US" dirty="0" err="1" smtClean="0">
                <a:solidFill>
                  <a:schemeClr val="bg1"/>
                </a:solidFill>
              </a:rPr>
              <a:t>kernel_imx</a:t>
            </a:r>
            <a:r>
              <a:rPr lang="en-US" dirty="0" smtClean="0">
                <a:solidFill>
                  <a:schemeClr val="bg1"/>
                </a:solidFill>
              </a:rPr>
              <a:t>/drivers/net/wireless/</a:t>
            </a:r>
            <a:r>
              <a:rPr lang="en-US" dirty="0" err="1" smtClean="0">
                <a:solidFill>
                  <a:schemeClr val="bg1"/>
                </a:solidFill>
              </a:rPr>
              <a:t>broadcom</a:t>
            </a:r>
            <a:r>
              <a:rPr lang="en-US" dirty="0" smtClean="0">
                <a:solidFill>
                  <a:schemeClr val="bg1"/>
                </a:solidFill>
              </a:rPr>
              <a:t>/brcm80211/</a:t>
            </a:r>
            <a:r>
              <a:rPr lang="en-US" dirty="0" err="1" smtClean="0">
                <a:solidFill>
                  <a:schemeClr val="bg1"/>
                </a:solidFill>
              </a:rPr>
              <a:t>brcmfmac</a:t>
            </a:r>
            <a:r>
              <a:rPr lang="en-US" dirty="0" smtClean="0">
                <a:solidFill>
                  <a:schemeClr val="bg1"/>
                </a:solidFill>
              </a:rPr>
              <a:t>/cfg80211.c</a:t>
            </a:r>
          </a:p>
          <a:p>
            <a:pPr>
              <a:buNone/>
            </a:pPr>
            <a:r>
              <a:rPr lang="en-US" dirty="0" smtClean="0">
                <a:solidFill>
                  <a:schemeClr val="bg1"/>
                </a:solidFill>
              </a:rPr>
              <a:t> </a:t>
            </a:r>
          </a:p>
          <a:p>
            <a:pPr>
              <a:buNone/>
            </a:pPr>
            <a:r>
              <a:rPr lang="en-US" b="1" dirty="0" smtClean="0">
                <a:solidFill>
                  <a:schemeClr val="bg1"/>
                </a:solidFill>
              </a:rPr>
              <a:t>BoardConfig.mk file changes</a:t>
            </a:r>
          </a:p>
          <a:p>
            <a:pPr>
              <a:buNone/>
            </a:pPr>
            <a:r>
              <a:rPr lang="en-US" dirty="0" smtClean="0">
                <a:solidFill>
                  <a:schemeClr val="bg1"/>
                </a:solidFill>
              </a:rPr>
              <a:t>	In the device/</a:t>
            </a:r>
            <a:r>
              <a:rPr lang="en-US" dirty="0" err="1" smtClean="0">
                <a:solidFill>
                  <a:schemeClr val="bg1"/>
                </a:solidFill>
              </a:rPr>
              <a:t>nxp</a:t>
            </a:r>
            <a:r>
              <a:rPr lang="en-US" dirty="0" smtClean="0">
                <a:solidFill>
                  <a:schemeClr val="bg1"/>
                </a:solidFill>
              </a:rPr>
              <a:t>/imx8m/evk_8mm/Boardconfig.mk add the below code snippet</a:t>
            </a:r>
          </a:p>
          <a:p>
            <a:pPr>
              <a:buNone/>
            </a:pPr>
            <a:r>
              <a:rPr lang="en-US" dirty="0" smtClean="0">
                <a:solidFill>
                  <a:schemeClr val="bg1"/>
                </a:solidFill>
              </a:rPr>
              <a:t> </a:t>
            </a:r>
          </a:p>
          <a:p>
            <a:pPr>
              <a:buNone/>
            </a:pPr>
            <a:r>
              <a:rPr lang="en-US" dirty="0" smtClean="0">
                <a:solidFill>
                  <a:schemeClr val="bg1"/>
                </a:solidFill>
              </a:rPr>
              <a:t>	# Broadcom BCM43455 WIFI</a:t>
            </a:r>
          </a:p>
          <a:p>
            <a:pPr>
              <a:buNone/>
            </a:pPr>
            <a:r>
              <a:rPr lang="en-US" dirty="0" smtClean="0">
                <a:solidFill>
                  <a:schemeClr val="bg1"/>
                </a:solidFill>
              </a:rPr>
              <a:t>	BOARD_WLAN_DEVICE  := </a:t>
            </a:r>
            <a:r>
              <a:rPr lang="en-US" dirty="0" err="1" smtClean="0">
                <a:solidFill>
                  <a:schemeClr val="bg1"/>
                </a:solidFill>
              </a:rPr>
              <a:t>bcmdhd</a:t>
            </a:r>
            <a:endParaRPr lang="en-US" dirty="0" smtClean="0">
              <a:solidFill>
                <a:schemeClr val="bg1"/>
              </a:solidFill>
            </a:endParaRPr>
          </a:p>
          <a:p>
            <a:pPr>
              <a:buNone/>
            </a:pPr>
            <a:r>
              <a:rPr lang="en-US" dirty="0" smtClean="0">
                <a:solidFill>
                  <a:schemeClr val="bg1"/>
                </a:solidFill>
              </a:rPr>
              <a:t> </a:t>
            </a:r>
          </a:p>
          <a:p>
            <a:pPr>
              <a:buNone/>
            </a:pPr>
            <a:r>
              <a:rPr lang="en-US" dirty="0" smtClean="0">
                <a:solidFill>
                  <a:schemeClr val="bg1"/>
                </a:solidFill>
              </a:rPr>
              <a:t> </a:t>
            </a:r>
          </a:p>
          <a:p>
            <a:pPr>
              <a:buNone/>
            </a:pPr>
            <a:r>
              <a:rPr lang="en-US" dirty="0" smtClean="0">
                <a:solidFill>
                  <a:schemeClr val="bg1"/>
                </a:solidFill>
              </a:rPr>
              <a:t>	WIFI_DRIVER_FW_PATH_PARAM  := "/sys/module/</a:t>
            </a:r>
            <a:r>
              <a:rPr lang="en-US" dirty="0" err="1" smtClean="0">
                <a:solidFill>
                  <a:schemeClr val="bg1"/>
                </a:solidFill>
              </a:rPr>
              <a:t>brcmfmac</a:t>
            </a:r>
            <a:r>
              <a:rPr lang="en-US" dirty="0" smtClean="0">
                <a:solidFill>
                  <a:schemeClr val="bg1"/>
                </a:solidFill>
              </a:rPr>
              <a:t>/parameters/</a:t>
            </a:r>
            <a:r>
              <a:rPr lang="en-US" dirty="0" err="1" smtClean="0">
                <a:solidFill>
                  <a:schemeClr val="bg1"/>
                </a:solidFill>
              </a:rPr>
              <a:t>alternative_fw_path</a:t>
            </a:r>
            <a:r>
              <a:rPr lang="en-US" dirty="0" smtClean="0">
                <a:solidFill>
                  <a:schemeClr val="bg1"/>
                </a:solidFill>
              </a:rPr>
              <a:t>"</a:t>
            </a:r>
          </a:p>
          <a:p>
            <a:pPr>
              <a:buNone/>
            </a:pPr>
            <a:r>
              <a:rPr lang="en-US" dirty="0" smtClean="0">
                <a:solidFill>
                  <a:schemeClr val="bg1"/>
                </a:solidFill>
              </a:rPr>
              <a:t>	BOARD_VENDOR_KERNEL_MODULES += \</a:t>
            </a:r>
          </a:p>
          <a:p>
            <a:pPr>
              <a:buNone/>
            </a:pPr>
            <a:r>
              <a:rPr lang="en-US" dirty="0" smtClean="0">
                <a:solidFill>
                  <a:schemeClr val="bg1"/>
                </a:solidFill>
              </a:rPr>
              <a:t>                            $(KERNEL_OUT)/drivers/net/wireless/</a:t>
            </a:r>
            <a:r>
              <a:rPr lang="en-US" dirty="0" err="1" smtClean="0">
                <a:solidFill>
                  <a:schemeClr val="bg1"/>
                </a:solidFill>
              </a:rPr>
              <a:t>broadcom</a:t>
            </a:r>
            <a:r>
              <a:rPr lang="en-US" dirty="0" smtClean="0">
                <a:solidFill>
                  <a:schemeClr val="bg1"/>
                </a:solidFill>
              </a:rPr>
              <a:t>/brcm80211/</a:t>
            </a:r>
            <a:r>
              <a:rPr lang="en-US" dirty="0" err="1" smtClean="0">
                <a:solidFill>
                  <a:schemeClr val="bg1"/>
                </a:solidFill>
              </a:rPr>
              <a:t>brcmfmac</a:t>
            </a:r>
            <a:r>
              <a:rPr lang="en-US" dirty="0" smtClean="0">
                <a:solidFill>
                  <a:schemeClr val="bg1"/>
                </a:solidFill>
              </a:rPr>
              <a:t>/</a:t>
            </a:r>
            <a:r>
              <a:rPr lang="en-US" dirty="0" err="1" smtClean="0">
                <a:solidFill>
                  <a:schemeClr val="bg1"/>
                </a:solidFill>
              </a:rPr>
              <a:t>brcmfmac.ko</a:t>
            </a:r>
            <a:r>
              <a:rPr lang="en-US" dirty="0" smtClean="0">
                <a:solidFill>
                  <a:schemeClr val="bg1"/>
                </a:solidFill>
              </a:rPr>
              <a:t> \</a:t>
            </a:r>
          </a:p>
          <a:p>
            <a:pPr>
              <a:buNone/>
            </a:pPr>
            <a:r>
              <a:rPr lang="en-US" dirty="0" smtClean="0">
                <a:solidFill>
                  <a:schemeClr val="bg1"/>
                </a:solidFill>
              </a:rPr>
              <a:t>                            $(KERNEL_OUT)/drivers/net/wireless/</a:t>
            </a:r>
            <a:r>
              <a:rPr lang="en-US" dirty="0" err="1" smtClean="0">
                <a:solidFill>
                  <a:schemeClr val="bg1"/>
                </a:solidFill>
              </a:rPr>
              <a:t>broadcom</a:t>
            </a:r>
            <a:r>
              <a:rPr lang="en-US" dirty="0" smtClean="0">
                <a:solidFill>
                  <a:schemeClr val="bg1"/>
                </a:solidFill>
              </a:rPr>
              <a:t>/brcm80211/</a:t>
            </a:r>
            <a:r>
              <a:rPr lang="en-US" dirty="0" err="1" smtClean="0">
                <a:solidFill>
                  <a:schemeClr val="bg1"/>
                </a:solidFill>
              </a:rPr>
              <a:t>brcmutil</a:t>
            </a:r>
            <a:r>
              <a:rPr lang="en-US" dirty="0" smtClean="0">
                <a:solidFill>
                  <a:schemeClr val="bg1"/>
                </a:solidFill>
              </a:rPr>
              <a:t>/</a:t>
            </a:r>
            <a:r>
              <a:rPr lang="en-US" dirty="0" err="1" smtClean="0">
                <a:solidFill>
                  <a:schemeClr val="bg1"/>
                </a:solidFill>
              </a:rPr>
              <a:t>brcmutil.ko</a:t>
            </a:r>
            <a:endParaRPr lang="en-US" dirty="0" smtClean="0">
              <a:solidFill>
                <a:schemeClr val="bg1"/>
              </a:solidFill>
            </a:endParaRPr>
          </a:p>
          <a:p>
            <a:pPr>
              <a:buNone/>
            </a:pPr>
            <a:r>
              <a:rPr lang="en-US" dirty="0" smtClean="0">
                <a:solidFill>
                  <a:schemeClr val="bg1"/>
                </a:solidFill>
              </a:rPr>
              <a:t> </a:t>
            </a:r>
          </a:p>
          <a:p>
            <a:pPr>
              <a:buNone/>
            </a:pPr>
            <a:r>
              <a:rPr lang="en-US" dirty="0" smtClean="0">
                <a:solidFill>
                  <a:schemeClr val="bg1"/>
                </a:solidFill>
              </a:rPr>
              <a:t> </a:t>
            </a:r>
          </a:p>
          <a:p>
            <a:pPr>
              <a:buNone/>
            </a:pPr>
            <a:r>
              <a:rPr lang="en-US" dirty="0" smtClean="0">
                <a:solidFill>
                  <a:schemeClr val="bg1"/>
                </a:solidFill>
              </a:rPr>
              <a:t>	# Broadcom BCM43455 BT</a:t>
            </a:r>
          </a:p>
          <a:p>
            <a:pPr>
              <a:buNone/>
            </a:pPr>
            <a:r>
              <a:rPr lang="en-US" dirty="0" smtClean="0">
                <a:solidFill>
                  <a:schemeClr val="bg1"/>
                </a:solidFill>
              </a:rPr>
              <a:t>	BOARD_BLUETOOTH_BDROID_BUILDCFG_INCLUDE_DIR := $(IMX_DEVICE_PATH)/</a:t>
            </a:r>
            <a:r>
              <a:rPr lang="en-US" dirty="0" err="1" smtClean="0">
                <a:solidFill>
                  <a:schemeClr val="bg1"/>
                </a:solidFill>
              </a:rPr>
              <a:t>bluetooth</a:t>
            </a:r>
            <a:endParaRPr lang="en-US" dirty="0" smtClean="0">
              <a:solidFill>
                <a:schemeClr val="bg1"/>
              </a:solidFill>
            </a:endParaRPr>
          </a:p>
          <a:p>
            <a:pPr>
              <a:buNone/>
            </a:pPr>
            <a:r>
              <a:rPr lang="en-US" dirty="0" smtClean="0">
                <a:solidFill>
                  <a:schemeClr val="bg1"/>
                </a:solidFill>
              </a:rPr>
              <a:t>	BOARD_HAVE_BLUETOOTH_BCM := true</a:t>
            </a:r>
          </a:p>
          <a:p>
            <a:pPr>
              <a:buNone/>
            </a:pPr>
            <a:r>
              <a:rPr lang="en-US" dirty="0" smtClean="0">
                <a:solidFill>
                  <a:schemeClr val="bg1"/>
                </a:solidFill>
              </a:rPr>
              <a:t> </a:t>
            </a:r>
          </a:p>
          <a:p>
            <a:pPr>
              <a:buNone/>
            </a:pPr>
            <a:r>
              <a:rPr lang="en-US" b="1" dirty="0" smtClean="0">
                <a:solidFill>
                  <a:schemeClr val="bg1"/>
                </a:solidFill>
              </a:rPr>
              <a:t>Mount Wi-Fi Module</a:t>
            </a:r>
          </a:p>
          <a:p>
            <a:pPr>
              <a:buNone/>
            </a:pPr>
            <a:r>
              <a:rPr lang="en-US" dirty="0" smtClean="0">
                <a:solidFill>
                  <a:schemeClr val="bg1"/>
                </a:solidFill>
              </a:rPr>
              <a:t>	Add the below code snippet to device/</a:t>
            </a:r>
            <a:r>
              <a:rPr lang="en-US" dirty="0" err="1" smtClean="0">
                <a:solidFill>
                  <a:schemeClr val="bg1"/>
                </a:solidFill>
              </a:rPr>
              <a:t>nxp</a:t>
            </a:r>
            <a:r>
              <a:rPr lang="en-US" dirty="0" smtClean="0">
                <a:solidFill>
                  <a:schemeClr val="bg1"/>
                </a:solidFill>
              </a:rPr>
              <a:t>/imx8m/evk_8mm/</a:t>
            </a:r>
            <a:r>
              <a:rPr lang="en-US" dirty="0" err="1" smtClean="0">
                <a:solidFill>
                  <a:schemeClr val="bg1"/>
                </a:solidFill>
              </a:rPr>
              <a:t>early.init.cfg</a:t>
            </a:r>
            <a:r>
              <a:rPr lang="en-US" dirty="0" smtClean="0">
                <a:solidFill>
                  <a:schemeClr val="bg1"/>
                </a:solidFill>
              </a:rPr>
              <a:t> insert Wi-Fi module built dynamically.</a:t>
            </a:r>
          </a:p>
          <a:p>
            <a:pPr>
              <a:buNone/>
            </a:pPr>
            <a:r>
              <a:rPr lang="en-US" dirty="0" smtClean="0">
                <a:solidFill>
                  <a:schemeClr val="bg1"/>
                </a:solidFill>
              </a:rPr>
              <a:t> </a:t>
            </a:r>
          </a:p>
          <a:p>
            <a:pPr>
              <a:buNone/>
            </a:pPr>
            <a:r>
              <a:rPr lang="en-US" dirty="0" smtClean="0">
                <a:solidFill>
                  <a:schemeClr val="bg1"/>
                </a:solidFill>
              </a:rPr>
              <a:t>	</a:t>
            </a:r>
            <a:r>
              <a:rPr lang="en-US" dirty="0" err="1" smtClean="0">
                <a:solidFill>
                  <a:schemeClr val="bg1"/>
                </a:solidFill>
              </a:rPr>
              <a:t>insmod</a:t>
            </a:r>
            <a:r>
              <a:rPr lang="en-US" dirty="0" smtClean="0">
                <a:solidFill>
                  <a:schemeClr val="bg1"/>
                </a:solidFill>
              </a:rPr>
              <a:t> vendor/lib/modules/</a:t>
            </a:r>
            <a:r>
              <a:rPr lang="en-US" dirty="0" err="1" smtClean="0">
                <a:solidFill>
                  <a:schemeClr val="bg1"/>
                </a:solidFill>
              </a:rPr>
              <a:t>brcmutil.ko</a:t>
            </a:r>
            <a:endParaRPr lang="en-US" dirty="0" smtClean="0">
              <a:solidFill>
                <a:schemeClr val="bg1"/>
              </a:solidFill>
            </a:endParaRPr>
          </a:p>
          <a:p>
            <a:pPr>
              <a:buNone/>
            </a:pPr>
            <a:r>
              <a:rPr lang="en-US" dirty="0" smtClean="0">
                <a:solidFill>
                  <a:schemeClr val="bg1"/>
                </a:solidFill>
              </a:rPr>
              <a:t>	</a:t>
            </a:r>
            <a:r>
              <a:rPr lang="en-US" dirty="0" err="1" smtClean="0">
                <a:solidFill>
                  <a:schemeClr val="bg1"/>
                </a:solidFill>
              </a:rPr>
              <a:t>insmod</a:t>
            </a:r>
            <a:r>
              <a:rPr lang="en-US" dirty="0" smtClean="0">
                <a:solidFill>
                  <a:schemeClr val="bg1"/>
                </a:solidFill>
              </a:rPr>
              <a:t> vendor/lib/modules/</a:t>
            </a:r>
            <a:r>
              <a:rPr lang="en-US" dirty="0" err="1" smtClean="0">
                <a:solidFill>
                  <a:schemeClr val="bg1"/>
                </a:solidFill>
              </a:rPr>
              <a:t>brcmfmac.ko</a:t>
            </a:r>
            <a:endParaRPr lang="en-US" dirty="0" smtClean="0">
              <a:solidFill>
                <a:schemeClr val="bg1"/>
              </a:solidFill>
            </a:endParaRPr>
          </a:p>
          <a:p>
            <a:pPr>
              <a:buNone/>
            </a:pPr>
            <a:r>
              <a:rPr lang="en-US" dirty="0" smtClean="0">
                <a:solidFill>
                  <a:schemeClr val="bg1"/>
                </a:solidFill>
              </a:rPr>
              <a:t/>
            </a:r>
            <a:br>
              <a:rPr lang="en-US" dirty="0" smtClean="0">
                <a:solidFill>
                  <a:schemeClr val="bg1"/>
                </a:solidFill>
              </a:rPr>
            </a:br>
            <a:r>
              <a:rPr lang="en-US" dirty="0" smtClean="0">
                <a:solidFill>
                  <a:schemeClr val="bg1"/>
                </a:solidFill>
              </a:rPr>
              <a:t> </a:t>
            </a:r>
          </a:p>
          <a:p>
            <a:pPr>
              <a:buNone/>
            </a:pPr>
            <a:endParaRPr lang="en-US"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5334000"/>
            <a:ext cx="8458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914400" y="4495800"/>
            <a:ext cx="830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38200" y="3429000"/>
            <a:ext cx="838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762000" y="609600"/>
            <a:ext cx="84582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95300" y="228600"/>
            <a:ext cx="8915400" cy="6477000"/>
          </a:xfrm>
        </p:spPr>
        <p:txBody>
          <a:bodyPr>
            <a:noAutofit/>
          </a:bodyPr>
          <a:lstStyle/>
          <a:p>
            <a:pPr>
              <a:buNone/>
            </a:pPr>
            <a:r>
              <a:rPr lang="en-US" sz="800" b="1" dirty="0" smtClean="0">
                <a:solidFill>
                  <a:schemeClr val="bg1"/>
                </a:solidFill>
              </a:rPr>
              <a:t>Device.mk file changes</a:t>
            </a:r>
          </a:p>
          <a:p>
            <a:pPr>
              <a:buNone/>
            </a:pPr>
            <a:r>
              <a:rPr lang="en-US" sz="800" dirty="0" smtClean="0">
                <a:solidFill>
                  <a:schemeClr val="bg1"/>
                </a:solidFill>
              </a:rPr>
              <a:t>	Add the below code snippet to device/</a:t>
            </a:r>
            <a:r>
              <a:rPr lang="en-US" sz="800" dirty="0" err="1" smtClean="0">
                <a:solidFill>
                  <a:schemeClr val="bg1"/>
                </a:solidFill>
              </a:rPr>
              <a:t>nxp</a:t>
            </a:r>
            <a:r>
              <a:rPr lang="en-US" sz="800" dirty="0" smtClean="0">
                <a:solidFill>
                  <a:schemeClr val="bg1"/>
                </a:solidFill>
              </a:rPr>
              <a:t>/imx8m/evk_8mm/evk_8mm.mk to update the </a:t>
            </a:r>
            <a:r>
              <a:rPr lang="en-US" sz="800" dirty="0" err="1" smtClean="0">
                <a:solidFill>
                  <a:schemeClr val="bg1"/>
                </a:solidFill>
              </a:rPr>
              <a:t>Wi-Fi+BT</a:t>
            </a:r>
            <a:r>
              <a:rPr lang="en-US" sz="800" dirty="0" smtClean="0">
                <a:solidFill>
                  <a:schemeClr val="bg1"/>
                </a:solidFill>
              </a:rPr>
              <a:t> IC module firmware.</a:t>
            </a:r>
          </a:p>
          <a:p>
            <a:pPr>
              <a:buNone/>
            </a:pPr>
            <a:r>
              <a:rPr lang="en-US" sz="800" dirty="0" smtClean="0">
                <a:solidFill>
                  <a:schemeClr val="bg1"/>
                </a:solidFill>
              </a:rPr>
              <a:t> </a:t>
            </a:r>
          </a:p>
          <a:p>
            <a:pPr>
              <a:buNone/>
            </a:pPr>
            <a:r>
              <a:rPr lang="en-US" sz="800" dirty="0" smtClean="0">
                <a:solidFill>
                  <a:schemeClr val="bg1"/>
                </a:solidFill>
              </a:rPr>
              <a:t>	# </a:t>
            </a:r>
            <a:r>
              <a:rPr lang="en-US" sz="800" dirty="0" err="1" smtClean="0">
                <a:solidFill>
                  <a:schemeClr val="bg1"/>
                </a:solidFill>
              </a:rPr>
              <a:t>WiFi</a:t>
            </a:r>
            <a:r>
              <a:rPr lang="en-US" sz="800" dirty="0" smtClean="0">
                <a:solidFill>
                  <a:schemeClr val="bg1"/>
                </a:solidFill>
              </a:rPr>
              <a:t> HAL</a:t>
            </a:r>
          </a:p>
          <a:p>
            <a:pPr>
              <a:buNone/>
            </a:pPr>
            <a:r>
              <a:rPr lang="en-US" sz="800" dirty="0" smtClean="0">
                <a:solidFill>
                  <a:schemeClr val="bg1"/>
                </a:solidFill>
              </a:rPr>
              <a:t>	PRODUCT_PACKAGES += \</a:t>
            </a:r>
          </a:p>
          <a:p>
            <a:pPr>
              <a:buNone/>
            </a:pPr>
            <a:r>
              <a:rPr lang="en-US" sz="800" dirty="0" smtClean="0">
                <a:solidFill>
                  <a:schemeClr val="bg1"/>
                </a:solidFill>
              </a:rPr>
              <a:t>	</a:t>
            </a:r>
            <a:r>
              <a:rPr lang="en-US" sz="800" dirty="0" err="1" smtClean="0">
                <a:solidFill>
                  <a:schemeClr val="bg1"/>
                </a:solidFill>
              </a:rPr>
              <a:t>wificondi</a:t>
            </a:r>
            <a:r>
              <a:rPr lang="en-US" sz="800" dirty="0" smtClean="0">
                <a:solidFill>
                  <a:schemeClr val="bg1"/>
                </a:solidFill>
              </a:rPr>
              <a:t> \</a:t>
            </a:r>
          </a:p>
          <a:p>
            <a:pPr>
              <a:buNone/>
            </a:pPr>
            <a:r>
              <a:rPr lang="en-US" sz="800" dirty="0" smtClean="0">
                <a:solidFill>
                  <a:schemeClr val="bg1"/>
                </a:solidFill>
              </a:rPr>
              <a:t>	</a:t>
            </a:r>
            <a:r>
              <a:rPr lang="en-US" sz="800" dirty="0" err="1" smtClean="0">
                <a:solidFill>
                  <a:schemeClr val="bg1"/>
                </a:solidFill>
              </a:rPr>
              <a:t>wifilogd</a:t>
            </a:r>
            <a:endParaRPr lang="en-US" sz="800" dirty="0" smtClean="0">
              <a:solidFill>
                <a:schemeClr val="bg1"/>
              </a:solidFill>
            </a:endParaRPr>
          </a:p>
          <a:p>
            <a:pPr>
              <a:buNone/>
            </a:pPr>
            <a:r>
              <a:rPr lang="en-US" sz="800" dirty="0" smtClean="0">
                <a:solidFill>
                  <a:schemeClr val="bg1"/>
                </a:solidFill>
              </a:rPr>
              <a:t> </a:t>
            </a:r>
          </a:p>
          <a:p>
            <a:pPr>
              <a:buNone/>
            </a:pPr>
            <a:r>
              <a:rPr lang="en-US" sz="800" dirty="0" smtClean="0">
                <a:solidFill>
                  <a:schemeClr val="bg1"/>
                </a:solidFill>
              </a:rPr>
              <a:t>	# Broadcom Bluetooth</a:t>
            </a:r>
          </a:p>
          <a:p>
            <a:pPr>
              <a:buNone/>
            </a:pPr>
            <a:r>
              <a:rPr lang="en-US" sz="800" dirty="0" smtClean="0">
                <a:solidFill>
                  <a:schemeClr val="bg1"/>
                </a:solidFill>
              </a:rPr>
              <a:t>	PRODUCT_PACKAGES += \</a:t>
            </a:r>
          </a:p>
          <a:p>
            <a:pPr>
              <a:buNone/>
            </a:pPr>
            <a:r>
              <a:rPr lang="en-US" sz="800" dirty="0" smtClean="0">
                <a:solidFill>
                  <a:schemeClr val="bg1"/>
                </a:solidFill>
              </a:rPr>
              <a:t>	</a:t>
            </a:r>
            <a:r>
              <a:rPr lang="en-US" sz="800" dirty="0" err="1" smtClean="0">
                <a:solidFill>
                  <a:schemeClr val="bg1"/>
                </a:solidFill>
              </a:rPr>
              <a:t>libbt</a:t>
            </a:r>
            <a:r>
              <a:rPr lang="en-US" sz="800" dirty="0" smtClean="0">
                <a:solidFill>
                  <a:schemeClr val="bg1"/>
                </a:solidFill>
              </a:rPr>
              <a:t>-vendor-</a:t>
            </a:r>
            <a:r>
              <a:rPr lang="en-US" sz="800" dirty="0" err="1" smtClean="0">
                <a:solidFill>
                  <a:schemeClr val="bg1"/>
                </a:solidFill>
              </a:rPr>
              <a:t>broadcom</a:t>
            </a:r>
            <a:endParaRPr lang="en-US" sz="800" dirty="0" smtClean="0">
              <a:solidFill>
                <a:schemeClr val="bg1"/>
              </a:solidFill>
            </a:endParaRPr>
          </a:p>
          <a:p>
            <a:pPr>
              <a:buNone/>
            </a:pPr>
            <a:r>
              <a:rPr lang="en-US" sz="800" dirty="0" smtClean="0">
                <a:solidFill>
                  <a:schemeClr val="bg1"/>
                </a:solidFill>
              </a:rPr>
              <a:t> </a:t>
            </a:r>
          </a:p>
          <a:p>
            <a:pPr>
              <a:buNone/>
            </a:pPr>
            <a:r>
              <a:rPr lang="en-US" sz="800" dirty="0" smtClean="0">
                <a:solidFill>
                  <a:schemeClr val="bg1"/>
                </a:solidFill>
              </a:rPr>
              <a:t>	# BCM </a:t>
            </a:r>
            <a:r>
              <a:rPr lang="en-US" sz="800" dirty="0" err="1" smtClean="0">
                <a:solidFill>
                  <a:schemeClr val="bg1"/>
                </a:solidFill>
              </a:rPr>
              <a:t>WiFi</a:t>
            </a:r>
            <a:r>
              <a:rPr lang="en-US" sz="800" dirty="0" smtClean="0">
                <a:solidFill>
                  <a:schemeClr val="bg1"/>
                </a:solidFill>
              </a:rPr>
              <a:t> Firmware  CYW43455</a:t>
            </a:r>
          </a:p>
          <a:p>
            <a:pPr>
              <a:buNone/>
            </a:pPr>
            <a:r>
              <a:rPr lang="en-US" sz="800" dirty="0" smtClean="0">
                <a:solidFill>
                  <a:schemeClr val="bg1"/>
                </a:solidFill>
              </a:rPr>
              <a:t>	PRODUCT_COPY_FILES += \</a:t>
            </a:r>
          </a:p>
          <a:p>
            <a:pPr>
              <a:buNone/>
            </a:pPr>
            <a:r>
              <a:rPr lang="en-US" sz="800" dirty="0" smtClean="0">
                <a:solidFill>
                  <a:schemeClr val="bg1"/>
                </a:solidFill>
              </a:rPr>
              <a:t>   		 $(IMX_FIRMWARE_PATH)/</a:t>
            </a:r>
            <a:r>
              <a:rPr lang="en-US" sz="800" dirty="0" err="1" smtClean="0">
                <a:solidFill>
                  <a:schemeClr val="bg1"/>
                </a:solidFill>
              </a:rPr>
              <a:t>imx</a:t>
            </a:r>
            <a:r>
              <a:rPr lang="en-US" sz="800" dirty="0" smtClean="0">
                <a:solidFill>
                  <a:schemeClr val="bg1"/>
                </a:solidFill>
              </a:rPr>
              <a:t>-firmware/</a:t>
            </a:r>
            <a:r>
              <a:rPr lang="en-US" sz="800" dirty="0" err="1" smtClean="0">
                <a:solidFill>
                  <a:schemeClr val="bg1"/>
                </a:solidFill>
              </a:rPr>
              <a:t>cyw-wifi-bt</a:t>
            </a:r>
            <a:r>
              <a:rPr lang="en-US" sz="800" dirty="0" smtClean="0">
                <a:solidFill>
                  <a:schemeClr val="bg1"/>
                </a:solidFill>
              </a:rPr>
              <a:t>/1MW_CYW43455/brcmfmac43455-	</a:t>
            </a:r>
            <a:r>
              <a:rPr lang="en-US" sz="800" dirty="0" err="1" smtClean="0">
                <a:solidFill>
                  <a:schemeClr val="bg1"/>
                </a:solidFill>
              </a:rPr>
              <a:t>sdio.bin:vendor</a:t>
            </a:r>
            <a:r>
              <a:rPr lang="en-US" sz="800" dirty="0" smtClean="0">
                <a:solidFill>
                  <a:schemeClr val="bg1"/>
                </a:solidFill>
              </a:rPr>
              <a:t>/firmware/</a:t>
            </a:r>
            <a:r>
              <a:rPr lang="en-US" sz="800" dirty="0" err="1" smtClean="0">
                <a:solidFill>
                  <a:schemeClr val="bg1"/>
                </a:solidFill>
              </a:rPr>
              <a:t>brcm</a:t>
            </a:r>
            <a:r>
              <a:rPr lang="en-US" sz="800" dirty="0" smtClean="0">
                <a:solidFill>
                  <a:schemeClr val="bg1"/>
                </a:solidFill>
              </a:rPr>
              <a:t>/brcmfmac43455-sdio.bin \</a:t>
            </a:r>
          </a:p>
          <a:p>
            <a:pPr>
              <a:buNone/>
            </a:pPr>
            <a:r>
              <a:rPr lang="en-US" sz="800" dirty="0" smtClean="0">
                <a:solidFill>
                  <a:schemeClr val="bg1"/>
                </a:solidFill>
              </a:rPr>
              <a:t>   		 $(IMX_FIRMWARE_PATH)/</a:t>
            </a:r>
            <a:r>
              <a:rPr lang="en-US" sz="800" dirty="0" err="1" smtClean="0">
                <a:solidFill>
                  <a:schemeClr val="bg1"/>
                </a:solidFill>
              </a:rPr>
              <a:t>imx</a:t>
            </a:r>
            <a:r>
              <a:rPr lang="en-US" sz="800" dirty="0" smtClean="0">
                <a:solidFill>
                  <a:schemeClr val="bg1"/>
                </a:solidFill>
              </a:rPr>
              <a:t>-firmware/</a:t>
            </a:r>
            <a:r>
              <a:rPr lang="en-US" sz="800" dirty="0" err="1" smtClean="0">
                <a:solidFill>
                  <a:schemeClr val="bg1"/>
                </a:solidFill>
              </a:rPr>
              <a:t>cyw-wifi-bt</a:t>
            </a:r>
            <a:r>
              <a:rPr lang="en-US" sz="800" dirty="0" smtClean="0">
                <a:solidFill>
                  <a:schemeClr val="bg1"/>
                </a:solidFill>
              </a:rPr>
              <a:t>/1MW_CYW43455/brcmfmac43455-	</a:t>
            </a:r>
            <a:r>
              <a:rPr lang="en-US" sz="800" dirty="0" err="1" smtClean="0">
                <a:solidFill>
                  <a:schemeClr val="bg1"/>
                </a:solidFill>
              </a:rPr>
              <a:t>sdio.clm_blob:vendor</a:t>
            </a:r>
            <a:r>
              <a:rPr lang="en-US" sz="800" dirty="0" smtClean="0">
                <a:solidFill>
                  <a:schemeClr val="bg1"/>
                </a:solidFill>
              </a:rPr>
              <a:t>/firmware/</a:t>
            </a:r>
            <a:r>
              <a:rPr lang="en-US" sz="800" dirty="0" err="1" smtClean="0">
                <a:solidFill>
                  <a:schemeClr val="bg1"/>
                </a:solidFill>
              </a:rPr>
              <a:t>brcm</a:t>
            </a:r>
            <a:r>
              <a:rPr lang="en-US" sz="800" dirty="0" smtClean="0">
                <a:solidFill>
                  <a:schemeClr val="bg1"/>
                </a:solidFill>
              </a:rPr>
              <a:t>/brcmfmac43455-sdio.clm_blob \</a:t>
            </a:r>
          </a:p>
          <a:p>
            <a:pPr>
              <a:buNone/>
            </a:pPr>
            <a:r>
              <a:rPr lang="en-US" sz="800" dirty="0" smtClean="0">
                <a:solidFill>
                  <a:schemeClr val="bg1"/>
                </a:solidFill>
              </a:rPr>
              <a:t>   		 $(IMX_FIRMWARE_PATH)/</a:t>
            </a:r>
            <a:r>
              <a:rPr lang="en-US" sz="800" dirty="0" err="1" smtClean="0">
                <a:solidFill>
                  <a:schemeClr val="bg1"/>
                </a:solidFill>
              </a:rPr>
              <a:t>imx</a:t>
            </a:r>
            <a:r>
              <a:rPr lang="en-US" sz="800" dirty="0" smtClean="0">
                <a:solidFill>
                  <a:schemeClr val="bg1"/>
                </a:solidFill>
              </a:rPr>
              <a:t>-firmware/</a:t>
            </a:r>
            <a:r>
              <a:rPr lang="en-US" sz="800" dirty="0" err="1" smtClean="0">
                <a:solidFill>
                  <a:schemeClr val="bg1"/>
                </a:solidFill>
              </a:rPr>
              <a:t>cyw-wifi-bt</a:t>
            </a:r>
            <a:r>
              <a:rPr lang="en-US" sz="800" dirty="0" smtClean="0">
                <a:solidFill>
                  <a:schemeClr val="bg1"/>
                </a:solidFill>
              </a:rPr>
              <a:t>/1MW_CYW43455/brcmfmac43455-	</a:t>
            </a:r>
            <a:r>
              <a:rPr lang="en-US" sz="800" dirty="0" err="1" smtClean="0">
                <a:solidFill>
                  <a:schemeClr val="bg1"/>
                </a:solidFill>
              </a:rPr>
              <a:t>sdio.txt:vendor</a:t>
            </a:r>
            <a:r>
              <a:rPr lang="en-US" sz="800" dirty="0" smtClean="0">
                <a:solidFill>
                  <a:schemeClr val="bg1"/>
                </a:solidFill>
              </a:rPr>
              <a:t>/firmware/</a:t>
            </a:r>
            <a:r>
              <a:rPr lang="en-US" sz="800" dirty="0" err="1" smtClean="0">
                <a:solidFill>
                  <a:schemeClr val="bg1"/>
                </a:solidFill>
              </a:rPr>
              <a:t>brcm</a:t>
            </a:r>
            <a:r>
              <a:rPr lang="en-US" sz="800" dirty="0" smtClean="0">
                <a:solidFill>
                  <a:schemeClr val="bg1"/>
                </a:solidFill>
              </a:rPr>
              <a:t>/brcmfmac43455-sdio.txt \</a:t>
            </a:r>
          </a:p>
          <a:p>
            <a:pPr>
              <a:buNone/>
            </a:pPr>
            <a:r>
              <a:rPr lang="en-US" sz="800" dirty="0" smtClean="0">
                <a:solidFill>
                  <a:schemeClr val="bg1"/>
                </a:solidFill>
              </a:rPr>
              <a:t>   		 $(IMX_FIRMWARE_PATH)/</a:t>
            </a:r>
            <a:r>
              <a:rPr lang="en-US" sz="800" dirty="0" err="1" smtClean="0">
                <a:solidFill>
                  <a:schemeClr val="bg1"/>
                </a:solidFill>
              </a:rPr>
              <a:t>imx</a:t>
            </a:r>
            <a:r>
              <a:rPr lang="en-US" sz="800" dirty="0" smtClean="0">
                <a:solidFill>
                  <a:schemeClr val="bg1"/>
                </a:solidFill>
              </a:rPr>
              <a:t>-firmware/</a:t>
            </a:r>
            <a:r>
              <a:rPr lang="en-US" sz="800" dirty="0" err="1" smtClean="0">
                <a:solidFill>
                  <a:schemeClr val="bg1"/>
                </a:solidFill>
              </a:rPr>
              <a:t>cyw-wifi-bt</a:t>
            </a:r>
            <a:r>
              <a:rPr lang="en-US" sz="800" dirty="0" smtClean="0">
                <a:solidFill>
                  <a:schemeClr val="bg1"/>
                </a:solidFill>
              </a:rPr>
              <a:t>/1MW_CYW43455/BCM4345C0.1MW.hcd:vendor/firmware/</a:t>
            </a:r>
            <a:r>
              <a:rPr lang="en-US" sz="800" dirty="0" err="1" smtClean="0">
                <a:solidFill>
                  <a:schemeClr val="bg1"/>
                </a:solidFill>
              </a:rPr>
              <a:t>brcm</a:t>
            </a:r>
            <a:r>
              <a:rPr lang="en-US" sz="800" dirty="0" smtClean="0">
                <a:solidFill>
                  <a:schemeClr val="bg1"/>
                </a:solidFill>
              </a:rPr>
              <a:t>/BCM4345C0.1MW.hcd</a:t>
            </a:r>
          </a:p>
          <a:p>
            <a:pPr>
              <a:buNone/>
            </a:pPr>
            <a:endParaRPr lang="en-US" sz="800" dirty="0" smtClean="0">
              <a:solidFill>
                <a:schemeClr val="bg1"/>
              </a:solidFill>
            </a:endParaRPr>
          </a:p>
          <a:p>
            <a:pPr>
              <a:buNone/>
            </a:pPr>
            <a:r>
              <a:rPr lang="en-US" sz="800" b="1" dirty="0" smtClean="0">
                <a:solidFill>
                  <a:schemeClr val="bg1"/>
                </a:solidFill>
              </a:rPr>
              <a:t>Update Bluetooth interface</a:t>
            </a:r>
          </a:p>
          <a:p>
            <a:pPr>
              <a:buNone/>
            </a:pPr>
            <a:r>
              <a:rPr lang="en-US" sz="800" dirty="0" smtClean="0">
                <a:solidFill>
                  <a:schemeClr val="bg1"/>
                </a:solidFill>
              </a:rPr>
              <a:t>	Add below code snippet to device/</a:t>
            </a:r>
            <a:r>
              <a:rPr lang="en-US" sz="800" dirty="0" err="1" smtClean="0">
                <a:solidFill>
                  <a:schemeClr val="bg1"/>
                </a:solidFill>
              </a:rPr>
              <a:t>nxp</a:t>
            </a:r>
            <a:r>
              <a:rPr lang="en-US" sz="800" dirty="0" smtClean="0">
                <a:solidFill>
                  <a:schemeClr val="bg1"/>
                </a:solidFill>
              </a:rPr>
              <a:t>/imx8m/evk_8mm/</a:t>
            </a:r>
            <a:r>
              <a:rPr lang="en-US" sz="800" dirty="0" err="1" smtClean="0">
                <a:solidFill>
                  <a:schemeClr val="bg1"/>
                </a:solidFill>
              </a:rPr>
              <a:t>ueventd.nxp.rc</a:t>
            </a:r>
            <a:r>
              <a:rPr lang="en-US" sz="800" dirty="0" smtClean="0">
                <a:solidFill>
                  <a:schemeClr val="bg1"/>
                </a:solidFill>
              </a:rPr>
              <a:t> to update the BT interface.</a:t>
            </a:r>
          </a:p>
          <a:p>
            <a:pPr>
              <a:buNone/>
            </a:pPr>
            <a:r>
              <a:rPr lang="en-US" sz="800" dirty="0" smtClean="0">
                <a:solidFill>
                  <a:schemeClr val="bg1"/>
                </a:solidFill>
              </a:rPr>
              <a:t> </a:t>
            </a:r>
          </a:p>
          <a:p>
            <a:pPr>
              <a:buNone/>
            </a:pPr>
            <a:r>
              <a:rPr lang="en-US" sz="800" dirty="0" smtClean="0">
                <a:solidFill>
                  <a:schemeClr val="bg1"/>
                </a:solidFill>
              </a:rPr>
              <a:t>	/dev/ttymxc2              0660   </a:t>
            </a:r>
            <a:r>
              <a:rPr lang="en-US" sz="800" dirty="0" err="1" smtClean="0">
                <a:solidFill>
                  <a:schemeClr val="bg1"/>
                </a:solidFill>
              </a:rPr>
              <a:t>bluetoothbluetooth</a:t>
            </a:r>
            <a:endParaRPr lang="en-US" sz="800" dirty="0" smtClean="0">
              <a:solidFill>
                <a:schemeClr val="bg1"/>
              </a:solidFill>
            </a:endParaRPr>
          </a:p>
          <a:p>
            <a:pPr>
              <a:buNone/>
            </a:pPr>
            <a:r>
              <a:rPr lang="en-US" sz="800" dirty="0" smtClean="0">
                <a:solidFill>
                  <a:schemeClr val="bg1"/>
                </a:solidFill>
              </a:rPr>
              <a:t> </a:t>
            </a:r>
          </a:p>
          <a:p>
            <a:pPr>
              <a:buNone/>
            </a:pPr>
            <a:r>
              <a:rPr lang="en-US" sz="800" b="1" dirty="0" smtClean="0">
                <a:solidFill>
                  <a:schemeClr val="bg1"/>
                </a:solidFill>
              </a:rPr>
              <a:t>Build Mechanism</a:t>
            </a:r>
          </a:p>
          <a:p>
            <a:r>
              <a:rPr lang="en-US" sz="800" dirty="0" smtClean="0">
                <a:solidFill>
                  <a:schemeClr val="bg1"/>
                </a:solidFill>
              </a:rPr>
              <a:t>Add the </a:t>
            </a:r>
            <a:r>
              <a:rPr lang="en-US" sz="800" dirty="0" err="1" smtClean="0">
                <a:solidFill>
                  <a:schemeClr val="bg1"/>
                </a:solidFill>
              </a:rPr>
              <a:t>Makefile</a:t>
            </a:r>
            <a:r>
              <a:rPr lang="en-US" sz="800" dirty="0" smtClean="0">
                <a:solidFill>
                  <a:schemeClr val="bg1"/>
                </a:solidFill>
              </a:rPr>
              <a:t> entry in the </a:t>
            </a:r>
            <a:r>
              <a:rPr lang="en-US" sz="800" dirty="0" err="1" smtClean="0">
                <a:solidFill>
                  <a:schemeClr val="bg1"/>
                </a:solidFill>
              </a:rPr>
              <a:t>Makefile</a:t>
            </a:r>
            <a:r>
              <a:rPr lang="en-US" sz="800" dirty="0" smtClean="0">
                <a:solidFill>
                  <a:schemeClr val="bg1"/>
                </a:solidFill>
              </a:rPr>
              <a:t> as shown below.</a:t>
            </a:r>
          </a:p>
          <a:p>
            <a:pPr>
              <a:buNone/>
            </a:pPr>
            <a:r>
              <a:rPr lang="en-US" sz="800" b="1" dirty="0" smtClean="0">
                <a:solidFill>
                  <a:schemeClr val="bg1"/>
                </a:solidFill>
              </a:rPr>
              <a:t>	Path</a:t>
            </a:r>
            <a:r>
              <a:rPr lang="en-US" sz="800" dirty="0" smtClean="0">
                <a:solidFill>
                  <a:schemeClr val="bg1"/>
                </a:solidFill>
              </a:rPr>
              <a:t>:</a:t>
            </a:r>
          </a:p>
          <a:p>
            <a:pPr>
              <a:buNone/>
            </a:pPr>
            <a:r>
              <a:rPr lang="en-US" sz="800" dirty="0" smtClean="0">
                <a:solidFill>
                  <a:schemeClr val="bg1"/>
                </a:solidFill>
              </a:rPr>
              <a:t>	&lt;</a:t>
            </a:r>
            <a:r>
              <a:rPr lang="en-US" sz="800" dirty="0" err="1" smtClean="0">
                <a:solidFill>
                  <a:schemeClr val="bg1"/>
                </a:solidFill>
              </a:rPr>
              <a:t>my_android</a:t>
            </a:r>
            <a:r>
              <a:rPr lang="en-US" sz="800" dirty="0" smtClean="0">
                <a:solidFill>
                  <a:schemeClr val="bg1"/>
                </a:solidFill>
              </a:rPr>
              <a:t>&gt;/vendor/</a:t>
            </a:r>
            <a:r>
              <a:rPr lang="en-US" sz="800" dirty="0" err="1" smtClean="0">
                <a:solidFill>
                  <a:schemeClr val="bg1"/>
                </a:solidFill>
              </a:rPr>
              <a:t>nxp-opensource</a:t>
            </a:r>
            <a:r>
              <a:rPr lang="en-US" sz="800" dirty="0" smtClean="0">
                <a:solidFill>
                  <a:schemeClr val="bg1"/>
                </a:solidFill>
              </a:rPr>
              <a:t>/</a:t>
            </a:r>
            <a:r>
              <a:rPr lang="en-US" sz="800" dirty="0" err="1" smtClean="0">
                <a:solidFill>
                  <a:schemeClr val="bg1"/>
                </a:solidFill>
              </a:rPr>
              <a:t>kernel_imx</a:t>
            </a:r>
            <a:r>
              <a:rPr lang="en-US" sz="800" dirty="0" smtClean="0">
                <a:solidFill>
                  <a:schemeClr val="bg1"/>
                </a:solidFill>
              </a:rPr>
              <a:t>/drivers/net/wireless/</a:t>
            </a:r>
            <a:r>
              <a:rPr lang="en-US" sz="800" dirty="0" err="1" smtClean="0">
                <a:solidFill>
                  <a:schemeClr val="bg1"/>
                </a:solidFill>
              </a:rPr>
              <a:t>broadcom</a:t>
            </a:r>
            <a:r>
              <a:rPr lang="en-US" sz="800" dirty="0" smtClean="0">
                <a:solidFill>
                  <a:schemeClr val="bg1"/>
                </a:solidFill>
              </a:rPr>
              <a:t>/brcm80211/ </a:t>
            </a:r>
            <a:r>
              <a:rPr lang="en-US" sz="800" dirty="0" err="1" smtClean="0">
                <a:solidFill>
                  <a:schemeClr val="bg1"/>
                </a:solidFill>
              </a:rPr>
              <a:t>brcmfmac</a:t>
            </a:r>
            <a:r>
              <a:rPr lang="en-US" sz="800" dirty="0" smtClean="0">
                <a:solidFill>
                  <a:schemeClr val="bg1"/>
                </a:solidFill>
              </a:rPr>
              <a:t>/</a:t>
            </a:r>
            <a:r>
              <a:rPr lang="en-US" sz="800" dirty="0" err="1" smtClean="0">
                <a:solidFill>
                  <a:schemeClr val="bg1"/>
                </a:solidFill>
              </a:rPr>
              <a:t>Makefile</a:t>
            </a:r>
            <a:endParaRPr lang="en-US" sz="800" dirty="0" smtClean="0">
              <a:solidFill>
                <a:schemeClr val="bg1"/>
              </a:solidFill>
            </a:endParaRPr>
          </a:p>
          <a:p>
            <a:pPr>
              <a:buNone/>
            </a:pPr>
            <a:r>
              <a:rPr lang="en-US" sz="800" dirty="0" smtClean="0">
                <a:solidFill>
                  <a:schemeClr val="bg1"/>
                </a:solidFill>
              </a:rPr>
              <a:t> </a:t>
            </a:r>
          </a:p>
          <a:p>
            <a:pPr>
              <a:buNone/>
            </a:pPr>
            <a:r>
              <a:rPr lang="en-US" sz="800" dirty="0" smtClean="0">
                <a:solidFill>
                  <a:schemeClr val="bg1"/>
                </a:solidFill>
              </a:rPr>
              <a:t>	</a:t>
            </a:r>
            <a:r>
              <a:rPr lang="en-US" sz="800" dirty="0" err="1" smtClean="0">
                <a:solidFill>
                  <a:schemeClr val="bg1"/>
                </a:solidFill>
              </a:rPr>
              <a:t>obj</a:t>
            </a:r>
            <a:r>
              <a:rPr lang="en-US" sz="800" dirty="0" smtClean="0">
                <a:solidFill>
                  <a:schemeClr val="bg1"/>
                </a:solidFill>
              </a:rPr>
              <a:t>-$(CONFIG_BRCMFMAC) += </a:t>
            </a:r>
            <a:r>
              <a:rPr lang="en-US" sz="800" dirty="0" err="1" smtClean="0">
                <a:solidFill>
                  <a:schemeClr val="bg1"/>
                </a:solidFill>
              </a:rPr>
              <a:t>brcmfmac.o</a:t>
            </a:r>
            <a:r>
              <a:rPr lang="en-US" sz="800" dirty="0" smtClean="0">
                <a:solidFill>
                  <a:schemeClr val="bg1"/>
                </a:solidFill>
              </a:rPr>
              <a:t> cfg80211.o</a:t>
            </a:r>
          </a:p>
          <a:p>
            <a:pPr>
              <a:buNone/>
            </a:pPr>
            <a:r>
              <a:rPr lang="en-US" sz="800" dirty="0" smtClean="0">
                <a:solidFill>
                  <a:schemeClr val="bg1"/>
                </a:solidFill>
              </a:rPr>
              <a:t> </a:t>
            </a:r>
          </a:p>
          <a:p>
            <a:r>
              <a:rPr lang="en-US" sz="800" dirty="0" smtClean="0">
                <a:solidFill>
                  <a:schemeClr val="bg1"/>
                </a:solidFill>
              </a:rPr>
              <a:t>Add the </a:t>
            </a:r>
            <a:r>
              <a:rPr lang="en-US" sz="800" dirty="0" err="1" smtClean="0">
                <a:solidFill>
                  <a:schemeClr val="bg1"/>
                </a:solidFill>
              </a:rPr>
              <a:t>Kconfig</a:t>
            </a:r>
            <a:r>
              <a:rPr lang="en-US" sz="800" dirty="0" smtClean="0">
                <a:solidFill>
                  <a:schemeClr val="bg1"/>
                </a:solidFill>
              </a:rPr>
              <a:t> entry</a:t>
            </a:r>
          </a:p>
          <a:p>
            <a:pPr>
              <a:buNone/>
            </a:pPr>
            <a:r>
              <a:rPr lang="en-US" sz="800" b="1" dirty="0" smtClean="0">
                <a:solidFill>
                  <a:schemeClr val="bg1"/>
                </a:solidFill>
              </a:rPr>
              <a:t>	Path: </a:t>
            </a:r>
            <a:endParaRPr lang="en-US" sz="800" dirty="0" smtClean="0">
              <a:solidFill>
                <a:schemeClr val="bg1"/>
              </a:solidFill>
            </a:endParaRPr>
          </a:p>
          <a:p>
            <a:pPr>
              <a:buNone/>
            </a:pPr>
            <a:r>
              <a:rPr lang="en-US" sz="800" dirty="0" smtClean="0">
                <a:solidFill>
                  <a:schemeClr val="bg1"/>
                </a:solidFill>
              </a:rPr>
              <a:t>	&lt;</a:t>
            </a:r>
            <a:r>
              <a:rPr lang="en-US" sz="800" dirty="0" err="1" smtClean="0">
                <a:solidFill>
                  <a:schemeClr val="bg1"/>
                </a:solidFill>
              </a:rPr>
              <a:t>my_android</a:t>
            </a:r>
            <a:r>
              <a:rPr lang="en-US" sz="800" dirty="0" smtClean="0">
                <a:solidFill>
                  <a:schemeClr val="bg1"/>
                </a:solidFill>
              </a:rPr>
              <a:t>&gt;/vendor/</a:t>
            </a:r>
            <a:r>
              <a:rPr lang="en-US" sz="800" dirty="0" err="1" smtClean="0">
                <a:solidFill>
                  <a:schemeClr val="bg1"/>
                </a:solidFill>
              </a:rPr>
              <a:t>nxp-opensource</a:t>
            </a:r>
            <a:r>
              <a:rPr lang="en-US" sz="800" dirty="0" smtClean="0">
                <a:solidFill>
                  <a:schemeClr val="bg1"/>
                </a:solidFill>
              </a:rPr>
              <a:t>/</a:t>
            </a:r>
            <a:r>
              <a:rPr lang="en-US" sz="800" dirty="0" err="1" smtClean="0">
                <a:solidFill>
                  <a:schemeClr val="bg1"/>
                </a:solidFill>
              </a:rPr>
              <a:t>kernel_imx</a:t>
            </a:r>
            <a:r>
              <a:rPr lang="en-US" sz="800" dirty="0" smtClean="0">
                <a:solidFill>
                  <a:schemeClr val="bg1"/>
                </a:solidFill>
              </a:rPr>
              <a:t>/drivers/net/wireless/</a:t>
            </a:r>
            <a:r>
              <a:rPr lang="en-US" sz="800" dirty="0" err="1" smtClean="0">
                <a:solidFill>
                  <a:schemeClr val="bg1"/>
                </a:solidFill>
              </a:rPr>
              <a:t>broadcom</a:t>
            </a:r>
            <a:r>
              <a:rPr lang="en-US" sz="800" dirty="0" smtClean="0">
                <a:solidFill>
                  <a:schemeClr val="bg1"/>
                </a:solidFill>
              </a:rPr>
              <a:t>/brcm80211/</a:t>
            </a:r>
            <a:r>
              <a:rPr lang="en-US" sz="800" dirty="0" err="1" smtClean="0">
                <a:solidFill>
                  <a:schemeClr val="bg1"/>
                </a:solidFill>
              </a:rPr>
              <a:t>brcmfmac</a:t>
            </a:r>
            <a:r>
              <a:rPr lang="en-US" sz="800" dirty="0" smtClean="0">
                <a:solidFill>
                  <a:schemeClr val="bg1"/>
                </a:solidFill>
              </a:rPr>
              <a:t>/ </a:t>
            </a:r>
            <a:r>
              <a:rPr lang="en-US" sz="800" dirty="0" err="1" smtClean="0">
                <a:solidFill>
                  <a:schemeClr val="bg1"/>
                </a:solidFill>
              </a:rPr>
              <a:t>Kconfig</a:t>
            </a:r>
            <a:endParaRPr lang="en-US" sz="800" dirty="0" smtClean="0">
              <a:solidFill>
                <a:schemeClr val="bg1"/>
              </a:solidFill>
            </a:endParaRPr>
          </a:p>
          <a:p>
            <a:pPr>
              <a:buNone/>
            </a:pPr>
            <a:r>
              <a:rPr lang="en-US" sz="800" dirty="0" smtClean="0">
                <a:solidFill>
                  <a:schemeClr val="bg1"/>
                </a:solidFill>
              </a:rPr>
              <a:t> </a:t>
            </a:r>
          </a:p>
          <a:p>
            <a:pPr>
              <a:buNone/>
            </a:pPr>
            <a:r>
              <a:rPr lang="en-US" sz="800" dirty="0" smtClean="0">
                <a:solidFill>
                  <a:schemeClr val="bg1"/>
                </a:solidFill>
              </a:rPr>
              <a:t>	</a:t>
            </a:r>
            <a:r>
              <a:rPr lang="en-US" sz="800" dirty="0" err="1" smtClean="0">
                <a:solidFill>
                  <a:schemeClr val="bg1"/>
                </a:solidFill>
              </a:rPr>
              <a:t>config</a:t>
            </a:r>
            <a:r>
              <a:rPr lang="en-US" sz="800" dirty="0" smtClean="0">
                <a:solidFill>
                  <a:schemeClr val="bg1"/>
                </a:solidFill>
              </a:rPr>
              <a:t> BRCMFMAC</a:t>
            </a:r>
          </a:p>
          <a:p>
            <a:pPr>
              <a:buNone/>
            </a:pPr>
            <a:r>
              <a:rPr lang="en-US" sz="800" dirty="0" smtClean="0">
                <a:solidFill>
                  <a:schemeClr val="bg1"/>
                </a:solidFill>
              </a:rPr>
              <a:t>       	 	</a:t>
            </a:r>
            <a:r>
              <a:rPr lang="en-US" sz="800" dirty="0" err="1" smtClean="0">
                <a:solidFill>
                  <a:schemeClr val="bg1"/>
                </a:solidFill>
              </a:rPr>
              <a:t>tristate</a:t>
            </a:r>
            <a:r>
              <a:rPr lang="en-US" sz="800" dirty="0" smtClean="0">
                <a:solidFill>
                  <a:schemeClr val="bg1"/>
                </a:solidFill>
              </a:rPr>
              <a:t> "Broadcom </a:t>
            </a:r>
            <a:r>
              <a:rPr lang="en-US" sz="800" dirty="0" err="1" smtClean="0">
                <a:solidFill>
                  <a:schemeClr val="bg1"/>
                </a:solidFill>
              </a:rPr>
              <a:t>FullMAC</a:t>
            </a:r>
            <a:r>
              <a:rPr lang="en-US" sz="800" dirty="0" smtClean="0">
                <a:solidFill>
                  <a:schemeClr val="bg1"/>
                </a:solidFill>
              </a:rPr>
              <a:t> WLAN driver"</a:t>
            </a:r>
          </a:p>
          <a:p>
            <a:pPr>
              <a:buNone/>
            </a:pPr>
            <a:r>
              <a:rPr lang="en-US" sz="800" dirty="0" smtClean="0">
                <a:solidFill>
                  <a:schemeClr val="bg1"/>
                </a:solidFill>
              </a:rPr>
              <a:t>        		depends on CFG80211</a:t>
            </a:r>
          </a:p>
          <a:p>
            <a:pPr>
              <a:buNone/>
            </a:pPr>
            <a:r>
              <a:rPr lang="en-US" sz="800" dirty="0" smtClean="0">
                <a:solidFill>
                  <a:schemeClr val="bg1"/>
                </a:solidFill>
              </a:rPr>
              <a:t>        		select BRCMUTIL</a:t>
            </a:r>
          </a:p>
          <a:p>
            <a:pPr>
              <a:buNone/>
            </a:pPr>
            <a:r>
              <a:rPr lang="en-US" sz="800" dirty="0" smtClean="0">
                <a:solidFill>
                  <a:schemeClr val="bg1"/>
                </a:solidFill>
              </a:rPr>
              <a:t>        		help</a:t>
            </a:r>
          </a:p>
          <a:p>
            <a:pPr>
              <a:buNone/>
            </a:pPr>
            <a:r>
              <a:rPr lang="en-US" sz="800" dirty="0" smtClean="0">
                <a:solidFill>
                  <a:schemeClr val="bg1"/>
                </a:solidFill>
              </a:rPr>
              <a:t>          This module adds support for wireless adapters based on Broadcom </a:t>
            </a:r>
            <a:r>
              <a:rPr lang="en-US" sz="800" dirty="0" err="1" smtClean="0">
                <a:solidFill>
                  <a:schemeClr val="bg1"/>
                </a:solidFill>
              </a:rPr>
              <a:t>FullMAC</a:t>
            </a:r>
            <a:r>
              <a:rPr lang="en-US" sz="800" dirty="0" smtClean="0">
                <a:solidFill>
                  <a:schemeClr val="bg1"/>
                </a:solidFill>
              </a:rPr>
              <a:t> chipsets. It has to work with at least one of the bus  interface support. If you choose to build a module, it'll be called </a:t>
            </a:r>
            <a:r>
              <a:rPr lang="en-US" sz="800" dirty="0" err="1" smtClean="0">
                <a:solidFill>
                  <a:schemeClr val="bg1"/>
                </a:solidFill>
              </a:rPr>
              <a:t>brcmfmac.ko</a:t>
            </a:r>
            <a:r>
              <a:rPr lang="en-US" sz="800" dirty="0" smtClean="0">
                <a:solidFill>
                  <a:schemeClr val="bg1"/>
                </a:solidFill>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 y="1295400"/>
            <a:ext cx="7162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81000" y="609600"/>
            <a:ext cx="5562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0" y="152400"/>
            <a:ext cx="9906000" cy="6477000"/>
          </a:xfrm>
        </p:spPr>
        <p:txBody>
          <a:bodyPr>
            <a:noAutofit/>
          </a:bodyPr>
          <a:lstStyle/>
          <a:p>
            <a:r>
              <a:rPr lang="en-US" sz="840" dirty="0" smtClean="0">
                <a:solidFill>
                  <a:schemeClr val="bg1"/>
                </a:solidFill>
              </a:rPr>
              <a:t>Add </a:t>
            </a:r>
            <a:r>
              <a:rPr lang="en-US" sz="840" dirty="0" err="1" smtClean="0">
                <a:solidFill>
                  <a:schemeClr val="bg1"/>
                </a:solidFill>
              </a:rPr>
              <a:t>defconfigentry</a:t>
            </a:r>
            <a:endParaRPr lang="en-US" sz="840" dirty="0" smtClean="0">
              <a:solidFill>
                <a:schemeClr val="bg1"/>
              </a:solidFill>
            </a:endParaRPr>
          </a:p>
          <a:p>
            <a:pPr>
              <a:buNone/>
            </a:pPr>
            <a:r>
              <a:rPr lang="en-US" sz="840" b="1" dirty="0" smtClean="0">
                <a:solidFill>
                  <a:schemeClr val="bg1"/>
                </a:solidFill>
              </a:rPr>
              <a:t>	Path: </a:t>
            </a:r>
            <a:r>
              <a:rPr lang="en-US" sz="840" dirty="0" smtClean="0">
                <a:solidFill>
                  <a:schemeClr val="bg1"/>
                </a:solidFill>
              </a:rPr>
              <a:t>&lt;</a:t>
            </a:r>
            <a:r>
              <a:rPr lang="en-US" sz="840" dirty="0" err="1" smtClean="0">
                <a:solidFill>
                  <a:schemeClr val="bg1"/>
                </a:solidFill>
              </a:rPr>
              <a:t>my_android</a:t>
            </a:r>
            <a:r>
              <a:rPr lang="en-US" sz="840" dirty="0" smtClean="0">
                <a:solidFill>
                  <a:schemeClr val="bg1"/>
                </a:solidFill>
              </a:rPr>
              <a:t>&gt;/vendor/</a:t>
            </a:r>
            <a:r>
              <a:rPr lang="en-US" sz="840" dirty="0" err="1" smtClean="0">
                <a:solidFill>
                  <a:schemeClr val="bg1"/>
                </a:solidFill>
              </a:rPr>
              <a:t>nxp-opensource</a:t>
            </a:r>
            <a:r>
              <a:rPr lang="en-US" sz="840" dirty="0" smtClean="0">
                <a:solidFill>
                  <a:schemeClr val="bg1"/>
                </a:solidFill>
              </a:rPr>
              <a:t>/</a:t>
            </a:r>
            <a:r>
              <a:rPr lang="en-US" sz="840" dirty="0" err="1" smtClean="0">
                <a:solidFill>
                  <a:schemeClr val="bg1"/>
                </a:solidFill>
              </a:rPr>
              <a:t>Kernel_imx</a:t>
            </a:r>
            <a:r>
              <a:rPr lang="en-US" sz="840" dirty="0" smtClean="0">
                <a:solidFill>
                  <a:schemeClr val="bg1"/>
                </a:solidFill>
              </a:rPr>
              <a:t>/arch/arm64/</a:t>
            </a:r>
            <a:r>
              <a:rPr lang="en-US" sz="840" dirty="0" err="1" smtClean="0">
                <a:solidFill>
                  <a:schemeClr val="bg1"/>
                </a:solidFill>
              </a:rPr>
              <a:t>configs</a:t>
            </a:r>
            <a:r>
              <a:rPr lang="en-US" sz="840" dirty="0" smtClean="0">
                <a:solidFill>
                  <a:schemeClr val="bg1"/>
                </a:solidFill>
              </a:rPr>
              <a:t>/imx_v8_android_defconfig</a:t>
            </a:r>
          </a:p>
          <a:p>
            <a:pPr>
              <a:buNone/>
            </a:pPr>
            <a:r>
              <a:rPr lang="en-US" sz="840" dirty="0" smtClean="0">
                <a:solidFill>
                  <a:schemeClr val="bg1"/>
                </a:solidFill>
              </a:rPr>
              <a:t> </a:t>
            </a:r>
          </a:p>
          <a:p>
            <a:pPr>
              <a:buNone/>
            </a:pPr>
            <a:r>
              <a:rPr lang="en-US" sz="840" dirty="0" smtClean="0">
                <a:solidFill>
                  <a:schemeClr val="bg1"/>
                </a:solidFill>
              </a:rPr>
              <a:t>	CONFIG_BRCMFMAC=m</a:t>
            </a:r>
          </a:p>
          <a:p>
            <a:pPr>
              <a:buNone/>
            </a:pPr>
            <a:r>
              <a:rPr lang="en-US" sz="840" dirty="0" smtClean="0">
                <a:solidFill>
                  <a:schemeClr val="bg1"/>
                </a:solidFill>
              </a:rPr>
              <a:t> </a:t>
            </a:r>
          </a:p>
          <a:p>
            <a:r>
              <a:rPr lang="en-US" sz="840" dirty="0" smtClean="0">
                <a:solidFill>
                  <a:schemeClr val="bg1"/>
                </a:solidFill>
              </a:rPr>
              <a:t>Build the kernel with below commands</a:t>
            </a:r>
          </a:p>
          <a:p>
            <a:pPr>
              <a:buNone/>
            </a:pPr>
            <a:r>
              <a:rPr lang="en-US" sz="840" dirty="0" smtClean="0">
                <a:solidFill>
                  <a:schemeClr val="bg1"/>
                </a:solidFill>
              </a:rPr>
              <a:t> </a:t>
            </a:r>
          </a:p>
          <a:p>
            <a:pPr>
              <a:buNone/>
            </a:pPr>
            <a:r>
              <a:rPr lang="en-US" sz="840" dirty="0" smtClean="0">
                <a:solidFill>
                  <a:schemeClr val="bg1"/>
                </a:solidFill>
              </a:rPr>
              <a:t>	$ </a:t>
            </a:r>
            <a:r>
              <a:rPr lang="en-US" sz="840" dirty="0" err="1" smtClean="0">
                <a:solidFill>
                  <a:schemeClr val="bg1"/>
                </a:solidFill>
              </a:rPr>
              <a:t>cd</a:t>
            </a:r>
            <a:r>
              <a:rPr lang="en-US" sz="840" dirty="0" smtClean="0">
                <a:solidFill>
                  <a:schemeClr val="bg1"/>
                </a:solidFill>
              </a:rPr>
              <a:t> {MY_ANDROID}</a:t>
            </a:r>
          </a:p>
          <a:p>
            <a:pPr>
              <a:buNone/>
            </a:pPr>
            <a:r>
              <a:rPr lang="en-US" sz="840" dirty="0" smtClean="0">
                <a:solidFill>
                  <a:schemeClr val="bg1"/>
                </a:solidFill>
              </a:rPr>
              <a:t>	$ source build/envsetup.sh</a:t>
            </a:r>
            <a:br>
              <a:rPr lang="en-US" sz="840" dirty="0" smtClean="0">
                <a:solidFill>
                  <a:schemeClr val="bg1"/>
                </a:solidFill>
              </a:rPr>
            </a:br>
            <a:r>
              <a:rPr lang="en-US" sz="840" dirty="0" smtClean="0">
                <a:solidFill>
                  <a:schemeClr val="bg1"/>
                </a:solidFill>
              </a:rPr>
              <a:t>$ lunch evk_8mm-userdebug</a:t>
            </a:r>
            <a:br>
              <a:rPr lang="en-US" sz="840" dirty="0" smtClean="0">
                <a:solidFill>
                  <a:schemeClr val="bg1"/>
                </a:solidFill>
              </a:rPr>
            </a:br>
            <a:r>
              <a:rPr lang="en-US" sz="840" dirty="0" smtClean="0">
                <a:solidFill>
                  <a:schemeClr val="bg1"/>
                </a:solidFill>
              </a:rPr>
              <a:t>$ export AARCH64_GCC_CROSS_COMPILE=/home/</a:t>
            </a:r>
            <a:r>
              <a:rPr lang="en-US" sz="840" dirty="0" err="1" smtClean="0">
                <a:solidFill>
                  <a:schemeClr val="bg1"/>
                </a:solidFill>
              </a:rPr>
              <a:t>homdir</a:t>
            </a:r>
            <a:r>
              <a:rPr lang="en-US" sz="840" dirty="0" smtClean="0">
                <a:solidFill>
                  <a:schemeClr val="bg1"/>
                </a:solidFill>
              </a:rPr>
              <a:t>/</a:t>
            </a:r>
            <a:r>
              <a:rPr lang="en-US" sz="840" dirty="0" err="1" smtClean="0">
                <a:solidFill>
                  <a:schemeClr val="bg1"/>
                </a:solidFill>
              </a:rPr>
              <a:t>NXPNew</a:t>
            </a:r>
            <a:r>
              <a:rPr lang="en-US" sz="840" dirty="0" smtClean="0">
                <a:solidFill>
                  <a:schemeClr val="bg1"/>
                </a:solidFill>
              </a:rPr>
              <a:t>/</a:t>
            </a:r>
            <a:r>
              <a:rPr lang="en-US" sz="840" dirty="0" err="1" smtClean="0">
                <a:solidFill>
                  <a:schemeClr val="bg1"/>
                </a:solidFill>
              </a:rPr>
              <a:t>gcc_toolchain</a:t>
            </a:r>
            <a:r>
              <a:rPr lang="en-US" sz="840" dirty="0" smtClean="0">
                <a:solidFill>
                  <a:schemeClr val="bg1"/>
                </a:solidFill>
              </a:rPr>
              <a:t>/gcc-arm-8.3-2019.03-x86_64-aarch64-linux-gnu/bin/aarch64-linux-gnu-</a:t>
            </a:r>
            <a:br>
              <a:rPr lang="en-US" sz="840" dirty="0" smtClean="0">
                <a:solidFill>
                  <a:schemeClr val="bg1"/>
                </a:solidFill>
              </a:rPr>
            </a:br>
            <a:r>
              <a:rPr lang="en-US" sz="840" dirty="0" smtClean="0">
                <a:solidFill>
                  <a:schemeClr val="bg1"/>
                </a:solidFill>
              </a:rPr>
              <a:t>$ ./imx-make.sh kernel -j2 2&gt;&amp;1 | tee build-logs/build-log_$(date '+%</a:t>
            </a:r>
            <a:r>
              <a:rPr lang="en-US" sz="840" dirty="0" err="1" smtClean="0">
                <a:solidFill>
                  <a:schemeClr val="bg1"/>
                </a:solidFill>
              </a:rPr>
              <a:t>Y%m%d_%H%M%S</a:t>
            </a:r>
            <a:r>
              <a:rPr lang="en-US" sz="840" dirty="0" smtClean="0">
                <a:solidFill>
                  <a:schemeClr val="bg1"/>
                </a:solidFill>
              </a:rPr>
              <a:t>').txt</a:t>
            </a:r>
          </a:p>
          <a:p>
            <a:pPr>
              <a:buNone/>
            </a:pPr>
            <a:r>
              <a:rPr lang="en-US" sz="840" dirty="0" smtClean="0">
                <a:solidFill>
                  <a:schemeClr val="bg1"/>
                </a:solidFill>
              </a:rPr>
              <a:t> </a:t>
            </a:r>
          </a:p>
          <a:p>
            <a:r>
              <a:rPr lang="en-US" sz="840" dirty="0" smtClean="0">
                <a:solidFill>
                  <a:schemeClr val="bg1"/>
                </a:solidFill>
              </a:rPr>
              <a:t>After build got success, Find the below path for generated </a:t>
            </a:r>
            <a:r>
              <a:rPr lang="en-US" sz="840" dirty="0" err="1" smtClean="0">
                <a:solidFill>
                  <a:schemeClr val="bg1"/>
                </a:solidFill>
              </a:rPr>
              <a:t>brcmfmac.ko</a:t>
            </a:r>
            <a:endParaRPr lang="en-US" sz="840" dirty="0" smtClean="0">
              <a:solidFill>
                <a:schemeClr val="bg1"/>
              </a:solidFill>
            </a:endParaRPr>
          </a:p>
          <a:p>
            <a:pPr>
              <a:buNone/>
            </a:pPr>
            <a:r>
              <a:rPr lang="en-IN" sz="840" dirty="0" smtClean="0">
                <a:solidFill>
                  <a:schemeClr val="bg1"/>
                </a:solidFill>
              </a:rPr>
              <a:t>out/target/product/evk_8mm/</a:t>
            </a:r>
            <a:r>
              <a:rPr lang="en-IN" sz="840" dirty="0" err="1" smtClean="0">
                <a:solidFill>
                  <a:schemeClr val="bg1"/>
                </a:solidFill>
              </a:rPr>
              <a:t>obj</a:t>
            </a:r>
            <a:r>
              <a:rPr lang="en-IN" sz="840" dirty="0" smtClean="0">
                <a:solidFill>
                  <a:schemeClr val="bg1"/>
                </a:solidFill>
              </a:rPr>
              <a:t>/KERNEL_OBJ/drivers/net/wireless/</a:t>
            </a:r>
            <a:r>
              <a:rPr lang="en-IN" sz="840" dirty="0" err="1" smtClean="0">
                <a:solidFill>
                  <a:schemeClr val="bg1"/>
                </a:solidFill>
              </a:rPr>
              <a:t>broadcom</a:t>
            </a:r>
            <a:r>
              <a:rPr lang="en-IN" sz="840" dirty="0" smtClean="0">
                <a:solidFill>
                  <a:schemeClr val="bg1"/>
                </a:solidFill>
              </a:rPr>
              <a:t>/brcm80211/</a:t>
            </a:r>
            <a:r>
              <a:rPr lang="en-IN" sz="840" dirty="0" err="1" smtClean="0">
                <a:solidFill>
                  <a:schemeClr val="bg1"/>
                </a:solidFill>
              </a:rPr>
              <a:t>brcmfmac</a:t>
            </a:r>
            <a:r>
              <a:rPr lang="en-IN" sz="840" dirty="0" smtClean="0">
                <a:solidFill>
                  <a:schemeClr val="bg1"/>
                </a:solidFill>
              </a:rPr>
              <a:t>/</a:t>
            </a:r>
            <a:r>
              <a:rPr lang="en-IN" sz="840" dirty="0" err="1" smtClean="0">
                <a:solidFill>
                  <a:schemeClr val="bg1"/>
                </a:solidFill>
              </a:rPr>
              <a:t>brcmfmac.ko</a:t>
            </a:r>
            <a:endParaRPr lang="en-US" sz="840" dirty="0" smtClean="0">
              <a:solidFill>
                <a:schemeClr val="bg1"/>
              </a:solidFill>
            </a:endParaRPr>
          </a:p>
          <a:p>
            <a:pPr>
              <a:buNone/>
            </a:pPr>
            <a:r>
              <a:rPr lang="en-IN" sz="840" dirty="0" smtClean="0">
                <a:solidFill>
                  <a:schemeClr val="bg1"/>
                </a:solidFill>
              </a:rPr>
              <a:t> </a:t>
            </a:r>
            <a:endParaRPr lang="en-US" sz="840" dirty="0" smtClean="0">
              <a:solidFill>
                <a:schemeClr val="bg1"/>
              </a:solidFill>
            </a:endParaRPr>
          </a:p>
          <a:p>
            <a:pPr>
              <a:buNone/>
            </a:pPr>
            <a:r>
              <a:rPr lang="en-US" sz="840" b="1" u="sng" dirty="0" smtClean="0">
                <a:solidFill>
                  <a:schemeClr val="bg1"/>
                </a:solidFill>
              </a:rPr>
              <a:t>Coding Standards</a:t>
            </a:r>
            <a:endParaRPr lang="en-US" sz="840" b="1" dirty="0" smtClean="0">
              <a:solidFill>
                <a:schemeClr val="bg1"/>
              </a:solidFill>
            </a:endParaRPr>
          </a:p>
          <a:p>
            <a:pPr>
              <a:buNone/>
            </a:pPr>
            <a:r>
              <a:rPr lang="en-US" sz="840" dirty="0" smtClean="0">
                <a:solidFill>
                  <a:schemeClr val="bg1"/>
                </a:solidFill>
              </a:rPr>
              <a:t> </a:t>
            </a:r>
          </a:p>
          <a:p>
            <a:pPr>
              <a:buNone/>
            </a:pPr>
            <a:r>
              <a:rPr lang="en-US" sz="840" dirty="0" smtClean="0">
                <a:solidFill>
                  <a:schemeClr val="bg1"/>
                </a:solidFill>
              </a:rPr>
              <a:t>1. Programming Language used</a:t>
            </a:r>
          </a:p>
          <a:p>
            <a:pPr>
              <a:buNone/>
            </a:pPr>
            <a:r>
              <a:rPr lang="en-US" sz="840" dirty="0" smtClean="0">
                <a:solidFill>
                  <a:schemeClr val="bg1"/>
                </a:solidFill>
              </a:rPr>
              <a:t>	C, C++</a:t>
            </a:r>
          </a:p>
          <a:p>
            <a:pPr>
              <a:buNone/>
            </a:pPr>
            <a:r>
              <a:rPr lang="en-US" sz="840" dirty="0" smtClean="0">
                <a:solidFill>
                  <a:schemeClr val="bg1"/>
                </a:solidFill>
              </a:rPr>
              <a:t>2. Coding Standards Adopted</a:t>
            </a:r>
          </a:p>
          <a:p>
            <a:pPr>
              <a:buNone/>
            </a:pPr>
            <a:r>
              <a:rPr lang="en-US" sz="840" dirty="0" smtClean="0">
                <a:solidFill>
                  <a:schemeClr val="bg1"/>
                </a:solidFill>
              </a:rPr>
              <a:t>   	Coding guidelines</a:t>
            </a:r>
          </a:p>
          <a:p>
            <a:pPr>
              <a:buNone/>
            </a:pPr>
            <a:r>
              <a:rPr lang="en-US" sz="840" dirty="0" smtClean="0">
                <a:solidFill>
                  <a:schemeClr val="bg1"/>
                </a:solidFill>
              </a:rPr>
              <a:t> </a:t>
            </a:r>
          </a:p>
          <a:p>
            <a:pPr>
              <a:buNone/>
            </a:pPr>
            <a:r>
              <a:rPr lang="en-US" sz="840" b="1" u="sng" dirty="0" smtClean="0">
                <a:solidFill>
                  <a:schemeClr val="bg1"/>
                </a:solidFill>
              </a:rPr>
              <a:t>Reference</a:t>
            </a:r>
            <a:endParaRPr lang="en-US" sz="840" b="1" dirty="0" smtClean="0">
              <a:solidFill>
                <a:schemeClr val="bg1"/>
              </a:solidFill>
            </a:endParaRPr>
          </a:p>
          <a:p>
            <a:pPr lvl="0">
              <a:buNone/>
            </a:pPr>
            <a:r>
              <a:rPr lang="en-US" sz="840" dirty="0" smtClean="0">
                <a:solidFill>
                  <a:schemeClr val="bg1"/>
                </a:solidFill>
              </a:rPr>
              <a:t>https://www.nxp.com/products/processors-and-microcontrollers/arm-processors/i-mx-applications-processors/i-mx-8-processors/i-mx-8m-mini-arm-cortex-a53-cortex-m4-audio-voice-video:i.MX8MMINI</a:t>
            </a:r>
          </a:p>
          <a:p>
            <a:pPr lvl="0">
              <a:buNone/>
            </a:pPr>
            <a:r>
              <a:rPr lang="en-US" sz="840" dirty="0" smtClean="0">
                <a:solidFill>
                  <a:schemeClr val="bg1"/>
                </a:solidFill>
              </a:rPr>
              <a:t>https://www.murata.com/en-sg/products/connectivitymodule/wi-fi-bluetooth/overview/lineup/type1mw</a:t>
            </a:r>
          </a:p>
          <a:p>
            <a:pPr>
              <a:buNone/>
            </a:pPr>
            <a:r>
              <a:rPr lang="en-US" sz="840" dirty="0" smtClean="0">
                <a:solidFill>
                  <a:schemeClr val="bg1"/>
                </a:solidFill>
              </a:rPr>
              <a:t> </a:t>
            </a:r>
          </a:p>
          <a:p>
            <a:pPr>
              <a:buNone/>
            </a:pPr>
            <a:r>
              <a:rPr lang="en-US" sz="840" b="1" u="sng" dirty="0" smtClean="0">
                <a:solidFill>
                  <a:schemeClr val="bg1"/>
                </a:solidFill>
              </a:rPr>
              <a:t>Glossary</a:t>
            </a:r>
            <a:endParaRPr lang="en-US" sz="840" b="1" dirty="0" smtClean="0">
              <a:solidFill>
                <a:schemeClr val="bg1"/>
              </a:solidFill>
            </a:endParaRPr>
          </a:p>
          <a:p>
            <a:pPr lvl="0">
              <a:buNone/>
            </a:pPr>
            <a:r>
              <a:rPr lang="en-US" sz="840" dirty="0" smtClean="0">
                <a:solidFill>
                  <a:schemeClr val="bg1"/>
                </a:solidFill>
              </a:rPr>
              <a:t>Wi-Fi 	– Wireless Fidelity</a:t>
            </a:r>
          </a:p>
          <a:p>
            <a:pPr lvl="0">
              <a:buNone/>
            </a:pPr>
            <a:r>
              <a:rPr lang="en-US" sz="840" dirty="0" smtClean="0">
                <a:solidFill>
                  <a:schemeClr val="bg1"/>
                </a:solidFill>
              </a:rPr>
              <a:t>BT 	– Bluetooth</a:t>
            </a:r>
          </a:p>
          <a:p>
            <a:pPr lvl="0">
              <a:buNone/>
            </a:pPr>
            <a:r>
              <a:rPr lang="en-US" sz="840" dirty="0" smtClean="0">
                <a:solidFill>
                  <a:schemeClr val="bg1"/>
                </a:solidFill>
              </a:rPr>
              <a:t>HDMI 	– High-Definition Multimedia Interface</a:t>
            </a:r>
          </a:p>
          <a:p>
            <a:pPr lvl="0">
              <a:buNone/>
            </a:pPr>
            <a:r>
              <a:rPr lang="en-US" sz="840" dirty="0" smtClean="0">
                <a:solidFill>
                  <a:schemeClr val="bg1"/>
                </a:solidFill>
              </a:rPr>
              <a:t>MIPI   	-  Mobile Industry Processor Interface</a:t>
            </a:r>
          </a:p>
          <a:p>
            <a:pPr lvl="0">
              <a:buNone/>
            </a:pPr>
            <a:r>
              <a:rPr lang="en-US" sz="840" dirty="0" smtClean="0">
                <a:solidFill>
                  <a:schemeClr val="bg1"/>
                </a:solidFill>
              </a:rPr>
              <a:t>UUU 	-  Universal Update Utility</a:t>
            </a:r>
          </a:p>
          <a:p>
            <a:pPr lvl="0">
              <a:buNone/>
            </a:pPr>
            <a:r>
              <a:rPr lang="en-US" sz="840" dirty="0" smtClean="0">
                <a:solidFill>
                  <a:schemeClr val="bg1"/>
                </a:solidFill>
              </a:rPr>
              <a:t>ADB 	– Android Debug Bridge</a:t>
            </a:r>
          </a:p>
          <a:p>
            <a:pPr lvl="0">
              <a:buNone/>
            </a:pPr>
            <a:r>
              <a:rPr lang="en-US" sz="840" dirty="0" smtClean="0">
                <a:solidFill>
                  <a:schemeClr val="bg1"/>
                </a:solidFill>
              </a:rPr>
              <a:t>IC 	– Integrated Chip</a:t>
            </a:r>
          </a:p>
          <a:p>
            <a:pPr lvl="0">
              <a:buNone/>
            </a:pPr>
            <a:r>
              <a:rPr lang="en-US" sz="840" dirty="0" smtClean="0">
                <a:solidFill>
                  <a:schemeClr val="bg1"/>
                </a:solidFill>
              </a:rPr>
              <a:t>I2C 	– Inter-Integrated Circuit</a:t>
            </a:r>
          </a:p>
          <a:p>
            <a:pPr>
              <a:buNone/>
            </a:pPr>
            <a:r>
              <a:rPr lang="en-US" sz="840" dirty="0" smtClean="0">
                <a:solidFill>
                  <a:schemeClr val="bg1"/>
                </a:solidFill>
              </a:rPr>
              <a:t> </a:t>
            </a:r>
          </a:p>
          <a:p>
            <a:pPr>
              <a:buNone/>
            </a:pPr>
            <a:r>
              <a:rPr lang="en-US" sz="840" dirty="0" smtClean="0">
                <a:solidFill>
                  <a:schemeClr val="bg1"/>
                </a:solidFill>
              </a:rPr>
              <a:t> </a:t>
            </a:r>
          </a:p>
          <a:p>
            <a:pPr>
              <a:buNone/>
            </a:pPr>
            <a:endParaRPr lang="en-US" sz="840" dirty="0">
              <a:solidFill>
                <a:schemeClr val="bg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ounded Rectangle 14"/>
          <p:cNvSpPr/>
          <p:nvPr/>
        </p:nvSpPr>
        <p:spPr>
          <a:xfrm>
            <a:off x="685800" y="1371600"/>
            <a:ext cx="2667000" cy="502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lstStyle/>
          <a:p>
            <a:pPr>
              <a:buNone/>
            </a:pPr>
            <a:r>
              <a:rPr lang="en-US" dirty="0" smtClean="0">
                <a:solidFill>
                  <a:schemeClr val="bg1"/>
                </a:solidFill>
              </a:rPr>
              <a:t>Teams</a:t>
            </a:r>
          </a:p>
          <a:p>
            <a:pPr>
              <a:buNone/>
            </a:pPr>
            <a:endParaRPr lang="en-US" dirty="0">
              <a:solidFill>
                <a:schemeClr val="bg1"/>
              </a:solidFill>
            </a:endParaRPr>
          </a:p>
        </p:txBody>
      </p:sp>
      <p:sp>
        <p:nvSpPr>
          <p:cNvPr id="4" name="Rectangle 3"/>
          <p:cNvSpPr/>
          <p:nvPr/>
        </p:nvSpPr>
        <p:spPr>
          <a:xfrm>
            <a:off x="914400" y="2895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Development team</a:t>
            </a:r>
            <a:endParaRPr lang="en-US" dirty="0">
              <a:solidFill>
                <a:srgbClr val="FF0000"/>
              </a:solidFill>
            </a:endParaRPr>
          </a:p>
        </p:txBody>
      </p:sp>
      <p:sp>
        <p:nvSpPr>
          <p:cNvPr id="5" name="Rectangle 4"/>
          <p:cNvSpPr/>
          <p:nvPr/>
        </p:nvSpPr>
        <p:spPr>
          <a:xfrm>
            <a:off x="5562600" y="12192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Audio,Video,input,BT,Wifi</a:t>
            </a:r>
            <a:r>
              <a:rPr lang="en-US" dirty="0" smtClean="0"/>
              <a:t> team</a:t>
            </a:r>
            <a:endParaRPr lang="en-US" dirty="0"/>
          </a:p>
        </p:txBody>
      </p:sp>
      <p:sp>
        <p:nvSpPr>
          <p:cNvPr id="6" name="Rectangle 5"/>
          <p:cNvSpPr/>
          <p:nvPr/>
        </p:nvSpPr>
        <p:spPr>
          <a:xfrm>
            <a:off x="5562600" y="2362200"/>
            <a:ext cx="2895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HMI(Projection and connection manager)</a:t>
            </a:r>
            <a:endParaRPr lang="en-US" dirty="0"/>
          </a:p>
        </p:txBody>
      </p:sp>
      <p:sp>
        <p:nvSpPr>
          <p:cNvPr id="7" name="Rectangle 6"/>
          <p:cNvSpPr/>
          <p:nvPr/>
        </p:nvSpPr>
        <p:spPr>
          <a:xfrm>
            <a:off x="5562600" y="35052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Testing</a:t>
            </a:r>
            <a:endParaRPr lang="en-US" dirty="0"/>
          </a:p>
        </p:txBody>
      </p:sp>
      <p:sp>
        <p:nvSpPr>
          <p:cNvPr id="8" name="Rectangle 7"/>
          <p:cNvSpPr/>
          <p:nvPr/>
        </p:nvSpPr>
        <p:spPr>
          <a:xfrm>
            <a:off x="5562600" y="46482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Precertification team</a:t>
            </a:r>
            <a:endParaRPr lang="en-US" dirty="0"/>
          </a:p>
        </p:txBody>
      </p:sp>
      <p:sp>
        <p:nvSpPr>
          <p:cNvPr id="9" name="Rectangle 8"/>
          <p:cNvSpPr/>
          <p:nvPr/>
        </p:nvSpPr>
        <p:spPr>
          <a:xfrm>
            <a:off x="5562600" y="57150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 Testing team</a:t>
            </a:r>
            <a:endParaRPr lang="en-US" dirty="0"/>
          </a:p>
        </p:txBody>
      </p:sp>
      <p:sp>
        <p:nvSpPr>
          <p:cNvPr id="10" name="Rectangle 9"/>
          <p:cNvSpPr/>
          <p:nvPr/>
        </p:nvSpPr>
        <p:spPr>
          <a:xfrm>
            <a:off x="914400" y="1752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Architect</a:t>
            </a:r>
            <a:endParaRPr lang="en-US" dirty="0"/>
          </a:p>
        </p:txBody>
      </p:sp>
      <p:sp>
        <p:nvSpPr>
          <p:cNvPr id="11" name="Rectangle 10"/>
          <p:cNvSpPr/>
          <p:nvPr/>
        </p:nvSpPr>
        <p:spPr>
          <a:xfrm>
            <a:off x="914400" y="4038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Certification manager</a:t>
            </a:r>
            <a:endParaRPr lang="en-US" dirty="0"/>
          </a:p>
        </p:txBody>
      </p:sp>
      <p:sp>
        <p:nvSpPr>
          <p:cNvPr id="12" name="Rectangle 11"/>
          <p:cNvSpPr/>
          <p:nvPr/>
        </p:nvSpPr>
        <p:spPr>
          <a:xfrm>
            <a:off x="914400" y="5181600"/>
            <a:ext cx="2133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Feature Owners</a:t>
            </a:r>
            <a:endParaRPr lang="en-US" dirty="0"/>
          </a:p>
        </p:txBody>
      </p:sp>
      <p:sp>
        <p:nvSpPr>
          <p:cNvPr id="16" name="Rectangle 15"/>
          <p:cNvSpPr/>
          <p:nvPr/>
        </p:nvSpPr>
        <p:spPr>
          <a:xfrm>
            <a:off x="7772400" y="3733800"/>
            <a:ext cx="1674625" cy="461665"/>
          </a:xfrm>
          <a:prstGeom prst="rect">
            <a:avLst/>
          </a:prstGeom>
          <a:noFill/>
        </p:spPr>
        <p:txBody>
          <a:bodyPr wrap="none" lIns="91440" tIns="45720" rIns="91440" bIns="45720">
            <a:spAutoFit/>
          </a:bodyPr>
          <a:lstStyle/>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Unit testing</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7" name="Rectangle 16"/>
          <p:cNvSpPr/>
          <p:nvPr/>
        </p:nvSpPr>
        <p:spPr>
          <a:xfrm>
            <a:off x="7696201" y="5943601"/>
            <a:ext cx="2209800" cy="830997"/>
          </a:xfrm>
          <a:prstGeom prst="rect">
            <a:avLst/>
          </a:prstGeom>
          <a:noFill/>
        </p:spPr>
        <p:txBody>
          <a:bodyPr wrap="square" lIns="91440" tIns="45720" rIns="91440" bIns="45720">
            <a:spAutoFit/>
          </a:bodyPr>
          <a:lstStyle/>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Complete HU test (HW/SW)</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9" name="Rectangle 18"/>
          <p:cNvSpPr/>
          <p:nvPr/>
        </p:nvSpPr>
        <p:spPr>
          <a:xfrm>
            <a:off x="7696200" y="4724400"/>
            <a:ext cx="1981200" cy="838199"/>
          </a:xfrm>
          <a:prstGeom prst="rect">
            <a:avLst/>
          </a:prstGeom>
          <a:noFill/>
        </p:spPr>
        <p:txBody>
          <a:bodyPr wrap="square" lIns="91440" tIns="45720" rIns="91440" bIns="45720">
            <a:spAutoFit/>
          </a:bodyPr>
          <a:lstStyle/>
          <a:p>
            <a:pPr algn="ctr"/>
            <a:r>
              <a:rPr lang="en-US" sz="16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Entire test suite to comply with goggle expectation </a:t>
            </a:r>
            <a:endParaRPr lang="en-US" sz="1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1" name="Straight Arrow Connector 20"/>
          <p:cNvCxnSpPr>
            <a:stCxn id="4" idx="3"/>
            <a:endCxn id="5" idx="1"/>
          </p:cNvCxnSpPr>
          <p:nvPr/>
        </p:nvCxnSpPr>
        <p:spPr>
          <a:xfrm flipV="1">
            <a:off x="3048000" y="1676400"/>
            <a:ext cx="25146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4" idx="3"/>
            <a:endCxn id="6" idx="1"/>
          </p:cNvCxnSpPr>
          <p:nvPr/>
        </p:nvCxnSpPr>
        <p:spPr>
          <a:xfrm flipV="1">
            <a:off x="3048000" y="2819400"/>
            <a:ext cx="2514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rot="19728404">
            <a:off x="3425665" y="2086288"/>
            <a:ext cx="2116926" cy="307777"/>
          </a:xfrm>
          <a:prstGeom prst="rect">
            <a:avLst/>
          </a:prstGeom>
          <a:noFill/>
        </p:spPr>
        <p:txBody>
          <a:bodyPr wrap="square" lIns="91440" tIns="45720" rIns="91440" bIns="45720">
            <a:spAutoFit/>
          </a:bodyPr>
          <a:lstStyle/>
          <a:p>
            <a:pPr algn="ctr"/>
            <a:r>
              <a:rPr lang="en-US" sz="1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Interacting with</a:t>
            </a:r>
            <a:endParaRPr lang="en-US" sz="1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7" name="Rectangle 26"/>
          <p:cNvSpPr/>
          <p:nvPr/>
        </p:nvSpPr>
        <p:spPr>
          <a:xfrm rot="20884317">
            <a:off x="3878866" y="2683389"/>
            <a:ext cx="1538668" cy="307777"/>
          </a:xfrm>
          <a:prstGeom prst="rect">
            <a:avLst/>
          </a:prstGeom>
          <a:noFill/>
        </p:spPr>
        <p:txBody>
          <a:bodyPr wrap="square" lIns="91440" tIns="45720" rIns="91440" bIns="45720">
            <a:spAutoFit/>
          </a:bodyPr>
          <a:lstStyle/>
          <a:p>
            <a:pPr algn="ctr"/>
            <a:r>
              <a:rPr lang="en-US" sz="1400" dirty="0" smtClean="0">
                <a:solidFill>
                  <a:srgbClr val="FF0000"/>
                </a:solidFill>
              </a:rPr>
              <a:t>Interacting with</a:t>
            </a:r>
            <a:endParaRPr lang="en-US" sz="1400" dirty="0">
              <a:solidFill>
                <a:srgbClr val="FF0000"/>
              </a:solidFill>
            </a:endParaRPr>
          </a:p>
        </p:txBody>
      </p:sp>
      <p:cxnSp>
        <p:nvCxnSpPr>
          <p:cNvPr id="29" name="Straight Arrow Connector 28"/>
          <p:cNvCxnSpPr>
            <a:stCxn id="4" idx="3"/>
            <a:endCxn id="7" idx="1"/>
          </p:cNvCxnSpPr>
          <p:nvPr/>
        </p:nvCxnSpPr>
        <p:spPr>
          <a:xfrm>
            <a:off x="3048000" y="3352800"/>
            <a:ext cx="2514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4" idx="3"/>
            <a:endCxn id="8" idx="1"/>
          </p:cNvCxnSpPr>
          <p:nvPr/>
        </p:nvCxnSpPr>
        <p:spPr>
          <a:xfrm>
            <a:off x="3048000" y="3352800"/>
            <a:ext cx="2514600" cy="1752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4" idx="3"/>
            <a:endCxn id="9" idx="1"/>
          </p:cNvCxnSpPr>
          <p:nvPr/>
        </p:nvCxnSpPr>
        <p:spPr>
          <a:xfrm>
            <a:off x="3048000" y="3352800"/>
            <a:ext cx="2514600" cy="2819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8200" y="1371600"/>
            <a:ext cx="2285999" cy="307777"/>
          </a:xfrm>
          <a:prstGeom prst="rect">
            <a:avLst/>
          </a:prstGeom>
          <a:noFill/>
        </p:spPr>
        <p:txBody>
          <a:bodyPr wrap="square" lIns="91440" tIns="45720" rIns="91440" bIns="45720">
            <a:spAutoFit/>
          </a:bodyPr>
          <a:lstStyle/>
          <a:p>
            <a:pPr algn="ctr"/>
            <a:r>
              <a:rPr lang="en-US" sz="1400" dirty="0" smtClean="0">
                <a:solidFill>
                  <a:srgbClr val="FF0000"/>
                </a:solidFill>
              </a:rPr>
              <a:t>Working along  with</a:t>
            </a:r>
            <a:endParaRPr lang="en-US" sz="1400" dirty="0">
              <a:solidFill>
                <a:srgbClr val="FF0000"/>
              </a:solidFill>
            </a:endParaRPr>
          </a:p>
        </p:txBody>
      </p:sp>
      <p:sp>
        <p:nvSpPr>
          <p:cNvPr id="35" name="Rectangle 34"/>
          <p:cNvSpPr/>
          <p:nvPr/>
        </p:nvSpPr>
        <p:spPr>
          <a:xfrm rot="2884329">
            <a:off x="3748993" y="4651486"/>
            <a:ext cx="1538668" cy="307777"/>
          </a:xfrm>
          <a:prstGeom prst="rect">
            <a:avLst/>
          </a:prstGeom>
          <a:noFill/>
        </p:spPr>
        <p:txBody>
          <a:bodyPr wrap="square" lIns="91440" tIns="45720" rIns="91440" bIns="45720">
            <a:spAutoFit/>
          </a:bodyPr>
          <a:lstStyle/>
          <a:p>
            <a:pPr algn="ctr"/>
            <a:r>
              <a:rPr lang="en-US" sz="1400" dirty="0" smtClean="0">
                <a:solidFill>
                  <a:srgbClr val="FF0000"/>
                </a:solidFill>
              </a:rPr>
              <a:t>Interacting with</a:t>
            </a:r>
            <a:endParaRPr lang="en-US" sz="1400" dirty="0">
              <a:solidFill>
                <a:srgbClr val="FF0000"/>
              </a:solidFill>
            </a:endParaRPr>
          </a:p>
        </p:txBody>
      </p:sp>
      <p:sp>
        <p:nvSpPr>
          <p:cNvPr id="36" name="Rectangle 35"/>
          <p:cNvSpPr/>
          <p:nvPr/>
        </p:nvSpPr>
        <p:spPr>
          <a:xfrm rot="1962119">
            <a:off x="3878397" y="4047071"/>
            <a:ext cx="1538668" cy="307777"/>
          </a:xfrm>
          <a:prstGeom prst="rect">
            <a:avLst/>
          </a:prstGeom>
          <a:noFill/>
        </p:spPr>
        <p:txBody>
          <a:bodyPr wrap="square" lIns="91440" tIns="45720" rIns="91440" bIns="45720">
            <a:spAutoFit/>
          </a:bodyPr>
          <a:lstStyle/>
          <a:p>
            <a:pPr algn="ctr"/>
            <a:r>
              <a:rPr lang="en-US" sz="1400" dirty="0" smtClean="0">
                <a:solidFill>
                  <a:srgbClr val="FF0000"/>
                </a:solidFill>
              </a:rPr>
              <a:t>Interacting with</a:t>
            </a:r>
            <a:endParaRPr lang="en-US" sz="1400"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lstStyle/>
          <a:p>
            <a:pPr>
              <a:buNone/>
            </a:pPr>
            <a:r>
              <a:rPr lang="en-US" dirty="0" smtClean="0">
                <a:solidFill>
                  <a:schemeClr val="bg1"/>
                </a:solidFill>
              </a:rPr>
              <a:t>Inputs</a:t>
            </a:r>
          </a:p>
          <a:p>
            <a:pPr>
              <a:buNone/>
            </a:pPr>
            <a:endParaRPr lang="en-US" dirty="0">
              <a:solidFill>
                <a:schemeClr val="bg1"/>
              </a:solidFill>
            </a:endParaRPr>
          </a:p>
        </p:txBody>
      </p:sp>
      <p:sp>
        <p:nvSpPr>
          <p:cNvPr id="28" name="Rectangle 27"/>
          <p:cNvSpPr/>
          <p:nvPr/>
        </p:nvSpPr>
        <p:spPr>
          <a:xfrm>
            <a:off x="990600" y="16002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Architecture doc</a:t>
            </a:r>
            <a:endParaRPr lang="en-US" sz="1400" dirty="0"/>
          </a:p>
        </p:txBody>
      </p:sp>
      <p:sp>
        <p:nvSpPr>
          <p:cNvPr id="30" name="Rectangle 29"/>
          <p:cNvSpPr/>
          <p:nvPr/>
        </p:nvSpPr>
        <p:spPr>
          <a:xfrm>
            <a:off x="990600" y="2667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HUIG(Head unit integration guide)</a:t>
            </a:r>
            <a:endParaRPr lang="en-US" sz="1400" dirty="0"/>
          </a:p>
        </p:txBody>
      </p:sp>
      <p:sp>
        <p:nvSpPr>
          <p:cNvPr id="32" name="Rectangle 31"/>
          <p:cNvSpPr/>
          <p:nvPr/>
        </p:nvSpPr>
        <p:spPr>
          <a:xfrm>
            <a:off x="2590800" y="1447800"/>
            <a:ext cx="7010400" cy="923330"/>
          </a:xfrm>
          <a:prstGeom prst="rect">
            <a:avLst/>
          </a:prstGeom>
          <a:noFill/>
        </p:spPr>
        <p:txBody>
          <a:bodyPr wrap="square" lIns="91440" tIns="45720" rIns="91440" bIns="45720">
            <a:spAutoFit/>
          </a:bodyPr>
          <a:lstStyle/>
          <a:p>
            <a:pPr algn="ctr"/>
            <a:r>
              <a:rPr lang="en-US" cap="none" spc="0" dirty="0" smtClean="0">
                <a:ln w="12700">
                  <a:solidFill>
                    <a:schemeClr val="tx2">
                      <a:satMod val="155000"/>
                    </a:schemeClr>
                  </a:solidFill>
                  <a:prstDash val="solid"/>
                </a:ln>
                <a:solidFill>
                  <a:srgbClr val="FF0000"/>
                </a:solidFill>
              </a:rPr>
              <a:t>How AAP wrapper developed</a:t>
            </a:r>
          </a:p>
          <a:p>
            <a:pPr algn="ctr"/>
            <a:r>
              <a:rPr lang="en-US" dirty="0" smtClean="0">
                <a:ln w="12700">
                  <a:solidFill>
                    <a:schemeClr val="tx2">
                      <a:satMod val="155000"/>
                    </a:schemeClr>
                  </a:solidFill>
                  <a:prstDash val="solid"/>
                </a:ln>
                <a:solidFill>
                  <a:srgbClr val="FF0000"/>
                </a:solidFill>
              </a:rPr>
              <a:t>How GAL is implemented ,which ever component you will be assigned and which component sitting where and what is the interaction b/n them</a:t>
            </a:r>
            <a:endParaRPr lang="en-US" cap="none" spc="0" dirty="0">
              <a:ln w="12700">
                <a:solidFill>
                  <a:schemeClr val="tx2">
                    <a:satMod val="155000"/>
                  </a:schemeClr>
                </a:solidFill>
                <a:prstDash val="solid"/>
              </a:ln>
              <a:solidFill>
                <a:srgbClr val="FF0000"/>
              </a:solidFill>
            </a:endParaRPr>
          </a:p>
        </p:txBody>
      </p:sp>
      <p:sp>
        <p:nvSpPr>
          <p:cNvPr id="38" name="Rectangle 37"/>
          <p:cNvSpPr/>
          <p:nvPr/>
        </p:nvSpPr>
        <p:spPr>
          <a:xfrm>
            <a:off x="2667000" y="2590800"/>
            <a:ext cx="7010400" cy="1077218"/>
          </a:xfrm>
          <a:prstGeom prst="rect">
            <a:avLst/>
          </a:prstGeom>
          <a:noFill/>
        </p:spPr>
        <p:txBody>
          <a:bodyPr wrap="square" lIns="91440" tIns="45720" rIns="91440" bIns="45720">
            <a:spAutoFit/>
          </a:bodyPr>
          <a:lstStyle/>
          <a:p>
            <a:pPr algn="ctr"/>
            <a:r>
              <a:rPr lang="en-US" sz="1600" cap="none" spc="0" dirty="0" smtClean="0">
                <a:ln w="12700">
                  <a:solidFill>
                    <a:schemeClr val="tx2">
                      <a:satMod val="155000"/>
                    </a:schemeClr>
                  </a:solidFill>
                  <a:prstDash val="solid"/>
                </a:ln>
                <a:solidFill>
                  <a:srgbClr val="FF0000"/>
                </a:solidFill>
              </a:rPr>
              <a:t>While implementing if you face any issues to understand requirements  you need to refer HUIG and GAL</a:t>
            </a:r>
          </a:p>
          <a:p>
            <a:pPr algn="ctr"/>
            <a:r>
              <a:rPr lang="en-US" sz="1600" dirty="0" smtClean="0">
                <a:ln w="12700">
                  <a:solidFill>
                    <a:schemeClr val="tx2">
                      <a:satMod val="155000"/>
                    </a:schemeClr>
                  </a:solidFill>
                  <a:prstDash val="solid"/>
                </a:ln>
                <a:solidFill>
                  <a:srgbClr val="FF0000"/>
                </a:solidFill>
              </a:rPr>
              <a:t>(HUIG will tell you exact requirement  like Bluetooth should call </a:t>
            </a:r>
            <a:r>
              <a:rPr lang="en-US" sz="1600" dirty="0" err="1" smtClean="0">
                <a:ln w="12700">
                  <a:solidFill>
                    <a:schemeClr val="tx2">
                      <a:satMod val="155000"/>
                    </a:schemeClr>
                  </a:solidFill>
                  <a:prstDash val="solid"/>
                </a:ln>
                <a:solidFill>
                  <a:srgbClr val="FF0000"/>
                </a:solidFill>
              </a:rPr>
              <a:t>wifi</a:t>
            </a:r>
            <a:r>
              <a:rPr lang="en-US" sz="1600" dirty="0" smtClean="0">
                <a:ln w="12700">
                  <a:solidFill>
                    <a:schemeClr val="tx2">
                      <a:satMod val="155000"/>
                    </a:schemeClr>
                  </a:solidFill>
                  <a:prstDash val="solid"/>
                </a:ln>
                <a:solidFill>
                  <a:srgbClr val="FF0000"/>
                </a:solidFill>
              </a:rPr>
              <a:t> if the </a:t>
            </a:r>
            <a:r>
              <a:rPr lang="en-US" sz="1600" dirty="0" err="1" smtClean="0">
                <a:ln w="12700">
                  <a:solidFill>
                    <a:schemeClr val="tx2">
                      <a:satMod val="155000"/>
                    </a:schemeClr>
                  </a:solidFill>
                  <a:prstDash val="solid"/>
                </a:ln>
                <a:solidFill>
                  <a:srgbClr val="FF0000"/>
                </a:solidFill>
              </a:rPr>
              <a:t>wifi</a:t>
            </a:r>
            <a:r>
              <a:rPr lang="en-US" sz="1600" dirty="0" smtClean="0">
                <a:ln w="12700">
                  <a:solidFill>
                    <a:schemeClr val="tx2">
                      <a:satMod val="155000"/>
                    </a:schemeClr>
                  </a:solidFill>
                  <a:prstDash val="solid"/>
                </a:ln>
                <a:solidFill>
                  <a:srgbClr val="FF0000"/>
                </a:solidFill>
              </a:rPr>
              <a:t> connection is failed)</a:t>
            </a:r>
            <a:endParaRPr lang="en-US" sz="1600" cap="none" spc="0" dirty="0">
              <a:ln w="12700">
                <a:solidFill>
                  <a:schemeClr val="tx2">
                    <a:satMod val="155000"/>
                  </a:schemeClr>
                </a:solidFill>
                <a:prstDash val="solid"/>
              </a:ln>
              <a:solidFill>
                <a:srgbClr val="FF0000"/>
              </a:solidFill>
            </a:endParaRPr>
          </a:p>
        </p:txBody>
      </p:sp>
      <p:sp>
        <p:nvSpPr>
          <p:cNvPr id="39" name="Rectangle 38"/>
          <p:cNvSpPr/>
          <p:nvPr/>
        </p:nvSpPr>
        <p:spPr>
          <a:xfrm>
            <a:off x="990600" y="3810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GAL reference doc</a:t>
            </a:r>
            <a:endParaRPr lang="en-US" sz="1400" dirty="0"/>
          </a:p>
        </p:txBody>
      </p:sp>
      <p:sp>
        <p:nvSpPr>
          <p:cNvPr id="41" name="Rectangle 40"/>
          <p:cNvSpPr/>
          <p:nvPr/>
        </p:nvSpPr>
        <p:spPr>
          <a:xfrm>
            <a:off x="2667000" y="3886200"/>
            <a:ext cx="7010400" cy="646331"/>
          </a:xfrm>
          <a:prstGeom prst="rect">
            <a:avLst/>
          </a:prstGeom>
          <a:noFill/>
        </p:spPr>
        <p:txBody>
          <a:bodyPr wrap="square" lIns="91440" tIns="45720" rIns="91440" bIns="45720">
            <a:spAutoFit/>
          </a:bodyPr>
          <a:lstStyle/>
          <a:p>
            <a:pPr algn="ctr"/>
            <a:r>
              <a:rPr lang="en-US" cap="none" spc="0" dirty="0" smtClean="0">
                <a:ln w="12700">
                  <a:solidFill>
                    <a:schemeClr val="tx2">
                      <a:satMod val="155000"/>
                    </a:schemeClr>
                  </a:solidFill>
                  <a:prstDash val="solid"/>
                </a:ln>
                <a:solidFill>
                  <a:srgbClr val="FF0000"/>
                </a:solidFill>
              </a:rPr>
              <a:t>GAL will tell ,What  kind of properties you need to use ,reference need to use ,and what kind of interfaces to use, to talk to phone device</a:t>
            </a:r>
            <a:endParaRPr lang="en-US" cap="none" spc="0" dirty="0">
              <a:ln w="12700">
                <a:solidFill>
                  <a:schemeClr val="tx2">
                    <a:satMod val="155000"/>
                  </a:schemeClr>
                </a:solidFill>
                <a:prstDash val="solid"/>
              </a:ln>
              <a:solidFill>
                <a:srgbClr val="FF0000"/>
              </a:solidFill>
            </a:endParaRPr>
          </a:p>
        </p:txBody>
      </p:sp>
      <p:sp>
        <p:nvSpPr>
          <p:cNvPr id="43" name="Rectangle 42"/>
          <p:cNvSpPr/>
          <p:nvPr/>
        </p:nvSpPr>
        <p:spPr>
          <a:xfrm>
            <a:off x="990600" y="49530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HUCD(certification)</a:t>
            </a:r>
            <a:endParaRPr lang="en-US" sz="1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normAutofit/>
          </a:bodyPr>
          <a:lstStyle/>
          <a:p>
            <a:pPr>
              <a:buNone/>
            </a:pPr>
            <a:r>
              <a:rPr lang="en-US" sz="1400" b="1" dirty="0" smtClean="0">
                <a:solidFill>
                  <a:schemeClr val="accent4">
                    <a:lumMod val="60000"/>
                    <a:lumOff val="40000"/>
                  </a:schemeClr>
                </a:solidFill>
              </a:rPr>
              <a:t>Info</a:t>
            </a:r>
            <a:r>
              <a:rPr lang="en-US" sz="1400" b="1" dirty="0" smtClean="0">
                <a:solidFill>
                  <a:schemeClr val="accent4">
                    <a:lumMod val="60000"/>
                    <a:lumOff val="40000"/>
                  </a:schemeClr>
                </a:solidFill>
                <a:sym typeface="Wingdings" pitchFamily="2" charset="2"/>
              </a:rPr>
              <a:t>(software is built for):</a:t>
            </a:r>
            <a:endParaRPr lang="en-US" sz="1400" b="1" dirty="0" smtClean="0">
              <a:solidFill>
                <a:schemeClr val="accent4">
                  <a:lumMod val="60000"/>
                  <a:lumOff val="40000"/>
                </a:schemeClr>
              </a:solidFill>
            </a:endParaRPr>
          </a:p>
          <a:p>
            <a:pPr>
              <a:buNone/>
            </a:pPr>
            <a:r>
              <a:rPr lang="en-US" sz="1400" dirty="0" smtClean="0">
                <a:solidFill>
                  <a:schemeClr val="bg1"/>
                </a:solidFill>
              </a:rPr>
              <a:t>    make : OEM/After market</a:t>
            </a:r>
          </a:p>
          <a:p>
            <a:pPr>
              <a:buNone/>
            </a:pPr>
            <a:r>
              <a:rPr lang="en-US" sz="1400" dirty="0" smtClean="0">
                <a:solidFill>
                  <a:schemeClr val="bg1"/>
                </a:solidFill>
              </a:rPr>
              <a:t>     model: variant of vehicle(</a:t>
            </a:r>
            <a:r>
              <a:rPr lang="en-US" sz="1400" dirty="0" err="1" smtClean="0">
                <a:solidFill>
                  <a:schemeClr val="bg1"/>
                </a:solidFill>
              </a:rPr>
              <a:t>suzuki</a:t>
            </a:r>
            <a:r>
              <a:rPr lang="en-US" sz="1400" dirty="0" smtClean="0">
                <a:solidFill>
                  <a:schemeClr val="bg1"/>
                </a:solidFill>
              </a:rPr>
              <a:t> swift, then no other variant can be used )</a:t>
            </a:r>
          </a:p>
          <a:p>
            <a:pPr>
              <a:buNone/>
            </a:pPr>
            <a:r>
              <a:rPr lang="en-US" sz="1400" dirty="0" smtClean="0">
                <a:solidFill>
                  <a:schemeClr val="bg1"/>
                </a:solidFill>
              </a:rPr>
              <a:t>    year :2026(other year this software cannot be used)</a:t>
            </a:r>
          </a:p>
          <a:p>
            <a:pPr>
              <a:buNone/>
            </a:pPr>
            <a:r>
              <a:rPr lang="en-US" sz="1400" dirty="0" smtClean="0">
                <a:solidFill>
                  <a:schemeClr val="bg1"/>
                </a:solidFill>
              </a:rPr>
              <a:t>    HU make: (given by tier1 supplier)</a:t>
            </a:r>
          </a:p>
          <a:p>
            <a:pPr>
              <a:buNone/>
            </a:pPr>
            <a:r>
              <a:rPr lang="en-US" sz="1400" dirty="0" smtClean="0">
                <a:solidFill>
                  <a:schemeClr val="bg1"/>
                </a:solidFill>
              </a:rPr>
              <a:t>    HU model:</a:t>
            </a:r>
          </a:p>
          <a:p>
            <a:pPr>
              <a:buNone/>
            </a:pPr>
            <a:r>
              <a:rPr lang="en-US" sz="1400" dirty="0" smtClean="0">
                <a:solidFill>
                  <a:schemeClr val="bg1"/>
                </a:solidFill>
              </a:rPr>
              <a:t>    HU software build: (version verified by Google)</a:t>
            </a:r>
          </a:p>
          <a:p>
            <a:pPr>
              <a:buNone/>
            </a:pPr>
            <a:r>
              <a:rPr lang="en-US" sz="1400" dirty="0" smtClean="0">
                <a:solidFill>
                  <a:schemeClr val="bg1"/>
                </a:solidFill>
              </a:rPr>
              <a:t>     HU software version (utilized for this model)</a:t>
            </a:r>
          </a:p>
          <a:p>
            <a:pPr>
              <a:buNone/>
            </a:pPr>
            <a:r>
              <a:rPr lang="en-US" sz="1400" dirty="0" smtClean="0">
                <a:solidFill>
                  <a:schemeClr val="bg1"/>
                </a:solidFill>
              </a:rPr>
              <a:t>     vehicle identifier :</a:t>
            </a:r>
          </a:p>
          <a:p>
            <a:pPr>
              <a:buNone/>
            </a:pPr>
            <a:endParaRPr lang="en-US" sz="1400" dirty="0" smtClean="0">
              <a:solidFill>
                <a:schemeClr val="bg1"/>
              </a:solidFill>
            </a:endParaRPr>
          </a:p>
          <a:p>
            <a:pPr>
              <a:buNone/>
            </a:pPr>
            <a:endParaRPr lang="en-US" sz="1400" dirty="0">
              <a:solidFill>
                <a:schemeClr val="bg1"/>
              </a:solidFill>
            </a:endParaRPr>
          </a:p>
        </p:txBody>
      </p:sp>
      <p:sp>
        <p:nvSpPr>
          <p:cNvPr id="13" name="Rectangle 12"/>
          <p:cNvSpPr/>
          <p:nvPr/>
        </p:nvSpPr>
        <p:spPr>
          <a:xfrm>
            <a:off x="6096000" y="1066800"/>
            <a:ext cx="3810000" cy="2308324"/>
          </a:xfrm>
          <a:prstGeom prst="rect">
            <a:avLst/>
          </a:prstGeom>
          <a:noFill/>
        </p:spPr>
        <p:txBody>
          <a:bodyPr wrap="square" lIns="91440" tIns="45720" rIns="91440" bIns="45720">
            <a:spAutoFit/>
          </a:bodyPr>
          <a:lstStyle/>
          <a:p>
            <a:pPr algn="ct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Read by Vehicle property class through car services if your writing Application software, if your writing middleware </a:t>
            </a:r>
            <a:r>
              <a:rPr lang="en-US" sz="2400" b="1" cap="none"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youll</a:t>
            </a:r>
            <a:r>
              <a:rPr lang="en-US" sz="2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be relying on AIDL or HAL Layer</a:t>
            </a:r>
            <a:endParaRPr lang="en-US" sz="2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2051" name="Picture 3"/>
          <p:cNvPicPr>
            <a:picLocks noChangeAspect="1" noChangeArrowheads="1"/>
          </p:cNvPicPr>
          <p:nvPr/>
        </p:nvPicPr>
        <p:blipFill>
          <a:blip r:embed="rId2"/>
          <a:srcRect/>
          <a:stretch>
            <a:fillRect/>
          </a:stretch>
        </p:blipFill>
        <p:spPr bwMode="auto">
          <a:xfrm>
            <a:off x="0" y="761999"/>
            <a:ext cx="9906000" cy="5572125"/>
          </a:xfrm>
          <a:prstGeom prst="rect">
            <a:avLst/>
          </a:prstGeom>
          <a:noFill/>
          <a:ln w="9525">
            <a:noFill/>
            <a:miter lim="800000"/>
            <a:headEnd/>
            <a:tailEnd/>
          </a:ln>
          <a:effectLst>
            <a:softEdge rad="63500"/>
          </a:effectLst>
        </p:spPr>
      </p:pic>
      <p:sp>
        <p:nvSpPr>
          <p:cNvPr id="6" name="Title 5"/>
          <p:cNvSpPr>
            <a:spLocks noGrp="1"/>
          </p:cNvSpPr>
          <p:nvPr>
            <p:ph type="title"/>
          </p:nvPr>
        </p:nvSpPr>
        <p:spPr/>
        <p:txBody>
          <a:bodyPr/>
          <a:lstStyle/>
          <a:p>
            <a:r>
              <a:rPr lang="en-US" dirty="0" smtClean="0"/>
              <a:t>system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normAutofit/>
          </a:bodyPr>
          <a:lstStyle/>
          <a:p>
            <a:pPr>
              <a:buNone/>
            </a:pPr>
            <a:endParaRPr lang="en-US" sz="1400" dirty="0" smtClean="0">
              <a:solidFill>
                <a:schemeClr val="bg1"/>
              </a:solidFill>
            </a:endParaRPr>
          </a:p>
          <a:p>
            <a:pPr>
              <a:buNone/>
            </a:pPr>
            <a:endParaRPr lang="en-US" sz="1400" dirty="0">
              <a:solidFill>
                <a:schemeClr val="bg1"/>
              </a:solidFill>
            </a:endParaRPr>
          </a:p>
        </p:txBody>
      </p:sp>
      <p:sp>
        <p:nvSpPr>
          <p:cNvPr id="5" name="Rectangle 4"/>
          <p:cNvSpPr/>
          <p:nvPr/>
        </p:nvSpPr>
        <p:spPr>
          <a:xfrm>
            <a:off x="3200400" y="1143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User</a:t>
            </a:r>
            <a:endParaRPr lang="en-US" dirty="0"/>
          </a:p>
        </p:txBody>
      </p:sp>
      <p:sp>
        <p:nvSpPr>
          <p:cNvPr id="6" name="Rectangle 5"/>
          <p:cNvSpPr/>
          <p:nvPr/>
        </p:nvSpPr>
        <p:spPr>
          <a:xfrm>
            <a:off x="5486400" y="1143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HU</a:t>
            </a:r>
            <a:endParaRPr lang="en-US" dirty="0"/>
          </a:p>
        </p:txBody>
      </p:sp>
      <p:sp>
        <p:nvSpPr>
          <p:cNvPr id="7" name="Rectangle 6"/>
          <p:cNvSpPr/>
          <p:nvPr/>
        </p:nvSpPr>
        <p:spPr>
          <a:xfrm>
            <a:off x="7772400" y="11430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MD</a:t>
            </a:r>
            <a:endParaRPr lang="en-US" dirty="0"/>
          </a:p>
        </p:txBody>
      </p:sp>
      <p:cxnSp>
        <p:nvCxnSpPr>
          <p:cNvPr id="9" name="Straight Connector 8"/>
          <p:cNvCxnSpPr/>
          <p:nvPr/>
        </p:nvCxnSpPr>
        <p:spPr>
          <a:xfrm rot="5400000">
            <a:off x="1829594" y="4114006"/>
            <a:ext cx="441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287294" y="4228306"/>
            <a:ext cx="464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4039394" y="4190206"/>
            <a:ext cx="457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762000"/>
            <a:ext cx="2750625" cy="369332"/>
          </a:xfrm>
          <a:prstGeom prst="rect">
            <a:avLst/>
          </a:prstGeom>
          <a:noFill/>
        </p:spPr>
        <p:txBody>
          <a:bodyPr wrap="none" rtlCol="0">
            <a:spAutoFit/>
          </a:bodyPr>
          <a:lstStyle/>
          <a:p>
            <a:r>
              <a:rPr lang="en-US" dirty="0" smtClean="0">
                <a:solidFill>
                  <a:schemeClr val="accent4">
                    <a:lumMod val="60000"/>
                    <a:lumOff val="40000"/>
                  </a:schemeClr>
                </a:solidFill>
              </a:rPr>
              <a:t>AUTHENTICATION PROCESS</a:t>
            </a:r>
            <a:endParaRPr lang="en-US" dirty="0">
              <a:solidFill>
                <a:schemeClr val="accent4">
                  <a:lumMod val="60000"/>
                  <a:lumOff val="40000"/>
                </a:schemeClr>
              </a:solidFill>
            </a:endParaRPr>
          </a:p>
        </p:txBody>
      </p:sp>
      <p:cxnSp>
        <p:nvCxnSpPr>
          <p:cNvPr id="15" name="Straight Arrow Connector 14"/>
          <p:cNvCxnSpPr/>
          <p:nvPr/>
        </p:nvCxnSpPr>
        <p:spPr>
          <a:xfrm>
            <a:off x="4038600" y="2743200"/>
            <a:ext cx="457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267200" y="2362200"/>
            <a:ext cx="1972976" cy="369332"/>
          </a:xfrm>
          <a:prstGeom prst="rect">
            <a:avLst/>
          </a:prstGeom>
          <a:noFill/>
        </p:spPr>
        <p:txBody>
          <a:bodyPr wrap="none" lIns="91440" tIns="45720" rIns="91440" bIns="45720">
            <a:spAutoFit/>
          </a:bodyPr>
          <a:lstStyle/>
          <a:p>
            <a:pPr algn="ctr"/>
            <a:r>
              <a:rPr lang="en-US"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Connect MD to HU</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19" name="Straight Arrow Connector 18"/>
          <p:cNvCxnSpPr/>
          <p:nvPr/>
        </p:nvCxnSpPr>
        <p:spPr>
          <a:xfrm>
            <a:off x="6324600" y="3200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400800" y="3200400"/>
            <a:ext cx="2133599" cy="276999"/>
          </a:xfrm>
          <a:prstGeom prst="rect">
            <a:avLst/>
          </a:prstGeom>
          <a:noFill/>
        </p:spPr>
        <p:txBody>
          <a:bodyPr wrap="square" lIns="91440" tIns="45720" rIns="91440" bIns="45720">
            <a:spAutoFit/>
          </a:bodyPr>
          <a:lstStyle/>
          <a:p>
            <a:pPr algn="ctr"/>
            <a:r>
              <a:rPr lang="en-US" sz="12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Version Request(AOAP ver.)</a:t>
            </a: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cxnSp>
        <p:nvCxnSpPr>
          <p:cNvPr id="23" name="Straight Arrow Connector 22"/>
          <p:cNvCxnSpPr/>
          <p:nvPr/>
        </p:nvCxnSpPr>
        <p:spPr>
          <a:xfrm rot="10800000">
            <a:off x="6324600" y="38100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6477000" y="3810000"/>
            <a:ext cx="1904999" cy="276999"/>
          </a:xfrm>
          <a:prstGeom prst="rect">
            <a:avLst/>
          </a:prstGeom>
          <a:noFill/>
        </p:spPr>
        <p:txBody>
          <a:bodyPr wrap="square" lIns="91440" tIns="45720" rIns="91440" bIns="45720">
            <a:spAutoFit/>
          </a:bodyPr>
          <a:lstStyle/>
          <a:p>
            <a:pPr algn="ctr"/>
            <a:r>
              <a:rPr lang="en-US" sz="1200" cap="none" spc="0" dirty="0" smtClean="0">
                <a:ln w="12700">
                  <a:solidFill>
                    <a:schemeClr val="tx2">
                      <a:satMod val="155000"/>
                    </a:schemeClr>
                  </a:solidFill>
                  <a:prstDash val="solid"/>
                </a:ln>
                <a:solidFill>
                  <a:schemeClr val="accent4">
                    <a:lumMod val="60000"/>
                    <a:lumOff val="40000"/>
                  </a:schemeClr>
                </a:solidFill>
              </a:rPr>
              <a:t>Version  Response</a:t>
            </a:r>
            <a:endParaRPr lang="en-US" cap="none" spc="0" dirty="0">
              <a:ln w="12700">
                <a:solidFill>
                  <a:schemeClr val="tx2">
                    <a:satMod val="155000"/>
                  </a:schemeClr>
                </a:solidFill>
                <a:prstDash val="solid"/>
              </a:ln>
              <a:solidFill>
                <a:schemeClr val="accent4">
                  <a:lumMod val="60000"/>
                  <a:lumOff val="40000"/>
                </a:schemeClr>
              </a:solidFill>
            </a:endParaRPr>
          </a:p>
        </p:txBody>
      </p:sp>
      <p:cxnSp>
        <p:nvCxnSpPr>
          <p:cNvPr id="36" name="Straight Arrow Connector 35"/>
          <p:cNvCxnSpPr/>
          <p:nvPr/>
        </p:nvCxnSpPr>
        <p:spPr>
          <a:xfrm>
            <a:off x="6324600" y="43434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6553200" y="4343400"/>
            <a:ext cx="1904999" cy="646331"/>
          </a:xfrm>
          <a:prstGeom prst="rect">
            <a:avLst/>
          </a:prstGeom>
          <a:noFill/>
        </p:spPr>
        <p:txBody>
          <a:bodyPr wrap="square" lIns="91440" tIns="45720" rIns="91440" bIns="45720">
            <a:spAutoFit/>
          </a:bodyPr>
          <a:lstStyle/>
          <a:p>
            <a:pPr algn="ctr"/>
            <a:r>
              <a:rPr lang="en-US" sz="1200" cap="none" spc="0" dirty="0" smtClean="0">
                <a:ln w="12700">
                  <a:solidFill>
                    <a:schemeClr val="tx2">
                      <a:satMod val="155000"/>
                    </a:schemeClr>
                  </a:solidFill>
                  <a:prstDash val="solid"/>
                </a:ln>
                <a:solidFill>
                  <a:schemeClr val="bg2">
                    <a:tint val="85000"/>
                    <a:satMod val="155000"/>
                  </a:schemeClr>
                </a:solidFill>
              </a:rPr>
              <a:t>HU Certificate and SSL handshake(Key supported or not)</a:t>
            </a:r>
            <a:endParaRPr lang="en-US" sz="1200" cap="none" spc="0" dirty="0">
              <a:ln w="12700">
                <a:solidFill>
                  <a:schemeClr val="tx2">
                    <a:satMod val="155000"/>
                  </a:schemeClr>
                </a:solidFill>
                <a:prstDash val="solid"/>
              </a:ln>
              <a:solidFill>
                <a:schemeClr val="bg2">
                  <a:tint val="85000"/>
                  <a:satMod val="155000"/>
                </a:schemeClr>
              </a:solidFill>
            </a:endParaRPr>
          </a:p>
        </p:txBody>
      </p:sp>
      <p:cxnSp>
        <p:nvCxnSpPr>
          <p:cNvPr id="39" name="Straight Arrow Connector 38"/>
          <p:cNvCxnSpPr/>
          <p:nvPr/>
        </p:nvCxnSpPr>
        <p:spPr>
          <a:xfrm rot="10800000">
            <a:off x="6324600" y="52578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6553200" y="5257800"/>
            <a:ext cx="1904999" cy="461665"/>
          </a:xfrm>
          <a:prstGeom prst="rect">
            <a:avLst/>
          </a:prstGeom>
          <a:noFill/>
        </p:spPr>
        <p:txBody>
          <a:bodyPr wrap="square" lIns="91440" tIns="45720" rIns="91440" bIns="45720">
            <a:spAutoFit/>
          </a:bodyPr>
          <a:lstStyle/>
          <a:p>
            <a:pPr algn="ctr"/>
            <a:r>
              <a:rPr lang="en-US" sz="1200" cap="none" spc="0" dirty="0" smtClean="0">
                <a:ln w="12700">
                  <a:solidFill>
                    <a:schemeClr val="tx2">
                      <a:satMod val="155000"/>
                    </a:schemeClr>
                  </a:solidFill>
                  <a:prstDash val="solid"/>
                </a:ln>
                <a:solidFill>
                  <a:schemeClr val="bg2">
                    <a:tint val="85000"/>
                    <a:satMod val="155000"/>
                  </a:schemeClr>
                </a:solidFill>
              </a:rPr>
              <a:t>MD Certificate and SSL handshake</a:t>
            </a:r>
            <a:endParaRPr lang="en-US" sz="1200" cap="none" spc="0" dirty="0">
              <a:ln w="12700">
                <a:solidFill>
                  <a:schemeClr val="tx2">
                    <a:satMod val="155000"/>
                  </a:schemeClr>
                </a:solidFill>
                <a:prstDash val="solid"/>
              </a:ln>
              <a:solidFill>
                <a:schemeClr val="bg2">
                  <a:tint val="85000"/>
                  <a:satMod val="155000"/>
                </a:schemeClr>
              </a:solidFill>
            </a:endParaRPr>
          </a:p>
        </p:txBody>
      </p:sp>
      <p:cxnSp>
        <p:nvCxnSpPr>
          <p:cNvPr id="44" name="Straight Arrow Connector 43"/>
          <p:cNvCxnSpPr/>
          <p:nvPr/>
        </p:nvCxnSpPr>
        <p:spPr>
          <a:xfrm>
            <a:off x="6324600" y="5943600"/>
            <a:ext cx="2286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6324600" y="6019800"/>
            <a:ext cx="2209799" cy="276999"/>
          </a:xfrm>
          <a:prstGeom prst="rect">
            <a:avLst/>
          </a:prstGeom>
          <a:noFill/>
        </p:spPr>
        <p:txBody>
          <a:bodyPr wrap="square" lIns="91440" tIns="45720" rIns="91440" bIns="45720">
            <a:spAutoFit/>
          </a:bodyPr>
          <a:lstStyle/>
          <a:p>
            <a:pPr algn="ctr"/>
            <a:r>
              <a:rPr lang="en-US" sz="1200" cap="none" spc="0" dirty="0" smtClean="0">
                <a:ln w="12700">
                  <a:solidFill>
                    <a:schemeClr val="tx2">
                      <a:satMod val="155000"/>
                    </a:schemeClr>
                  </a:solidFill>
                  <a:prstDash val="solid"/>
                </a:ln>
                <a:solidFill>
                  <a:schemeClr val="bg2">
                    <a:tint val="85000"/>
                    <a:satMod val="155000"/>
                  </a:schemeClr>
                </a:solidFill>
              </a:rPr>
              <a:t>SSL Authentication is success</a:t>
            </a:r>
            <a:endParaRPr lang="en-US" sz="1200" cap="none" spc="0" dirty="0">
              <a:ln w="12700">
                <a:solidFill>
                  <a:schemeClr val="tx2">
                    <a:satMod val="155000"/>
                  </a:schemeClr>
                </a:solidFill>
                <a:prstDash val="solid"/>
              </a:ln>
              <a:solidFill>
                <a:schemeClr val="bg2">
                  <a:tint val="85000"/>
                  <a:satMod val="155000"/>
                </a:schemeClr>
              </a:solidFill>
            </a:endParaRPr>
          </a:p>
        </p:txBody>
      </p:sp>
      <p:sp>
        <p:nvSpPr>
          <p:cNvPr id="53" name="Rectangle 52"/>
          <p:cNvSpPr/>
          <p:nvPr/>
        </p:nvSpPr>
        <p:spPr>
          <a:xfrm>
            <a:off x="5181600" y="6324600"/>
            <a:ext cx="2133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AAP Communication</a:t>
            </a:r>
            <a:endParaRPr lang="en-US" dirty="0"/>
          </a:p>
        </p:txBody>
      </p:sp>
      <p:sp>
        <p:nvSpPr>
          <p:cNvPr id="57" name="Rectangle 56"/>
          <p:cNvSpPr/>
          <p:nvPr/>
        </p:nvSpPr>
        <p:spPr>
          <a:xfrm>
            <a:off x="685800" y="21336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OEM</a:t>
            </a:r>
            <a:endParaRPr lang="en-US" dirty="0"/>
          </a:p>
        </p:txBody>
      </p:sp>
      <p:sp>
        <p:nvSpPr>
          <p:cNvPr id="58" name="Rectangle 57"/>
          <p:cNvSpPr/>
          <p:nvPr/>
        </p:nvSpPr>
        <p:spPr>
          <a:xfrm>
            <a:off x="685800" y="3581400"/>
            <a:ext cx="990600" cy="6096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Google</a:t>
            </a:r>
            <a:endParaRPr lang="en-US" dirty="0"/>
          </a:p>
        </p:txBody>
      </p:sp>
      <p:cxnSp>
        <p:nvCxnSpPr>
          <p:cNvPr id="60" name="Straight Arrow Connector 59"/>
          <p:cNvCxnSpPr>
            <a:stCxn id="57" idx="2"/>
            <a:endCxn id="58" idx="0"/>
          </p:cNvCxnSpPr>
          <p:nvPr/>
        </p:nvCxnSpPr>
        <p:spPr>
          <a:xfrm rot="5400000">
            <a:off x="762000" y="31623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Rectangle 60"/>
          <p:cNvSpPr/>
          <p:nvPr/>
        </p:nvSpPr>
        <p:spPr>
          <a:xfrm>
            <a:off x="1143000" y="2819400"/>
            <a:ext cx="1524000" cy="923330"/>
          </a:xfrm>
          <a:prstGeom prst="rect">
            <a:avLst/>
          </a:prstGeom>
          <a:noFill/>
        </p:spPr>
        <p:txBody>
          <a:bodyPr wrap="square" lIns="91440" tIns="45720" rIns="91440" bIns="45720">
            <a:spAutoFit/>
          </a:bodyPr>
          <a:lstStyle/>
          <a:p>
            <a:pPr algn="ctr"/>
            <a:r>
              <a:rPr lang="en-US" sz="1200" cap="none" spc="0" dirty="0" smtClean="0">
                <a:ln w="12700">
                  <a:solidFill>
                    <a:schemeClr val="tx2">
                      <a:satMod val="155000"/>
                    </a:schemeClr>
                  </a:solidFill>
                  <a:prstDash val="solid"/>
                </a:ln>
                <a:solidFill>
                  <a:schemeClr val="accent4">
                    <a:lumMod val="60000"/>
                    <a:lumOff val="40000"/>
                  </a:schemeClr>
                </a:solidFill>
              </a:rPr>
              <a:t>Register Brand Name </a:t>
            </a:r>
          </a:p>
          <a:p>
            <a:pPr algn="ctr"/>
            <a:r>
              <a:rPr lang="en-US" sz="1200" dirty="0" smtClean="0">
                <a:ln w="12700">
                  <a:solidFill>
                    <a:schemeClr val="tx2">
                      <a:satMod val="155000"/>
                    </a:schemeClr>
                  </a:solidFill>
                  <a:prstDash val="solid"/>
                </a:ln>
                <a:solidFill>
                  <a:schemeClr val="accent4">
                    <a:lumMod val="60000"/>
                    <a:lumOff val="40000"/>
                  </a:schemeClr>
                </a:solidFill>
              </a:rPr>
              <a:t>SSL key request </a:t>
            </a:r>
          </a:p>
          <a:p>
            <a:pPr algn="ctr"/>
            <a:r>
              <a:rPr lang="en-US" sz="1200" cap="none" spc="0" dirty="0" smtClean="0">
                <a:ln w="12700">
                  <a:solidFill>
                    <a:schemeClr val="tx2">
                      <a:satMod val="155000"/>
                    </a:schemeClr>
                  </a:solidFill>
                  <a:prstDash val="solid"/>
                </a:ln>
                <a:solidFill>
                  <a:schemeClr val="accent4">
                    <a:lumMod val="60000"/>
                    <a:lumOff val="40000"/>
                  </a:schemeClr>
                </a:solidFill>
              </a:rPr>
              <a:t>Register logo </a:t>
            </a:r>
          </a:p>
          <a:p>
            <a:pPr algn="ctr"/>
            <a:endParaRPr lang="en-US"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normAutofit/>
          </a:bodyPr>
          <a:lstStyle/>
          <a:p>
            <a:pPr>
              <a:buNone/>
            </a:pPr>
            <a:endParaRPr lang="en-US" sz="1400" dirty="0" smtClean="0">
              <a:solidFill>
                <a:schemeClr val="bg1"/>
              </a:solidFill>
            </a:endParaRPr>
          </a:p>
          <a:p>
            <a:pPr>
              <a:buNone/>
            </a:pPr>
            <a:endParaRPr lang="en-US" sz="1400" dirty="0">
              <a:solidFill>
                <a:schemeClr val="bg1"/>
              </a:solidFill>
            </a:endParaRPr>
          </a:p>
        </p:txBody>
      </p:sp>
      <p:sp>
        <p:nvSpPr>
          <p:cNvPr id="12" name="TextBox 11"/>
          <p:cNvSpPr txBox="1"/>
          <p:nvPr/>
        </p:nvSpPr>
        <p:spPr>
          <a:xfrm>
            <a:off x="0" y="762000"/>
            <a:ext cx="2750625" cy="369332"/>
          </a:xfrm>
          <a:prstGeom prst="rect">
            <a:avLst/>
          </a:prstGeom>
          <a:noFill/>
        </p:spPr>
        <p:txBody>
          <a:bodyPr wrap="none" rtlCol="0">
            <a:spAutoFit/>
          </a:bodyPr>
          <a:lstStyle/>
          <a:p>
            <a:r>
              <a:rPr lang="en-US" dirty="0" smtClean="0">
                <a:solidFill>
                  <a:schemeClr val="accent4">
                    <a:lumMod val="60000"/>
                    <a:lumOff val="40000"/>
                  </a:schemeClr>
                </a:solidFill>
              </a:rPr>
              <a:t>AUTHENTICATION PROCESS</a:t>
            </a:r>
            <a:endParaRPr lang="en-US" dirty="0">
              <a:solidFill>
                <a:schemeClr val="accent4">
                  <a:lumMod val="60000"/>
                  <a:lumOff val="40000"/>
                </a:schemeClr>
              </a:solidFill>
            </a:endParaRPr>
          </a:p>
        </p:txBody>
      </p:sp>
      <p:sp>
        <p:nvSpPr>
          <p:cNvPr id="28" name="Rectangle 27"/>
          <p:cNvSpPr/>
          <p:nvPr/>
        </p:nvSpPr>
        <p:spPr>
          <a:xfrm>
            <a:off x="304800" y="1219200"/>
            <a:ext cx="9296400" cy="1077218"/>
          </a:xfrm>
          <a:prstGeom prst="rect">
            <a:avLst/>
          </a:prstGeom>
          <a:noFill/>
        </p:spPr>
        <p:txBody>
          <a:bodyPr wrap="square" lIns="91440" tIns="45720" rIns="91440" bIns="45720">
            <a:spAutoFit/>
          </a:bodyPr>
          <a:lstStyle/>
          <a:p>
            <a:r>
              <a:rPr lang="en-US" sz="1600" dirty="0" smtClean="0">
                <a:solidFill>
                  <a:schemeClr val="accent4">
                    <a:lumMod val="60000"/>
                    <a:lumOff val="40000"/>
                  </a:schemeClr>
                </a:solidFill>
              </a:rPr>
              <a:t>In case communication failed some error codes defined by Google that error code, in cases  certificate keys or invalid (HU has invalid keys) developers can proceed writing code but not able to test code , if u see authentication problem  need to check SSL keys are flashed in HU , in this case need to connect with person responsible.</a:t>
            </a:r>
            <a:endParaRPr lang="en-US" sz="1600" dirty="0">
              <a:solidFill>
                <a:schemeClr val="accent4">
                  <a:lumMod val="60000"/>
                  <a:lumOff val="4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3" name="Content Placeholder 2"/>
          <p:cNvSpPr>
            <a:spLocks noGrp="1"/>
          </p:cNvSpPr>
          <p:nvPr>
            <p:ph idx="1"/>
          </p:nvPr>
        </p:nvSpPr>
        <p:spPr>
          <a:xfrm>
            <a:off x="0" y="685800"/>
            <a:ext cx="9906000" cy="6172200"/>
          </a:xfrm>
        </p:spPr>
        <p:txBody>
          <a:bodyPr>
            <a:normAutofit/>
          </a:bodyPr>
          <a:lstStyle/>
          <a:p>
            <a:pPr>
              <a:buNone/>
            </a:pPr>
            <a:endParaRPr lang="en-US" sz="1400" dirty="0" smtClean="0">
              <a:solidFill>
                <a:schemeClr val="bg1"/>
              </a:solidFill>
            </a:endParaRPr>
          </a:p>
          <a:p>
            <a:pPr>
              <a:buNone/>
            </a:pPr>
            <a:endParaRPr lang="en-US" sz="1400" dirty="0">
              <a:solidFill>
                <a:schemeClr val="bg1"/>
              </a:solidFill>
            </a:endParaRPr>
          </a:p>
        </p:txBody>
      </p:sp>
      <p:sp>
        <p:nvSpPr>
          <p:cNvPr id="12" name="TextBox 11"/>
          <p:cNvSpPr txBox="1"/>
          <p:nvPr/>
        </p:nvSpPr>
        <p:spPr>
          <a:xfrm>
            <a:off x="0" y="762000"/>
            <a:ext cx="2586606" cy="369332"/>
          </a:xfrm>
          <a:prstGeom prst="rect">
            <a:avLst/>
          </a:prstGeom>
          <a:noFill/>
        </p:spPr>
        <p:txBody>
          <a:bodyPr wrap="none" rtlCol="0">
            <a:spAutoFit/>
          </a:bodyPr>
          <a:lstStyle/>
          <a:p>
            <a:r>
              <a:rPr lang="en-US" dirty="0" smtClean="0">
                <a:solidFill>
                  <a:schemeClr val="accent5">
                    <a:lumMod val="75000"/>
                  </a:schemeClr>
                </a:solidFill>
              </a:rPr>
              <a:t>Wireless communication</a:t>
            </a:r>
            <a:endParaRPr lang="en-US" dirty="0">
              <a:solidFill>
                <a:schemeClr val="accent5">
                  <a:lumMod val="75000"/>
                </a:schemeClr>
              </a:solidFill>
            </a:endParaRPr>
          </a:p>
        </p:txBody>
      </p:sp>
      <p:sp>
        <p:nvSpPr>
          <p:cNvPr id="6" name="Rectangle 5"/>
          <p:cNvSpPr/>
          <p:nvPr/>
        </p:nvSpPr>
        <p:spPr>
          <a:xfrm>
            <a:off x="990600" y="1600200"/>
            <a:ext cx="1676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a:t>
            </a:r>
            <a:endParaRPr lang="en-US" dirty="0"/>
          </a:p>
        </p:txBody>
      </p:sp>
      <p:sp>
        <p:nvSpPr>
          <p:cNvPr id="7" name="Rectangle 6"/>
          <p:cNvSpPr/>
          <p:nvPr/>
        </p:nvSpPr>
        <p:spPr>
          <a:xfrm>
            <a:off x="3733800" y="1600200"/>
            <a:ext cx="1752600" cy="609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MD</a:t>
            </a:r>
            <a:endParaRPr lang="en-US" dirty="0"/>
          </a:p>
        </p:txBody>
      </p:sp>
      <p:sp>
        <p:nvSpPr>
          <p:cNvPr id="8" name="Rectangle 7"/>
          <p:cNvSpPr/>
          <p:nvPr/>
        </p:nvSpPr>
        <p:spPr>
          <a:xfrm>
            <a:off x="990600" y="2438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GAL Receivers</a:t>
            </a:r>
            <a:endParaRPr lang="en-US" dirty="0"/>
          </a:p>
        </p:txBody>
      </p:sp>
      <p:cxnSp>
        <p:nvCxnSpPr>
          <p:cNvPr id="10" name="Straight Arrow Connector 9"/>
          <p:cNvCxnSpPr/>
          <p:nvPr/>
        </p:nvCxnSpPr>
        <p:spPr>
          <a:xfrm rot="5400000" flipH="1" flipV="1">
            <a:off x="-1370806" y="3656806"/>
            <a:ext cx="4267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0" y="1676400"/>
            <a:ext cx="762000" cy="338554"/>
          </a:xfrm>
          <a:prstGeom prst="rect">
            <a:avLst/>
          </a:prstGeom>
          <a:noFill/>
        </p:spPr>
        <p:txBody>
          <a:bodyPr wrap="square" rtlCol="0">
            <a:spAutoFit/>
          </a:bodyPr>
          <a:lstStyle/>
          <a:p>
            <a:r>
              <a:rPr lang="en-US" sz="800" dirty="0" smtClean="0">
                <a:solidFill>
                  <a:srgbClr val="FF0000"/>
                </a:solidFill>
              </a:rPr>
              <a:t>Communication this way</a:t>
            </a:r>
            <a:endParaRPr lang="en-US" sz="800" dirty="0">
              <a:solidFill>
                <a:srgbClr val="FF0000"/>
              </a:solidFill>
            </a:endParaRPr>
          </a:p>
        </p:txBody>
      </p:sp>
      <p:sp>
        <p:nvSpPr>
          <p:cNvPr id="14" name="Rectangle 13"/>
          <p:cNvSpPr/>
          <p:nvPr/>
        </p:nvSpPr>
        <p:spPr>
          <a:xfrm>
            <a:off x="3733800" y="2438400"/>
            <a:ext cx="1752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Car Service</a:t>
            </a:r>
            <a:endParaRPr lang="en-US" dirty="0"/>
          </a:p>
        </p:txBody>
      </p:sp>
      <p:sp>
        <p:nvSpPr>
          <p:cNvPr id="15" name="Rectangle 14"/>
          <p:cNvSpPr/>
          <p:nvPr/>
        </p:nvSpPr>
        <p:spPr>
          <a:xfrm>
            <a:off x="990600" y="30480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SSL</a:t>
            </a:r>
            <a:endParaRPr lang="en-US" dirty="0"/>
          </a:p>
        </p:txBody>
      </p:sp>
      <p:sp>
        <p:nvSpPr>
          <p:cNvPr id="16" name="Rectangle 15"/>
          <p:cNvSpPr/>
          <p:nvPr/>
        </p:nvSpPr>
        <p:spPr>
          <a:xfrm>
            <a:off x="3733800" y="3048000"/>
            <a:ext cx="1752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SSL</a:t>
            </a:r>
            <a:endParaRPr lang="en-US" dirty="0"/>
          </a:p>
        </p:txBody>
      </p:sp>
      <p:sp>
        <p:nvSpPr>
          <p:cNvPr id="17" name="Rectangle 16"/>
          <p:cNvSpPr/>
          <p:nvPr/>
        </p:nvSpPr>
        <p:spPr>
          <a:xfrm>
            <a:off x="990600" y="36576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TCP(WIFI AP)</a:t>
            </a:r>
            <a:endParaRPr lang="en-US" dirty="0"/>
          </a:p>
        </p:txBody>
      </p:sp>
      <p:sp>
        <p:nvSpPr>
          <p:cNvPr id="18" name="Rectangle 17"/>
          <p:cNvSpPr/>
          <p:nvPr/>
        </p:nvSpPr>
        <p:spPr>
          <a:xfrm>
            <a:off x="990600" y="4343400"/>
            <a:ext cx="1752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RFCOMM Server</a:t>
            </a:r>
            <a:endParaRPr lang="en-US" dirty="0"/>
          </a:p>
        </p:txBody>
      </p:sp>
      <p:sp>
        <p:nvSpPr>
          <p:cNvPr id="19" name="Rectangle 18"/>
          <p:cNvSpPr/>
          <p:nvPr/>
        </p:nvSpPr>
        <p:spPr>
          <a:xfrm>
            <a:off x="3733800" y="3657600"/>
            <a:ext cx="1752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TCP(WIFI STA)</a:t>
            </a:r>
            <a:endParaRPr lang="en-US" dirty="0"/>
          </a:p>
        </p:txBody>
      </p:sp>
      <p:sp>
        <p:nvSpPr>
          <p:cNvPr id="20" name="Rectangle 19"/>
          <p:cNvSpPr/>
          <p:nvPr/>
        </p:nvSpPr>
        <p:spPr>
          <a:xfrm>
            <a:off x="3733800" y="4343400"/>
            <a:ext cx="1752600" cy="381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RFCOMM Client</a:t>
            </a:r>
            <a:endParaRPr lang="en-US" dirty="0"/>
          </a:p>
        </p:txBody>
      </p:sp>
      <p:sp>
        <p:nvSpPr>
          <p:cNvPr id="21" name="Rectangle 20"/>
          <p:cNvSpPr/>
          <p:nvPr/>
        </p:nvSpPr>
        <p:spPr>
          <a:xfrm>
            <a:off x="5486400" y="4343401"/>
            <a:ext cx="2286000" cy="45720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2400" b="1" cap="none" spc="100" dirty="0" smtClean="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rPr>
              <a:t>BT</a:t>
            </a:r>
            <a:endParaRPr lang="en-US" sz="2400" b="1" cap="none" spc="100" dirty="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endParaRPr>
          </a:p>
        </p:txBody>
      </p:sp>
      <p:sp>
        <p:nvSpPr>
          <p:cNvPr id="22" name="Rectangle 21"/>
          <p:cNvSpPr/>
          <p:nvPr/>
        </p:nvSpPr>
        <p:spPr>
          <a:xfrm>
            <a:off x="5486400" y="3657600"/>
            <a:ext cx="2286000" cy="45720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2400" b="1" cap="none" spc="100" dirty="0" smtClean="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rPr>
              <a:t>WIFI</a:t>
            </a:r>
            <a:endParaRPr lang="en-US" sz="2400" b="1" cap="none" spc="100" dirty="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endParaRPr>
          </a:p>
        </p:txBody>
      </p:sp>
      <p:sp>
        <p:nvSpPr>
          <p:cNvPr id="23" name="Rectangle 22"/>
          <p:cNvSpPr/>
          <p:nvPr/>
        </p:nvSpPr>
        <p:spPr>
          <a:xfrm>
            <a:off x="5486400" y="2971800"/>
            <a:ext cx="2286000" cy="457200"/>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2400" b="1" cap="none" spc="100" dirty="0" smtClean="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rPr>
              <a:t>Auth</a:t>
            </a:r>
            <a:endParaRPr lang="en-US" sz="2400" b="1" cap="none" spc="100" dirty="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endParaRPr>
          </a:p>
        </p:txBody>
      </p:sp>
      <p:sp>
        <p:nvSpPr>
          <p:cNvPr id="24" name="Rectangle 23"/>
          <p:cNvSpPr/>
          <p:nvPr/>
        </p:nvSpPr>
        <p:spPr>
          <a:xfrm>
            <a:off x="5486400" y="2362200"/>
            <a:ext cx="2819400" cy="461665"/>
          </a:xfrm>
          <a:prstGeom prst="rect">
            <a:avLst/>
          </a:prstGeom>
          <a:noFill/>
        </p:spPr>
        <p:txBody>
          <a:bodyPr wrap="square" lIns="91440" tIns="45720" rIns="91440" bIns="45720">
            <a:spAutoFit/>
            <a:scene3d>
              <a:camera prst="orthographicFront"/>
              <a:lightRig rig="threePt" dir="t"/>
            </a:scene3d>
            <a:sp3d extrusionH="57150">
              <a:bevelT w="38100" h="38100"/>
            </a:sp3d>
          </a:bodyPr>
          <a:lstStyle/>
          <a:p>
            <a:pPr algn="ctr"/>
            <a:r>
              <a:rPr lang="en-US" sz="2400" b="1" spc="100" dirty="0" smtClean="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rPr>
              <a:t>Base Layer of AAP</a:t>
            </a:r>
            <a:endParaRPr lang="en-US" sz="2400" b="1" cap="none" spc="100" dirty="0">
              <a:ln w="18000">
                <a:solidFill>
                  <a:schemeClr val="accent1">
                    <a:satMod val="200000"/>
                    <a:tint val="72000"/>
                  </a:schemeClr>
                </a:solidFill>
                <a:prstDash val="solid"/>
              </a:ln>
              <a:solidFill>
                <a:schemeClr val="accent1">
                  <a:satMod val="280000"/>
                  <a:tint val="100000"/>
                  <a:alpha val="5700"/>
                </a:schemeClr>
              </a:solidFill>
              <a:effectLst>
                <a:glow rad="63500">
                  <a:schemeClr val="accent1">
                    <a:satMod val="175000"/>
                    <a:alpha val="40000"/>
                  </a:schemeClr>
                </a:glow>
                <a:outerShdw blurRad="25000" dist="20000" dir="16020000" algn="tl">
                  <a:schemeClr val="accent1">
                    <a:satMod val="200000"/>
                    <a:shade val="1000"/>
                    <a:alpha val="60000"/>
                  </a:schemeClr>
                </a:outerShdw>
              </a:effectLst>
            </a:endParaRPr>
          </a:p>
        </p:txBody>
      </p:sp>
      <p:sp>
        <p:nvSpPr>
          <p:cNvPr id="29" name="TextBox 28"/>
          <p:cNvSpPr txBox="1"/>
          <p:nvPr/>
        </p:nvSpPr>
        <p:spPr>
          <a:xfrm>
            <a:off x="5867400" y="1066800"/>
            <a:ext cx="36576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solidFill>
                  <a:schemeClr val="accent1"/>
                </a:solidFill>
              </a:rPr>
              <a:t>5Ghz band – 802.11ac(</a:t>
            </a:r>
            <a:r>
              <a:rPr lang="en-US" sz="1400" dirty="0" err="1" smtClean="0">
                <a:solidFill>
                  <a:schemeClr val="accent1"/>
                </a:solidFill>
              </a:rPr>
              <a:t>wifi</a:t>
            </a:r>
            <a:r>
              <a:rPr lang="en-US" sz="1400" dirty="0" smtClean="0">
                <a:solidFill>
                  <a:schemeClr val="accent1"/>
                </a:solidFill>
              </a:rPr>
              <a:t> should support)</a:t>
            </a:r>
          </a:p>
          <a:p>
            <a:r>
              <a:rPr lang="en-US" sz="1400" dirty="0" smtClean="0">
                <a:solidFill>
                  <a:schemeClr val="accent1"/>
                </a:solidFill>
              </a:rPr>
              <a:t>2.4Ghz  - AAP is not supported</a:t>
            </a:r>
            <a:endParaRPr lang="en-US" sz="1400" dirty="0">
              <a:solidFill>
                <a:schemeClr val="accent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12" name="TextBox 11"/>
          <p:cNvSpPr txBox="1"/>
          <p:nvPr/>
        </p:nvSpPr>
        <p:spPr>
          <a:xfrm>
            <a:off x="0" y="762000"/>
            <a:ext cx="2586606" cy="369332"/>
          </a:xfrm>
          <a:prstGeom prst="rect">
            <a:avLst/>
          </a:prstGeom>
          <a:noFill/>
        </p:spPr>
        <p:txBody>
          <a:bodyPr wrap="none" rtlCol="0">
            <a:spAutoFit/>
          </a:bodyPr>
          <a:lstStyle/>
          <a:p>
            <a:r>
              <a:rPr lang="en-US" dirty="0" smtClean="0">
                <a:solidFill>
                  <a:schemeClr val="accent5">
                    <a:lumMod val="75000"/>
                  </a:schemeClr>
                </a:solidFill>
              </a:rPr>
              <a:t>Wireless communication</a:t>
            </a:r>
            <a:endParaRPr lang="en-US" dirty="0">
              <a:solidFill>
                <a:schemeClr val="accent5">
                  <a:lumMod val="75000"/>
                </a:schemeClr>
              </a:solidFill>
            </a:endParaRPr>
          </a:p>
        </p:txBody>
      </p:sp>
      <p:sp>
        <p:nvSpPr>
          <p:cNvPr id="6" name="Rectangle 5"/>
          <p:cNvSpPr/>
          <p:nvPr/>
        </p:nvSpPr>
        <p:spPr>
          <a:xfrm>
            <a:off x="152400" y="1524000"/>
            <a:ext cx="1676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HU(BT)</a:t>
            </a:r>
            <a:endParaRPr lang="en-US" dirty="0"/>
          </a:p>
        </p:txBody>
      </p:sp>
      <p:sp>
        <p:nvSpPr>
          <p:cNvPr id="7" name="Rectangle 6"/>
          <p:cNvSpPr/>
          <p:nvPr/>
        </p:nvSpPr>
        <p:spPr>
          <a:xfrm>
            <a:off x="2209800" y="1524000"/>
            <a:ext cx="17526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HU(WIFI)</a:t>
            </a:r>
            <a:endParaRPr lang="en-US" dirty="0"/>
          </a:p>
        </p:txBody>
      </p:sp>
      <p:sp>
        <p:nvSpPr>
          <p:cNvPr id="25" name="Rectangle 24"/>
          <p:cNvSpPr/>
          <p:nvPr/>
        </p:nvSpPr>
        <p:spPr>
          <a:xfrm>
            <a:off x="4953000" y="1524000"/>
            <a:ext cx="1752600" cy="609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MD</a:t>
            </a:r>
            <a:endParaRPr lang="en-US" dirty="0"/>
          </a:p>
        </p:txBody>
      </p:sp>
      <p:sp>
        <p:nvSpPr>
          <p:cNvPr id="27" name="TextBox 26"/>
          <p:cNvSpPr txBox="1"/>
          <p:nvPr/>
        </p:nvSpPr>
        <p:spPr>
          <a:xfrm>
            <a:off x="6781800" y="762001"/>
            <a:ext cx="3124200" cy="5816977"/>
          </a:xfrm>
          <a:prstGeom prst="rect">
            <a:avLst/>
          </a:prstGeom>
          <a:noFill/>
          <a:ln>
            <a:solidFill>
              <a:schemeClr val="accent5">
                <a:lumMod val="50000"/>
              </a:schemeClr>
            </a:solidFill>
          </a:ln>
        </p:spPr>
        <p:txBody>
          <a:bodyPr wrap="square" rtlCol="0">
            <a:spAutoFit/>
          </a:bodyPr>
          <a:lstStyle/>
          <a:p>
            <a:pPr marL="342900" indent="-342900">
              <a:buFont typeface="+mj-lt"/>
              <a:buAutoNum type="arabicPeriod"/>
            </a:pPr>
            <a:r>
              <a:rPr lang="en-US" sz="1200" dirty="0" smtClean="0">
                <a:solidFill>
                  <a:schemeClr val="accent1">
                    <a:lumMod val="20000"/>
                    <a:lumOff val="80000"/>
                  </a:schemeClr>
                </a:solidFill>
              </a:rPr>
              <a:t>HU will connect  to MD ,HU made discoverable , HU make BT adapter discoverable </a:t>
            </a:r>
          </a:p>
          <a:p>
            <a:pPr marL="799963" lvl="1" indent="-342900">
              <a:buFont typeface="Wingdings" pitchFamily="2" charset="2"/>
              <a:buChar char="§"/>
            </a:pPr>
            <a:r>
              <a:rPr lang="en-US" sz="1200" dirty="0" smtClean="0">
                <a:solidFill>
                  <a:schemeClr val="accent1">
                    <a:lumMod val="20000"/>
                    <a:lumOff val="80000"/>
                  </a:schemeClr>
                </a:solidFill>
              </a:rPr>
              <a:t>It’s like Bluetooth speaker from the mobile device </a:t>
            </a:r>
            <a:r>
              <a:rPr lang="en-US" sz="1200" dirty="0" err="1" smtClean="0">
                <a:solidFill>
                  <a:schemeClr val="accent1">
                    <a:lumMod val="20000"/>
                    <a:lumOff val="80000"/>
                  </a:schemeClr>
                </a:solidFill>
              </a:rPr>
              <a:t>u’ll</a:t>
            </a:r>
            <a:r>
              <a:rPr lang="en-US" sz="1200" dirty="0" smtClean="0">
                <a:solidFill>
                  <a:schemeClr val="accent1">
                    <a:lumMod val="20000"/>
                    <a:lumOff val="80000"/>
                  </a:schemeClr>
                </a:solidFill>
              </a:rPr>
              <a:t> search for to connect.</a:t>
            </a:r>
          </a:p>
          <a:p>
            <a:pPr marL="799963" lvl="1" indent="-342900">
              <a:buFont typeface="Wingdings" pitchFamily="2" charset="2"/>
              <a:buChar char="§"/>
            </a:pPr>
            <a:r>
              <a:rPr lang="en-US" sz="1200" dirty="0" smtClean="0">
                <a:solidFill>
                  <a:schemeClr val="accent1">
                    <a:lumMod val="20000"/>
                    <a:lumOff val="80000"/>
                  </a:schemeClr>
                </a:solidFill>
              </a:rPr>
              <a:t>We will be basically send UUID (establish connection to MD),</a:t>
            </a:r>
          </a:p>
          <a:p>
            <a:pPr marL="342900" indent="-342900">
              <a:buFont typeface="+mj-lt"/>
              <a:buAutoNum type="arabicPeriod"/>
            </a:pPr>
            <a:r>
              <a:rPr lang="en-US" sz="1200" dirty="0" smtClean="0">
                <a:solidFill>
                  <a:schemeClr val="accent1">
                    <a:lumMod val="20000"/>
                    <a:lumOff val="80000"/>
                  </a:schemeClr>
                </a:solidFill>
              </a:rPr>
              <a:t>Mobile device will try connect to RFCOMM Endpoint ,coz HU now in the discoverable mode </a:t>
            </a:r>
          </a:p>
          <a:p>
            <a:pPr marL="799963" lvl="1" indent="-342900">
              <a:buFont typeface="Wingdings" pitchFamily="2" charset="2"/>
              <a:buChar char="§"/>
            </a:pPr>
            <a:r>
              <a:rPr lang="en-US" sz="1200" dirty="0" smtClean="0">
                <a:solidFill>
                  <a:schemeClr val="accent1">
                    <a:lumMod val="20000"/>
                    <a:lumOff val="80000"/>
                  </a:schemeClr>
                </a:solidFill>
              </a:rPr>
              <a:t>Basically MD will connect to RFCOMM  HU, lower layer communication  </a:t>
            </a:r>
            <a:r>
              <a:rPr lang="en-US" sz="1200" dirty="0" err="1" smtClean="0">
                <a:solidFill>
                  <a:schemeClr val="accent1">
                    <a:lumMod val="20000"/>
                    <a:lumOff val="80000"/>
                  </a:schemeClr>
                </a:solidFill>
              </a:rPr>
              <a:t>i.e</a:t>
            </a:r>
            <a:r>
              <a:rPr lang="en-US" sz="1200" dirty="0" smtClean="0">
                <a:solidFill>
                  <a:schemeClr val="accent1">
                    <a:lumMod val="20000"/>
                    <a:lumOff val="80000"/>
                  </a:schemeClr>
                </a:solidFill>
              </a:rPr>
              <a:t>, over RF.</a:t>
            </a:r>
          </a:p>
          <a:p>
            <a:pPr marL="342900" indent="-342900">
              <a:buFont typeface="+mj-lt"/>
              <a:buAutoNum type="arabicPeriod"/>
            </a:pPr>
            <a:r>
              <a:rPr lang="en-US" sz="1200" dirty="0" smtClean="0">
                <a:solidFill>
                  <a:schemeClr val="accent1">
                    <a:lumMod val="20000"/>
                    <a:lumOff val="80000"/>
                  </a:schemeClr>
                </a:solidFill>
              </a:rPr>
              <a:t>Once done ,HU  connection is successful, pairing is done </a:t>
            </a:r>
          </a:p>
          <a:p>
            <a:pPr marL="342900" indent="-342900">
              <a:buFont typeface="+mj-lt"/>
              <a:buAutoNum type="arabicPeriod"/>
            </a:pPr>
            <a:r>
              <a:rPr lang="en-US" sz="1200" dirty="0" smtClean="0">
                <a:solidFill>
                  <a:schemeClr val="accent1">
                    <a:lumMod val="20000"/>
                    <a:lumOff val="80000"/>
                  </a:schemeClr>
                </a:solidFill>
              </a:rPr>
              <a:t>Once its done,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version request will be sent from HU ,basically sent to understand each others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capabilities.</a:t>
            </a:r>
          </a:p>
          <a:p>
            <a:pPr marL="342900" indent="-342900">
              <a:buFont typeface="+mj-lt"/>
              <a:buAutoNum type="arabicPeriod"/>
            </a:pPr>
            <a:r>
              <a:rPr lang="en-US" sz="1200" dirty="0" smtClean="0">
                <a:solidFill>
                  <a:schemeClr val="accent1">
                    <a:lumMod val="20000"/>
                    <a:lumOff val="80000"/>
                  </a:schemeClr>
                </a:solidFill>
              </a:rPr>
              <a:t>MD will send a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response.</a:t>
            </a:r>
          </a:p>
          <a:p>
            <a:pPr marL="342900" indent="-342900">
              <a:buFont typeface="+mj-lt"/>
              <a:buAutoNum type="arabicPeriod"/>
            </a:pPr>
            <a:r>
              <a:rPr lang="en-US" sz="1200" dirty="0" smtClean="0">
                <a:solidFill>
                  <a:schemeClr val="accent1">
                    <a:lumMod val="20000"/>
                    <a:lumOff val="80000"/>
                  </a:schemeClr>
                </a:solidFill>
              </a:rPr>
              <a:t> Once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capabilities are known BT is disconnected ,since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is not connected yet  still in negotiation.</a:t>
            </a:r>
          </a:p>
          <a:p>
            <a:pPr marL="342900" indent="-342900">
              <a:buFont typeface="+mj-lt"/>
              <a:buAutoNum type="arabicPeriod"/>
            </a:pP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start Request  until this point its Bluetooth communication next </a:t>
            </a:r>
          </a:p>
          <a:p>
            <a:pPr marL="342900" indent="-342900">
              <a:buFont typeface="+mj-lt"/>
              <a:buAutoNum type="arabicPeriod"/>
            </a:pPr>
            <a:r>
              <a:rPr lang="en-US" sz="1200" dirty="0" smtClean="0">
                <a:solidFill>
                  <a:schemeClr val="accent1">
                    <a:lumMod val="20000"/>
                    <a:lumOff val="80000"/>
                  </a:schemeClr>
                </a:solidFill>
              </a:rPr>
              <a:t>Attempt to connect to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possible error could be that MD not able to connect.(</a:t>
            </a:r>
            <a:r>
              <a:rPr lang="en-US" sz="1200" dirty="0" err="1" smtClean="0">
                <a:solidFill>
                  <a:schemeClr val="accent1">
                    <a:lumMod val="20000"/>
                    <a:lumOff val="80000"/>
                  </a:schemeClr>
                </a:solidFill>
              </a:rPr>
              <a:t>itll</a:t>
            </a:r>
            <a:r>
              <a:rPr lang="en-US" sz="1200" dirty="0" smtClean="0">
                <a:solidFill>
                  <a:schemeClr val="accent1">
                    <a:lumMod val="20000"/>
                    <a:lumOff val="80000"/>
                  </a:schemeClr>
                </a:solidFill>
              </a:rPr>
              <a:t> be standard errors )</a:t>
            </a:r>
          </a:p>
          <a:p>
            <a:pPr marL="342900" indent="-342900">
              <a:buFont typeface="+mj-lt"/>
              <a:buAutoNum type="arabicPeriod"/>
            </a:pPr>
            <a:r>
              <a:rPr lang="en-US" sz="1200" dirty="0" smtClean="0">
                <a:solidFill>
                  <a:schemeClr val="accent1">
                    <a:lumMod val="20000"/>
                    <a:lumOff val="80000"/>
                  </a:schemeClr>
                </a:solidFill>
              </a:rPr>
              <a:t>Another trail to attempt to connect can be done </a:t>
            </a:r>
          </a:p>
          <a:p>
            <a:pPr marL="342900" indent="-342900">
              <a:buFont typeface="+mj-lt"/>
              <a:buAutoNum type="arabicPeriod"/>
            </a:pPr>
            <a:endParaRPr lang="en-US" sz="1200" dirty="0" smtClean="0">
              <a:solidFill>
                <a:schemeClr val="accent1">
                  <a:lumMod val="20000"/>
                  <a:lumOff val="80000"/>
                </a:schemeClr>
              </a:solidFill>
            </a:endParaRPr>
          </a:p>
        </p:txBody>
      </p:sp>
      <p:cxnSp>
        <p:nvCxnSpPr>
          <p:cNvPr id="30" name="Straight Connector 29"/>
          <p:cNvCxnSpPr>
            <a:stCxn id="6" idx="2"/>
          </p:cNvCxnSpPr>
          <p:nvPr/>
        </p:nvCxnSpPr>
        <p:spPr>
          <a:xfrm rot="5400000">
            <a:off x="-1371600" y="44958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p:cNvCxnSpPr>
          <p:nvPr/>
        </p:nvCxnSpPr>
        <p:spPr>
          <a:xfrm rot="16200000" flipH="1">
            <a:off x="742950" y="4476750"/>
            <a:ext cx="472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2"/>
          </p:cNvCxnSpPr>
          <p:nvPr/>
        </p:nvCxnSpPr>
        <p:spPr>
          <a:xfrm rot="16200000" flipH="1">
            <a:off x="3486150" y="4476750"/>
            <a:ext cx="47244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40" name="Straight Arrow Connector 39"/>
          <p:cNvCxnSpPr/>
          <p:nvPr/>
        </p:nvCxnSpPr>
        <p:spPr>
          <a:xfrm>
            <a:off x="990600" y="25908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990600" y="2590800"/>
            <a:ext cx="2707793" cy="261610"/>
          </a:xfrm>
          <a:prstGeom prst="rect">
            <a:avLst/>
          </a:prstGeom>
          <a:noFill/>
        </p:spPr>
        <p:txBody>
          <a:bodyPr wrap="none" rtlCol="0">
            <a:spAutoFit/>
          </a:bodyPr>
          <a:lstStyle/>
          <a:p>
            <a:r>
              <a:rPr lang="en-US" sz="1100" dirty="0" smtClean="0">
                <a:solidFill>
                  <a:schemeClr val="bg1">
                    <a:lumMod val="50000"/>
                  </a:schemeClr>
                </a:solidFill>
              </a:rPr>
              <a:t>Bluetooth connection (Unique universal id)</a:t>
            </a:r>
            <a:endParaRPr lang="en-US" sz="1100" dirty="0">
              <a:solidFill>
                <a:schemeClr val="bg1">
                  <a:lumMod val="50000"/>
                </a:schemeClr>
              </a:solidFill>
            </a:endParaRPr>
          </a:p>
        </p:txBody>
      </p:sp>
      <p:cxnSp>
        <p:nvCxnSpPr>
          <p:cNvPr id="46" name="Straight Arrow Connector 45"/>
          <p:cNvCxnSpPr/>
          <p:nvPr/>
        </p:nvCxnSpPr>
        <p:spPr>
          <a:xfrm rot="10800000">
            <a:off x="990600" y="2971800"/>
            <a:ext cx="4876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52" name="TextBox 51"/>
          <p:cNvSpPr txBox="1"/>
          <p:nvPr/>
        </p:nvSpPr>
        <p:spPr>
          <a:xfrm>
            <a:off x="3429000" y="2971800"/>
            <a:ext cx="1972015" cy="261610"/>
          </a:xfrm>
          <a:prstGeom prst="rect">
            <a:avLst/>
          </a:prstGeom>
          <a:noFill/>
        </p:spPr>
        <p:txBody>
          <a:bodyPr wrap="none" rtlCol="0">
            <a:spAutoFit/>
          </a:bodyPr>
          <a:lstStyle/>
          <a:p>
            <a:r>
              <a:rPr lang="en-US" sz="1100" dirty="0" smtClean="0">
                <a:solidFill>
                  <a:schemeClr val="bg1">
                    <a:lumMod val="50000"/>
                  </a:schemeClr>
                </a:solidFill>
              </a:rPr>
              <a:t>Connect to RFCOMM Endpoint </a:t>
            </a:r>
            <a:endParaRPr lang="en-US" sz="1100" dirty="0">
              <a:solidFill>
                <a:schemeClr val="bg1">
                  <a:lumMod val="50000"/>
                </a:schemeClr>
              </a:solidFill>
            </a:endParaRPr>
          </a:p>
        </p:txBody>
      </p:sp>
      <p:cxnSp>
        <p:nvCxnSpPr>
          <p:cNvPr id="54" name="Straight Arrow Connector 53"/>
          <p:cNvCxnSpPr/>
          <p:nvPr/>
        </p:nvCxnSpPr>
        <p:spPr>
          <a:xfrm>
            <a:off x="990600" y="35052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143000" y="3505200"/>
            <a:ext cx="1725152" cy="261610"/>
          </a:xfrm>
          <a:prstGeom prst="rect">
            <a:avLst/>
          </a:prstGeom>
          <a:noFill/>
        </p:spPr>
        <p:txBody>
          <a:bodyPr wrap="none" rtlCol="0">
            <a:spAutoFit/>
          </a:bodyPr>
          <a:lstStyle/>
          <a:p>
            <a:r>
              <a:rPr lang="en-US" sz="1100" dirty="0" smtClean="0">
                <a:solidFill>
                  <a:schemeClr val="bg1">
                    <a:lumMod val="50000"/>
                  </a:schemeClr>
                </a:solidFill>
              </a:rPr>
              <a:t>BT connection is successful</a:t>
            </a:r>
            <a:endParaRPr lang="en-US" sz="1100" dirty="0">
              <a:solidFill>
                <a:schemeClr val="bg1">
                  <a:lumMod val="50000"/>
                </a:schemeClr>
              </a:solidFill>
            </a:endParaRPr>
          </a:p>
        </p:txBody>
      </p:sp>
      <p:cxnSp>
        <p:nvCxnSpPr>
          <p:cNvPr id="63" name="Straight Arrow Connector 62"/>
          <p:cNvCxnSpPr/>
          <p:nvPr/>
        </p:nvCxnSpPr>
        <p:spPr>
          <a:xfrm>
            <a:off x="990600" y="40386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600200" y="4038600"/>
            <a:ext cx="1382110"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Version Request</a:t>
            </a:r>
            <a:endParaRPr lang="en-US" sz="1100" dirty="0">
              <a:solidFill>
                <a:schemeClr val="bg1">
                  <a:lumMod val="50000"/>
                </a:schemeClr>
              </a:solidFill>
            </a:endParaRPr>
          </a:p>
        </p:txBody>
      </p:sp>
      <p:cxnSp>
        <p:nvCxnSpPr>
          <p:cNvPr id="69" name="Straight Arrow Connector 68"/>
          <p:cNvCxnSpPr/>
          <p:nvPr/>
        </p:nvCxnSpPr>
        <p:spPr>
          <a:xfrm rot="10800000">
            <a:off x="990600" y="4495800"/>
            <a:ext cx="4876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0" name="TextBox 69"/>
          <p:cNvSpPr txBox="1"/>
          <p:nvPr/>
        </p:nvSpPr>
        <p:spPr>
          <a:xfrm>
            <a:off x="1600200" y="4572000"/>
            <a:ext cx="1510350"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Version Response</a:t>
            </a:r>
            <a:endParaRPr lang="en-US" sz="1100" dirty="0">
              <a:solidFill>
                <a:schemeClr val="bg1">
                  <a:lumMod val="50000"/>
                </a:schemeClr>
              </a:solidFill>
            </a:endParaRPr>
          </a:p>
        </p:txBody>
      </p:sp>
      <p:cxnSp>
        <p:nvCxnSpPr>
          <p:cNvPr id="73" name="Straight Arrow Connector 72"/>
          <p:cNvCxnSpPr/>
          <p:nvPr/>
        </p:nvCxnSpPr>
        <p:spPr>
          <a:xfrm>
            <a:off x="990600" y="50292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524000" y="5029200"/>
            <a:ext cx="1194558"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Start request</a:t>
            </a:r>
            <a:endParaRPr lang="en-US" sz="1100" dirty="0">
              <a:solidFill>
                <a:schemeClr val="bg1">
                  <a:lumMod val="50000"/>
                </a:schemeClr>
              </a:solidFill>
            </a:endParaRPr>
          </a:p>
        </p:txBody>
      </p:sp>
      <p:cxnSp>
        <p:nvCxnSpPr>
          <p:cNvPr id="76" name="Straight Arrow Connector 75"/>
          <p:cNvCxnSpPr/>
          <p:nvPr/>
        </p:nvCxnSpPr>
        <p:spPr>
          <a:xfrm rot="10800000">
            <a:off x="3124200" y="5486400"/>
            <a:ext cx="2743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3733800" y="5486400"/>
            <a:ext cx="1720343" cy="261610"/>
          </a:xfrm>
          <a:prstGeom prst="rect">
            <a:avLst/>
          </a:prstGeom>
          <a:noFill/>
        </p:spPr>
        <p:txBody>
          <a:bodyPr wrap="none" rtlCol="0">
            <a:spAutoFit/>
          </a:bodyPr>
          <a:lstStyle/>
          <a:p>
            <a:r>
              <a:rPr lang="en-US" sz="1100" dirty="0" smtClean="0">
                <a:solidFill>
                  <a:schemeClr val="bg1">
                    <a:lumMod val="50000"/>
                  </a:schemeClr>
                </a:solidFill>
              </a:rPr>
              <a:t>Attempt to connect to </a:t>
            </a:r>
            <a:r>
              <a:rPr lang="en-US" sz="1100" dirty="0" err="1" smtClean="0">
                <a:solidFill>
                  <a:schemeClr val="bg1">
                    <a:lumMod val="50000"/>
                  </a:schemeClr>
                </a:solidFill>
              </a:rPr>
              <a:t>Wifi</a:t>
            </a:r>
            <a:endParaRPr lang="en-US" sz="1100" dirty="0">
              <a:solidFill>
                <a:schemeClr val="bg1">
                  <a:lumMod val="50000"/>
                </a:schemeClr>
              </a:solidFill>
            </a:endParaRPr>
          </a:p>
        </p:txBody>
      </p:sp>
      <p:cxnSp>
        <p:nvCxnSpPr>
          <p:cNvPr id="80" name="Straight Arrow Connector 79"/>
          <p:cNvCxnSpPr/>
          <p:nvPr/>
        </p:nvCxnSpPr>
        <p:spPr>
          <a:xfrm>
            <a:off x="3124200" y="5943600"/>
            <a:ext cx="2743200" cy="1588"/>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3886200" y="5943600"/>
            <a:ext cx="1160895" cy="261610"/>
          </a:xfrm>
          <a:prstGeom prst="rect">
            <a:avLst/>
          </a:prstGeom>
          <a:noFill/>
        </p:spPr>
        <p:txBody>
          <a:bodyPr wrap="none" rtlCol="0">
            <a:spAutoFit/>
          </a:bodyPr>
          <a:lstStyle/>
          <a:p>
            <a:r>
              <a:rPr lang="en-US" sz="1100" dirty="0" smtClean="0">
                <a:solidFill>
                  <a:schemeClr val="bg1">
                    <a:lumMod val="50000"/>
                  </a:schemeClr>
                </a:solidFill>
              </a:rPr>
              <a:t>Connection Error</a:t>
            </a:r>
            <a:endParaRPr lang="en-US" sz="1100" dirty="0">
              <a:solidFill>
                <a:schemeClr val="bg1">
                  <a:lumMod val="50000"/>
                </a:schemeClr>
              </a:solidFill>
            </a:endParaRPr>
          </a:p>
        </p:txBody>
      </p:sp>
      <p:sp>
        <p:nvSpPr>
          <p:cNvPr id="83" name="Rectangle 82"/>
          <p:cNvSpPr/>
          <p:nvPr/>
        </p:nvSpPr>
        <p:spPr>
          <a:xfrm>
            <a:off x="8305800" y="6581001"/>
            <a:ext cx="1427186" cy="276999"/>
          </a:xfrm>
          <a:prstGeom prst="rect">
            <a:avLst/>
          </a:prstGeom>
        </p:spPr>
        <p:txBody>
          <a:bodyPr wrap="none">
            <a:spAutoFit/>
          </a:bodyPr>
          <a:lstStyle/>
          <a:p>
            <a:pPr marL="799963" lvl="1" indent="-342900"/>
            <a:r>
              <a:rPr lang="en-US" sz="1200" b="1" i="1" dirty="0" smtClean="0">
                <a:solidFill>
                  <a:schemeClr val="accent1">
                    <a:lumMod val="20000"/>
                    <a:lumOff val="80000"/>
                  </a:schemeClr>
                </a:solidFill>
              </a:rPr>
              <a:t>Continued</a:t>
            </a:r>
            <a:r>
              <a:rPr lang="en-US" sz="1200" dirty="0" smtClean="0">
                <a:solidFill>
                  <a:schemeClr val="accent1">
                    <a:lumMod val="20000"/>
                    <a:lumOff val="80000"/>
                  </a:schemeClr>
                </a:solidFill>
              </a:rPr>
              <a:t>...</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12" name="TextBox 11"/>
          <p:cNvSpPr txBox="1"/>
          <p:nvPr/>
        </p:nvSpPr>
        <p:spPr>
          <a:xfrm>
            <a:off x="0" y="762000"/>
            <a:ext cx="2586606" cy="369332"/>
          </a:xfrm>
          <a:prstGeom prst="rect">
            <a:avLst/>
          </a:prstGeom>
          <a:noFill/>
        </p:spPr>
        <p:txBody>
          <a:bodyPr wrap="none" rtlCol="0">
            <a:spAutoFit/>
          </a:bodyPr>
          <a:lstStyle/>
          <a:p>
            <a:r>
              <a:rPr lang="en-US" dirty="0" smtClean="0">
                <a:solidFill>
                  <a:schemeClr val="accent5">
                    <a:lumMod val="75000"/>
                  </a:schemeClr>
                </a:solidFill>
              </a:rPr>
              <a:t>Wireless communication</a:t>
            </a:r>
            <a:endParaRPr lang="en-US" dirty="0">
              <a:solidFill>
                <a:schemeClr val="accent5">
                  <a:lumMod val="75000"/>
                </a:schemeClr>
              </a:solidFill>
            </a:endParaRPr>
          </a:p>
        </p:txBody>
      </p:sp>
      <p:sp>
        <p:nvSpPr>
          <p:cNvPr id="6" name="Rectangle 5"/>
          <p:cNvSpPr/>
          <p:nvPr/>
        </p:nvSpPr>
        <p:spPr>
          <a:xfrm>
            <a:off x="152400" y="1524000"/>
            <a:ext cx="16764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HU(BT)</a:t>
            </a:r>
            <a:endParaRPr lang="en-US" dirty="0"/>
          </a:p>
        </p:txBody>
      </p:sp>
      <p:sp>
        <p:nvSpPr>
          <p:cNvPr id="7" name="Rectangle 6"/>
          <p:cNvSpPr/>
          <p:nvPr/>
        </p:nvSpPr>
        <p:spPr>
          <a:xfrm>
            <a:off x="2209800" y="1524000"/>
            <a:ext cx="1752600" cy="6096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HU(WIFI)</a:t>
            </a:r>
            <a:endParaRPr lang="en-US" dirty="0"/>
          </a:p>
        </p:txBody>
      </p:sp>
      <p:sp>
        <p:nvSpPr>
          <p:cNvPr id="25" name="Rectangle 24"/>
          <p:cNvSpPr/>
          <p:nvPr/>
        </p:nvSpPr>
        <p:spPr>
          <a:xfrm>
            <a:off x="4953000" y="1524000"/>
            <a:ext cx="1752600" cy="6096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MD</a:t>
            </a:r>
            <a:endParaRPr lang="en-US" dirty="0"/>
          </a:p>
        </p:txBody>
      </p:sp>
      <p:sp>
        <p:nvSpPr>
          <p:cNvPr id="27" name="TextBox 26"/>
          <p:cNvSpPr txBox="1"/>
          <p:nvPr/>
        </p:nvSpPr>
        <p:spPr>
          <a:xfrm>
            <a:off x="6781800" y="762000"/>
            <a:ext cx="3124200" cy="4154984"/>
          </a:xfrm>
          <a:prstGeom prst="rect">
            <a:avLst/>
          </a:prstGeom>
          <a:noFill/>
          <a:ln>
            <a:solidFill>
              <a:schemeClr val="accent5">
                <a:lumMod val="50000"/>
              </a:schemeClr>
            </a:solidFill>
          </a:ln>
        </p:spPr>
        <p:txBody>
          <a:bodyPr wrap="square" rtlCol="0">
            <a:spAutoFit/>
          </a:bodyPr>
          <a:lstStyle/>
          <a:p>
            <a:pPr marL="342900" indent="-342900">
              <a:buFont typeface="+mj-lt"/>
              <a:buAutoNum type="arabicPeriod" startAt="10"/>
            </a:pPr>
            <a:r>
              <a:rPr lang="en-US" sz="1200" dirty="0" smtClean="0">
                <a:solidFill>
                  <a:schemeClr val="accent1">
                    <a:lumMod val="20000"/>
                    <a:lumOff val="80000"/>
                  </a:schemeClr>
                </a:solidFill>
              </a:rPr>
              <a:t>In an another attempt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info Request sent </a:t>
            </a:r>
          </a:p>
          <a:p>
            <a:pPr marL="342900" indent="-342900">
              <a:buFont typeface="+mj-lt"/>
              <a:buAutoNum type="arabicPeriod" startAt="10"/>
            </a:pPr>
            <a:r>
              <a:rPr lang="en-US" sz="1200" dirty="0" smtClean="0">
                <a:solidFill>
                  <a:schemeClr val="accent1">
                    <a:lumMod val="20000"/>
                    <a:lumOff val="80000"/>
                  </a:schemeClr>
                </a:solidFill>
              </a:rPr>
              <a:t>as  from the diagram sequence is followed  till </a:t>
            </a:r>
            <a:r>
              <a:rPr lang="en-US" sz="1200" b="1" dirty="0" err="1" smtClean="0">
                <a:solidFill>
                  <a:schemeClr val="accent1">
                    <a:lumMod val="20000"/>
                    <a:lumOff val="80000"/>
                  </a:schemeClr>
                </a:solidFill>
              </a:rPr>
              <a:t>wifi</a:t>
            </a:r>
            <a:r>
              <a:rPr lang="en-US" sz="1200" b="1" dirty="0" smtClean="0">
                <a:solidFill>
                  <a:schemeClr val="accent1">
                    <a:lumMod val="20000"/>
                    <a:lumOff val="80000"/>
                  </a:schemeClr>
                </a:solidFill>
              </a:rPr>
              <a:t> connection status </a:t>
            </a:r>
            <a:r>
              <a:rPr lang="en-US" sz="1200" dirty="0" smtClean="0">
                <a:solidFill>
                  <a:schemeClr val="accent1">
                    <a:lumMod val="20000"/>
                    <a:lumOff val="80000"/>
                  </a:schemeClr>
                </a:solidFill>
              </a:rPr>
              <a:t>is success further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gets connected and </a:t>
            </a:r>
            <a:r>
              <a:rPr lang="en-US" sz="1200" dirty="0" err="1" smtClean="0">
                <a:solidFill>
                  <a:schemeClr val="accent1">
                    <a:lumMod val="20000"/>
                    <a:lumOff val="80000"/>
                  </a:schemeClr>
                </a:solidFill>
              </a:rPr>
              <a:t>wifi</a:t>
            </a:r>
            <a:r>
              <a:rPr lang="en-US" sz="1200" dirty="0" smtClean="0">
                <a:solidFill>
                  <a:schemeClr val="accent1">
                    <a:lumMod val="20000"/>
                    <a:lumOff val="80000"/>
                  </a:schemeClr>
                </a:solidFill>
              </a:rPr>
              <a:t> communication is continued. </a:t>
            </a:r>
          </a:p>
          <a:p>
            <a:pPr marL="342900" indent="-342900">
              <a:buFont typeface="+mj-lt"/>
              <a:buAutoNum type="arabicPeriod" startAt="10"/>
            </a:pPr>
            <a:r>
              <a:rPr lang="en-US" sz="1200" dirty="0" smtClean="0">
                <a:solidFill>
                  <a:schemeClr val="accent1">
                    <a:lumMod val="20000"/>
                    <a:lumOff val="80000"/>
                  </a:schemeClr>
                </a:solidFill>
              </a:rPr>
              <a:t>After this , definite port is provided by head unit  for TCP connection </a:t>
            </a:r>
          </a:p>
          <a:p>
            <a:pPr marL="799963" lvl="1" indent="-342900">
              <a:buFont typeface="Wingdings" pitchFamily="2" charset="2"/>
              <a:buChar char="§"/>
            </a:pPr>
            <a:r>
              <a:rPr lang="en-US" sz="1200" dirty="0" smtClean="0">
                <a:solidFill>
                  <a:schemeClr val="accent1">
                    <a:lumMod val="20000"/>
                    <a:lumOff val="80000"/>
                  </a:schemeClr>
                </a:solidFill>
              </a:rPr>
              <a:t>On this particular port HU and BT talking with each other to share the AOAP based communication.</a:t>
            </a:r>
          </a:p>
          <a:p>
            <a:pPr marL="342900" indent="-342900">
              <a:buFont typeface="+mj-lt"/>
              <a:buAutoNum type="arabicPeriod" startAt="10"/>
            </a:pPr>
            <a:r>
              <a:rPr lang="en-US" sz="1200" dirty="0" smtClean="0">
                <a:solidFill>
                  <a:schemeClr val="accent1">
                    <a:lumMod val="20000"/>
                    <a:lumOff val="80000"/>
                  </a:schemeClr>
                </a:solidFill>
              </a:rPr>
              <a:t>After this, established communication is completely over WIFI (TCP)</a:t>
            </a:r>
          </a:p>
          <a:p>
            <a:pPr marL="342900" indent="-342900">
              <a:buFont typeface="+mj-lt"/>
              <a:buAutoNum type="arabicPeriod" startAt="10"/>
            </a:pPr>
            <a:endParaRPr lang="en-US" sz="1200" dirty="0" smtClean="0">
              <a:solidFill>
                <a:schemeClr val="accent1">
                  <a:lumMod val="20000"/>
                  <a:lumOff val="80000"/>
                </a:schemeClr>
              </a:solidFill>
            </a:endParaRPr>
          </a:p>
          <a:p>
            <a:pPr marL="342900" indent="-342900">
              <a:buFont typeface="+mj-lt"/>
              <a:buAutoNum type="arabicPeriod" startAt="10"/>
            </a:pPr>
            <a:r>
              <a:rPr lang="en-US" sz="1200" dirty="0" smtClean="0">
                <a:solidFill>
                  <a:schemeClr val="accent1">
                    <a:lumMod val="20000"/>
                    <a:lumOff val="80000"/>
                  </a:schemeClr>
                </a:solidFill>
              </a:rPr>
              <a:t>Once TCP Is established rest of communication will happen over the GAL protocol , be it a Video set up request, Audio setup request or metadata  shared over TCP protocol </a:t>
            </a:r>
            <a:r>
              <a:rPr lang="en-US" sz="1200" dirty="0" err="1" smtClean="0">
                <a:solidFill>
                  <a:schemeClr val="accent1">
                    <a:lumMod val="20000"/>
                    <a:lumOff val="80000"/>
                  </a:schemeClr>
                </a:solidFill>
              </a:rPr>
              <a:t>ie</a:t>
            </a:r>
            <a:r>
              <a:rPr lang="en-US" sz="1200" dirty="0" smtClean="0">
                <a:solidFill>
                  <a:schemeClr val="accent1">
                    <a:lumMod val="20000"/>
                    <a:lumOff val="80000"/>
                  </a:schemeClr>
                </a:solidFill>
              </a:rPr>
              <a:t>, over WIFI itself  </a:t>
            </a:r>
          </a:p>
          <a:p>
            <a:pPr marL="342900" indent="-342900"/>
            <a:endParaRPr lang="en-US" sz="1200" dirty="0" smtClean="0">
              <a:solidFill>
                <a:schemeClr val="accent1">
                  <a:lumMod val="20000"/>
                  <a:lumOff val="80000"/>
                </a:schemeClr>
              </a:solidFill>
            </a:endParaRPr>
          </a:p>
          <a:p>
            <a:pPr marL="342900" indent="-342900"/>
            <a:r>
              <a:rPr lang="en-US" sz="1200" dirty="0" smtClean="0">
                <a:solidFill>
                  <a:schemeClr val="accent1">
                    <a:lumMod val="20000"/>
                    <a:lumOff val="80000"/>
                  </a:schemeClr>
                </a:solidFill>
              </a:rPr>
              <a:t>Note: SSL (Authentication process )done after WIFI connection</a:t>
            </a:r>
          </a:p>
        </p:txBody>
      </p:sp>
      <p:cxnSp>
        <p:nvCxnSpPr>
          <p:cNvPr id="30" name="Straight Connector 29"/>
          <p:cNvCxnSpPr>
            <a:stCxn id="6" idx="2"/>
          </p:cNvCxnSpPr>
          <p:nvPr/>
        </p:nvCxnSpPr>
        <p:spPr>
          <a:xfrm rot="5400000">
            <a:off x="-1371600" y="4495800"/>
            <a:ext cx="4724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7" idx="2"/>
          </p:cNvCxnSpPr>
          <p:nvPr/>
        </p:nvCxnSpPr>
        <p:spPr>
          <a:xfrm rot="16200000" flipH="1">
            <a:off x="742950" y="4476750"/>
            <a:ext cx="4724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25" idx="2"/>
          </p:cNvCxnSpPr>
          <p:nvPr/>
        </p:nvCxnSpPr>
        <p:spPr>
          <a:xfrm rot="16200000" flipH="1">
            <a:off x="3486150" y="4476750"/>
            <a:ext cx="4724400" cy="38100"/>
          </a:xfrm>
          <a:prstGeom prst="line">
            <a:avLst/>
          </a:prstGeom>
        </p:spPr>
        <p:style>
          <a:lnRef idx="1">
            <a:schemeClr val="accent2"/>
          </a:lnRef>
          <a:fillRef idx="0">
            <a:schemeClr val="accent2"/>
          </a:fillRef>
          <a:effectRef idx="0">
            <a:schemeClr val="accent2"/>
          </a:effectRef>
          <a:fontRef idx="minor">
            <a:schemeClr val="tx1"/>
          </a:fontRef>
        </p:style>
      </p:cxnSp>
      <p:sp>
        <p:nvSpPr>
          <p:cNvPr id="44" name="TextBox 43"/>
          <p:cNvSpPr txBox="1"/>
          <p:nvPr/>
        </p:nvSpPr>
        <p:spPr>
          <a:xfrm>
            <a:off x="4343400" y="2514600"/>
            <a:ext cx="1170513"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info Request</a:t>
            </a:r>
            <a:endParaRPr lang="en-US" sz="1100" dirty="0">
              <a:solidFill>
                <a:schemeClr val="bg1">
                  <a:lumMod val="50000"/>
                </a:schemeClr>
              </a:solidFill>
            </a:endParaRPr>
          </a:p>
        </p:txBody>
      </p:sp>
      <p:sp>
        <p:nvSpPr>
          <p:cNvPr id="52" name="TextBox 51"/>
          <p:cNvSpPr txBox="1"/>
          <p:nvPr/>
        </p:nvSpPr>
        <p:spPr>
          <a:xfrm>
            <a:off x="1447800" y="2971800"/>
            <a:ext cx="1225015"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info response</a:t>
            </a:r>
            <a:endParaRPr lang="en-US" sz="1100" dirty="0">
              <a:solidFill>
                <a:schemeClr val="bg1">
                  <a:lumMod val="50000"/>
                </a:schemeClr>
              </a:solidFill>
            </a:endParaRPr>
          </a:p>
        </p:txBody>
      </p:sp>
      <p:cxnSp>
        <p:nvCxnSpPr>
          <p:cNvPr id="54" name="Straight Arrow Connector 53"/>
          <p:cNvCxnSpPr/>
          <p:nvPr/>
        </p:nvCxnSpPr>
        <p:spPr>
          <a:xfrm>
            <a:off x="990600" y="35052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143000" y="3505200"/>
            <a:ext cx="1725152" cy="261610"/>
          </a:xfrm>
          <a:prstGeom prst="rect">
            <a:avLst/>
          </a:prstGeom>
          <a:noFill/>
        </p:spPr>
        <p:txBody>
          <a:bodyPr wrap="none" rtlCol="0">
            <a:spAutoFit/>
          </a:bodyPr>
          <a:lstStyle/>
          <a:p>
            <a:r>
              <a:rPr lang="en-US" sz="1100" dirty="0" smtClean="0">
                <a:solidFill>
                  <a:schemeClr val="bg1">
                    <a:lumMod val="50000"/>
                  </a:schemeClr>
                </a:solidFill>
              </a:rPr>
              <a:t>BT connection is successful</a:t>
            </a:r>
            <a:endParaRPr lang="en-US" sz="1100" dirty="0">
              <a:solidFill>
                <a:schemeClr val="bg1">
                  <a:lumMod val="50000"/>
                </a:schemeClr>
              </a:solidFill>
            </a:endParaRPr>
          </a:p>
        </p:txBody>
      </p:sp>
      <p:sp>
        <p:nvSpPr>
          <p:cNvPr id="66" name="TextBox 65"/>
          <p:cNvSpPr txBox="1"/>
          <p:nvPr/>
        </p:nvSpPr>
        <p:spPr>
          <a:xfrm>
            <a:off x="3581400" y="4038600"/>
            <a:ext cx="1544012" cy="261610"/>
          </a:xfrm>
          <a:prstGeom prst="rect">
            <a:avLst/>
          </a:prstGeom>
          <a:noFill/>
        </p:spPr>
        <p:txBody>
          <a:bodyPr wrap="none" rtlCol="0">
            <a:spAutoFit/>
          </a:bodyPr>
          <a:lstStyle/>
          <a:p>
            <a:r>
              <a:rPr lang="en-US" sz="1100" dirty="0" smtClean="0">
                <a:solidFill>
                  <a:schemeClr val="bg1">
                    <a:lumMod val="50000"/>
                  </a:schemeClr>
                </a:solidFill>
              </a:rPr>
              <a:t>Attempt connect to </a:t>
            </a:r>
            <a:r>
              <a:rPr lang="en-US" sz="1100" dirty="0" err="1" smtClean="0">
                <a:solidFill>
                  <a:schemeClr val="bg1">
                    <a:lumMod val="50000"/>
                  </a:schemeClr>
                </a:solidFill>
              </a:rPr>
              <a:t>wifi</a:t>
            </a:r>
            <a:endParaRPr lang="en-US" sz="1100" dirty="0">
              <a:solidFill>
                <a:schemeClr val="bg1">
                  <a:lumMod val="50000"/>
                </a:schemeClr>
              </a:solidFill>
            </a:endParaRPr>
          </a:p>
        </p:txBody>
      </p:sp>
      <p:cxnSp>
        <p:nvCxnSpPr>
          <p:cNvPr id="69" name="Straight Arrow Connector 68"/>
          <p:cNvCxnSpPr/>
          <p:nvPr/>
        </p:nvCxnSpPr>
        <p:spPr>
          <a:xfrm rot="10800000">
            <a:off x="3124200" y="4038600"/>
            <a:ext cx="2743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73" name="Straight Arrow Connector 72"/>
          <p:cNvCxnSpPr/>
          <p:nvPr/>
        </p:nvCxnSpPr>
        <p:spPr>
          <a:xfrm>
            <a:off x="3124200" y="4419600"/>
            <a:ext cx="2743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657600" y="4419600"/>
            <a:ext cx="1414170" cy="261610"/>
          </a:xfrm>
          <a:prstGeom prst="rect">
            <a:avLst/>
          </a:prstGeom>
          <a:noFill/>
        </p:spPr>
        <p:txBody>
          <a:bodyPr wrap="none" rtlCol="0">
            <a:spAutoFit/>
          </a:bodyPr>
          <a:lstStyle/>
          <a:p>
            <a:r>
              <a:rPr lang="en-US" sz="1100" dirty="0" smtClean="0">
                <a:solidFill>
                  <a:schemeClr val="bg1">
                    <a:lumMod val="50000"/>
                  </a:schemeClr>
                </a:solidFill>
              </a:rPr>
              <a:t>Connection is success</a:t>
            </a:r>
            <a:endParaRPr lang="en-US" sz="1100" dirty="0">
              <a:solidFill>
                <a:schemeClr val="bg1">
                  <a:lumMod val="50000"/>
                </a:schemeClr>
              </a:solidFill>
            </a:endParaRPr>
          </a:p>
        </p:txBody>
      </p:sp>
      <p:cxnSp>
        <p:nvCxnSpPr>
          <p:cNvPr id="76" name="Straight Arrow Connector 75"/>
          <p:cNvCxnSpPr/>
          <p:nvPr/>
        </p:nvCxnSpPr>
        <p:spPr>
          <a:xfrm rot="10800000">
            <a:off x="990600" y="4953000"/>
            <a:ext cx="4876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p:nvPr/>
        </p:nvCxnSpPr>
        <p:spPr>
          <a:xfrm rot="10800000">
            <a:off x="990600" y="2514600"/>
            <a:ext cx="48768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a:off x="990600" y="2971800"/>
            <a:ext cx="4876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066800" y="4953000"/>
            <a:ext cx="4903907" cy="261610"/>
          </a:xfrm>
          <a:prstGeom prst="rect">
            <a:avLst/>
          </a:prstGeom>
          <a:noFill/>
        </p:spPr>
        <p:txBody>
          <a:bodyPr wrap="none" rtlCol="0">
            <a:spAutoFit/>
          </a:bodyPr>
          <a:lstStyle/>
          <a:p>
            <a:r>
              <a:rPr lang="en-US" sz="1100" dirty="0" err="1" smtClean="0">
                <a:solidFill>
                  <a:schemeClr val="bg1">
                    <a:lumMod val="50000"/>
                  </a:schemeClr>
                </a:solidFill>
              </a:rPr>
              <a:t>Wifi</a:t>
            </a:r>
            <a:r>
              <a:rPr lang="en-US" sz="1100" dirty="0" smtClean="0">
                <a:solidFill>
                  <a:schemeClr val="bg1">
                    <a:lumMod val="50000"/>
                  </a:schemeClr>
                </a:solidFill>
              </a:rPr>
              <a:t> connection status (till here BT communication is done after this BT is stopped)</a:t>
            </a:r>
            <a:endParaRPr lang="en-US" sz="1100" dirty="0">
              <a:solidFill>
                <a:schemeClr val="bg1">
                  <a:lumMod val="50000"/>
                </a:schemeClr>
              </a:solidFill>
            </a:endParaRPr>
          </a:p>
        </p:txBody>
      </p:sp>
      <p:sp>
        <p:nvSpPr>
          <p:cNvPr id="38" name="Rectangle 37"/>
          <p:cNvSpPr/>
          <p:nvPr/>
        </p:nvSpPr>
        <p:spPr>
          <a:xfrm>
            <a:off x="3048000" y="5334000"/>
            <a:ext cx="2895600" cy="381000"/>
          </a:xfrm>
          <a:prstGeom prst="rect">
            <a:avLst/>
          </a:prstGeom>
          <a:gradFill flip="none" rotWithShape="1">
            <a:gsLst>
              <a:gs pos="44000">
                <a:schemeClr val="accent2"/>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TCP Connection (PORT)</a:t>
            </a:r>
            <a:endParaRPr lang="en-US" dirty="0">
              <a:solidFill>
                <a:schemeClr val="tx1"/>
              </a:solidFill>
            </a:endParaRPr>
          </a:p>
        </p:txBody>
      </p:sp>
      <p:sp>
        <p:nvSpPr>
          <p:cNvPr id="39" name="Rectangle 38"/>
          <p:cNvSpPr/>
          <p:nvPr/>
        </p:nvSpPr>
        <p:spPr>
          <a:xfrm>
            <a:off x="3048000" y="5867400"/>
            <a:ext cx="2895600" cy="381000"/>
          </a:xfrm>
          <a:prstGeom prst="rect">
            <a:avLst/>
          </a:prstGeom>
          <a:gradFill flip="none" rotWithShape="1">
            <a:gsLst>
              <a:gs pos="44000">
                <a:schemeClr val="accent2"/>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GAL interface</a:t>
            </a:r>
            <a:endParaRPr lang="en-US" dirty="0">
              <a:solidFill>
                <a:schemeClr val="tx1"/>
              </a:solidFill>
            </a:endParaRPr>
          </a:p>
        </p:txBody>
      </p:sp>
      <p:sp>
        <p:nvSpPr>
          <p:cNvPr id="41" name="TextBox 40"/>
          <p:cNvSpPr txBox="1"/>
          <p:nvPr/>
        </p:nvSpPr>
        <p:spPr>
          <a:xfrm>
            <a:off x="6705600" y="5486400"/>
            <a:ext cx="3200400" cy="5232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400" dirty="0" smtClean="0">
                <a:solidFill>
                  <a:schemeClr val="accent1"/>
                </a:solidFill>
              </a:rPr>
              <a:t>What is TCP connection, reading timeout , buffer size, what kind of socket being  ??</a:t>
            </a:r>
            <a:endParaRPr lang="en-US" sz="1400" dirty="0">
              <a:solidFill>
                <a:schemeClr val="accent1"/>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12" name="TextBox 11"/>
          <p:cNvSpPr txBox="1"/>
          <p:nvPr/>
        </p:nvSpPr>
        <p:spPr>
          <a:xfrm>
            <a:off x="0" y="762000"/>
            <a:ext cx="3757054" cy="369332"/>
          </a:xfrm>
          <a:prstGeom prst="rect">
            <a:avLst/>
          </a:prstGeom>
          <a:noFill/>
        </p:spPr>
        <p:txBody>
          <a:bodyPr wrap="none" rtlCol="0">
            <a:spAutoFit/>
          </a:bodyPr>
          <a:lstStyle/>
          <a:p>
            <a:r>
              <a:rPr lang="en-US" dirty="0" smtClean="0">
                <a:solidFill>
                  <a:schemeClr val="accent5">
                    <a:lumMod val="75000"/>
                  </a:schemeClr>
                </a:solidFill>
              </a:rPr>
              <a:t>Video (Android Auto projection video)</a:t>
            </a:r>
            <a:endParaRPr lang="en-US" dirty="0">
              <a:solidFill>
                <a:schemeClr val="accent5">
                  <a:lumMod val="75000"/>
                </a:schemeClr>
              </a:solidFill>
            </a:endParaRPr>
          </a:p>
        </p:txBody>
      </p:sp>
      <p:sp>
        <p:nvSpPr>
          <p:cNvPr id="27" name="TextBox 26"/>
          <p:cNvSpPr txBox="1"/>
          <p:nvPr/>
        </p:nvSpPr>
        <p:spPr>
          <a:xfrm>
            <a:off x="6781800" y="762000"/>
            <a:ext cx="3124200" cy="1384995"/>
          </a:xfrm>
          <a:prstGeom prst="rect">
            <a:avLst/>
          </a:prstGeom>
          <a:noFill/>
          <a:ln>
            <a:solidFill>
              <a:schemeClr val="accent5">
                <a:lumMod val="50000"/>
              </a:schemeClr>
            </a:solidFill>
          </a:ln>
        </p:spPr>
        <p:txBody>
          <a:bodyPr wrap="square" rtlCol="0">
            <a:spAutoFit/>
          </a:bodyPr>
          <a:lstStyle/>
          <a:p>
            <a:pPr marL="342900" indent="-342900"/>
            <a:r>
              <a:rPr lang="en-US" sz="1200" dirty="0" smtClean="0">
                <a:solidFill>
                  <a:schemeClr val="accent1">
                    <a:lumMod val="20000"/>
                    <a:lumOff val="80000"/>
                  </a:schemeClr>
                </a:solidFill>
              </a:rPr>
              <a:t>Note:</a:t>
            </a:r>
          </a:p>
          <a:p>
            <a:pPr marL="342900" indent="-342900">
              <a:buFont typeface="+mj-lt"/>
              <a:buAutoNum type="arabicPeriod"/>
            </a:pPr>
            <a:r>
              <a:rPr lang="en-US" sz="1200" dirty="0" smtClean="0">
                <a:solidFill>
                  <a:schemeClr val="accent1">
                    <a:lumMod val="20000"/>
                    <a:lumOff val="80000"/>
                  </a:schemeClr>
                </a:solidFill>
              </a:rPr>
              <a:t>TOOLS : GAL Monitor logs application in mobile device to calculate latency.</a:t>
            </a:r>
          </a:p>
          <a:p>
            <a:pPr marL="342900" indent="-342900">
              <a:buFont typeface="+mj-lt"/>
              <a:buAutoNum type="arabicPeriod"/>
            </a:pPr>
            <a:r>
              <a:rPr lang="en-US" sz="1200" dirty="0" smtClean="0">
                <a:solidFill>
                  <a:schemeClr val="accent1">
                    <a:lumMod val="20000"/>
                    <a:lumOff val="80000"/>
                  </a:schemeClr>
                </a:solidFill>
              </a:rPr>
              <a:t>Video streaming data is connected to  video decoding chain (video pipeline connected to channel)</a:t>
            </a:r>
          </a:p>
          <a:p>
            <a:pPr marL="342900" indent="-342900">
              <a:buFont typeface="+mj-lt"/>
              <a:buAutoNum type="arabicPeriod"/>
            </a:pPr>
            <a:endParaRPr lang="en-US" sz="1200" dirty="0" smtClean="0">
              <a:solidFill>
                <a:schemeClr val="accent1">
                  <a:lumMod val="20000"/>
                  <a:lumOff val="80000"/>
                </a:schemeClr>
              </a:solidFill>
            </a:endParaRPr>
          </a:p>
        </p:txBody>
      </p:sp>
      <p:sp>
        <p:nvSpPr>
          <p:cNvPr id="26" name="TextBox 25"/>
          <p:cNvSpPr txBox="1"/>
          <p:nvPr/>
        </p:nvSpPr>
        <p:spPr>
          <a:xfrm>
            <a:off x="381000" y="1447800"/>
            <a:ext cx="4980851" cy="1954381"/>
          </a:xfrm>
          <a:prstGeom prst="rect">
            <a:avLst/>
          </a:prstGeom>
          <a:noFill/>
        </p:spPr>
        <p:txBody>
          <a:bodyPr wrap="none" rtlCol="0">
            <a:spAutoFit/>
          </a:bodyPr>
          <a:lstStyle/>
          <a:p>
            <a:r>
              <a:rPr lang="en-US" sz="1100" dirty="0" smtClean="0">
                <a:solidFill>
                  <a:schemeClr val="bg2">
                    <a:lumMod val="90000"/>
                  </a:schemeClr>
                </a:solidFill>
              </a:rPr>
              <a:t>Video</a:t>
            </a:r>
            <a:r>
              <a:rPr lang="en-US" sz="1100" dirty="0" smtClean="0">
                <a:solidFill>
                  <a:schemeClr val="bg2">
                    <a:lumMod val="90000"/>
                  </a:schemeClr>
                </a:solidFill>
                <a:sym typeface="Wingdings" pitchFamily="2" charset="2"/>
              </a:rPr>
              <a:t>(mirroring)</a:t>
            </a:r>
          </a:p>
          <a:p>
            <a:r>
              <a:rPr lang="en-US" sz="1100" dirty="0" smtClean="0">
                <a:solidFill>
                  <a:schemeClr val="bg2">
                    <a:lumMod val="90000"/>
                  </a:schemeClr>
                </a:solidFill>
                <a:sym typeface="Wingdings" pitchFamily="2" charset="2"/>
              </a:rPr>
              <a:t>1.Setup Latency(MD sharing video through AOAP to HU)</a:t>
            </a:r>
          </a:p>
          <a:p>
            <a:r>
              <a:rPr lang="en-US" sz="1100" dirty="0" smtClean="0">
                <a:solidFill>
                  <a:schemeClr val="bg2">
                    <a:lumMod val="90000"/>
                  </a:schemeClr>
                </a:solidFill>
                <a:sym typeface="Wingdings" pitchFamily="2" charset="2"/>
              </a:rPr>
              <a:t>      500ms</a:t>
            </a:r>
          </a:p>
          <a:p>
            <a:r>
              <a:rPr lang="en-US" sz="1100" dirty="0" smtClean="0">
                <a:solidFill>
                  <a:schemeClr val="bg2">
                    <a:lumMod val="90000"/>
                  </a:schemeClr>
                </a:solidFill>
                <a:sym typeface="Wingdings" pitchFamily="2" charset="2"/>
              </a:rPr>
              <a:t>     video decoding chain should be established , as soon as AAP </a:t>
            </a:r>
          </a:p>
          <a:p>
            <a:r>
              <a:rPr lang="en-US" sz="1100" dirty="0" smtClean="0">
                <a:solidFill>
                  <a:schemeClr val="bg2">
                    <a:lumMod val="90000"/>
                  </a:schemeClr>
                </a:solidFill>
                <a:sym typeface="Wingdings" pitchFamily="2" charset="2"/>
              </a:rPr>
              <a:t>           request from HU is done handshaking is done, until video is ready.  </a:t>
            </a:r>
          </a:p>
          <a:p>
            <a:r>
              <a:rPr lang="en-US" sz="1100" dirty="0" smtClean="0">
                <a:solidFill>
                  <a:schemeClr val="bg2">
                    <a:lumMod val="90000"/>
                  </a:schemeClr>
                </a:solidFill>
                <a:sym typeface="Wingdings" pitchFamily="2" charset="2"/>
              </a:rPr>
              <a:t>2.Output Latency(Time to receive the video)</a:t>
            </a:r>
          </a:p>
          <a:p>
            <a:r>
              <a:rPr lang="en-US" sz="1100" dirty="0" smtClean="0">
                <a:solidFill>
                  <a:schemeClr val="bg2">
                    <a:lumMod val="90000"/>
                  </a:schemeClr>
                </a:solidFill>
                <a:sym typeface="Wingdings" pitchFamily="2" charset="2"/>
              </a:rPr>
              <a:t>     50ms</a:t>
            </a:r>
          </a:p>
          <a:p>
            <a:r>
              <a:rPr lang="en-US" sz="1100" dirty="0" smtClean="0">
                <a:solidFill>
                  <a:schemeClr val="bg2">
                    <a:lumMod val="90000"/>
                  </a:schemeClr>
                </a:solidFill>
                <a:sym typeface="Wingdings" pitchFamily="2" charset="2"/>
              </a:rPr>
              <a:t>     frame should be ready, until rendered on display , </a:t>
            </a:r>
          </a:p>
          <a:p>
            <a:r>
              <a:rPr lang="en-US" sz="1100" dirty="0" smtClean="0">
                <a:solidFill>
                  <a:schemeClr val="bg2">
                    <a:lumMod val="90000"/>
                  </a:schemeClr>
                </a:solidFill>
                <a:sym typeface="Wingdings" pitchFamily="2" charset="2"/>
              </a:rPr>
              <a:t> 3. Frame Rate:</a:t>
            </a:r>
          </a:p>
          <a:p>
            <a:r>
              <a:rPr lang="en-US" sz="1100" dirty="0" smtClean="0">
                <a:solidFill>
                  <a:schemeClr val="bg2">
                    <a:lumMod val="90000"/>
                  </a:schemeClr>
                </a:solidFill>
                <a:sym typeface="Wingdings" pitchFamily="2" charset="2"/>
              </a:rPr>
              <a:t>     30/60hz</a:t>
            </a:r>
          </a:p>
          <a:p>
            <a:r>
              <a:rPr lang="en-US" sz="1100" dirty="0" smtClean="0">
                <a:solidFill>
                  <a:schemeClr val="bg2">
                    <a:lumMod val="90000"/>
                  </a:schemeClr>
                </a:solidFill>
                <a:sym typeface="Wingdings" pitchFamily="2" charset="2"/>
              </a:rPr>
              <a:t>      touch latency (As soon as user touches some of the UI elements , refer: Figure)</a:t>
            </a:r>
            <a:endParaRPr lang="en-US" sz="1100" dirty="0">
              <a:solidFill>
                <a:schemeClr val="bg2">
                  <a:lumMod val="90000"/>
                </a:schemeClr>
              </a:solidFill>
            </a:endParaRPr>
          </a:p>
        </p:txBody>
      </p:sp>
      <p:sp>
        <p:nvSpPr>
          <p:cNvPr id="31" name="Rectangle 30"/>
          <p:cNvSpPr/>
          <p:nvPr/>
        </p:nvSpPr>
        <p:spPr>
          <a:xfrm>
            <a:off x="838200" y="3733800"/>
            <a:ext cx="12954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User</a:t>
            </a:r>
            <a:endParaRPr lang="en-US" dirty="0"/>
          </a:p>
        </p:txBody>
      </p:sp>
      <p:sp>
        <p:nvSpPr>
          <p:cNvPr id="33" name="Rectangle 32"/>
          <p:cNvSpPr/>
          <p:nvPr/>
        </p:nvSpPr>
        <p:spPr>
          <a:xfrm>
            <a:off x="2743200" y="3733800"/>
            <a:ext cx="1295400" cy="685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a:t>
            </a:r>
          </a:p>
        </p:txBody>
      </p:sp>
      <p:sp>
        <p:nvSpPr>
          <p:cNvPr id="34" name="Rectangle 33"/>
          <p:cNvSpPr/>
          <p:nvPr/>
        </p:nvSpPr>
        <p:spPr>
          <a:xfrm>
            <a:off x="4876800" y="3733800"/>
            <a:ext cx="1295400" cy="685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MD</a:t>
            </a:r>
          </a:p>
        </p:txBody>
      </p:sp>
      <p:cxnSp>
        <p:nvCxnSpPr>
          <p:cNvPr id="40" name="Straight Connector 39"/>
          <p:cNvCxnSpPr>
            <a:stCxn id="31" idx="2"/>
          </p:cNvCxnSpPr>
          <p:nvPr/>
        </p:nvCxnSpPr>
        <p:spPr>
          <a:xfrm rot="5400000">
            <a:off x="247650" y="5619750"/>
            <a:ext cx="2438400" cy="38100"/>
          </a:xfrm>
          <a:prstGeom prst="line">
            <a:avLst/>
          </a:prstGeom>
        </p:spPr>
        <p:style>
          <a:lnRef idx="1">
            <a:schemeClr val="accent4"/>
          </a:lnRef>
          <a:fillRef idx="0">
            <a:schemeClr val="accent4"/>
          </a:fillRef>
          <a:effectRef idx="0">
            <a:schemeClr val="accent4"/>
          </a:effectRef>
          <a:fontRef idx="minor">
            <a:schemeClr val="tx1"/>
          </a:fontRef>
        </p:style>
      </p:cxnSp>
      <p:cxnSp>
        <p:nvCxnSpPr>
          <p:cNvPr id="49" name="Straight Connector 48"/>
          <p:cNvCxnSpPr>
            <a:stCxn id="33" idx="2"/>
          </p:cNvCxnSpPr>
          <p:nvPr/>
        </p:nvCxnSpPr>
        <p:spPr>
          <a:xfrm rot="5400000">
            <a:off x="2152650" y="5619750"/>
            <a:ext cx="24384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4" idx="2"/>
          </p:cNvCxnSpPr>
          <p:nvPr/>
        </p:nvCxnSpPr>
        <p:spPr>
          <a:xfrm rot="5400000">
            <a:off x="4286250" y="5619750"/>
            <a:ext cx="24384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a:xfrm>
            <a:off x="1447800" y="4876800"/>
            <a:ext cx="19050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58" name="Straight Arrow Connector 57"/>
          <p:cNvCxnSpPr/>
          <p:nvPr/>
        </p:nvCxnSpPr>
        <p:spPr>
          <a:xfrm>
            <a:off x="3352800" y="51054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rot="10800000">
            <a:off x="3352800" y="5562600"/>
            <a:ext cx="2133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67" name="Straight Arrow Connector 66"/>
          <p:cNvCxnSpPr/>
          <p:nvPr/>
        </p:nvCxnSpPr>
        <p:spPr>
          <a:xfrm rot="10800000">
            <a:off x="1447800" y="6477000"/>
            <a:ext cx="1905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1752600" y="4876800"/>
            <a:ext cx="691215" cy="261610"/>
          </a:xfrm>
          <a:prstGeom prst="rect">
            <a:avLst/>
          </a:prstGeom>
          <a:noFill/>
        </p:spPr>
        <p:txBody>
          <a:bodyPr wrap="none" rtlCol="0">
            <a:spAutoFit/>
          </a:bodyPr>
          <a:lstStyle/>
          <a:p>
            <a:r>
              <a:rPr lang="en-US" sz="1100" dirty="0" smtClean="0">
                <a:solidFill>
                  <a:schemeClr val="bg2">
                    <a:lumMod val="90000"/>
                  </a:schemeClr>
                </a:solidFill>
              </a:rPr>
              <a:t>Touch UI</a:t>
            </a:r>
            <a:endParaRPr lang="en-US" sz="1100" dirty="0">
              <a:solidFill>
                <a:schemeClr val="bg2">
                  <a:lumMod val="90000"/>
                </a:schemeClr>
              </a:solidFill>
            </a:endParaRPr>
          </a:p>
        </p:txBody>
      </p:sp>
      <p:sp>
        <p:nvSpPr>
          <p:cNvPr id="70" name="TextBox 69"/>
          <p:cNvSpPr txBox="1"/>
          <p:nvPr/>
        </p:nvSpPr>
        <p:spPr>
          <a:xfrm>
            <a:off x="3810000" y="5105400"/>
            <a:ext cx="1425390" cy="261610"/>
          </a:xfrm>
          <a:prstGeom prst="rect">
            <a:avLst/>
          </a:prstGeom>
          <a:noFill/>
        </p:spPr>
        <p:txBody>
          <a:bodyPr wrap="none" rtlCol="0">
            <a:spAutoFit/>
          </a:bodyPr>
          <a:lstStyle/>
          <a:p>
            <a:r>
              <a:rPr lang="en-US" sz="1100" dirty="0" smtClean="0">
                <a:solidFill>
                  <a:schemeClr val="bg2">
                    <a:lumMod val="90000"/>
                  </a:schemeClr>
                </a:solidFill>
              </a:rPr>
              <a:t>Touch latency &lt; 50ms</a:t>
            </a:r>
            <a:endParaRPr lang="en-US" sz="1100" dirty="0">
              <a:solidFill>
                <a:schemeClr val="bg2">
                  <a:lumMod val="90000"/>
                </a:schemeClr>
              </a:solidFill>
            </a:endParaRPr>
          </a:p>
        </p:txBody>
      </p:sp>
      <p:sp>
        <p:nvSpPr>
          <p:cNvPr id="71" name="TextBox 70"/>
          <p:cNvSpPr txBox="1"/>
          <p:nvPr/>
        </p:nvSpPr>
        <p:spPr>
          <a:xfrm>
            <a:off x="3962400" y="5562600"/>
            <a:ext cx="966931" cy="261610"/>
          </a:xfrm>
          <a:prstGeom prst="rect">
            <a:avLst/>
          </a:prstGeom>
          <a:noFill/>
        </p:spPr>
        <p:txBody>
          <a:bodyPr wrap="none" rtlCol="0">
            <a:spAutoFit/>
          </a:bodyPr>
          <a:lstStyle/>
          <a:p>
            <a:r>
              <a:rPr lang="en-US" sz="1100" dirty="0" smtClean="0">
                <a:solidFill>
                  <a:schemeClr val="bg2">
                    <a:lumMod val="90000"/>
                  </a:schemeClr>
                </a:solidFill>
              </a:rPr>
              <a:t>App response</a:t>
            </a:r>
            <a:endParaRPr lang="en-US" sz="1100" dirty="0">
              <a:solidFill>
                <a:schemeClr val="bg2">
                  <a:lumMod val="90000"/>
                </a:schemeClr>
              </a:solidFill>
            </a:endParaRPr>
          </a:p>
        </p:txBody>
      </p:sp>
      <p:sp>
        <p:nvSpPr>
          <p:cNvPr id="72" name="TextBox 71"/>
          <p:cNvSpPr txBox="1"/>
          <p:nvPr/>
        </p:nvSpPr>
        <p:spPr>
          <a:xfrm>
            <a:off x="1676400" y="6427113"/>
            <a:ext cx="1560042" cy="430887"/>
          </a:xfrm>
          <a:prstGeom prst="rect">
            <a:avLst/>
          </a:prstGeom>
          <a:noFill/>
        </p:spPr>
        <p:txBody>
          <a:bodyPr wrap="square" rtlCol="0">
            <a:spAutoFit/>
          </a:bodyPr>
          <a:lstStyle/>
          <a:p>
            <a:r>
              <a:rPr lang="en-US" sz="1100" dirty="0" smtClean="0">
                <a:solidFill>
                  <a:schemeClr val="bg2">
                    <a:lumMod val="90000"/>
                  </a:schemeClr>
                </a:solidFill>
              </a:rPr>
              <a:t>Decoder latency &lt; 50ms</a:t>
            </a:r>
          </a:p>
          <a:p>
            <a:r>
              <a:rPr lang="en-US" sz="1100" dirty="0" smtClean="0">
                <a:solidFill>
                  <a:schemeClr val="bg2">
                    <a:lumMod val="90000"/>
                  </a:schemeClr>
                </a:solidFill>
                <a:sym typeface="Wingdings" pitchFamily="2" charset="2"/>
              </a:rPr>
              <a:t>(video decoding chain)</a:t>
            </a:r>
            <a:endParaRPr lang="en-US" sz="1100" dirty="0">
              <a:solidFill>
                <a:schemeClr val="bg2">
                  <a:lumMod val="90000"/>
                </a:schemeClr>
              </a:solidFill>
            </a:endParaRPr>
          </a:p>
        </p:txBody>
      </p:sp>
      <p:cxnSp>
        <p:nvCxnSpPr>
          <p:cNvPr id="75" name="Straight Arrow Connector 74"/>
          <p:cNvCxnSpPr/>
          <p:nvPr/>
        </p:nvCxnSpPr>
        <p:spPr>
          <a:xfrm>
            <a:off x="3352800" y="5943600"/>
            <a:ext cx="2133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962400" y="5943600"/>
            <a:ext cx="1508746" cy="261610"/>
          </a:xfrm>
          <a:prstGeom prst="rect">
            <a:avLst/>
          </a:prstGeom>
          <a:noFill/>
        </p:spPr>
        <p:txBody>
          <a:bodyPr wrap="none" rtlCol="0">
            <a:spAutoFit/>
          </a:bodyPr>
          <a:lstStyle/>
          <a:p>
            <a:r>
              <a:rPr lang="en-US" sz="1100" dirty="0" smtClean="0">
                <a:solidFill>
                  <a:schemeClr val="bg2">
                    <a:lumMod val="90000"/>
                  </a:schemeClr>
                </a:solidFill>
              </a:rPr>
              <a:t>AAP Projection request</a:t>
            </a:r>
            <a:endParaRPr lang="en-US" sz="1100" dirty="0">
              <a:solidFill>
                <a:schemeClr val="bg2">
                  <a:lumMod val="90000"/>
                </a:schemeClr>
              </a:solidFill>
            </a:endParaRPr>
          </a:p>
        </p:txBody>
      </p:sp>
      <p:cxnSp>
        <p:nvCxnSpPr>
          <p:cNvPr id="78" name="Straight Arrow Connector 77"/>
          <p:cNvCxnSpPr/>
          <p:nvPr/>
        </p:nvCxnSpPr>
        <p:spPr>
          <a:xfrm rot="10800000">
            <a:off x="3352800" y="6248400"/>
            <a:ext cx="2133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79" name="TextBox 78"/>
          <p:cNvSpPr txBox="1"/>
          <p:nvPr/>
        </p:nvSpPr>
        <p:spPr>
          <a:xfrm>
            <a:off x="3962400" y="6248400"/>
            <a:ext cx="1460656" cy="261610"/>
          </a:xfrm>
          <a:prstGeom prst="rect">
            <a:avLst/>
          </a:prstGeom>
          <a:noFill/>
        </p:spPr>
        <p:txBody>
          <a:bodyPr wrap="none" rtlCol="0">
            <a:spAutoFit/>
          </a:bodyPr>
          <a:lstStyle/>
          <a:p>
            <a:r>
              <a:rPr lang="en-US" sz="1100" dirty="0" smtClean="0">
                <a:solidFill>
                  <a:schemeClr val="bg2">
                    <a:lumMod val="90000"/>
                  </a:schemeClr>
                </a:solidFill>
              </a:rPr>
              <a:t>h.264 video streaming</a:t>
            </a:r>
            <a:endParaRPr lang="en-US" sz="11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12" name="TextBox 11"/>
          <p:cNvSpPr txBox="1"/>
          <p:nvPr/>
        </p:nvSpPr>
        <p:spPr>
          <a:xfrm>
            <a:off x="0" y="762000"/>
            <a:ext cx="736099" cy="369332"/>
          </a:xfrm>
          <a:prstGeom prst="rect">
            <a:avLst/>
          </a:prstGeom>
          <a:noFill/>
        </p:spPr>
        <p:txBody>
          <a:bodyPr wrap="none" rtlCol="0">
            <a:spAutoFit/>
          </a:bodyPr>
          <a:lstStyle/>
          <a:p>
            <a:r>
              <a:rPr lang="en-US" dirty="0" smtClean="0">
                <a:solidFill>
                  <a:schemeClr val="accent5">
                    <a:lumMod val="75000"/>
                  </a:schemeClr>
                </a:solidFill>
              </a:rPr>
              <a:t>Audio</a:t>
            </a:r>
            <a:endParaRPr lang="en-US" dirty="0">
              <a:solidFill>
                <a:schemeClr val="accent5">
                  <a:lumMod val="75000"/>
                </a:schemeClr>
              </a:solidFill>
            </a:endParaRPr>
          </a:p>
        </p:txBody>
      </p:sp>
      <p:sp>
        <p:nvSpPr>
          <p:cNvPr id="27" name="TextBox 26"/>
          <p:cNvSpPr txBox="1"/>
          <p:nvPr/>
        </p:nvSpPr>
        <p:spPr>
          <a:xfrm>
            <a:off x="6781800" y="762000"/>
            <a:ext cx="3124200" cy="461665"/>
          </a:xfrm>
          <a:prstGeom prst="rect">
            <a:avLst/>
          </a:prstGeom>
          <a:noFill/>
          <a:ln>
            <a:solidFill>
              <a:schemeClr val="accent5">
                <a:lumMod val="50000"/>
              </a:schemeClr>
            </a:solidFill>
          </a:ln>
        </p:spPr>
        <p:txBody>
          <a:bodyPr wrap="square" rtlCol="0">
            <a:spAutoFit/>
          </a:bodyPr>
          <a:lstStyle/>
          <a:p>
            <a:pPr marL="342900" indent="-342900"/>
            <a:r>
              <a:rPr lang="en-US" sz="1200" dirty="0" smtClean="0">
                <a:solidFill>
                  <a:schemeClr val="accent1">
                    <a:lumMod val="20000"/>
                    <a:lumOff val="80000"/>
                  </a:schemeClr>
                </a:solidFill>
              </a:rPr>
              <a:t>Note: (GAL 1.6 ) version</a:t>
            </a:r>
          </a:p>
          <a:p>
            <a:pPr marL="342900" indent="-342900">
              <a:buFont typeface="+mj-lt"/>
              <a:buAutoNum type="arabicPeriod"/>
            </a:pPr>
            <a:endParaRPr lang="en-US" sz="1200" dirty="0" smtClean="0">
              <a:solidFill>
                <a:schemeClr val="accent1">
                  <a:lumMod val="20000"/>
                  <a:lumOff val="80000"/>
                </a:schemeClr>
              </a:solidFill>
            </a:endParaRPr>
          </a:p>
        </p:txBody>
      </p:sp>
      <p:sp>
        <p:nvSpPr>
          <p:cNvPr id="6" name="TextBox 5"/>
          <p:cNvSpPr txBox="1"/>
          <p:nvPr/>
        </p:nvSpPr>
        <p:spPr>
          <a:xfrm>
            <a:off x="304800" y="1143000"/>
            <a:ext cx="8305800" cy="3970318"/>
          </a:xfrm>
          <a:prstGeom prst="rect">
            <a:avLst/>
          </a:prstGeom>
          <a:noFill/>
        </p:spPr>
        <p:txBody>
          <a:bodyPr wrap="square" rtlCol="0">
            <a:spAutoFit/>
          </a:bodyPr>
          <a:lstStyle/>
          <a:p>
            <a:r>
              <a:rPr lang="en-US" dirty="0" smtClean="0">
                <a:solidFill>
                  <a:schemeClr val="bg1"/>
                </a:solidFill>
              </a:rPr>
              <a:t>3 different components ,</a:t>
            </a:r>
          </a:p>
          <a:p>
            <a:pPr marL="342900" indent="-342900"/>
            <a:r>
              <a:rPr lang="en-US" dirty="0" smtClean="0">
                <a:solidFill>
                  <a:schemeClr val="bg1"/>
                </a:solidFill>
              </a:rPr>
              <a:t>	1.Audio source</a:t>
            </a:r>
            <a:r>
              <a:rPr lang="en-US" dirty="0" smtClean="0">
                <a:solidFill>
                  <a:schemeClr val="bg1"/>
                </a:solidFill>
                <a:sym typeface="Wingdings" pitchFamily="2" charset="2"/>
              </a:rPr>
              <a:t> logical endpoint from where data is generated(audio from map, audio from phone, from music)</a:t>
            </a:r>
          </a:p>
          <a:p>
            <a:pPr marL="342900" indent="-342900"/>
            <a:r>
              <a:rPr lang="en-US" dirty="0" smtClean="0">
                <a:solidFill>
                  <a:schemeClr val="bg1"/>
                </a:solidFill>
                <a:sym typeface="Wingdings" pitchFamily="2" charset="2"/>
              </a:rPr>
              <a:t>	2.</a:t>
            </a:r>
            <a:r>
              <a:rPr lang="en-US" dirty="0" smtClean="0">
                <a:solidFill>
                  <a:schemeClr val="bg1"/>
                </a:solidFill>
              </a:rPr>
              <a:t> Audio sink</a:t>
            </a:r>
            <a:r>
              <a:rPr lang="en-US" dirty="0" smtClean="0">
                <a:solidFill>
                  <a:schemeClr val="bg1"/>
                </a:solidFill>
                <a:sym typeface="Wingdings" pitchFamily="2" charset="2"/>
              </a:rPr>
              <a:t> Receiver from the source</a:t>
            </a:r>
          </a:p>
          <a:p>
            <a:pPr marL="342900" indent="-342900"/>
            <a:r>
              <a:rPr lang="en-US" dirty="0" smtClean="0">
                <a:solidFill>
                  <a:schemeClr val="bg1"/>
                </a:solidFill>
                <a:sym typeface="Wingdings" pitchFamily="2" charset="2"/>
              </a:rPr>
              <a:t>	3.Audio stream : combined name for source and sink, source from generated sink it is mashed up(call services, notification)(expectation from Google is that you need to support AAC-LC and PCM (without this codec's audio wont support))</a:t>
            </a:r>
          </a:p>
          <a:p>
            <a:pPr marL="342900" indent="-342900"/>
            <a:r>
              <a:rPr lang="en-US" dirty="0" smtClean="0">
                <a:solidFill>
                  <a:schemeClr val="bg1"/>
                </a:solidFill>
                <a:sym typeface="Wingdings" pitchFamily="2" charset="2"/>
              </a:rPr>
              <a:t>16khz/48khz(GAL Receiver)</a:t>
            </a:r>
          </a:p>
          <a:p>
            <a:pPr marL="342900" indent="-342900"/>
            <a:endParaRPr lang="en-US" dirty="0" smtClean="0">
              <a:solidFill>
                <a:schemeClr val="bg1"/>
              </a:solidFill>
              <a:sym typeface="Wingdings" pitchFamily="2" charset="2"/>
            </a:endParaRPr>
          </a:p>
          <a:p>
            <a:pPr marL="342900" indent="-342900"/>
            <a:r>
              <a:rPr lang="en-US" dirty="0" smtClean="0">
                <a:solidFill>
                  <a:schemeClr val="bg1"/>
                </a:solidFill>
                <a:sym typeface="Wingdings" pitchFamily="2" charset="2"/>
              </a:rPr>
              <a:t>From protocol document get from audio gain, useful during debugging , need to check for response gain, </a:t>
            </a:r>
          </a:p>
          <a:p>
            <a:pPr marL="342900" indent="-342900"/>
            <a:endParaRPr lang="en-US" dirty="0" smtClean="0">
              <a:solidFill>
                <a:schemeClr val="bg1"/>
              </a:solidFill>
              <a:sym typeface="Wingdings" pitchFamily="2" charset="2"/>
            </a:endParaRPr>
          </a:p>
          <a:p>
            <a:pPr marL="342900" indent="-342900"/>
            <a:r>
              <a:rPr lang="en-US" dirty="0" smtClean="0">
                <a:solidFill>
                  <a:schemeClr val="bg1"/>
                </a:solidFill>
                <a:sym typeface="Wingdings" pitchFamily="2" charset="2"/>
              </a:rPr>
              <a:t>	</a:t>
            </a:r>
          </a:p>
          <a:p>
            <a:pPr marL="342900" indent="-342900"/>
            <a:endParaRPr lang="en-US" dirty="0">
              <a:solidFill>
                <a:schemeClr val="bg1"/>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715961"/>
          </a:xfrm>
        </p:spPr>
        <p:style>
          <a:lnRef idx="3">
            <a:schemeClr val="lt1"/>
          </a:lnRef>
          <a:fillRef idx="1">
            <a:schemeClr val="accent2"/>
          </a:fillRef>
          <a:effectRef idx="1">
            <a:schemeClr val="accent2"/>
          </a:effectRef>
          <a:fontRef idx="minor">
            <a:schemeClr val="lt1"/>
          </a:fontRef>
        </p:style>
        <p:txBody>
          <a:bodyPr>
            <a:normAutofit/>
          </a:bodyPr>
          <a:lstStyle/>
          <a:p>
            <a:pPr marL="514350" indent="-514350" algn="l"/>
            <a:r>
              <a:rPr lang="en-US" sz="3200" dirty="0" smtClean="0">
                <a:solidFill>
                  <a:schemeClr val="bg1"/>
                </a:solidFill>
              </a:rPr>
              <a:t>Android Auto</a:t>
            </a:r>
            <a:endParaRPr lang="en-US" sz="3200" dirty="0">
              <a:solidFill>
                <a:schemeClr val="bg1"/>
              </a:solidFill>
            </a:endParaRPr>
          </a:p>
        </p:txBody>
      </p:sp>
      <p:sp>
        <p:nvSpPr>
          <p:cNvPr id="12" name="TextBox 11"/>
          <p:cNvSpPr txBox="1"/>
          <p:nvPr/>
        </p:nvSpPr>
        <p:spPr>
          <a:xfrm>
            <a:off x="0" y="762000"/>
            <a:ext cx="736099" cy="369332"/>
          </a:xfrm>
          <a:prstGeom prst="rect">
            <a:avLst/>
          </a:prstGeom>
          <a:noFill/>
        </p:spPr>
        <p:txBody>
          <a:bodyPr wrap="none" rtlCol="0">
            <a:spAutoFit/>
          </a:bodyPr>
          <a:lstStyle/>
          <a:p>
            <a:r>
              <a:rPr lang="en-US" dirty="0" smtClean="0">
                <a:solidFill>
                  <a:schemeClr val="accent5">
                    <a:lumMod val="75000"/>
                  </a:schemeClr>
                </a:solidFill>
              </a:rPr>
              <a:t>Audio</a:t>
            </a:r>
            <a:endParaRPr lang="en-US" dirty="0">
              <a:solidFill>
                <a:schemeClr val="accent5">
                  <a:lumMod val="75000"/>
                </a:schemeClr>
              </a:solidFill>
            </a:endParaRPr>
          </a:p>
        </p:txBody>
      </p:sp>
      <p:sp>
        <p:nvSpPr>
          <p:cNvPr id="27" name="TextBox 26"/>
          <p:cNvSpPr txBox="1"/>
          <p:nvPr/>
        </p:nvSpPr>
        <p:spPr>
          <a:xfrm>
            <a:off x="6781800" y="762000"/>
            <a:ext cx="3124200" cy="461665"/>
          </a:xfrm>
          <a:prstGeom prst="rect">
            <a:avLst/>
          </a:prstGeom>
          <a:noFill/>
          <a:ln>
            <a:solidFill>
              <a:schemeClr val="accent5">
                <a:lumMod val="50000"/>
              </a:schemeClr>
            </a:solidFill>
          </a:ln>
        </p:spPr>
        <p:txBody>
          <a:bodyPr wrap="square" rtlCol="0">
            <a:spAutoFit/>
          </a:bodyPr>
          <a:lstStyle/>
          <a:p>
            <a:pPr marL="342900" indent="-342900"/>
            <a:r>
              <a:rPr lang="en-US" sz="1200" dirty="0" smtClean="0">
                <a:solidFill>
                  <a:schemeClr val="accent1">
                    <a:lumMod val="20000"/>
                    <a:lumOff val="80000"/>
                  </a:schemeClr>
                </a:solidFill>
              </a:rPr>
              <a:t>Note: (GAL 1.6 ) version</a:t>
            </a:r>
          </a:p>
          <a:p>
            <a:pPr marL="342900" indent="-342900">
              <a:buFont typeface="+mj-lt"/>
              <a:buAutoNum type="arabicPeriod"/>
            </a:pPr>
            <a:endParaRPr lang="en-US" sz="1200" dirty="0" smtClean="0">
              <a:solidFill>
                <a:schemeClr val="accent1">
                  <a:lumMod val="20000"/>
                  <a:lumOff val="80000"/>
                </a:schemeClr>
              </a:solidFill>
            </a:endParaRPr>
          </a:p>
        </p:txBody>
      </p:sp>
      <p:sp>
        <p:nvSpPr>
          <p:cNvPr id="6" name="TextBox 5"/>
          <p:cNvSpPr txBox="1"/>
          <p:nvPr/>
        </p:nvSpPr>
        <p:spPr>
          <a:xfrm>
            <a:off x="304800" y="1143000"/>
            <a:ext cx="8305800" cy="923330"/>
          </a:xfrm>
          <a:prstGeom prst="rect">
            <a:avLst/>
          </a:prstGeom>
          <a:noFill/>
        </p:spPr>
        <p:txBody>
          <a:bodyPr wrap="square" rtlCol="0">
            <a:spAutoFit/>
          </a:bodyPr>
          <a:lstStyle/>
          <a:p>
            <a:pPr marL="342900" indent="-342900"/>
            <a:endParaRPr lang="en-US" dirty="0" smtClean="0">
              <a:solidFill>
                <a:schemeClr val="bg1"/>
              </a:solidFill>
              <a:sym typeface="Wingdings" pitchFamily="2" charset="2"/>
            </a:endParaRPr>
          </a:p>
          <a:p>
            <a:pPr marL="342900" indent="-342900"/>
            <a:r>
              <a:rPr lang="en-US" dirty="0" smtClean="0">
                <a:solidFill>
                  <a:schemeClr val="bg1"/>
                </a:solidFill>
                <a:sym typeface="Wingdings" pitchFamily="2" charset="2"/>
              </a:rPr>
              <a:t>	</a:t>
            </a:r>
          </a:p>
          <a:p>
            <a:pPr marL="342900" indent="-342900"/>
            <a:endParaRPr lang="en-US" dirty="0">
              <a:solidFill>
                <a:schemeClr val="bg1"/>
              </a:solidFill>
            </a:endParaRPr>
          </a:p>
        </p:txBody>
      </p:sp>
      <p:sp>
        <p:nvSpPr>
          <p:cNvPr id="7" name="Rectangle 6"/>
          <p:cNvSpPr/>
          <p:nvPr/>
        </p:nvSpPr>
        <p:spPr>
          <a:xfrm>
            <a:off x="1143000" y="1676400"/>
            <a:ext cx="1295400" cy="685800"/>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smtClean="0"/>
              <a:t>User</a:t>
            </a:r>
            <a:endParaRPr lang="en-US" dirty="0"/>
          </a:p>
        </p:txBody>
      </p:sp>
      <p:sp>
        <p:nvSpPr>
          <p:cNvPr id="8" name="Rectangle 7"/>
          <p:cNvSpPr/>
          <p:nvPr/>
        </p:nvSpPr>
        <p:spPr>
          <a:xfrm>
            <a:off x="3048000" y="1676400"/>
            <a:ext cx="1295400" cy="68580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HU</a:t>
            </a:r>
          </a:p>
        </p:txBody>
      </p:sp>
      <p:sp>
        <p:nvSpPr>
          <p:cNvPr id="9" name="Rectangle 8"/>
          <p:cNvSpPr/>
          <p:nvPr/>
        </p:nvSpPr>
        <p:spPr>
          <a:xfrm>
            <a:off x="8153400" y="1676400"/>
            <a:ext cx="1295400" cy="685800"/>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smtClean="0"/>
              <a:t>MD</a:t>
            </a:r>
          </a:p>
        </p:txBody>
      </p:sp>
      <p:cxnSp>
        <p:nvCxnSpPr>
          <p:cNvPr id="10" name="Straight Connector 9"/>
          <p:cNvCxnSpPr>
            <a:stCxn id="7" idx="2"/>
          </p:cNvCxnSpPr>
          <p:nvPr/>
        </p:nvCxnSpPr>
        <p:spPr>
          <a:xfrm rot="5400000">
            <a:off x="-476250" y="4591050"/>
            <a:ext cx="4495800" cy="38100"/>
          </a:xfrm>
          <a:prstGeom prst="line">
            <a:avLst/>
          </a:prstGeom>
        </p:spPr>
        <p:style>
          <a:lnRef idx="1">
            <a:schemeClr val="accent4"/>
          </a:lnRef>
          <a:fillRef idx="0">
            <a:schemeClr val="accent4"/>
          </a:fillRef>
          <a:effectRef idx="0">
            <a:schemeClr val="accent4"/>
          </a:effectRef>
          <a:fontRef idx="minor">
            <a:schemeClr val="tx1"/>
          </a:fontRef>
        </p:style>
      </p:cxnSp>
      <p:cxnSp>
        <p:nvCxnSpPr>
          <p:cNvPr id="11" name="Straight Connector 10"/>
          <p:cNvCxnSpPr>
            <a:stCxn id="8" idx="2"/>
          </p:cNvCxnSpPr>
          <p:nvPr/>
        </p:nvCxnSpPr>
        <p:spPr>
          <a:xfrm rot="5400000">
            <a:off x="1428750" y="4591050"/>
            <a:ext cx="44958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6534150" y="4591050"/>
            <a:ext cx="4495800" cy="381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4" name="Straight Arrow Connector 13"/>
          <p:cNvCxnSpPr/>
          <p:nvPr/>
        </p:nvCxnSpPr>
        <p:spPr>
          <a:xfrm>
            <a:off x="1752600" y="2819400"/>
            <a:ext cx="7010400" cy="1588"/>
          </a:xfrm>
          <a:prstGeom prst="straightConnector1">
            <a:avLst/>
          </a:prstGeom>
          <a:ln>
            <a:tailEnd type="arrow"/>
          </a:ln>
        </p:spPr>
        <p:style>
          <a:lnRef idx="1">
            <a:schemeClr val="accent4"/>
          </a:lnRef>
          <a:fillRef idx="0">
            <a:schemeClr val="accent4"/>
          </a:fillRef>
          <a:effectRef idx="0">
            <a:schemeClr val="accent4"/>
          </a:effectRef>
          <a:fontRef idx="minor">
            <a:schemeClr val="tx1"/>
          </a:fontRef>
        </p:style>
      </p:cxnSp>
      <p:cxnSp>
        <p:nvCxnSpPr>
          <p:cNvPr id="16" name="Straight Arrow Connector 15"/>
          <p:cNvCxnSpPr/>
          <p:nvPr/>
        </p:nvCxnSpPr>
        <p:spPr>
          <a:xfrm rot="10800000">
            <a:off x="3657600" y="3124200"/>
            <a:ext cx="51054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18" name="TextBox 17"/>
          <p:cNvSpPr txBox="1"/>
          <p:nvPr/>
        </p:nvSpPr>
        <p:spPr>
          <a:xfrm>
            <a:off x="2057400" y="2819400"/>
            <a:ext cx="1265090" cy="261610"/>
          </a:xfrm>
          <a:prstGeom prst="rect">
            <a:avLst/>
          </a:prstGeom>
          <a:noFill/>
        </p:spPr>
        <p:txBody>
          <a:bodyPr wrap="none" rtlCol="0">
            <a:spAutoFit/>
          </a:bodyPr>
          <a:lstStyle/>
          <a:p>
            <a:r>
              <a:rPr lang="en-US" sz="1100" dirty="0" smtClean="0">
                <a:solidFill>
                  <a:schemeClr val="bg2">
                    <a:lumMod val="90000"/>
                  </a:schemeClr>
                </a:solidFill>
              </a:rPr>
              <a:t>Music play request</a:t>
            </a:r>
            <a:endParaRPr lang="en-US" sz="1100" dirty="0">
              <a:solidFill>
                <a:schemeClr val="bg2">
                  <a:lumMod val="90000"/>
                </a:schemeClr>
              </a:solidFill>
            </a:endParaRPr>
          </a:p>
        </p:txBody>
      </p:sp>
      <p:sp>
        <p:nvSpPr>
          <p:cNvPr id="20" name="TextBox 19"/>
          <p:cNvSpPr txBox="1"/>
          <p:nvPr/>
        </p:nvSpPr>
        <p:spPr>
          <a:xfrm>
            <a:off x="3886200" y="3124200"/>
            <a:ext cx="4876800" cy="430887"/>
          </a:xfrm>
          <a:prstGeom prst="rect">
            <a:avLst/>
          </a:prstGeom>
          <a:noFill/>
        </p:spPr>
        <p:txBody>
          <a:bodyPr wrap="square" rtlCol="0">
            <a:spAutoFit/>
          </a:bodyPr>
          <a:lstStyle/>
          <a:p>
            <a:r>
              <a:rPr lang="en-US" sz="1100" dirty="0" smtClean="0">
                <a:solidFill>
                  <a:schemeClr val="bg2">
                    <a:lumMod val="90000"/>
                  </a:schemeClr>
                </a:solidFill>
              </a:rPr>
              <a:t>Audio focus request gain(request for audio channel),(head unit should stop what it is playing  and keep it ready to decode ,its main channel)</a:t>
            </a:r>
            <a:endParaRPr lang="en-US" sz="1100" dirty="0">
              <a:solidFill>
                <a:schemeClr val="bg2">
                  <a:lumMod val="90000"/>
                </a:schemeClr>
              </a:solidFill>
            </a:endParaRPr>
          </a:p>
        </p:txBody>
      </p:sp>
      <p:cxnSp>
        <p:nvCxnSpPr>
          <p:cNvPr id="22" name="Straight Arrow Connector 21"/>
          <p:cNvCxnSpPr/>
          <p:nvPr/>
        </p:nvCxnSpPr>
        <p:spPr>
          <a:xfrm>
            <a:off x="3657600" y="3886200"/>
            <a:ext cx="5181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267200" y="3886200"/>
            <a:ext cx="2081019" cy="261610"/>
          </a:xfrm>
          <a:prstGeom prst="rect">
            <a:avLst/>
          </a:prstGeom>
          <a:noFill/>
        </p:spPr>
        <p:txBody>
          <a:bodyPr wrap="none" rtlCol="0">
            <a:spAutoFit/>
          </a:bodyPr>
          <a:lstStyle/>
          <a:p>
            <a:r>
              <a:rPr lang="en-US" sz="1100" dirty="0" smtClean="0">
                <a:solidFill>
                  <a:schemeClr val="bg2">
                    <a:lumMod val="90000"/>
                  </a:schemeClr>
                </a:solidFill>
              </a:rPr>
              <a:t>Audio focus request STATE_GAIN</a:t>
            </a:r>
            <a:endParaRPr lang="en-US" sz="1100" dirty="0">
              <a:solidFill>
                <a:schemeClr val="bg2">
                  <a:lumMod val="90000"/>
                </a:schemeClr>
              </a:solidFill>
            </a:endParaRPr>
          </a:p>
        </p:txBody>
      </p:sp>
      <p:cxnSp>
        <p:nvCxnSpPr>
          <p:cNvPr id="24" name="Straight Arrow Connector 23"/>
          <p:cNvCxnSpPr/>
          <p:nvPr/>
        </p:nvCxnSpPr>
        <p:spPr>
          <a:xfrm rot="10800000">
            <a:off x="3657600" y="4572000"/>
            <a:ext cx="51054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25" name="TextBox 24"/>
          <p:cNvSpPr txBox="1"/>
          <p:nvPr/>
        </p:nvSpPr>
        <p:spPr>
          <a:xfrm>
            <a:off x="4267200" y="4648200"/>
            <a:ext cx="1249060" cy="261610"/>
          </a:xfrm>
          <a:prstGeom prst="rect">
            <a:avLst/>
          </a:prstGeom>
          <a:noFill/>
        </p:spPr>
        <p:txBody>
          <a:bodyPr wrap="none" rtlCol="0">
            <a:spAutoFit/>
          </a:bodyPr>
          <a:lstStyle/>
          <a:p>
            <a:r>
              <a:rPr lang="en-US" sz="1100" dirty="0" smtClean="0">
                <a:solidFill>
                  <a:schemeClr val="bg2">
                    <a:lumMod val="90000"/>
                  </a:schemeClr>
                </a:solidFill>
              </a:rPr>
              <a:t>Audio stream start</a:t>
            </a:r>
            <a:endParaRPr lang="en-US" sz="1100" dirty="0">
              <a:solidFill>
                <a:schemeClr val="bg2">
                  <a:lumMod val="90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3695700" cy="563561"/>
          </a:xfrm>
        </p:spPr>
        <p:txBody>
          <a:bodyPr>
            <a:normAutofit/>
          </a:bodyPr>
          <a:lstStyle/>
          <a:p>
            <a:r>
              <a:rPr lang="en-US" sz="1800" b="1" dirty="0" smtClean="0">
                <a:solidFill>
                  <a:schemeClr val="accent6">
                    <a:lumMod val="75000"/>
                  </a:schemeClr>
                </a:solidFill>
                <a:latin typeface="+mn-lt"/>
                <a:ea typeface="+mn-ea"/>
                <a:cs typeface="+mn-cs"/>
              </a:rPr>
              <a:t>Head unit integration guide (1.3.0)</a:t>
            </a:r>
          </a:p>
        </p:txBody>
      </p:sp>
      <p:sp>
        <p:nvSpPr>
          <p:cNvPr id="3" name="Content Placeholder 2"/>
          <p:cNvSpPr>
            <a:spLocks noGrp="1"/>
          </p:cNvSpPr>
          <p:nvPr>
            <p:ph idx="1"/>
          </p:nvPr>
        </p:nvSpPr>
        <p:spPr>
          <a:xfrm>
            <a:off x="228600" y="1143000"/>
            <a:ext cx="9448800" cy="5410200"/>
          </a:xfrm>
        </p:spPr>
        <p:txBody>
          <a:bodyPr>
            <a:normAutofit lnSpcReduction="10000"/>
          </a:bodyPr>
          <a:lstStyle/>
          <a:p>
            <a:r>
              <a:rPr lang="en-US" sz="1600" dirty="0" smtClean="0">
                <a:solidFill>
                  <a:schemeClr val="accent6">
                    <a:lumMod val="75000"/>
                  </a:schemeClr>
                </a:solidFill>
              </a:rPr>
              <a:t>Android Auto (</a:t>
            </a:r>
            <a:r>
              <a:rPr lang="en-US" sz="1600" dirty="0" smtClean="0">
                <a:solidFill>
                  <a:schemeClr val="accent6">
                    <a:lumMod val="75000"/>
                  </a:schemeClr>
                </a:solidFill>
                <a:hlinkClick r:id="rId2"/>
              </a:rPr>
              <a:t> www.android.com/auto </a:t>
            </a:r>
            <a:r>
              <a:rPr lang="en-US" sz="1600" dirty="0" smtClean="0">
                <a:solidFill>
                  <a:schemeClr val="accent6">
                    <a:lumMod val="75000"/>
                  </a:schemeClr>
                </a:solidFill>
              </a:rPr>
              <a:t>) enables seamless integration between mobile devices and vehicles, allowing drivers to access and control technology on mobile devices using an interface that’s easier and safer to use while driving</a:t>
            </a:r>
          </a:p>
          <a:p>
            <a:r>
              <a:rPr lang="en-US" sz="1600" dirty="0" smtClean="0">
                <a:solidFill>
                  <a:schemeClr val="accent6">
                    <a:lumMod val="75000"/>
                  </a:schemeClr>
                </a:solidFill>
              </a:rPr>
              <a:t>This document describes the integration that enables automotive in-vehicle infotainment (IVI) systems to leverage the compute power, connectivity, and applications of modern mobile devices through Android Auto Projection (AAP) technology</a:t>
            </a:r>
          </a:p>
          <a:p>
            <a:r>
              <a:rPr lang="en-US" sz="1600" dirty="0" smtClean="0">
                <a:solidFill>
                  <a:schemeClr val="accent6">
                    <a:lumMod val="75000"/>
                  </a:schemeClr>
                </a:solidFill>
              </a:rPr>
              <a:t> It is intended for automotive infotainment engineering development teams who want to integrate AAP on a head unit. </a:t>
            </a:r>
          </a:p>
          <a:p>
            <a:r>
              <a:rPr lang="en-US" sz="1600" dirty="0" smtClean="0">
                <a:solidFill>
                  <a:schemeClr val="accent6">
                    <a:lumMod val="75000"/>
                  </a:schemeClr>
                </a:solidFill>
              </a:rPr>
              <a:t>It does not describe the low-level AAP protocol implementation abstracted by a sender and receiver library on both  the head unit (HU) and the mobile device (MD). For details, refer to the </a:t>
            </a:r>
            <a:r>
              <a:rPr lang="en-US" sz="1600" dirty="0" smtClean="0">
                <a:solidFill>
                  <a:schemeClr val="accent6">
                    <a:lumMod val="75000"/>
                  </a:schemeClr>
                </a:solidFill>
                <a:hlinkClick r:id="rId3"/>
              </a:rPr>
              <a:t>AAP receiver library  documentation </a:t>
            </a:r>
            <a:endParaRPr lang="en-US" sz="1600" dirty="0" smtClean="0">
              <a:solidFill>
                <a:schemeClr val="accent6">
                  <a:lumMod val="75000"/>
                </a:schemeClr>
              </a:solidFill>
            </a:endParaRPr>
          </a:p>
          <a:p>
            <a:pPr>
              <a:buNone/>
            </a:pPr>
            <a:r>
              <a:rPr lang="en-US" sz="2000" b="1" dirty="0" smtClean="0">
                <a:solidFill>
                  <a:schemeClr val="accent3"/>
                </a:solidFill>
              </a:rPr>
              <a:t>About Android Auto Projection (AAP)</a:t>
            </a:r>
          </a:p>
          <a:p>
            <a:r>
              <a:rPr lang="en-US" sz="1600" dirty="0" smtClean="0">
                <a:solidFill>
                  <a:srgbClr val="92D050"/>
                </a:solidFill>
              </a:rPr>
              <a:t>AAP bridges mobile devices and vehicles to enable drivers to access the capabilities of the  device through the physical human machine interface (HMI) controls provided by the vehicle. </a:t>
            </a:r>
          </a:p>
          <a:p>
            <a:r>
              <a:rPr lang="en-US" sz="1600" dirty="0" smtClean="0">
                <a:solidFill>
                  <a:srgbClr val="92D050"/>
                </a:solidFill>
              </a:rPr>
              <a:t>The mobile device manages all user interface (UI), software logic, connectivity, and compute power for applications, and projects these applications into the vehicle through AAP.</a:t>
            </a:r>
          </a:p>
          <a:p>
            <a:r>
              <a:rPr lang="en-US" sz="1600" dirty="0" smtClean="0">
                <a:solidFill>
                  <a:srgbClr val="92D050"/>
                </a:solidFill>
              </a:rPr>
              <a:t>AAP architecture leverages the strongest attributes of both vehicle and mobile device to create.</a:t>
            </a:r>
          </a:p>
          <a:p>
            <a:pPr lvl="1"/>
            <a:r>
              <a:rPr lang="en-US" sz="1800" dirty="0" smtClean="0">
                <a:solidFill>
                  <a:srgbClr val="92D050"/>
                </a:solidFill>
              </a:rPr>
              <a:t>From the </a:t>
            </a:r>
            <a:r>
              <a:rPr lang="en-US" sz="1800" b="1" dirty="0" smtClean="0">
                <a:solidFill>
                  <a:srgbClr val="92D050"/>
                </a:solidFill>
              </a:rPr>
              <a:t>vehicle</a:t>
            </a:r>
            <a:r>
              <a:rPr lang="en-US" sz="1800" dirty="0" smtClean="0">
                <a:solidFill>
                  <a:srgbClr val="92D050"/>
                </a:solidFill>
              </a:rPr>
              <a:t> , the Android Auto integration leverages:  an optimal driving experience.</a:t>
            </a:r>
          </a:p>
          <a:p>
            <a:pPr lvl="2">
              <a:buFont typeface="Wingdings" pitchFamily="2" charset="2"/>
              <a:buChar char="ü"/>
            </a:pPr>
            <a:r>
              <a:rPr lang="en-US" sz="1600" dirty="0" smtClean="0">
                <a:solidFill>
                  <a:srgbClr val="92D050"/>
                </a:solidFill>
              </a:rPr>
              <a:t> Human machine interface (HMI) better suited for use while driving </a:t>
            </a:r>
          </a:p>
          <a:p>
            <a:pPr lvl="2">
              <a:lnSpc>
                <a:spcPct val="110000"/>
              </a:lnSpc>
              <a:spcBef>
                <a:spcPts val="0"/>
              </a:spcBef>
              <a:buFont typeface="Wingdings" pitchFamily="2" charset="2"/>
              <a:buChar char="ü"/>
            </a:pPr>
            <a:r>
              <a:rPr lang="en-US" sz="1600" dirty="0" smtClean="0">
                <a:solidFill>
                  <a:srgbClr val="92D050"/>
                </a:solidFill>
              </a:rPr>
              <a:t>Highly accurate vehicle data with better information about the driving environment</a:t>
            </a:r>
            <a:endParaRPr lang="en-US" sz="3200" dirty="0" smtClean="0">
              <a:solidFill>
                <a:srgbClr val="92D050"/>
              </a:solidFill>
            </a:endParaRPr>
          </a:p>
          <a:p>
            <a:pPr lvl="2"/>
            <a:endParaRPr lang="en-US" sz="2900" dirty="0" smtClean="0">
              <a:solidFill>
                <a:schemeClr val="bg1"/>
              </a:solidFill>
            </a:endParaRPr>
          </a:p>
          <a:p>
            <a:endParaRPr lang="en-US" sz="1200" dirty="0" smtClean="0">
              <a:solidFill>
                <a:schemeClr val="bg1"/>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3695700" cy="563561"/>
          </a:xfrm>
        </p:spPr>
        <p:txBody>
          <a:bodyPr>
            <a:normAutofit/>
          </a:bodyPr>
          <a:lstStyle/>
          <a:p>
            <a:r>
              <a:rPr lang="en-US" sz="1800" dirty="0" smtClean="0">
                <a:solidFill>
                  <a:schemeClr val="accent6">
                    <a:lumMod val="75000"/>
                  </a:schemeClr>
                </a:solidFill>
                <a:latin typeface="+mn-lt"/>
                <a:ea typeface="+mn-ea"/>
                <a:cs typeface="+mn-cs"/>
              </a:rPr>
              <a:t>Head unit integration guide (1.3.0)</a:t>
            </a:r>
          </a:p>
        </p:txBody>
      </p:sp>
      <p:sp>
        <p:nvSpPr>
          <p:cNvPr id="3" name="Content Placeholder 2"/>
          <p:cNvSpPr>
            <a:spLocks noGrp="1"/>
          </p:cNvSpPr>
          <p:nvPr>
            <p:ph idx="1"/>
          </p:nvPr>
        </p:nvSpPr>
        <p:spPr>
          <a:xfrm>
            <a:off x="228600" y="1143000"/>
            <a:ext cx="9448800" cy="5410200"/>
          </a:xfrm>
        </p:spPr>
        <p:txBody>
          <a:bodyPr>
            <a:normAutofit fontScale="55000" lnSpcReduction="20000"/>
          </a:bodyPr>
          <a:lstStyle/>
          <a:p>
            <a:pPr lvl="1"/>
            <a:r>
              <a:rPr lang="en-US" sz="2900" dirty="0" smtClean="0">
                <a:solidFill>
                  <a:srgbClr val="92D050"/>
                </a:solidFill>
              </a:rPr>
              <a:t>From the </a:t>
            </a:r>
            <a:r>
              <a:rPr lang="en-US" sz="2900" b="1" dirty="0" smtClean="0">
                <a:solidFill>
                  <a:srgbClr val="92D050"/>
                </a:solidFill>
              </a:rPr>
              <a:t>mobile device </a:t>
            </a:r>
            <a:r>
              <a:rPr lang="en-US" sz="2900" dirty="0" smtClean="0">
                <a:solidFill>
                  <a:srgbClr val="92D050"/>
                </a:solidFill>
              </a:rPr>
              <a:t>, the Android Auto integration leverages: </a:t>
            </a:r>
          </a:p>
          <a:p>
            <a:pPr lvl="2"/>
            <a:r>
              <a:rPr lang="en-US" sz="2500" dirty="0" smtClean="0">
                <a:solidFill>
                  <a:srgbClr val="92D050"/>
                </a:solidFill>
              </a:rPr>
              <a:t>Latest computing hardware platform </a:t>
            </a:r>
          </a:p>
          <a:p>
            <a:pPr lvl="2"/>
            <a:r>
              <a:rPr lang="en-US" sz="2500" dirty="0" smtClean="0">
                <a:solidFill>
                  <a:srgbClr val="92D050"/>
                </a:solidFill>
              </a:rPr>
              <a:t>Latest software platform </a:t>
            </a:r>
          </a:p>
          <a:p>
            <a:pPr lvl="2"/>
            <a:r>
              <a:rPr lang="en-US" sz="2500" dirty="0" smtClean="0">
                <a:solidFill>
                  <a:srgbClr val="92D050"/>
                </a:solidFill>
              </a:rPr>
              <a:t>Latest high speed data connectivity to the cloud via latest mobile data networks </a:t>
            </a:r>
          </a:p>
          <a:p>
            <a:pPr lvl="2"/>
            <a:r>
              <a:rPr lang="en-US" sz="2500" dirty="0" smtClean="0">
                <a:solidFill>
                  <a:srgbClr val="92D050"/>
                </a:solidFill>
              </a:rPr>
              <a:t>Evolution of hardware, software, and connectivity at consumer electronics pace</a:t>
            </a:r>
          </a:p>
          <a:p>
            <a:pPr>
              <a:buNone/>
            </a:pPr>
            <a:r>
              <a:rPr lang="en-US" b="1" dirty="0" smtClean="0">
                <a:solidFill>
                  <a:schemeClr val="tx2">
                    <a:lumMod val="60000"/>
                    <a:lumOff val="40000"/>
                  </a:schemeClr>
                </a:solidFill>
              </a:rPr>
              <a:t>Channels</a:t>
            </a:r>
          </a:p>
          <a:p>
            <a:r>
              <a:rPr lang="en-US" dirty="0" smtClean="0">
                <a:solidFill>
                  <a:schemeClr val="tx2">
                    <a:lumMod val="60000"/>
                    <a:lumOff val="40000"/>
                  </a:schemeClr>
                </a:solidFill>
              </a:rPr>
              <a:t>The platform implementation supports USB 2.0, but the protocol itself is transport-agnostic and runs over any transport with sufficient bandwidth (future implementations may utilize Wi-Fi Direct). The AAP protocol includes separate channels to manage data streams between mobile device and vehicle: </a:t>
            </a:r>
          </a:p>
          <a:p>
            <a:pPr lvl="1"/>
            <a:r>
              <a:rPr lang="en-US" sz="2600" b="1" dirty="0" smtClean="0">
                <a:solidFill>
                  <a:schemeClr val="tx2">
                    <a:lumMod val="60000"/>
                    <a:lumOff val="40000"/>
                  </a:schemeClr>
                </a:solidFill>
              </a:rPr>
              <a:t>Control </a:t>
            </a:r>
            <a:r>
              <a:rPr lang="en-US" sz="2600" dirty="0" smtClean="0">
                <a:solidFill>
                  <a:schemeClr val="tx2">
                    <a:lumMod val="60000"/>
                    <a:lumOff val="40000"/>
                  </a:schemeClr>
                </a:solidFill>
              </a:rPr>
              <a:t>(bi-directional) . Manages link initialization and setup of channels for media, input, etc.</a:t>
            </a:r>
          </a:p>
          <a:p>
            <a:pPr lvl="1"/>
            <a:r>
              <a:rPr lang="en-US" b="1" dirty="0" smtClean="0">
                <a:solidFill>
                  <a:schemeClr val="tx2">
                    <a:lumMod val="60000"/>
                    <a:lumOff val="40000"/>
                  </a:schemeClr>
                </a:solidFill>
              </a:rPr>
              <a:t>Video Output </a:t>
            </a:r>
            <a:r>
              <a:rPr lang="en-US" dirty="0" smtClean="0">
                <a:solidFill>
                  <a:schemeClr val="tx2">
                    <a:lumMod val="60000"/>
                    <a:lumOff val="40000"/>
                  </a:schemeClr>
                </a:solidFill>
              </a:rPr>
              <a:t>(device-to-vehicle) . Sends H.264 video from the mobile device to the vehicle for display on the main console display. </a:t>
            </a:r>
          </a:p>
          <a:p>
            <a:pPr lvl="1"/>
            <a:r>
              <a:rPr lang="en-US" b="1" dirty="0" smtClean="0">
                <a:solidFill>
                  <a:schemeClr val="tx2">
                    <a:lumMod val="60000"/>
                    <a:lumOff val="40000"/>
                  </a:schemeClr>
                </a:solidFill>
              </a:rPr>
              <a:t>Audio Output </a:t>
            </a:r>
            <a:r>
              <a:rPr lang="en-US" dirty="0" smtClean="0">
                <a:solidFill>
                  <a:schemeClr val="tx2">
                    <a:lumMod val="60000"/>
                    <a:lumOff val="40000"/>
                  </a:schemeClr>
                </a:solidFill>
              </a:rPr>
              <a:t>(device-to-vehicle) . Carries audio from the mobile device to the vehicle for output through the vehicle speakers (AAC with 48k, AAC or PCM for 16k). </a:t>
            </a:r>
          </a:p>
          <a:p>
            <a:pPr lvl="1"/>
            <a:r>
              <a:rPr lang="en-US" b="1" dirty="0" smtClean="0">
                <a:solidFill>
                  <a:schemeClr val="tx2">
                    <a:lumMod val="60000"/>
                    <a:lumOff val="40000"/>
                  </a:schemeClr>
                </a:solidFill>
              </a:rPr>
              <a:t>Vehicle Data </a:t>
            </a:r>
            <a:r>
              <a:rPr lang="en-US" dirty="0" smtClean="0">
                <a:solidFill>
                  <a:schemeClr val="tx2">
                    <a:lumMod val="60000"/>
                    <a:lumOff val="40000"/>
                  </a:schemeClr>
                </a:solidFill>
              </a:rPr>
              <a:t>(vehicle-to-device) . Carries vehicle-associated (GPS, wheel speed, etc.) data from the vehicle to the mobile device. </a:t>
            </a:r>
          </a:p>
          <a:p>
            <a:pPr lvl="1"/>
            <a:r>
              <a:rPr lang="en-US" b="1" dirty="0" smtClean="0">
                <a:solidFill>
                  <a:schemeClr val="tx2">
                    <a:lumMod val="60000"/>
                    <a:lumOff val="40000"/>
                  </a:schemeClr>
                </a:solidFill>
              </a:rPr>
              <a:t>Input </a:t>
            </a:r>
            <a:r>
              <a:rPr lang="en-US" dirty="0" smtClean="0">
                <a:solidFill>
                  <a:schemeClr val="tx2">
                    <a:lumMod val="60000"/>
                    <a:lumOff val="40000"/>
                  </a:schemeClr>
                </a:solidFill>
              </a:rPr>
              <a:t>(vehicle-to-device). Sends input events to the mobile device from input devices on the vehicle, such as touch screens, buttons, controllers, etc. </a:t>
            </a:r>
          </a:p>
          <a:p>
            <a:pPr lvl="1"/>
            <a:r>
              <a:rPr lang="en-US" b="1" dirty="0" smtClean="0">
                <a:solidFill>
                  <a:schemeClr val="tx2">
                    <a:lumMod val="60000"/>
                    <a:lumOff val="40000"/>
                  </a:schemeClr>
                </a:solidFill>
              </a:rPr>
              <a:t>Microphone Audio </a:t>
            </a:r>
            <a:r>
              <a:rPr lang="en-US" dirty="0" smtClean="0">
                <a:solidFill>
                  <a:schemeClr val="tx2">
                    <a:lumMod val="60000"/>
                    <a:lumOff val="40000"/>
                  </a:schemeClr>
                </a:solidFill>
              </a:rPr>
              <a:t>(vehicle-to-device) . Used by the mobile device to receive audio captured by the vehicle microphone. </a:t>
            </a:r>
          </a:p>
          <a:p>
            <a:pPr lvl="1"/>
            <a:r>
              <a:rPr lang="en-US" b="1" dirty="0" smtClean="0">
                <a:solidFill>
                  <a:schemeClr val="tx2">
                    <a:lumMod val="60000"/>
                    <a:lumOff val="40000"/>
                  </a:schemeClr>
                </a:solidFill>
              </a:rPr>
              <a:t>Bluetooth </a:t>
            </a:r>
            <a:r>
              <a:rPr lang="en-US" dirty="0" smtClean="0">
                <a:solidFill>
                  <a:schemeClr val="tx2">
                    <a:lumMod val="60000"/>
                    <a:lumOff val="40000"/>
                  </a:schemeClr>
                </a:solidFill>
              </a:rPr>
              <a:t>(bi-directional) , </a:t>
            </a:r>
            <a:r>
              <a:rPr lang="en-US" b="1" dirty="0" smtClean="0">
                <a:solidFill>
                  <a:schemeClr val="tx2">
                    <a:lumMod val="60000"/>
                    <a:lumOff val="40000"/>
                  </a:schemeClr>
                </a:solidFill>
              </a:rPr>
              <a:t>Navigation Status </a:t>
            </a:r>
            <a:r>
              <a:rPr lang="en-US" dirty="0" smtClean="0">
                <a:solidFill>
                  <a:schemeClr val="tx2">
                    <a:lumMod val="60000"/>
                    <a:lumOff val="40000"/>
                  </a:schemeClr>
                </a:solidFill>
              </a:rPr>
              <a:t>(device-to-vehicle) , </a:t>
            </a:r>
            <a:r>
              <a:rPr lang="en-US" b="1" dirty="0" smtClean="0">
                <a:solidFill>
                  <a:schemeClr val="tx2">
                    <a:lumMod val="60000"/>
                    <a:lumOff val="40000"/>
                  </a:schemeClr>
                </a:solidFill>
              </a:rPr>
              <a:t>Media Browse</a:t>
            </a:r>
            <a:r>
              <a:rPr lang="en-US" dirty="0" smtClean="0">
                <a:solidFill>
                  <a:schemeClr val="tx2">
                    <a:lumMod val="60000"/>
                    <a:lumOff val="40000"/>
                  </a:schemeClr>
                </a:solidFill>
              </a:rPr>
              <a:t> (device-to-vehicle) . Used for communication of Bluetooth data, Navigation status and  information, and Media browsing information, respectively.</a:t>
            </a:r>
            <a:endParaRPr lang="en-US" sz="2000" dirty="0" smtClean="0">
              <a:solidFill>
                <a:schemeClr val="tx2">
                  <a:lumMod val="60000"/>
                  <a:lumOff val="40000"/>
                </a:schemeClr>
              </a:solidFill>
            </a:endParaRPr>
          </a:p>
          <a:p>
            <a:pPr>
              <a:buNone/>
            </a:pPr>
            <a:endParaRPr lang="en-US" sz="2000" dirty="0" smtClean="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srcRect/>
          <a:stretch>
            <a:fillRect/>
          </a:stretch>
        </p:blipFill>
        <p:spPr bwMode="auto">
          <a:xfrm>
            <a:off x="24538" y="685800"/>
            <a:ext cx="9881462" cy="5500059"/>
          </a:xfrm>
          <a:prstGeom prst="rect">
            <a:avLst/>
          </a:prstGeom>
          <a:noFill/>
          <a:ln w="9525">
            <a:noFill/>
            <a:miter lim="800000"/>
            <a:headEnd/>
            <a:tailEnd/>
          </a:ln>
          <a:effectLst/>
        </p:spPr>
      </p:pic>
      <p:sp>
        <p:nvSpPr>
          <p:cNvPr id="5" name="Title 4"/>
          <p:cNvSpPr>
            <a:spLocks noGrp="1"/>
          </p:cNvSpPr>
          <p:nvPr>
            <p:ph type="title"/>
          </p:nvPr>
        </p:nvSpPr>
        <p:spPr/>
        <p:txBody>
          <a:bodyPr/>
          <a:lstStyle/>
          <a:p>
            <a:r>
              <a:rPr lang="en-US" dirty="0" smtClean="0"/>
              <a:t>Building AOSP</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3695700" cy="563561"/>
          </a:xfrm>
        </p:spPr>
        <p:txBody>
          <a:bodyPr>
            <a:normAutofit/>
          </a:bodyPr>
          <a:lstStyle/>
          <a:p>
            <a:r>
              <a:rPr lang="en-US" sz="1800" dirty="0" smtClean="0">
                <a:solidFill>
                  <a:schemeClr val="accent6">
                    <a:lumMod val="75000"/>
                  </a:schemeClr>
                </a:solidFill>
                <a:latin typeface="+mn-lt"/>
                <a:ea typeface="+mn-ea"/>
                <a:cs typeface="+mn-cs"/>
              </a:rPr>
              <a:t>Head unit integration guide (1.3.0)</a:t>
            </a: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Content Placeholder 4"/>
          <p:cNvSpPr>
            <a:spLocks noGrp="1"/>
          </p:cNvSpPr>
          <p:nvPr>
            <p:ph idx="1"/>
          </p:nvPr>
        </p:nvSpPr>
        <p:spPr>
          <a:xfrm>
            <a:off x="152400" y="1143000"/>
            <a:ext cx="9525000" cy="5410199"/>
          </a:xfrm>
        </p:spPr>
        <p:txBody>
          <a:bodyPr>
            <a:normAutofit/>
          </a:bodyPr>
          <a:lstStyle/>
          <a:p>
            <a:pPr>
              <a:buNone/>
            </a:pPr>
            <a:r>
              <a:rPr lang="en-US" sz="1800" b="1" dirty="0" smtClean="0">
                <a:solidFill>
                  <a:schemeClr val="tx1">
                    <a:lumMod val="50000"/>
                    <a:lumOff val="50000"/>
                  </a:schemeClr>
                </a:solidFill>
              </a:rPr>
              <a:t>Mobile Device</a:t>
            </a:r>
            <a:r>
              <a:rPr lang="en-US" sz="1800" dirty="0" smtClean="0">
                <a:solidFill>
                  <a:schemeClr val="tx1">
                    <a:lumMod val="50000"/>
                    <a:lumOff val="50000"/>
                  </a:schemeClr>
                </a:solidFill>
              </a:rPr>
              <a:t> </a:t>
            </a:r>
          </a:p>
          <a:p>
            <a:pPr>
              <a:buNone/>
            </a:pPr>
            <a:r>
              <a:rPr lang="en-US" sz="1800" dirty="0" smtClean="0">
                <a:solidFill>
                  <a:schemeClr val="tx1">
                    <a:lumMod val="50000"/>
                    <a:lumOff val="50000"/>
                  </a:schemeClr>
                </a:solidFill>
              </a:rPr>
              <a:t>The architecture on the mobile device consists of the following components: </a:t>
            </a:r>
          </a:p>
          <a:p>
            <a:r>
              <a:rPr lang="en-US" sz="1600" b="1" dirty="0" smtClean="0">
                <a:solidFill>
                  <a:schemeClr val="tx1">
                    <a:lumMod val="50000"/>
                    <a:lumOff val="50000"/>
                  </a:schemeClr>
                </a:solidFill>
              </a:rPr>
              <a:t>Mobile Platform </a:t>
            </a:r>
            <a:r>
              <a:rPr lang="en-US" sz="1600" dirty="0" smtClean="0">
                <a:solidFill>
                  <a:schemeClr val="tx1">
                    <a:lumMod val="50000"/>
                    <a:lumOff val="50000"/>
                  </a:schemeClr>
                </a:solidFill>
              </a:rPr>
              <a:t>. Provides the operating system and application framework that powers the mobile device. </a:t>
            </a:r>
          </a:p>
          <a:p>
            <a:r>
              <a:rPr lang="en-US" sz="1600" b="1" dirty="0" smtClean="0">
                <a:solidFill>
                  <a:schemeClr val="tx1">
                    <a:lumMod val="50000"/>
                    <a:lumOff val="50000"/>
                  </a:schemeClr>
                </a:solidFill>
              </a:rPr>
              <a:t>Protocol Sender </a:t>
            </a:r>
            <a:r>
              <a:rPr lang="en-US" sz="1600" dirty="0" smtClean="0">
                <a:solidFill>
                  <a:schemeClr val="tx1">
                    <a:lumMod val="50000"/>
                    <a:lumOff val="50000"/>
                  </a:schemeClr>
                </a:solidFill>
              </a:rPr>
              <a:t>. Provides the mobile device AAP implementation of and plugs into mobile platform interfaces (video, audio, input, etc.) for a seamless user experience. </a:t>
            </a:r>
          </a:p>
          <a:p>
            <a:r>
              <a:rPr lang="en-US" sz="1600" b="1" dirty="0" smtClean="0">
                <a:solidFill>
                  <a:schemeClr val="tx1">
                    <a:lumMod val="50000"/>
                    <a:lumOff val="50000"/>
                  </a:schemeClr>
                </a:solidFill>
              </a:rPr>
              <a:t>Automotive APIs </a:t>
            </a:r>
            <a:r>
              <a:rPr lang="en-US" sz="1600" dirty="0" smtClean="0">
                <a:solidFill>
                  <a:schemeClr val="tx1">
                    <a:lumMod val="50000"/>
                    <a:lumOff val="50000"/>
                  </a:schemeClr>
                </a:solidFill>
              </a:rPr>
              <a:t>. Operates on top of the protocol sender and defines a standardized API for developers to create applications using the head unit to interact with a driver. Throughout this document and its diagrams, the mobile device is referred to as the MD.</a:t>
            </a:r>
          </a:p>
          <a:p>
            <a:pPr>
              <a:buNone/>
            </a:pPr>
            <a:r>
              <a:rPr lang="en-US" sz="1800" b="1" dirty="0" smtClean="0">
                <a:solidFill>
                  <a:srgbClr val="00B0F0"/>
                </a:solidFill>
              </a:rPr>
              <a:t>Head Unit</a:t>
            </a:r>
          </a:p>
          <a:p>
            <a:pPr>
              <a:buNone/>
            </a:pPr>
            <a:r>
              <a:rPr lang="en-US" sz="1800" dirty="0" smtClean="0">
                <a:solidFill>
                  <a:srgbClr val="00B0F0"/>
                </a:solidFill>
              </a:rPr>
              <a:t>The architecture on the head unit consists of the following high-level components.</a:t>
            </a:r>
          </a:p>
          <a:p>
            <a:r>
              <a:rPr lang="en-US" sz="1600" b="1" dirty="0" smtClean="0">
                <a:solidFill>
                  <a:srgbClr val="00B0F0"/>
                </a:solidFill>
              </a:rPr>
              <a:t>Head Unit OS </a:t>
            </a:r>
            <a:r>
              <a:rPr lang="en-US" sz="1600" dirty="0" smtClean="0">
                <a:solidFill>
                  <a:srgbClr val="00B0F0"/>
                </a:solidFill>
              </a:rPr>
              <a:t>. The operating system (Android, Linux, QNX, Windows, etc.) environment software stack that powers the on-board infotainment experience.</a:t>
            </a:r>
          </a:p>
          <a:p>
            <a:r>
              <a:rPr lang="en-US" sz="1600" b="1" dirty="0" smtClean="0">
                <a:solidFill>
                  <a:srgbClr val="00B0F0"/>
                </a:solidFill>
              </a:rPr>
              <a:t>OS Adaptation Layer </a:t>
            </a:r>
            <a:r>
              <a:rPr lang="en-US" sz="1600" dirty="0" smtClean="0">
                <a:solidFill>
                  <a:srgbClr val="00B0F0"/>
                </a:solidFill>
              </a:rPr>
              <a:t>. The OS-specific abstraction layer between the head unit OS and the AAP receiver. The layer implements AAP receiver bindings and translates the message call and data to native head unit OS subsystems. Google provides reference implementations for Android and QNX in source form, but does not provide a commercial implementation.</a:t>
            </a:r>
          </a:p>
          <a:p>
            <a:r>
              <a:rPr lang="en-US" sz="1600" b="1" dirty="0" smtClean="0">
                <a:solidFill>
                  <a:srgbClr val="00B0F0"/>
                </a:solidFill>
              </a:rPr>
              <a:t>Android Auto Projection Receiver </a:t>
            </a:r>
            <a:r>
              <a:rPr lang="en-US" sz="1600" dirty="0" smtClean="0">
                <a:solidFill>
                  <a:srgbClr val="00B0F0"/>
                </a:solidFill>
              </a:rPr>
              <a:t>. The head unit implementation of AAP that connects with unit OS interfaces (video, audio, connectivity, input, etc.) through the OS Adaptation Layer to enable an integrated user experience. Google provides the receiver library as portable C++ source code.</a:t>
            </a:r>
          </a:p>
          <a:p>
            <a:endParaRPr lang="en-US" sz="1600" dirty="0" smtClean="0">
              <a:solidFill>
                <a:srgbClr val="00B0F0"/>
              </a:solidFill>
            </a:endParaRPr>
          </a:p>
          <a:p>
            <a:endParaRPr lang="en-US" sz="1600" dirty="0" smtClean="0">
              <a:solidFill>
                <a:srgbClr val="00B0F0"/>
              </a:solidFill>
            </a:endParaRPr>
          </a:p>
          <a:p>
            <a:pPr>
              <a:buNone/>
            </a:pPr>
            <a:endParaRPr lang="en-US" sz="1800" b="1" dirty="0" smtClean="0">
              <a:solidFill>
                <a:srgbClr val="00B0F0"/>
              </a:solidFill>
            </a:endParaRPr>
          </a:p>
          <a:p>
            <a:pPr>
              <a:buNone/>
            </a:pPr>
            <a:endParaRPr lang="en-US" sz="1800" dirty="0" smtClean="0">
              <a:solidFill>
                <a:schemeClr val="bg1">
                  <a:lumMod val="95000"/>
                </a:schemeClr>
              </a:solidFill>
            </a:endParaRPr>
          </a:p>
          <a:p>
            <a:pPr>
              <a:buNone/>
            </a:pPr>
            <a:endParaRPr lang="en-US" sz="1800" dirty="0">
              <a:solidFill>
                <a:schemeClr val="tx2">
                  <a:lumMod val="60000"/>
                  <a:lumOff val="40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pPr>
              <a:buNone/>
            </a:pPr>
            <a:r>
              <a:rPr lang="en-US" sz="1800" b="1" dirty="0" smtClean="0"/>
              <a:t>Head Unit Requirements </a:t>
            </a:r>
          </a:p>
          <a:p>
            <a:pPr>
              <a:buNone/>
            </a:pPr>
            <a:r>
              <a:rPr lang="en-US" sz="1400" dirty="0" smtClean="0"/>
              <a:t>To support AAP, automotive head units (HUs) MUST include the following minimum capabilities (unless explicitly specified otherwise):</a:t>
            </a:r>
          </a:p>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6" name="Table 5"/>
          <p:cNvGraphicFramePr>
            <a:graphicFrameLocks noGrp="1"/>
          </p:cNvGraphicFramePr>
          <p:nvPr/>
        </p:nvGraphicFramePr>
        <p:xfrm>
          <a:off x="0" y="1828801"/>
          <a:ext cx="9906000" cy="4437154"/>
        </p:xfrm>
        <a:graphic>
          <a:graphicData uri="http://schemas.openxmlformats.org/drawingml/2006/table">
            <a:tbl>
              <a:tblPr firstRow="1" bandRow="1">
                <a:tableStyleId>{5C22544A-7EE6-4342-B048-85BDC9FD1C3A}</a:tableStyleId>
              </a:tblPr>
              <a:tblGrid>
                <a:gridCol w="1905000"/>
                <a:gridCol w="5486400"/>
                <a:gridCol w="2514600"/>
              </a:tblGrid>
              <a:tr h="363086">
                <a:tc>
                  <a:txBody>
                    <a:bodyPr/>
                    <a:lstStyle/>
                    <a:p>
                      <a:r>
                        <a:rPr lang="en-US" sz="1800" b="0" i="0" kern="1200" dirty="0" smtClean="0">
                          <a:solidFill>
                            <a:schemeClr val="lt1"/>
                          </a:solidFill>
                          <a:latin typeface="+mn-lt"/>
                          <a:ea typeface="+mn-ea"/>
                          <a:cs typeface="+mn-cs"/>
                        </a:rPr>
                        <a:t>Component </a:t>
                      </a:r>
                      <a:endParaRPr lang="en-US" dirty="0"/>
                    </a:p>
                  </a:txBody>
                  <a:tcPr/>
                </a:tc>
                <a:tc>
                  <a:txBody>
                    <a:bodyPr/>
                    <a:lstStyle/>
                    <a:p>
                      <a:r>
                        <a:rPr lang="en-US" sz="1600" b="0" i="0" kern="1200" dirty="0" smtClean="0">
                          <a:solidFill>
                            <a:schemeClr val="lt1"/>
                          </a:solidFill>
                          <a:latin typeface="+mn-lt"/>
                          <a:ea typeface="+mn-ea"/>
                          <a:cs typeface="+mn-cs"/>
                        </a:rPr>
                        <a:t>Requirement</a:t>
                      </a:r>
                      <a:endParaRPr lang="en-US" sz="1600" dirty="0"/>
                    </a:p>
                  </a:txBody>
                  <a:tcPr/>
                </a:tc>
                <a:tc>
                  <a:txBody>
                    <a:bodyPr/>
                    <a:lstStyle/>
                    <a:p>
                      <a:r>
                        <a:rPr lang="en-US" sz="1800" b="0" i="0" kern="1200" dirty="0" smtClean="0">
                          <a:solidFill>
                            <a:schemeClr val="lt1"/>
                          </a:solidFill>
                          <a:latin typeface="+mn-lt"/>
                          <a:ea typeface="+mn-ea"/>
                          <a:cs typeface="+mn-cs"/>
                        </a:rPr>
                        <a:t>Comments</a:t>
                      </a:r>
                      <a:endParaRPr lang="en-US" dirty="0"/>
                    </a:p>
                  </a:txBody>
                  <a:tcPr/>
                </a:tc>
              </a:tr>
              <a:tr h="1543114">
                <a:tc>
                  <a:txBody>
                    <a:bodyPr/>
                    <a:lstStyle/>
                    <a:p>
                      <a:r>
                        <a:rPr lang="en-US" sz="1400" b="1" i="0" kern="1200" dirty="0" smtClean="0">
                          <a:solidFill>
                            <a:schemeClr val="dk1"/>
                          </a:solidFill>
                          <a:latin typeface="+mn-lt"/>
                          <a:ea typeface="+mn-ea"/>
                          <a:cs typeface="+mn-cs"/>
                        </a:rPr>
                        <a:t>Connectivity</a:t>
                      </a:r>
                      <a:endParaRPr lang="en-US" sz="1400" b="1" dirty="0"/>
                    </a:p>
                  </a:txBody>
                  <a:tcPr/>
                </a:tc>
                <a:tc>
                  <a:txBody>
                    <a:bodyPr/>
                    <a:lstStyle/>
                    <a:p>
                      <a:r>
                        <a:rPr lang="en-US" sz="1400" b="1" i="0" kern="1200" dirty="0" smtClean="0">
                          <a:solidFill>
                            <a:schemeClr val="dk1"/>
                          </a:solidFill>
                          <a:latin typeface="+mn-lt"/>
                          <a:ea typeface="+mn-ea"/>
                          <a:cs typeface="+mn-cs"/>
                        </a:rPr>
                        <a:t>USB 2.0 Hi-Speed Host </a:t>
                      </a:r>
                      <a:endParaRPr lang="en-US" sz="1400" b="0" i="0" kern="1200" dirty="0" smtClean="0">
                        <a:solidFill>
                          <a:schemeClr val="dk1"/>
                        </a:solidFill>
                        <a:latin typeface="+mn-lt"/>
                        <a:ea typeface="+mn-ea"/>
                        <a:cs typeface="+mn-cs"/>
                      </a:endParaRPr>
                    </a:p>
                    <a:p>
                      <a:pPr lvl="0">
                        <a:buFontTx/>
                        <a:buBlip>
                          <a:blip r:embed="rId2"/>
                        </a:buBlip>
                      </a:pPr>
                      <a:r>
                        <a:rPr lang="en-US" sz="1400" b="0" i="0" kern="1200" dirty="0" smtClean="0">
                          <a:solidFill>
                            <a:schemeClr val="dk1"/>
                          </a:solidFill>
                          <a:latin typeface="+mn-lt"/>
                          <a:ea typeface="+mn-ea"/>
                          <a:cs typeface="+mn-cs"/>
                        </a:rPr>
                        <a:t>  Standard </a:t>
                      </a:r>
                      <a:r>
                        <a:rPr lang="en-US" sz="1400" b="0" i="0" kern="1200" dirty="0" smtClean="0">
                          <a:solidFill>
                            <a:schemeClr val="dk1"/>
                          </a:solidFill>
                          <a:latin typeface="+mn-lt"/>
                          <a:ea typeface="+mn-ea"/>
                          <a:cs typeface="+mn-cs"/>
                        </a:rPr>
                        <a:t>USB-A port </a:t>
                      </a:r>
                    </a:p>
                    <a:p>
                      <a:pPr>
                        <a:buFontTx/>
                        <a:buBlip>
                          <a:blip r:embed="rId2"/>
                        </a:buBlip>
                      </a:pPr>
                      <a:r>
                        <a:rPr lang="en-US" sz="1400" b="0" i="0" kern="1200" dirty="0" smtClean="0">
                          <a:solidFill>
                            <a:schemeClr val="dk1"/>
                          </a:solidFill>
                          <a:latin typeface="+mn-lt"/>
                          <a:ea typeface="+mn-ea"/>
                          <a:cs typeface="+mn-cs"/>
                        </a:rPr>
                        <a:t>  &gt;</a:t>
                      </a:r>
                      <a:r>
                        <a:rPr lang="en-US" sz="1400" b="0" i="0" kern="1200" dirty="0" smtClean="0">
                          <a:solidFill>
                            <a:schemeClr val="dk1"/>
                          </a:solidFill>
                          <a:latin typeface="+mn-lt"/>
                          <a:ea typeface="+mn-ea"/>
                          <a:cs typeface="+mn-cs"/>
                        </a:rPr>
                        <a:t>50 </a:t>
                      </a:r>
                      <a:r>
                        <a:rPr lang="en-US" sz="1400" b="0" i="0" kern="1200" dirty="0" err="1" smtClean="0">
                          <a:solidFill>
                            <a:schemeClr val="dk1"/>
                          </a:solidFill>
                          <a:latin typeface="+mn-lt"/>
                          <a:ea typeface="+mn-ea"/>
                          <a:cs typeface="+mn-cs"/>
                        </a:rPr>
                        <a:t>Mbits</a:t>
                      </a:r>
                      <a:r>
                        <a:rPr lang="en-US" sz="1400" b="0" i="0" kern="1200" dirty="0" smtClean="0">
                          <a:solidFill>
                            <a:schemeClr val="dk1"/>
                          </a:solidFill>
                          <a:latin typeface="+mn-lt"/>
                          <a:ea typeface="+mn-ea"/>
                          <a:cs typeface="+mn-cs"/>
                        </a:rPr>
                        <a:t>/s throughput Support </a:t>
                      </a:r>
                      <a:r>
                        <a:rPr lang="en-US" sz="1400" b="0" i="0" kern="1200" dirty="0" smtClean="0">
                          <a:solidFill>
                            <a:schemeClr val="dk1"/>
                          </a:solidFill>
                          <a:latin typeface="+mn-lt"/>
                          <a:ea typeface="+mn-ea"/>
                          <a:cs typeface="+mn-cs"/>
                          <a:hlinkClick r:id="rId3"/>
                        </a:rPr>
                        <a:t>USB 2.0 CDP specification</a:t>
                      </a:r>
                      <a:r>
                        <a:rPr lang="en-US" sz="1400" b="0" i="0" kern="1200" dirty="0" smtClean="0">
                          <a:solidFill>
                            <a:schemeClr val="dk1"/>
                          </a:solidFill>
                          <a:latin typeface="+mn-lt"/>
                          <a:ea typeface="+mn-ea"/>
                          <a:cs typeface="+mn-cs"/>
                        </a:rPr>
                        <a:t> </a:t>
                      </a:r>
                    </a:p>
                    <a:p>
                      <a:pPr>
                        <a:buFontTx/>
                        <a:buBlip>
                          <a:blip r:embed="rId2"/>
                        </a:buBlip>
                      </a:pPr>
                      <a:r>
                        <a:rPr lang="en-US" sz="1400" b="0" i="0" kern="1200" dirty="0" smtClean="0">
                          <a:solidFill>
                            <a:schemeClr val="dk1"/>
                          </a:solidFill>
                          <a:latin typeface="+mn-lt"/>
                          <a:ea typeface="+mn-ea"/>
                          <a:cs typeface="+mn-cs"/>
                        </a:rPr>
                        <a:t> Host </a:t>
                      </a:r>
                      <a:r>
                        <a:rPr lang="en-US" sz="1400" b="0" i="0" kern="1200" dirty="0" smtClean="0">
                          <a:solidFill>
                            <a:schemeClr val="dk1"/>
                          </a:solidFill>
                          <a:latin typeface="+mn-lt"/>
                          <a:ea typeface="+mn-ea"/>
                          <a:cs typeface="+mn-cs"/>
                        </a:rPr>
                        <a:t>support for </a:t>
                      </a:r>
                      <a:r>
                        <a:rPr lang="en-US" sz="1400" b="0" i="0" kern="1200" dirty="0" smtClean="0">
                          <a:solidFill>
                            <a:schemeClr val="dk1"/>
                          </a:solidFill>
                          <a:latin typeface="+mn-lt"/>
                          <a:ea typeface="+mn-ea"/>
                          <a:cs typeface="+mn-cs"/>
                          <a:hlinkClick r:id="rId4"/>
                        </a:rPr>
                        <a:t>Android Open Accessory (AOA) protocol</a:t>
                      </a:r>
                      <a:r>
                        <a:rPr lang="en-US" sz="1400" b="0" i="0" kern="1200" dirty="0" smtClean="0">
                          <a:solidFill>
                            <a:schemeClr val="dk1"/>
                          </a:solidFill>
                          <a:latin typeface="+mn-lt"/>
                          <a:ea typeface="+mn-ea"/>
                          <a:cs typeface="+mn-cs"/>
                        </a:rPr>
                        <a:t> </a:t>
                      </a:r>
                    </a:p>
                    <a:p>
                      <a:pPr>
                        <a:buFontTx/>
                        <a:buBlip>
                          <a:blip r:embed="rId2"/>
                        </a:buBlip>
                      </a:pPr>
                      <a:r>
                        <a:rPr lang="en-US" sz="1400" b="0" i="0" kern="1200" dirty="0" smtClean="0">
                          <a:solidFill>
                            <a:schemeClr val="dk1"/>
                          </a:solidFill>
                          <a:latin typeface="+mn-lt"/>
                          <a:ea typeface="+mn-ea"/>
                          <a:cs typeface="+mn-cs"/>
                        </a:rPr>
                        <a:t> Support </a:t>
                      </a:r>
                      <a:r>
                        <a:rPr lang="en-US" sz="1400" b="0" i="0" kern="1200" dirty="0" smtClean="0">
                          <a:solidFill>
                            <a:schemeClr val="dk1"/>
                          </a:solidFill>
                          <a:latin typeface="+mn-lt"/>
                          <a:ea typeface="+mn-ea"/>
                          <a:cs typeface="+mn-cs"/>
                        </a:rPr>
                        <a:t>USB Hub (may be exposed in HU debug</a:t>
                      </a:r>
                      <a:r>
                        <a:rPr lang="en-US" sz="1400" b="0" i="0" kern="1200" baseline="0" dirty="0" smtClean="0">
                          <a:solidFill>
                            <a:schemeClr val="dk1"/>
                          </a:solidFill>
                          <a:latin typeface="+mn-lt"/>
                          <a:ea typeface="+mn-ea"/>
                          <a:cs typeface="+mn-cs"/>
                        </a:rPr>
                        <a:t> </a:t>
                      </a:r>
                      <a:r>
                        <a:rPr lang="en-US" sz="1400" b="0" i="0" kern="1200" dirty="0" smtClean="0">
                          <a:solidFill>
                            <a:schemeClr val="dk1"/>
                          </a:solidFill>
                          <a:latin typeface="+mn-lt"/>
                          <a:ea typeface="+mn-ea"/>
                          <a:cs typeface="+mn-cs"/>
                        </a:rPr>
                        <a:t>mode only</a:t>
                      </a:r>
                      <a:r>
                        <a:rPr lang="en-US" sz="1400" b="0" i="0" kern="1200" dirty="0" smtClean="0">
                          <a:solidFill>
                            <a:schemeClr val="dk1"/>
                          </a:solidFill>
                          <a:latin typeface="+mn-lt"/>
                          <a:ea typeface="+mn-ea"/>
                          <a:cs typeface="+mn-cs"/>
                        </a:rPr>
                        <a:t>)</a:t>
                      </a:r>
                      <a:endParaRPr lang="en-US" sz="1400" b="0" i="0" kern="1200" dirty="0" smtClean="0">
                        <a:solidFill>
                          <a:schemeClr val="dk1"/>
                        </a:solidFill>
                        <a:latin typeface="+mn-lt"/>
                        <a:ea typeface="+mn-ea"/>
                        <a:cs typeface="+mn-cs"/>
                      </a:endParaRPr>
                    </a:p>
                    <a:p>
                      <a:r>
                        <a:rPr lang="en-US" sz="1400" b="1" i="0" kern="1200" dirty="0" smtClean="0">
                          <a:solidFill>
                            <a:schemeClr val="dk1"/>
                          </a:solidFill>
                          <a:latin typeface="+mn-lt"/>
                          <a:ea typeface="+mn-ea"/>
                          <a:cs typeface="+mn-cs"/>
                        </a:rPr>
                        <a:t>Bluetooth </a:t>
                      </a:r>
                      <a:endParaRPr lang="en-US" sz="1400" b="0" i="0" kern="1200" dirty="0" smtClean="0">
                        <a:solidFill>
                          <a:schemeClr val="dk1"/>
                        </a:solidFill>
                        <a:latin typeface="+mn-lt"/>
                        <a:ea typeface="+mn-ea"/>
                        <a:cs typeface="+mn-cs"/>
                      </a:endParaRPr>
                    </a:p>
                    <a:p>
                      <a:pPr>
                        <a:buFontTx/>
                        <a:buBlip>
                          <a:blip r:embed="rId5"/>
                        </a:buBlip>
                      </a:pPr>
                      <a:r>
                        <a:rPr lang="en-US" sz="1400" b="0" i="0" kern="1200" dirty="0" smtClean="0">
                          <a:solidFill>
                            <a:schemeClr val="dk1"/>
                          </a:solidFill>
                          <a:latin typeface="+mn-lt"/>
                          <a:ea typeface="+mn-ea"/>
                          <a:cs typeface="+mn-cs"/>
                        </a:rPr>
                        <a:t> Hands-Free </a:t>
                      </a:r>
                      <a:r>
                        <a:rPr lang="en-US" sz="1400" b="0" i="0" kern="1200" dirty="0" smtClean="0">
                          <a:solidFill>
                            <a:schemeClr val="dk1"/>
                          </a:solidFill>
                          <a:latin typeface="+mn-lt"/>
                          <a:ea typeface="+mn-ea"/>
                          <a:cs typeface="+mn-cs"/>
                        </a:rPr>
                        <a:t>Profile (HFP) 1.5 </a:t>
                      </a:r>
                    </a:p>
                    <a:p>
                      <a:pPr>
                        <a:buFontTx/>
                        <a:buBlip>
                          <a:blip r:embed="rId5"/>
                        </a:buBlip>
                      </a:pPr>
                      <a:r>
                        <a:rPr lang="en-US" sz="1400" b="0" i="0" kern="1200" dirty="0" smtClean="0">
                          <a:solidFill>
                            <a:schemeClr val="dk1"/>
                          </a:solidFill>
                          <a:latin typeface="+mn-lt"/>
                          <a:ea typeface="+mn-ea"/>
                          <a:cs typeface="+mn-cs"/>
                        </a:rPr>
                        <a:t> PIN </a:t>
                      </a:r>
                      <a:r>
                        <a:rPr lang="en-US" sz="1400" b="0" i="0" kern="1200" dirty="0" smtClean="0">
                          <a:solidFill>
                            <a:schemeClr val="dk1"/>
                          </a:solidFill>
                          <a:latin typeface="+mn-lt"/>
                          <a:ea typeface="+mn-ea"/>
                          <a:cs typeface="+mn-cs"/>
                        </a:rPr>
                        <a:t>or numeric comparison pairing Methods</a:t>
                      </a:r>
                    </a:p>
                  </a:txBody>
                  <a:tcPr/>
                </a:tc>
                <a:tc>
                  <a:txBody>
                    <a:bodyPr/>
                    <a:lstStyle/>
                    <a:p>
                      <a:r>
                        <a:rPr lang="en-US" sz="1200" b="0" i="0" kern="1200" dirty="0" smtClean="0">
                          <a:solidFill>
                            <a:schemeClr val="dk1"/>
                          </a:solidFill>
                          <a:latin typeface="+mn-lt"/>
                          <a:ea typeface="+mn-ea"/>
                          <a:cs typeface="+mn-cs"/>
                        </a:rPr>
                        <a:t>The HU SHOULD equip USB </a:t>
                      </a:r>
                    </a:p>
                    <a:p>
                      <a:r>
                        <a:rPr lang="en-US" sz="1200" b="0" i="0" kern="1200" dirty="0" smtClean="0">
                          <a:solidFill>
                            <a:schemeClr val="dk1"/>
                          </a:solidFill>
                          <a:latin typeface="+mn-lt"/>
                          <a:ea typeface="+mn-ea"/>
                          <a:cs typeface="+mn-cs"/>
                        </a:rPr>
                        <a:t>current-limiting and </a:t>
                      </a:r>
                    </a:p>
                    <a:p>
                      <a:r>
                        <a:rPr lang="en-US" sz="1200" b="0" i="0" kern="1200" dirty="0" smtClean="0">
                          <a:solidFill>
                            <a:schemeClr val="dk1"/>
                          </a:solidFill>
                          <a:latin typeface="+mn-lt"/>
                          <a:ea typeface="+mn-ea"/>
                          <a:cs typeface="+mn-cs"/>
                        </a:rPr>
                        <a:t>adequate power supply to </a:t>
                      </a:r>
                    </a:p>
                    <a:p>
                      <a:r>
                        <a:rPr lang="en-US" sz="1200" b="0" i="0" kern="1200" dirty="0" smtClean="0">
                          <a:solidFill>
                            <a:schemeClr val="dk1"/>
                          </a:solidFill>
                          <a:latin typeface="+mn-lt"/>
                          <a:ea typeface="+mn-ea"/>
                          <a:cs typeface="+mn-cs"/>
                        </a:rPr>
                        <a:t>avoid VBUS shutdown . 1</a:t>
                      </a:r>
                    </a:p>
                    <a:p>
                      <a:r>
                        <a:rPr lang="en-US" sz="1200" b="0" i="0" kern="1200" dirty="0" smtClean="0">
                          <a:solidFill>
                            <a:schemeClr val="dk1"/>
                          </a:solidFill>
                          <a:latin typeface="+mn-lt"/>
                          <a:ea typeface="+mn-ea"/>
                          <a:cs typeface="+mn-cs"/>
                        </a:rPr>
                        <a:t>Cellular data is OPTIONAL.</a:t>
                      </a:r>
                    </a:p>
                    <a:p>
                      <a:endParaRPr lang="en-US" dirty="0"/>
                    </a:p>
                  </a:txBody>
                  <a:tcPr/>
                </a:tc>
              </a:tr>
              <a:tr h="1754914">
                <a:tc>
                  <a:txBody>
                    <a:bodyPr/>
                    <a:lstStyle/>
                    <a:p>
                      <a:r>
                        <a:rPr lang="en-US" sz="1400" b="1" i="0" kern="1200" dirty="0" smtClean="0">
                          <a:solidFill>
                            <a:schemeClr val="dk1"/>
                          </a:solidFill>
                          <a:latin typeface="+mn-lt"/>
                          <a:ea typeface="+mn-ea"/>
                          <a:cs typeface="+mn-cs"/>
                        </a:rPr>
                        <a:t>Video</a:t>
                      </a:r>
                      <a:endParaRPr lang="en-US" sz="1400" b="1" dirty="0"/>
                    </a:p>
                  </a:txBody>
                  <a:tcPr/>
                </a:tc>
                <a:tc>
                  <a:txBody>
                    <a:bodyPr/>
                    <a:lstStyle/>
                    <a:p>
                      <a:r>
                        <a:rPr lang="en-US" sz="1200" b="0" i="0" kern="1200" dirty="0" smtClean="0">
                          <a:solidFill>
                            <a:schemeClr val="dk1"/>
                          </a:solidFill>
                          <a:latin typeface="+mn-lt"/>
                          <a:ea typeface="+mn-ea"/>
                          <a:cs typeface="+mn-cs"/>
                        </a:rPr>
                        <a:t>H.264/AVC Baseline Profile hardware </a:t>
                      </a:r>
                    </a:p>
                    <a:p>
                      <a:r>
                        <a:rPr lang="en-US" sz="1200" b="0" i="0" kern="1200" dirty="0" smtClean="0">
                          <a:solidFill>
                            <a:schemeClr val="dk1"/>
                          </a:solidFill>
                          <a:latin typeface="+mn-lt"/>
                          <a:ea typeface="+mn-ea"/>
                          <a:cs typeface="+mn-cs"/>
                        </a:rPr>
                        <a:t>decoder:  </a:t>
                      </a:r>
                    </a:p>
                    <a:p>
                      <a:r>
                        <a:rPr lang="en-US" sz="1200" b="0" i="0" kern="1200" dirty="0" smtClean="0">
                          <a:solidFill>
                            <a:schemeClr val="dk1"/>
                          </a:solidFill>
                          <a:latin typeface="+mn-lt"/>
                          <a:ea typeface="+mn-ea"/>
                          <a:cs typeface="+mn-cs"/>
                        </a:rPr>
                        <a:t>● H.264 BP level 3.1 REQUIRED for both sides to guarantee 800x480 </a:t>
                      </a:r>
                    </a:p>
                    <a:p>
                      <a:r>
                        <a:rPr lang="en-US" sz="1200" b="0" i="0" kern="1200" dirty="0" smtClean="0">
                          <a:solidFill>
                            <a:schemeClr val="dk1"/>
                          </a:solidFill>
                          <a:latin typeface="+mn-lt"/>
                          <a:ea typeface="+mn-ea"/>
                          <a:cs typeface="+mn-cs"/>
                        </a:rPr>
                        <a:t>● H.264 BP level 3.2 REQUIRED for 720p (if </a:t>
                      </a:r>
                      <a:r>
                        <a:rPr lang="en-US" sz="1200" b="0" i="0" kern="1200" baseline="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HU supports this resolution) </a:t>
                      </a:r>
                    </a:p>
                    <a:p>
                      <a:r>
                        <a:rPr lang="en-US" sz="1200" b="0" i="0" kern="1200" dirty="0" smtClean="0">
                          <a:solidFill>
                            <a:schemeClr val="dk1"/>
                          </a:solidFill>
                          <a:latin typeface="+mn-lt"/>
                          <a:ea typeface="+mn-ea"/>
                          <a:cs typeface="+mn-cs"/>
                        </a:rPr>
                        <a:t>● H.264 BP level 4.2 REQUIRED for 1080p (if HU supports this</a:t>
                      </a:r>
                      <a:r>
                        <a:rPr lang="en-US" sz="1200" b="0" i="0" kern="1200" baseline="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resolution)</a:t>
                      </a:r>
                    </a:p>
                    <a:p>
                      <a:r>
                        <a:rPr lang="en-US" sz="1200" b="0" i="0" kern="1200" dirty="0" smtClean="0">
                          <a:solidFill>
                            <a:schemeClr val="dk1"/>
                          </a:solidFill>
                          <a:latin typeface="+mn-lt"/>
                          <a:ea typeface="+mn-ea"/>
                          <a:cs typeface="+mn-cs"/>
                        </a:rPr>
                        <a:t>● Max frame rate of 30 FPS or 60 FPS </a:t>
                      </a:r>
                    </a:p>
                    <a:p>
                      <a:r>
                        <a:rPr lang="en-US" sz="1200" b="0" i="0" kern="1200" dirty="0" smtClean="0">
                          <a:solidFill>
                            <a:schemeClr val="dk1"/>
                          </a:solidFill>
                          <a:latin typeface="+mn-lt"/>
                          <a:ea typeface="+mn-ea"/>
                          <a:cs typeface="+mn-cs"/>
                        </a:rPr>
                        <a:t>● Frame rate (continuous or </a:t>
                      </a:r>
                      <a:r>
                        <a:rPr lang="en-US" sz="1200" b="0" i="0" kern="1200" dirty="0" err="1" smtClean="0">
                          <a:solidFill>
                            <a:schemeClr val="dk1"/>
                          </a:solidFill>
                          <a:latin typeface="+mn-lt"/>
                          <a:ea typeface="+mn-ea"/>
                          <a:cs typeface="+mn-cs"/>
                        </a:rPr>
                        <a:t>noncontinuous</a:t>
                      </a:r>
                      <a:r>
                        <a:rPr lang="en-US" sz="1200" b="0" i="0" kern="1200" dirty="0" smtClean="0">
                          <a:solidFill>
                            <a:schemeClr val="dk1"/>
                          </a:solidFill>
                          <a:latin typeface="+mn-lt"/>
                          <a:ea typeface="+mn-ea"/>
                          <a:cs typeface="+mn-cs"/>
                        </a:rPr>
                        <a:t>) between the max frame rate and 5 FPS .</a:t>
                      </a:r>
                    </a:p>
                    <a:p>
                      <a:r>
                        <a:rPr lang="en-US" sz="1200" b="0" i="0" kern="1200" dirty="0" smtClean="0">
                          <a:solidFill>
                            <a:schemeClr val="dk1"/>
                          </a:solidFill>
                          <a:latin typeface="+mn-lt"/>
                          <a:ea typeface="+mn-ea"/>
                          <a:cs typeface="+mn-cs"/>
                        </a:rPr>
                        <a:t>● Any AAP HU integration MUST support </a:t>
                      </a:r>
                      <a:r>
                        <a:rPr lang="en-US" sz="1200" b="0" i="0" kern="1200" baseline="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480p at 30 FPS as the</a:t>
                      </a:r>
                      <a:r>
                        <a:rPr lang="en-US" sz="1200" b="0" i="0" kern="1200" baseline="0" dirty="0" smtClean="0">
                          <a:solidFill>
                            <a:schemeClr val="dk1"/>
                          </a:solidFill>
                          <a:latin typeface="+mn-lt"/>
                          <a:ea typeface="+mn-ea"/>
                          <a:cs typeface="+mn-cs"/>
                        </a:rPr>
                        <a:t> </a:t>
                      </a:r>
                      <a:r>
                        <a:rPr lang="en-US" sz="1200" b="0" i="0" kern="1200" dirty="0" smtClean="0">
                          <a:solidFill>
                            <a:schemeClr val="dk1"/>
                          </a:solidFill>
                          <a:latin typeface="+mn-lt"/>
                          <a:ea typeface="+mn-ea"/>
                          <a:cs typeface="+mn-cs"/>
                        </a:rPr>
                        <a:t>minimum default</a:t>
                      </a:r>
                      <a:endParaRPr lang="en-US" sz="2000" b="0" i="0" kern="1200" dirty="0" smtClean="0">
                        <a:solidFill>
                          <a:schemeClr val="dk1"/>
                        </a:solidFill>
                        <a:latin typeface="+mn-lt"/>
                        <a:ea typeface="+mn-ea"/>
                        <a:cs typeface="+mn-cs"/>
                      </a:endParaRPr>
                    </a:p>
                  </a:txBody>
                  <a:tcPr/>
                </a:tc>
                <a:tc>
                  <a:txBody>
                    <a:bodyPr/>
                    <a:lstStyle/>
                    <a:p>
                      <a:r>
                        <a:rPr lang="en-US" sz="1400" b="0" i="0" kern="1200" dirty="0" smtClean="0">
                          <a:solidFill>
                            <a:schemeClr val="dk1"/>
                          </a:solidFill>
                          <a:latin typeface="+mn-lt"/>
                          <a:ea typeface="+mn-ea"/>
                          <a:cs typeface="+mn-cs"/>
                        </a:rPr>
                        <a:t>For details, see integrating video below</a:t>
                      </a:r>
                    </a:p>
                    <a:p>
                      <a:endParaRPr lang="en-US" dirty="0"/>
                    </a:p>
                  </a:txBody>
                  <a:tcPr/>
                </a:tc>
              </a:tr>
              <a:tr h="423600">
                <a:tc>
                  <a:txBody>
                    <a:bodyPr/>
                    <a:lstStyle/>
                    <a:p>
                      <a:r>
                        <a:rPr lang="en-US" sz="1400" b="1" i="0" kern="1200" dirty="0" smtClean="0">
                          <a:solidFill>
                            <a:schemeClr val="dk1"/>
                          </a:solidFill>
                          <a:latin typeface="+mn-lt"/>
                          <a:ea typeface="+mn-ea"/>
                          <a:cs typeface="+mn-cs"/>
                        </a:rPr>
                        <a:t>Audio</a:t>
                      </a:r>
                      <a:endParaRPr lang="en-US" sz="1400" b="1" dirty="0"/>
                    </a:p>
                  </a:txBody>
                  <a:tcPr/>
                </a:tc>
                <a:tc>
                  <a:txBody>
                    <a:bodyPr/>
                    <a:lstStyle/>
                    <a:p>
                      <a:r>
                        <a:rPr lang="en-US" sz="1400" b="0" i="0" kern="1200" dirty="0" smtClean="0">
                          <a:solidFill>
                            <a:schemeClr val="dk1"/>
                          </a:solidFill>
                          <a:latin typeface="+mn-lt"/>
                          <a:ea typeface="+mn-ea"/>
                          <a:cs typeface="+mn-cs"/>
                        </a:rPr>
                        <a:t>● PCM (raw) audio RECOMMENDED; AAC-LC if necessary </a:t>
                      </a:r>
                    </a:p>
                    <a:p>
                      <a:r>
                        <a:rPr lang="en-US" sz="1400" b="0" i="0" kern="1200" dirty="0" smtClean="0">
                          <a:solidFill>
                            <a:schemeClr val="dk1"/>
                          </a:solidFill>
                          <a:latin typeface="+mn-lt"/>
                          <a:ea typeface="+mn-ea"/>
                          <a:cs typeface="+mn-cs"/>
                        </a:rPr>
                        <a:t>● Mixer to combine &amp; route audio streams</a:t>
                      </a:r>
                    </a:p>
                  </a:txBody>
                  <a:tcPr/>
                </a:tc>
                <a:tc>
                  <a:txBody>
                    <a:bodyPr/>
                    <a:lstStyle/>
                    <a:p>
                      <a:r>
                        <a:rPr lang="en-US" sz="1400" b="0" i="0" kern="1200" dirty="0" smtClean="0">
                          <a:solidFill>
                            <a:schemeClr val="dk1"/>
                          </a:solidFill>
                          <a:latin typeface="+mn-lt"/>
                          <a:ea typeface="+mn-ea"/>
                          <a:cs typeface="+mn-cs"/>
                        </a:rPr>
                        <a:t>PCM raw audio</a:t>
                      </a:r>
                      <a:endParaRPr lang="en-US" sz="1400" dirty="0"/>
                    </a:p>
                  </a:txBody>
                  <a:tcPr/>
                </a:tc>
              </a:tr>
            </a:tbl>
          </a:graphicData>
        </a:graphic>
      </p:graphicFrame>
      <p:sp>
        <p:nvSpPr>
          <p:cNvPr id="2049" name="Rectangle 1"/>
          <p:cNvSpPr>
            <a:spLocks noChangeArrowheads="1"/>
          </p:cNvSpPr>
          <p:nvPr/>
        </p:nvSpPr>
        <p:spPr bwMode="auto">
          <a:xfrm>
            <a:off x="1719263" y="91779725"/>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Master volume (physical) control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0" name="Rectangle 2"/>
          <p:cNvSpPr>
            <a:spLocks noChangeArrowheads="1"/>
          </p:cNvSpPr>
          <p:nvPr/>
        </p:nvSpPr>
        <p:spPr bwMode="auto">
          <a:xfrm>
            <a:off x="1719263" y="92055950"/>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One (1) of the following input devices: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1" name="Rectangle 3"/>
          <p:cNvSpPr>
            <a:spLocks noChangeArrowheads="1"/>
          </p:cNvSpPr>
          <p:nvPr/>
        </p:nvSpPr>
        <p:spPr bwMode="auto">
          <a:xfrm>
            <a:off x="1914525" y="92324238"/>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Touchscreen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2" name="Rectangle 4"/>
          <p:cNvSpPr>
            <a:spLocks noChangeArrowheads="1"/>
          </p:cNvSpPr>
          <p:nvPr/>
        </p:nvSpPr>
        <p:spPr bwMode="auto">
          <a:xfrm>
            <a:off x="1914525" y="92592525"/>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5-way (Dpad)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3" name="Rectangle 5"/>
          <p:cNvSpPr>
            <a:spLocks noChangeArrowheads="1"/>
          </p:cNvSpPr>
          <p:nvPr/>
        </p:nvSpPr>
        <p:spPr bwMode="auto">
          <a:xfrm>
            <a:off x="1914525" y="92868750"/>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Rotary controller </a:t>
            </a:r>
            <a:endParaRPr kumimoji="0" lang="en-US" sz="9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54" name="Rectangle 6"/>
          <p:cNvSpPr>
            <a:spLocks noChangeArrowheads="1"/>
          </p:cNvSpPr>
          <p:nvPr/>
        </p:nvSpPr>
        <p:spPr bwMode="auto">
          <a:xfrm>
            <a:off x="1914525" y="93137038"/>
            <a:ext cx="9906000" cy="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434343"/>
                </a:solidFill>
                <a:effectLst/>
                <a:latin typeface="Times"/>
                <a:cs typeface="Arial" pitchFamily="34" charset="0"/>
              </a:rPr>
              <a:t>○ Touchpad</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pPr>
              <a:buNone/>
            </a:pPr>
            <a:r>
              <a:rPr lang="en-US" sz="1800" b="1" dirty="0" smtClean="0"/>
              <a:t>Head Unit Requirements </a:t>
            </a:r>
          </a:p>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graphicFrame>
        <p:nvGraphicFramePr>
          <p:cNvPr id="6" name="Table 5"/>
          <p:cNvGraphicFramePr>
            <a:graphicFrameLocks noGrp="1"/>
          </p:cNvGraphicFramePr>
          <p:nvPr/>
        </p:nvGraphicFramePr>
        <p:xfrm>
          <a:off x="0" y="1676400"/>
          <a:ext cx="9906000" cy="4892040"/>
        </p:xfrm>
        <a:graphic>
          <a:graphicData uri="http://schemas.openxmlformats.org/drawingml/2006/table">
            <a:tbl>
              <a:tblPr bandRow="1">
                <a:tableStyleId>{5C22544A-7EE6-4342-B048-85BDC9FD1C3A}</a:tableStyleId>
              </a:tblPr>
              <a:tblGrid>
                <a:gridCol w="1905000"/>
                <a:gridCol w="5029200"/>
                <a:gridCol w="2971800"/>
              </a:tblGrid>
              <a:tr h="4495800">
                <a:tc>
                  <a:txBody>
                    <a:bodyPr/>
                    <a:lstStyle/>
                    <a:p>
                      <a:r>
                        <a:rPr lang="en-US" sz="1200" b="1" kern="1200" dirty="0" smtClean="0"/>
                        <a:t>Human Machine Interface (HMI)</a:t>
                      </a:r>
                    </a:p>
                    <a:p>
                      <a:endParaRPr lang="en-US" sz="1400" b="0" i="0" kern="1200" dirty="0">
                        <a:solidFill>
                          <a:schemeClr val="dk1"/>
                        </a:solidFill>
                        <a:latin typeface="+mn-lt"/>
                        <a:ea typeface="+mn-ea"/>
                        <a:cs typeface="+mn-cs"/>
                      </a:endParaRPr>
                    </a:p>
                  </a:txBody>
                  <a:tcPr/>
                </a:tc>
                <a:tc>
                  <a:txBody>
                    <a:bodyPr/>
                    <a:lstStyle/>
                    <a:p>
                      <a:r>
                        <a:rPr lang="en-US" sz="1600" b="1" kern="1200" dirty="0" smtClean="0"/>
                        <a:t>Screen </a:t>
                      </a:r>
                    </a:p>
                    <a:p>
                      <a:r>
                        <a:rPr lang="en-US" sz="1600" kern="1200" dirty="0" smtClean="0"/>
                        <a:t>● </a:t>
                      </a:r>
                      <a:r>
                        <a:rPr lang="en-US" sz="1600" b="0" kern="1200" dirty="0" smtClean="0"/>
                        <a:t>3.13” min height </a:t>
                      </a:r>
                      <a:endParaRPr lang="en-US" sz="1600" b="0" kern="1200" dirty="0" smtClean="0"/>
                    </a:p>
                    <a:p>
                      <a:r>
                        <a:rPr lang="en-US" sz="1600" b="0" kern="1200" dirty="0" smtClean="0"/>
                        <a:t>● </a:t>
                      </a:r>
                      <a:r>
                        <a:rPr lang="en-US" sz="1600" b="0" kern="1200" dirty="0" smtClean="0"/>
                        <a:t>5.20” min width, assuming min height </a:t>
                      </a:r>
                      <a:endParaRPr lang="en-US" sz="1600" b="0" kern="1200" dirty="0" smtClean="0"/>
                    </a:p>
                    <a:p>
                      <a:r>
                        <a:rPr lang="en-US" sz="1600" b="0" kern="1200" dirty="0" smtClean="0"/>
                        <a:t>● </a:t>
                      </a:r>
                      <a:r>
                        <a:rPr lang="en-US" sz="1600" b="0" kern="1200" dirty="0" smtClean="0"/>
                        <a:t>16-bit color (24-bit color RECOMMENDED) </a:t>
                      </a:r>
                      <a:endParaRPr lang="en-US" sz="1600" b="0" kern="1200" dirty="0" smtClean="0"/>
                    </a:p>
                    <a:p>
                      <a:r>
                        <a:rPr lang="en-US" sz="1600" b="0" kern="1200" dirty="0" smtClean="0"/>
                        <a:t>● </a:t>
                      </a:r>
                      <a:r>
                        <a:rPr lang="en-US" sz="1600" b="0" kern="1200" dirty="0" smtClean="0"/>
                        <a:t>Pixel Aspect Ratio between 0.9 - </a:t>
                      </a:r>
                      <a:r>
                        <a:rPr lang="en-US" sz="1600" b="0" kern="1200" dirty="0" smtClean="0"/>
                        <a:t>1.1</a:t>
                      </a:r>
                    </a:p>
                    <a:p>
                      <a:endParaRPr lang="en-US" sz="1600" b="0" kern="1200" dirty="0" smtClean="0"/>
                    </a:p>
                    <a:p>
                      <a:r>
                        <a:rPr lang="en-US" sz="1600" b="1" kern="1200" dirty="0" smtClean="0"/>
                        <a:t>Audio </a:t>
                      </a:r>
                    </a:p>
                    <a:p>
                      <a:r>
                        <a:rPr lang="en-US" sz="1600" b="0" kern="1200" dirty="0" smtClean="0"/>
                        <a:t>● Speakers (any</a:t>
                      </a:r>
                      <a:r>
                        <a:rPr lang="en-US" sz="1600" b="0" kern="1200" dirty="0" smtClean="0"/>
                        <a:t>)</a:t>
                      </a:r>
                    </a:p>
                    <a:p>
                      <a:r>
                        <a:rPr lang="en-US" sz="1600" b="0" kern="1200" dirty="0" smtClean="0"/>
                        <a:t>● Microphone</a:t>
                      </a:r>
                    </a:p>
                    <a:p>
                      <a:endParaRPr lang="en-US" sz="1600" b="0" kern="1200" dirty="0" smtClean="0"/>
                    </a:p>
                    <a:p>
                      <a:r>
                        <a:rPr lang="en-US" sz="1600" b="1" dirty="0" smtClean="0"/>
                        <a:t>Input</a:t>
                      </a:r>
                      <a:r>
                        <a:rPr lang="en-US" sz="1600" dirty="0" smtClean="0"/>
                        <a:t>  </a:t>
                      </a:r>
                    </a:p>
                    <a:p>
                      <a:r>
                        <a:rPr lang="en-US" sz="1600" b="0" dirty="0" smtClean="0"/>
                        <a:t>● Dedicated “Voice” button (preferred on steering wheel) </a:t>
                      </a:r>
                    </a:p>
                    <a:p>
                      <a:r>
                        <a:rPr lang="en-US" sz="1600" b="0" dirty="0" smtClean="0"/>
                        <a:t>● "Answer Call" and "End Call“</a:t>
                      </a:r>
                      <a:r>
                        <a:rPr lang="en-US" sz="1600" b="0" baseline="0" dirty="0" smtClean="0"/>
                        <a:t> </a:t>
                      </a:r>
                      <a:r>
                        <a:rPr lang="en-US" sz="1600" b="0" dirty="0" smtClean="0"/>
                        <a:t>button (RECOMMENDED)</a:t>
                      </a:r>
                    </a:p>
                    <a:p>
                      <a:r>
                        <a:rPr lang="en-US" sz="1600" b="0" dirty="0" smtClean="0"/>
                        <a:t>● Master volume (physical) control, </a:t>
                      </a:r>
                    </a:p>
                    <a:p>
                      <a:r>
                        <a:rPr lang="en-US" sz="1600" b="0" dirty="0" smtClean="0"/>
                        <a:t>    One (1) of the following input devices:  </a:t>
                      </a:r>
                    </a:p>
                    <a:p>
                      <a:pPr lvl="1"/>
                      <a:r>
                        <a:rPr lang="en-US" sz="1600" b="0" dirty="0" smtClean="0"/>
                        <a:t>○ Touch screen </a:t>
                      </a:r>
                    </a:p>
                    <a:p>
                      <a:pPr lvl="1"/>
                      <a:r>
                        <a:rPr lang="en-US" sz="1600" b="0" dirty="0" smtClean="0"/>
                        <a:t>○ 5-way (</a:t>
                      </a:r>
                      <a:r>
                        <a:rPr lang="en-US" sz="1600" b="0" dirty="0" err="1" smtClean="0"/>
                        <a:t>Dpad</a:t>
                      </a:r>
                      <a:r>
                        <a:rPr lang="en-US" sz="1600" b="0" dirty="0" smtClean="0"/>
                        <a:t>) </a:t>
                      </a:r>
                    </a:p>
                    <a:p>
                      <a:pPr lvl="1"/>
                      <a:r>
                        <a:rPr lang="en-US" sz="1600" b="0" dirty="0" smtClean="0"/>
                        <a:t>○ Rotary controller </a:t>
                      </a:r>
                    </a:p>
                    <a:p>
                      <a:pPr lvl="1"/>
                      <a:r>
                        <a:rPr lang="en-US" sz="1600" b="0" dirty="0" smtClean="0"/>
                        <a:t>○ Touchpad</a:t>
                      </a:r>
                    </a:p>
                    <a:p>
                      <a:endParaRPr lang="en-US" sz="1100" b="0" i="0" kern="1200" dirty="0" smtClean="0">
                        <a:solidFill>
                          <a:schemeClr val="dk1"/>
                        </a:solidFill>
                        <a:latin typeface="+mn-lt"/>
                        <a:ea typeface="+mn-ea"/>
                        <a:cs typeface="+mn-cs"/>
                      </a:endParaRPr>
                    </a:p>
                  </a:txBody>
                  <a:tcPr/>
                </a:tc>
                <a:tc>
                  <a:txBody>
                    <a:bodyPr/>
                    <a:lstStyle/>
                    <a:p>
                      <a:r>
                        <a:rPr lang="en-US" sz="1600" b="0" kern="1200" dirty="0" smtClean="0">
                          <a:solidFill>
                            <a:schemeClr val="dk1"/>
                          </a:solidFill>
                          <a:latin typeface="+mn-lt"/>
                          <a:ea typeface="+mn-ea"/>
                          <a:cs typeface="+mn-cs"/>
                        </a:rPr>
                        <a:t>Larger displays might </a:t>
                      </a:r>
                    </a:p>
                    <a:p>
                      <a:r>
                        <a:rPr lang="en-US" sz="1600" b="0" kern="1200" dirty="0" smtClean="0">
                          <a:solidFill>
                            <a:schemeClr val="dk1"/>
                          </a:solidFill>
                          <a:latin typeface="+mn-lt"/>
                          <a:ea typeface="+mn-ea"/>
                          <a:cs typeface="+mn-cs"/>
                        </a:rPr>
                        <a:t>require up-scaling of source </a:t>
                      </a:r>
                    </a:p>
                    <a:p>
                      <a:r>
                        <a:rPr lang="en-US" sz="1600" b="0" kern="1200" dirty="0" smtClean="0">
                          <a:solidFill>
                            <a:schemeClr val="dk1"/>
                          </a:solidFill>
                          <a:latin typeface="+mn-lt"/>
                          <a:ea typeface="+mn-ea"/>
                          <a:cs typeface="+mn-cs"/>
                        </a:rPr>
                        <a:t>video; see Matching physical display size. Consult your </a:t>
                      </a:r>
                    </a:p>
                    <a:p>
                      <a:r>
                        <a:rPr lang="en-US" sz="1600" b="0" kern="1200" dirty="0" smtClean="0">
                          <a:solidFill>
                            <a:schemeClr val="dk1"/>
                          </a:solidFill>
                          <a:latin typeface="+mn-lt"/>
                          <a:ea typeface="+mn-ea"/>
                          <a:cs typeface="+mn-cs"/>
                        </a:rPr>
                        <a:t>Google technical contact </a:t>
                      </a:r>
                    </a:p>
                    <a:p>
                      <a:r>
                        <a:rPr lang="en-US" sz="1600" b="0" kern="1200" dirty="0" smtClean="0">
                          <a:solidFill>
                            <a:schemeClr val="dk1"/>
                          </a:solidFill>
                          <a:latin typeface="+mn-lt"/>
                          <a:ea typeface="+mn-ea"/>
                          <a:cs typeface="+mn-cs"/>
                        </a:rPr>
                        <a:t>early to confirm support for </a:t>
                      </a:r>
                    </a:p>
                    <a:p>
                      <a:r>
                        <a:rPr lang="en-US" sz="1600" b="0" kern="1200" dirty="0" smtClean="0">
                          <a:solidFill>
                            <a:schemeClr val="dk1"/>
                          </a:solidFill>
                          <a:latin typeface="+mn-lt"/>
                          <a:ea typeface="+mn-ea"/>
                          <a:cs typeface="+mn-cs"/>
                        </a:rPr>
                        <a:t>your display size. </a:t>
                      </a:r>
                    </a:p>
                    <a:p>
                      <a:r>
                        <a:rPr lang="en-US" sz="1600" b="0" kern="1200" dirty="0" smtClean="0">
                          <a:solidFill>
                            <a:schemeClr val="dk1"/>
                          </a:solidFill>
                          <a:latin typeface="+mn-lt"/>
                          <a:ea typeface="+mn-ea"/>
                          <a:cs typeface="+mn-cs"/>
                        </a:rPr>
                        <a:t> </a:t>
                      </a:r>
                    </a:p>
                    <a:p>
                      <a:r>
                        <a:rPr lang="en-US" sz="1600" b="0" kern="1200" dirty="0" smtClean="0">
                          <a:solidFill>
                            <a:schemeClr val="dk1"/>
                          </a:solidFill>
                          <a:latin typeface="+mn-lt"/>
                          <a:ea typeface="+mn-ea"/>
                          <a:cs typeface="+mn-cs"/>
                        </a:rPr>
                        <a:t>Support for controller-based </a:t>
                      </a:r>
                    </a:p>
                    <a:p>
                      <a:r>
                        <a:rPr lang="en-US" sz="1600" b="0" kern="1200" dirty="0" smtClean="0">
                          <a:solidFill>
                            <a:schemeClr val="dk1"/>
                          </a:solidFill>
                          <a:latin typeface="+mn-lt"/>
                          <a:ea typeface="+mn-ea"/>
                          <a:cs typeface="+mn-cs"/>
                        </a:rPr>
                        <a:t>inputs (such as rotary dials). </a:t>
                      </a:r>
                    </a:p>
                    <a:p>
                      <a:r>
                        <a:rPr lang="en-US" sz="1600" b="0" kern="1200" dirty="0" smtClean="0">
                          <a:solidFill>
                            <a:schemeClr val="dk1"/>
                          </a:solidFill>
                          <a:latin typeface="+mn-lt"/>
                          <a:ea typeface="+mn-ea"/>
                          <a:cs typeface="+mn-cs"/>
                        </a:rPr>
                        <a:t> </a:t>
                      </a:r>
                    </a:p>
                    <a:p>
                      <a:r>
                        <a:rPr lang="en-US" sz="1600" b="0" kern="1200" dirty="0" smtClean="0">
                          <a:solidFill>
                            <a:schemeClr val="dk1"/>
                          </a:solidFill>
                          <a:latin typeface="+mn-lt"/>
                          <a:ea typeface="+mn-ea"/>
                          <a:cs typeface="+mn-cs"/>
                        </a:rPr>
                        <a:t>Input hard-buttons map to </a:t>
                      </a:r>
                    </a:p>
                    <a:p>
                      <a:r>
                        <a:rPr lang="en-US" sz="1600" b="0" kern="1200" dirty="0" smtClean="0">
                          <a:solidFill>
                            <a:schemeClr val="dk1"/>
                          </a:solidFill>
                          <a:latin typeface="+mn-lt"/>
                          <a:ea typeface="+mn-ea"/>
                          <a:cs typeface="+mn-cs"/>
                        </a:rPr>
                        <a:t>corresponding Android </a:t>
                      </a:r>
                    </a:p>
                    <a:p>
                      <a:r>
                        <a:rPr lang="en-US" sz="1600" b="0" kern="1200" dirty="0" smtClean="0">
                          <a:solidFill>
                            <a:schemeClr val="dk1"/>
                          </a:solidFill>
                          <a:latin typeface="+mn-lt"/>
                          <a:ea typeface="+mn-ea"/>
                          <a:cs typeface="+mn-cs"/>
                        </a:rPr>
                        <a:t>Key codes for media control </a:t>
                      </a:r>
                    </a:p>
                    <a:p>
                      <a:r>
                        <a:rPr lang="en-US" sz="1600" b="0" kern="1200" dirty="0" smtClean="0">
                          <a:solidFill>
                            <a:schemeClr val="dk1"/>
                          </a:solidFill>
                          <a:latin typeface="+mn-lt"/>
                          <a:ea typeface="+mn-ea"/>
                          <a:cs typeface="+mn-cs"/>
                        </a:rPr>
                        <a:t>or </a:t>
                      </a:r>
                      <a:r>
                        <a:rPr lang="en-US" sz="1600" b="0" kern="1200" dirty="0" err="1" smtClean="0">
                          <a:solidFill>
                            <a:schemeClr val="dk1"/>
                          </a:solidFill>
                          <a:latin typeface="+mn-lt"/>
                          <a:ea typeface="+mn-ea"/>
                          <a:cs typeface="+mn-cs"/>
                        </a:rPr>
                        <a:t>DPad</a:t>
                      </a:r>
                      <a:r>
                        <a:rPr lang="en-US" sz="1600" b="0" kern="1200" dirty="0" smtClean="0">
                          <a:solidFill>
                            <a:schemeClr val="dk1"/>
                          </a:solidFill>
                          <a:latin typeface="+mn-lt"/>
                          <a:ea typeface="+mn-ea"/>
                          <a:cs typeface="+mn-cs"/>
                        </a:rPr>
                        <a:t>. Additional </a:t>
                      </a:r>
                    </a:p>
                    <a:p>
                      <a:r>
                        <a:rPr lang="en-US" sz="1600" b="0" kern="1200" dirty="0" smtClean="0">
                          <a:solidFill>
                            <a:schemeClr val="dk1"/>
                          </a:solidFill>
                          <a:latin typeface="+mn-lt"/>
                          <a:ea typeface="+mn-ea"/>
                          <a:cs typeface="+mn-cs"/>
                        </a:rPr>
                        <a:t>(OPTIONAL) physical </a:t>
                      </a:r>
                    </a:p>
                    <a:p>
                      <a:r>
                        <a:rPr lang="en-US" sz="1600" b="0" kern="1200" dirty="0" smtClean="0">
                          <a:solidFill>
                            <a:schemeClr val="dk1"/>
                          </a:solidFill>
                          <a:latin typeface="+mn-lt"/>
                          <a:ea typeface="+mn-ea"/>
                          <a:cs typeface="+mn-cs"/>
                        </a:rPr>
                        <a:t>controls supported</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pPr>
              <a:buNone/>
            </a:pPr>
            <a:r>
              <a:rPr lang="en-US" sz="1800" b="1" dirty="0" smtClean="0"/>
              <a:t>Screen support </a:t>
            </a:r>
            <a:r>
              <a:rPr lang="en-US" sz="1800" b="1" dirty="0" smtClean="0"/>
              <a:t> </a:t>
            </a:r>
          </a:p>
          <a:p>
            <a:r>
              <a:rPr lang="en-US" sz="1800" dirty="0" smtClean="0"/>
              <a:t>The </a:t>
            </a:r>
            <a:r>
              <a:rPr lang="en-US" sz="1800" dirty="0" smtClean="0"/>
              <a:t>screen height and width requirements in inches are valid based on current Android Auto </a:t>
            </a:r>
            <a:r>
              <a:rPr lang="en-US" sz="1800" dirty="0" smtClean="0"/>
              <a:t>projected </a:t>
            </a:r>
            <a:r>
              <a:rPr lang="en-US" sz="1800" dirty="0" smtClean="0"/>
              <a:t>UI constraints. While these are easy values to understand and measure and are </a:t>
            </a:r>
            <a:r>
              <a:rPr lang="en-US" sz="1800" dirty="0" smtClean="0"/>
              <a:t>useful </a:t>
            </a:r>
            <a:r>
              <a:rPr lang="en-US" sz="1800" dirty="0" smtClean="0"/>
              <a:t>for making quick decisions about compatible hardware, they are not definitive. </a:t>
            </a:r>
            <a:endParaRPr lang="en-US" sz="1800" dirty="0" smtClean="0"/>
          </a:p>
          <a:p>
            <a:pPr>
              <a:buNone/>
            </a:pPr>
            <a:r>
              <a:rPr lang="en-US" sz="1800" dirty="0" smtClean="0"/>
              <a:t>The </a:t>
            </a:r>
            <a:r>
              <a:rPr lang="en-US" sz="1800" dirty="0" smtClean="0"/>
              <a:t>definitive set of four criteria for screens that satisfy system requirements are as follows: </a:t>
            </a:r>
          </a:p>
          <a:p>
            <a:r>
              <a:rPr lang="en-US" sz="1800" dirty="0" smtClean="0"/>
              <a:t>Minimum </a:t>
            </a:r>
            <a:r>
              <a:rPr lang="en-US" sz="1800" dirty="0" smtClean="0"/>
              <a:t>horizontal width MUST be 748dp . </a:t>
            </a:r>
            <a:r>
              <a:rPr lang="en-US" sz="1800" dirty="0" smtClean="0"/>
              <a:t>2</a:t>
            </a:r>
          </a:p>
          <a:p>
            <a:r>
              <a:rPr lang="en-US" sz="1800" dirty="0" smtClean="0"/>
              <a:t>Minimum </a:t>
            </a:r>
            <a:r>
              <a:rPr lang="en-US" sz="1800" dirty="0" smtClean="0"/>
              <a:t>vertical height MUST be 450dp. </a:t>
            </a:r>
          </a:p>
          <a:p>
            <a:r>
              <a:rPr lang="en-US" sz="1800" dirty="0" smtClean="0"/>
              <a:t>Minimum </a:t>
            </a:r>
            <a:r>
              <a:rPr lang="en-US" sz="1800" dirty="0" smtClean="0"/>
              <a:t>text size for secondary text on the Android Auto UI MUST be 12 </a:t>
            </a:r>
            <a:r>
              <a:rPr lang="en-US" sz="1800" dirty="0" err="1" smtClean="0"/>
              <a:t>arcmin</a:t>
            </a:r>
            <a:r>
              <a:rPr lang="en-US" sz="1800" dirty="0" smtClean="0"/>
              <a:t>. Ex: a </a:t>
            </a:r>
            <a:r>
              <a:rPr lang="en-US" sz="1800" dirty="0" smtClean="0"/>
              <a:t>capital </a:t>
            </a:r>
            <a:r>
              <a:rPr lang="en-US" sz="1800" dirty="0" smtClean="0"/>
              <a:t>H in the second line of text in a list is rendered at the secondary text size. </a:t>
            </a:r>
          </a:p>
          <a:p>
            <a:r>
              <a:rPr lang="en-US" sz="1800" dirty="0" smtClean="0"/>
              <a:t>64dp </a:t>
            </a:r>
            <a:r>
              <a:rPr lang="en-US" sz="1800" dirty="0" smtClean="0"/>
              <a:t>tap target size MUST be &gt;= 11.3 mm square. Applies to </a:t>
            </a:r>
            <a:r>
              <a:rPr lang="en-US" sz="1800" dirty="0" err="1" smtClean="0"/>
              <a:t>touchscreens</a:t>
            </a:r>
            <a:r>
              <a:rPr lang="en-US" sz="1800" dirty="0" smtClean="0"/>
              <a:t> only. </a:t>
            </a:r>
          </a:p>
          <a:p>
            <a:pPr>
              <a:buFont typeface="Wingdings" pitchFamily="2" charset="2"/>
              <a:buChar char="q"/>
            </a:pPr>
            <a:r>
              <a:rPr lang="en-US" sz="1800" dirty="0" smtClean="0"/>
              <a:t>Partners </a:t>
            </a:r>
            <a:r>
              <a:rPr lang="en-US" sz="1800" dirty="0" smtClean="0"/>
              <a:t>MUST use the </a:t>
            </a:r>
            <a:r>
              <a:rPr lang="en-US" sz="1800" b="1" dirty="0" smtClean="0"/>
              <a:t>Screen Size Calculator </a:t>
            </a:r>
            <a:r>
              <a:rPr lang="en-US" sz="1800" dirty="0" smtClean="0"/>
              <a:t>in the Partner Toolkit to definitively determine </a:t>
            </a:r>
            <a:r>
              <a:rPr lang="en-US" sz="1800" dirty="0" smtClean="0"/>
              <a:t>compatibility</a:t>
            </a:r>
            <a:r>
              <a:rPr lang="en-US" sz="1800" dirty="0" smtClean="0"/>
              <a:t>. Input parameters are (a) diagonal screen size, (b) resolution, (c) pixel aspect </a:t>
            </a:r>
            <a:r>
              <a:rPr lang="en-US" sz="1800" dirty="0" smtClean="0"/>
              <a:t>ratio</a:t>
            </a:r>
            <a:r>
              <a:rPr lang="en-US" sz="1800" dirty="0" smtClean="0"/>
              <a:t>, and (d) viewing distance; output is the advertised dpi. For details on the importance of </a:t>
            </a:r>
            <a:r>
              <a:rPr lang="en-US" sz="1800" dirty="0" smtClean="0"/>
              <a:t>advertised </a:t>
            </a:r>
            <a:r>
              <a:rPr lang="en-US" sz="1800" dirty="0" smtClean="0"/>
              <a:t>dpi, see</a:t>
            </a:r>
            <a:r>
              <a:rPr lang="en-US" sz="1800" b="1" dirty="0" smtClean="0"/>
              <a:t> </a:t>
            </a:r>
            <a:r>
              <a:rPr lang="en-US" sz="1800" b="1" dirty="0" smtClean="0"/>
              <a:t>Selecting Video Resolution</a:t>
            </a:r>
            <a:r>
              <a:rPr lang="en-US" sz="1800" dirty="0" smtClean="0"/>
              <a:t> .  </a:t>
            </a:r>
          </a:p>
          <a:p>
            <a:pPr>
              <a:buFont typeface="Wingdings" pitchFamily="2" charset="2"/>
              <a:buChar char="q"/>
            </a:pPr>
            <a:r>
              <a:rPr lang="en-US" sz="1800" dirty="0" smtClean="0"/>
              <a:t>The calculator contains JavaScript for demonstrating the calculations and algorithm used to </a:t>
            </a:r>
            <a:r>
              <a:rPr lang="en-US" sz="1800" dirty="0" smtClean="0"/>
              <a:t>determine </a:t>
            </a:r>
            <a:r>
              <a:rPr lang="en-US" sz="1800" dirty="0" smtClean="0"/>
              <a:t>Android Auto screen size compatibility.</a:t>
            </a:r>
          </a:p>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pPr>
              <a:buNone/>
            </a:pPr>
            <a:r>
              <a:rPr lang="en-US" sz="1800" dirty="0" smtClean="0">
                <a:effectLst>
                  <a:outerShdw blurRad="38100" dist="38100" dir="2700000" algn="tl">
                    <a:srgbClr val="000000">
                      <a:alpha val="43137"/>
                    </a:srgbClr>
                  </a:outerShdw>
                </a:effectLst>
              </a:rPr>
              <a:t>Android Auto Projection </a:t>
            </a:r>
            <a:r>
              <a:rPr lang="en-US" sz="1800" dirty="0" smtClean="0">
                <a:effectLst>
                  <a:outerShdw blurRad="38100" dist="38100" dir="2700000" algn="tl">
                    <a:srgbClr val="000000">
                      <a:alpha val="43137"/>
                    </a:srgbClr>
                  </a:outerShdw>
                </a:effectLst>
              </a:rPr>
              <a:t>Integration</a:t>
            </a:r>
          </a:p>
          <a:p>
            <a:r>
              <a:rPr lang="en-US" sz="1800" dirty="0" smtClean="0"/>
              <a:t>To act as an endpoint, a head unit (HU) MUST include the AAP Receiver Library and </a:t>
            </a:r>
            <a:r>
              <a:rPr lang="en-US" sz="1800" dirty="0" smtClean="0"/>
              <a:t>implement </a:t>
            </a:r>
            <a:r>
              <a:rPr lang="en-US" sz="1800" dirty="0" smtClean="0"/>
              <a:t>the operating system (OS) Adaptation Layer that associates Receiver Library APIs </a:t>
            </a:r>
            <a:r>
              <a:rPr lang="en-US" sz="1800" dirty="0" smtClean="0"/>
              <a:t>to </a:t>
            </a:r>
            <a:r>
              <a:rPr lang="en-US" sz="1800" dirty="0" smtClean="0"/>
              <a:t>the native HU OS</a:t>
            </a:r>
            <a:r>
              <a:rPr lang="en-US" sz="1800" dirty="0" smtClean="0"/>
              <a:t>.</a:t>
            </a:r>
          </a:p>
          <a:p>
            <a:pPr>
              <a:buFont typeface="Wingdings" pitchFamily="2" charset="2"/>
              <a:buChar char="Ø"/>
            </a:pPr>
            <a:r>
              <a:rPr lang="en-US" sz="1800" b="1" dirty="0" smtClean="0"/>
              <a:t>Receiver Library and Protocol Versions</a:t>
            </a:r>
            <a:r>
              <a:rPr lang="en-US" sz="1800" dirty="0" smtClean="0"/>
              <a:t> </a:t>
            </a:r>
            <a:r>
              <a:rPr lang="en-US" sz="1800" dirty="0" smtClean="0"/>
              <a:t>: This </a:t>
            </a:r>
            <a:r>
              <a:rPr lang="en-US" sz="1800" dirty="0" smtClean="0"/>
              <a:t>document covers version 1.2 of the AAP Receiver </a:t>
            </a:r>
            <a:r>
              <a:rPr lang="en-US" sz="1800" dirty="0" smtClean="0"/>
              <a:t>Library and </a:t>
            </a:r>
            <a:r>
              <a:rPr lang="en-US" sz="1800" dirty="0" smtClean="0"/>
              <a:t>AAP Protocol. Google </a:t>
            </a:r>
            <a:r>
              <a:rPr lang="en-US" sz="1800" dirty="0" smtClean="0"/>
              <a:t>recommends </a:t>
            </a:r>
            <a:r>
              <a:rPr lang="en-US" sz="1800" dirty="0" smtClean="0"/>
              <a:t>that partners integrate the most recent version of </a:t>
            </a:r>
            <a:r>
              <a:rPr lang="en-US" sz="1800" dirty="0" smtClean="0"/>
              <a:t>the Receiver </a:t>
            </a:r>
            <a:r>
              <a:rPr lang="en-US" sz="1800" dirty="0" smtClean="0"/>
              <a:t>Library </a:t>
            </a:r>
            <a:r>
              <a:rPr lang="en-US" sz="1800" dirty="0" smtClean="0"/>
              <a:t>available</a:t>
            </a:r>
            <a:r>
              <a:rPr lang="en-US" sz="1800" dirty="0" smtClean="0"/>
              <a:t>. Version 1.2 includes the following new features: </a:t>
            </a:r>
          </a:p>
          <a:p>
            <a:pPr lvl="1">
              <a:buNone/>
            </a:pPr>
            <a:r>
              <a:rPr lang="en-US" sz="1300" dirty="0" smtClean="0"/>
              <a:t>● Suppress status icons </a:t>
            </a:r>
          </a:p>
          <a:p>
            <a:pPr lvl="1">
              <a:buNone/>
            </a:pPr>
            <a:r>
              <a:rPr lang="en-US" sz="1300" dirty="0" smtClean="0"/>
              <a:t>● </a:t>
            </a:r>
            <a:r>
              <a:rPr lang="en-US" sz="1300" dirty="0" smtClean="0"/>
              <a:t>Report pixel aspect ratio and viewing distance </a:t>
            </a:r>
          </a:p>
          <a:p>
            <a:pPr lvl="1">
              <a:buNone/>
            </a:pPr>
            <a:r>
              <a:rPr lang="en-US" sz="1300" dirty="0" smtClean="0"/>
              <a:t>● </a:t>
            </a:r>
            <a:r>
              <a:rPr lang="en-US" sz="1300" dirty="0" smtClean="0"/>
              <a:t>Report any dead reckoning performed on GPS data </a:t>
            </a:r>
          </a:p>
          <a:p>
            <a:pPr lvl="1">
              <a:buNone/>
            </a:pPr>
            <a:r>
              <a:rPr lang="en-US" sz="1300" dirty="0" smtClean="0"/>
              <a:t>● </a:t>
            </a:r>
            <a:r>
              <a:rPr lang="en-US" sz="1300" dirty="0" smtClean="0"/>
              <a:t>Radio interface </a:t>
            </a:r>
            <a:r>
              <a:rPr lang="en-US" sz="1300" dirty="0" smtClean="0"/>
              <a:t>added</a:t>
            </a:r>
          </a:p>
          <a:p>
            <a:pPr>
              <a:buFont typeface="Wingdings" pitchFamily="2" charset="2"/>
              <a:buChar char="Ø"/>
            </a:pPr>
            <a:r>
              <a:rPr lang="en-US" sz="1800" dirty="0" smtClean="0"/>
              <a:t>The </a:t>
            </a:r>
            <a:r>
              <a:rPr lang="en-US" sz="1800" b="1" dirty="0" smtClean="0"/>
              <a:t>AAP Receiver Library </a:t>
            </a:r>
            <a:r>
              <a:rPr lang="en-US" sz="1800" dirty="0" smtClean="0"/>
              <a:t>provides a full protocol endpoint solution in the form of a portable </a:t>
            </a:r>
            <a:r>
              <a:rPr lang="en-US" sz="1800" dirty="0" smtClean="0"/>
              <a:t>C</a:t>
            </a:r>
            <a:r>
              <a:rPr lang="en-US" sz="1800" dirty="0" smtClean="0"/>
              <a:t>++ library for the HU. The library handles the low-level protocol packet-framing, channel </a:t>
            </a:r>
            <a:r>
              <a:rPr lang="en-US" sz="1800" dirty="0" smtClean="0"/>
              <a:t>management</a:t>
            </a:r>
            <a:r>
              <a:rPr lang="en-US" sz="1800" dirty="0" smtClean="0"/>
              <a:t>, authentication, etc. However, it does not include OS-specific bindings required </a:t>
            </a:r>
            <a:r>
              <a:rPr lang="en-US" sz="1800" dirty="0" smtClean="0"/>
              <a:t>to </a:t>
            </a:r>
            <a:r>
              <a:rPr lang="en-US" sz="1800" dirty="0" smtClean="0"/>
              <a:t>complete the integration with relevant (video, audio, input, etc.) HU </a:t>
            </a:r>
            <a:r>
              <a:rPr lang="en-US" sz="1800" dirty="0" smtClean="0"/>
              <a:t>subsystems.</a:t>
            </a:r>
          </a:p>
          <a:p>
            <a:pPr lvl="1">
              <a:buFont typeface="Wingdings" pitchFamily="2" charset="2"/>
              <a:buChar char="q"/>
            </a:pPr>
            <a:r>
              <a:rPr lang="en-US" sz="1400" dirty="0" smtClean="0"/>
              <a:t>In </a:t>
            </a:r>
            <a:r>
              <a:rPr lang="en-US" sz="1400" dirty="0" smtClean="0"/>
              <a:t>the source code distribution, the library is compiled as part of the Android build. Google </a:t>
            </a:r>
            <a:r>
              <a:rPr lang="en-US" sz="1400" dirty="0" smtClean="0"/>
              <a:t>also </a:t>
            </a:r>
            <a:r>
              <a:rPr lang="en-US" sz="1400" dirty="0" smtClean="0"/>
              <a:t>includes a standalone build file to compile the Receiver Library independently from the </a:t>
            </a:r>
            <a:r>
              <a:rPr lang="en-US" sz="1400" dirty="0" smtClean="0"/>
              <a:t>Android build system. Integrators MUST </a:t>
            </a:r>
            <a:r>
              <a:rPr lang="en-US" sz="1400" dirty="0" smtClean="0"/>
              <a:t>update the </a:t>
            </a:r>
            <a:r>
              <a:rPr lang="en-US" sz="1400" dirty="0" err="1" smtClean="0"/>
              <a:t>makefile</a:t>
            </a:r>
            <a:r>
              <a:rPr lang="en-US" sz="1400" dirty="0" smtClean="0"/>
              <a:t> to compile the Receiver Library </a:t>
            </a:r>
            <a:r>
              <a:rPr lang="en-US" sz="1400" dirty="0" smtClean="0"/>
              <a:t>with </a:t>
            </a:r>
            <a:r>
              <a:rPr lang="en-US" sz="1400" dirty="0" smtClean="0"/>
              <a:t>the same build tools and system libraries as required for the HU software build. </a:t>
            </a:r>
            <a:endParaRPr lang="en-US" sz="1000" dirty="0" smtClean="0"/>
          </a:p>
          <a:p>
            <a:pPr lvl="1">
              <a:buNone/>
            </a:pPr>
            <a:r>
              <a:rPr lang="en-US" sz="1300" dirty="0" smtClean="0"/>
              <a:t>Open Source code is used by the AAP receiver in the following components: </a:t>
            </a:r>
          </a:p>
          <a:p>
            <a:pPr lvl="1"/>
            <a:r>
              <a:rPr lang="en-US" sz="1300" dirty="0" smtClean="0"/>
              <a:t>Protocol </a:t>
            </a:r>
            <a:r>
              <a:rPr lang="en-US" sz="1300" dirty="0" smtClean="0"/>
              <a:t>Buffers: </a:t>
            </a:r>
            <a:r>
              <a:rPr lang="en-US" sz="1300" dirty="0" smtClean="0">
                <a:hlinkClick r:id="rId2"/>
              </a:rPr>
              <a:t>code.google.com/p/</a:t>
            </a:r>
            <a:r>
              <a:rPr lang="en-US" sz="1300" dirty="0" err="1" smtClean="0">
                <a:hlinkClick r:id="rId2"/>
              </a:rPr>
              <a:t>protobuf</a:t>
            </a:r>
            <a:r>
              <a:rPr lang="en-US" sz="1300" dirty="0" smtClean="0">
                <a:hlinkClick r:id="rId2"/>
              </a:rPr>
              <a:t>/</a:t>
            </a:r>
            <a:r>
              <a:rPr lang="en-US" sz="1300" dirty="0" smtClean="0"/>
              <a:t> (New BSD license) </a:t>
            </a:r>
          </a:p>
          <a:p>
            <a:pPr lvl="1"/>
            <a:r>
              <a:rPr lang="en-US" sz="1300" dirty="0" err="1" smtClean="0"/>
              <a:t>OpenSSL</a:t>
            </a:r>
            <a:r>
              <a:rPr lang="en-US" sz="1300" dirty="0" smtClean="0"/>
              <a:t> </a:t>
            </a:r>
            <a:r>
              <a:rPr lang="en-US" sz="1300" dirty="0" smtClean="0"/>
              <a:t>(not included in repo, but linked): </a:t>
            </a:r>
            <a:r>
              <a:rPr lang="en-US" sz="1300" dirty="0" smtClean="0">
                <a:hlinkClick r:id="rId3"/>
              </a:rPr>
              <a:t>www.openssl.org</a:t>
            </a:r>
            <a:r>
              <a:rPr lang="en-US" sz="1300" dirty="0" smtClean="0"/>
              <a:t> (BSD-like license)</a:t>
            </a:r>
          </a:p>
          <a:p>
            <a:endParaRPr lang="en-US" sz="1800" dirty="0" smtClean="0"/>
          </a:p>
          <a:p>
            <a:pPr>
              <a:buNone/>
            </a:pPr>
            <a:endParaRPr lang="en-US" sz="1800" dirty="0">
              <a:solidFill>
                <a:schemeClr val="tx2">
                  <a:lumMod val="60000"/>
                  <a:lumOff val="40000"/>
                </a:schemeClr>
              </a:solidFill>
              <a:effectLst>
                <a:outerShdw blurRad="38100" dist="38100" dir="2700000" algn="tl">
                  <a:srgbClr val="000000">
                    <a:alpha val="43137"/>
                  </a:srgbClr>
                </a:outerShdw>
              </a:effectLst>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pPr>
              <a:buNone/>
            </a:pPr>
            <a:r>
              <a:rPr lang="en-US" sz="1800" dirty="0" smtClean="0">
                <a:effectLst>
                  <a:outerShdw blurRad="38100" dist="38100" dir="2700000" algn="tl">
                    <a:srgbClr val="000000">
                      <a:alpha val="43137"/>
                    </a:srgbClr>
                  </a:outerShdw>
                </a:effectLst>
              </a:rPr>
              <a:t>OS Adaptation Layer </a:t>
            </a:r>
          </a:p>
          <a:p>
            <a:pPr>
              <a:buNone/>
            </a:pPr>
            <a:r>
              <a:rPr lang="en-US" sz="1800" dirty="0" smtClean="0"/>
              <a:t>	The </a:t>
            </a:r>
            <a:r>
              <a:rPr lang="en-US" sz="1800" dirty="0" smtClean="0"/>
              <a:t>OS Adaptation Layer connects the AAP receiver and the host OS for end-to-end </a:t>
            </a:r>
            <a:r>
              <a:rPr lang="en-US" sz="1800" dirty="0" smtClean="0"/>
              <a:t>integration. Integrators </a:t>
            </a:r>
            <a:r>
              <a:rPr lang="en-US" sz="1800" dirty="0" smtClean="0"/>
              <a:t>MUST implement the </a:t>
            </a:r>
            <a:r>
              <a:rPr lang="en-US" sz="1800" b="1" dirty="0" smtClean="0"/>
              <a:t>AAP receiver interface bindings and connect</a:t>
            </a:r>
            <a:r>
              <a:rPr lang="en-US" sz="1800" dirty="0" smtClean="0"/>
              <a:t> </a:t>
            </a:r>
            <a:r>
              <a:rPr lang="en-US" sz="1800" dirty="0" smtClean="0"/>
              <a:t>,each </a:t>
            </a:r>
            <a:r>
              <a:rPr lang="en-US" sz="1800" dirty="0" smtClean="0"/>
              <a:t>interface to the relevant HU subsystem; integrators might also need to recompile the </a:t>
            </a:r>
            <a:r>
              <a:rPr lang="en-US" sz="1800" dirty="0" smtClean="0"/>
              <a:t>Receiver </a:t>
            </a:r>
            <a:r>
              <a:rPr lang="en-US" sz="1800" dirty="0" smtClean="0"/>
              <a:t>Library with their build </a:t>
            </a:r>
            <a:r>
              <a:rPr lang="en-US" sz="1800" dirty="0" smtClean="0"/>
              <a:t>tool chain </a:t>
            </a:r>
            <a:r>
              <a:rPr lang="en-US" sz="1800" dirty="0" smtClean="0"/>
              <a:t>for compatibility with the HU OS environment</a:t>
            </a:r>
            <a:r>
              <a:rPr lang="en-US" sz="1800" dirty="0" smtClean="0"/>
              <a:t>.</a:t>
            </a:r>
          </a:p>
          <a:p>
            <a:r>
              <a:rPr lang="en-US" sz="1800" dirty="0" smtClean="0"/>
              <a:t>Google provides reference implementations of the OS Adaptation Layer for Android, Linux, </a:t>
            </a:r>
            <a:r>
              <a:rPr lang="en-US" sz="1800" dirty="0" smtClean="0"/>
              <a:t>and </a:t>
            </a:r>
            <a:r>
              <a:rPr lang="en-US" sz="1800" dirty="0" smtClean="0"/>
              <a:t>QNX-based systems. Integrators are responsible for the commercial implementation of </a:t>
            </a:r>
            <a:r>
              <a:rPr lang="en-US" sz="1800" dirty="0" smtClean="0"/>
              <a:t>the </a:t>
            </a:r>
            <a:r>
              <a:rPr lang="en-US" sz="1800" dirty="0" smtClean="0"/>
              <a:t>OS adaptation layer, but may use these reference implementations as a starting point. </a:t>
            </a:r>
            <a:endParaRPr lang="en-US" sz="1800" dirty="0" smtClean="0"/>
          </a:p>
          <a:p>
            <a:pPr>
              <a:buNone/>
            </a:pPr>
            <a:r>
              <a:rPr lang="en-US" sz="1800" dirty="0" smtClean="0"/>
              <a:t>Software Requirements </a:t>
            </a:r>
          </a:p>
          <a:p>
            <a:r>
              <a:rPr lang="en-US" sz="1800" dirty="0" smtClean="0"/>
              <a:t>The OS Adaptation Layer requires the following platform support. </a:t>
            </a:r>
          </a:p>
          <a:p>
            <a:pPr>
              <a:buNone/>
            </a:pPr>
            <a:r>
              <a:rPr lang="en-US" sz="1800" dirty="0" smtClean="0"/>
              <a:t>● </a:t>
            </a:r>
            <a:r>
              <a:rPr lang="en-US" sz="1800" b="1" dirty="0" smtClean="0"/>
              <a:t>C++ STL Support </a:t>
            </a:r>
            <a:r>
              <a:rPr lang="en-US" sz="1800" dirty="0" smtClean="0"/>
              <a:t>. The base receiver library uses the following STL classes: </a:t>
            </a:r>
          </a:p>
          <a:p>
            <a:pPr>
              <a:buNone/>
            </a:pPr>
            <a:r>
              <a:rPr lang="en-US" sz="1800" dirty="0" smtClean="0"/>
              <a:t>	○ </a:t>
            </a:r>
            <a:r>
              <a:rPr lang="en-US" sz="1800" dirty="0" smtClean="0"/>
              <a:t>Std::</a:t>
            </a:r>
            <a:r>
              <a:rPr lang="en-US" sz="1800" dirty="0" err="1" smtClean="0"/>
              <a:t>deque</a:t>
            </a:r>
            <a:r>
              <a:rPr lang="en-US" sz="1800" dirty="0" smtClean="0"/>
              <a:t> </a:t>
            </a:r>
          </a:p>
          <a:p>
            <a:pPr>
              <a:buNone/>
            </a:pPr>
            <a:r>
              <a:rPr lang="en-US" sz="1800" dirty="0" smtClean="0"/>
              <a:t>	○ </a:t>
            </a:r>
            <a:r>
              <a:rPr lang="en-US" sz="1800" dirty="0" smtClean="0"/>
              <a:t>Std::set </a:t>
            </a:r>
          </a:p>
          <a:p>
            <a:pPr>
              <a:buNone/>
            </a:pPr>
            <a:r>
              <a:rPr lang="en-US" sz="1800" dirty="0" smtClean="0"/>
              <a:t>	○ </a:t>
            </a:r>
            <a:r>
              <a:rPr lang="en-US" sz="1800" dirty="0" smtClean="0"/>
              <a:t>Std::string </a:t>
            </a:r>
          </a:p>
          <a:p>
            <a:pPr>
              <a:buNone/>
            </a:pPr>
            <a:r>
              <a:rPr lang="en-US" sz="1800" dirty="0" smtClean="0"/>
              <a:t>	○ </a:t>
            </a:r>
            <a:r>
              <a:rPr lang="en-US" sz="1800" dirty="0" smtClean="0"/>
              <a:t>std::vector </a:t>
            </a:r>
          </a:p>
          <a:p>
            <a:pPr>
              <a:buNone/>
            </a:pPr>
            <a:r>
              <a:rPr lang="en-US" sz="1800" dirty="0" smtClean="0"/>
              <a:t>● </a:t>
            </a:r>
            <a:r>
              <a:rPr lang="en-US" sz="1800" b="1" dirty="0" smtClean="0"/>
              <a:t>Atomic </a:t>
            </a:r>
            <a:r>
              <a:rPr lang="en-US" sz="1800" b="1" dirty="0" err="1" smtClean="0"/>
              <a:t>Refcounting</a:t>
            </a:r>
            <a:r>
              <a:rPr lang="en-US" sz="1800" b="1" dirty="0" smtClean="0"/>
              <a:t> </a:t>
            </a:r>
            <a:r>
              <a:rPr lang="en-US" sz="1800" dirty="0" smtClean="0"/>
              <a:t>. The receiver library uses atomic reference counting for memory </a:t>
            </a:r>
            <a:r>
              <a:rPr lang="en-US" sz="1800" dirty="0" smtClean="0"/>
              <a:t>management </a:t>
            </a:r>
            <a:r>
              <a:rPr lang="en-US" sz="1800" dirty="0" smtClean="0"/>
              <a:t>and requires access to an ‘atomic increment and return’ and ‘atomic </a:t>
            </a:r>
            <a:r>
              <a:rPr lang="en-US" sz="1800" dirty="0" smtClean="0"/>
              <a:t>decrement </a:t>
            </a:r>
            <a:r>
              <a:rPr lang="en-US" sz="1800" dirty="0" smtClean="0"/>
              <a:t>and return’. The supplied implementation utilizes the </a:t>
            </a:r>
            <a:r>
              <a:rPr lang="en-US" sz="1800" dirty="0" err="1" smtClean="0"/>
              <a:t>gcc</a:t>
            </a:r>
            <a:r>
              <a:rPr lang="en-US" sz="1800" dirty="0" smtClean="0"/>
              <a:t> </a:t>
            </a:r>
            <a:r>
              <a:rPr lang="en-US" sz="1800" dirty="0" err="1" smtClean="0"/>
              <a:t>builtin</a:t>
            </a:r>
            <a:r>
              <a:rPr lang="en-US" sz="1800" dirty="0" smtClean="0"/>
              <a:t> </a:t>
            </a:r>
            <a:r>
              <a:rPr lang="en-US" sz="1800" dirty="0" smtClean="0"/>
              <a:t>__</a:t>
            </a:r>
            <a:r>
              <a:rPr lang="en-US" sz="1800" dirty="0" err="1" smtClean="0"/>
              <a:t>sync_add_and_fetch</a:t>
            </a:r>
            <a:r>
              <a:rPr lang="en-US" sz="1800" dirty="0" smtClean="0"/>
              <a:t>() .</a:t>
            </a:r>
          </a:p>
          <a:p>
            <a:endParaRPr lang="en-US" sz="1800" dirty="0" smtClean="0"/>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906000" cy="304800"/>
          </a:xfrm>
        </p:spPr>
        <p:txBody>
          <a:bodyPr>
            <a:normAutofit fontScale="90000"/>
          </a:bodyPr>
          <a:lstStyle/>
          <a:p>
            <a:pPr algn="l"/>
            <a:r>
              <a:rPr lang="en-US" sz="1800" dirty="0" smtClean="0">
                <a:solidFill>
                  <a:schemeClr val="accent6">
                    <a:lumMod val="75000"/>
                  </a:schemeClr>
                </a:solidFill>
                <a:latin typeface="+mn-lt"/>
                <a:ea typeface="+mn-ea"/>
                <a:cs typeface="+mn-cs"/>
              </a:rPr>
              <a:t>Head unit integration guide (1.3.0)</a:t>
            </a:r>
          </a:p>
        </p:txBody>
      </p:sp>
      <p:sp>
        <p:nvSpPr>
          <p:cNvPr id="5" name="Content Placeholder 4"/>
          <p:cNvSpPr>
            <a:spLocks noGrp="1"/>
          </p:cNvSpPr>
          <p:nvPr>
            <p:ph idx="1"/>
          </p:nvPr>
        </p:nvSpPr>
        <p:spPr>
          <a:xfrm>
            <a:off x="0" y="1143000"/>
            <a:ext cx="9906000" cy="5714999"/>
          </a:xfrm>
        </p:spPr>
        <p:txBody>
          <a:bodyPr>
            <a:normAutofit/>
          </a:bodyPr>
          <a:lstStyle/>
          <a:p>
            <a:endParaRPr lang="en-US" sz="1800" dirty="0">
              <a:solidFill>
                <a:schemeClr val="tx2">
                  <a:lumMod val="60000"/>
                  <a:lumOff val="40000"/>
                </a:schemeClr>
              </a:solidFill>
            </a:endParaRPr>
          </a:p>
        </p:txBody>
      </p:sp>
      <p:sp>
        <p:nvSpPr>
          <p:cNvPr id="4" name="Title 1"/>
          <p:cNvSpPr txBox="1">
            <a:spLocks/>
          </p:cNvSpPr>
          <p:nvPr/>
        </p:nvSpPr>
        <p:spPr>
          <a:xfrm>
            <a:off x="0" y="0"/>
            <a:ext cx="9906000" cy="715961"/>
          </a:xfrm>
          <a:prstGeom prst="rect">
            <a:avLst/>
          </a:prstGeom>
        </p:spPr>
        <p:style>
          <a:lnRef idx="3">
            <a:schemeClr val="lt1"/>
          </a:lnRef>
          <a:fillRef idx="1">
            <a:schemeClr val="accent2"/>
          </a:fillRef>
          <a:effectRef idx="1">
            <a:schemeClr val="accent2"/>
          </a:effectRef>
          <a:fontRef idx="minor">
            <a:schemeClr val="lt1"/>
          </a:fontRef>
        </p:style>
        <p:txBody>
          <a:bodyPr vert="horz" lIns="91413" tIns="45707" rIns="91413" bIns="45707" rtlCol="0" anchor="ctr">
            <a:normAutofit/>
          </a:bodyPr>
          <a:lstStyle/>
          <a:p>
            <a:pPr marL="514350" marR="0" lvl="0" indent="-514350" algn="l" defTabSz="914125"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smtClean="0">
                <a:ln>
                  <a:noFill/>
                </a:ln>
                <a:solidFill>
                  <a:schemeClr val="bg1"/>
                </a:solidFill>
                <a:effectLst/>
                <a:uLnTx/>
                <a:uFillTx/>
                <a:latin typeface="+mn-lt"/>
                <a:ea typeface="+mn-ea"/>
                <a:cs typeface="+mn-cs"/>
              </a:rPr>
              <a:t>Android Auto</a:t>
            </a: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endParaRPr lang="en-US" sz="2000" dirty="0">
              <a:solidFill>
                <a:schemeClr val="bg1"/>
              </a:solidFill>
            </a:endParaRPr>
          </a:p>
        </p:txBody>
      </p:sp>
      <p:sp>
        <p:nvSpPr>
          <p:cNvPr id="3" name="Content Placeholder 2"/>
          <p:cNvSpPr>
            <a:spLocks noGrp="1"/>
          </p:cNvSpPr>
          <p:nvPr>
            <p:ph idx="1"/>
          </p:nvPr>
        </p:nvSpPr>
        <p:spPr>
          <a:xfrm>
            <a:off x="0" y="762000"/>
            <a:ext cx="9906000" cy="5638800"/>
          </a:xfrm>
        </p:spPr>
        <p:txBody>
          <a:bodyPr/>
          <a:lstStyle/>
          <a:p>
            <a:endParaRPr lang="en-US"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srcRect/>
          <a:stretch>
            <a:fillRect/>
          </a:stretch>
        </p:blipFill>
        <p:spPr bwMode="auto">
          <a:xfrm>
            <a:off x="0" y="649731"/>
            <a:ext cx="9906000" cy="5558539"/>
          </a:xfrm>
          <a:prstGeom prst="rect">
            <a:avLst/>
          </a:prstGeom>
          <a:noFill/>
          <a:ln w="9525">
            <a:noFill/>
            <a:miter lim="800000"/>
            <a:headEnd/>
            <a:tailEnd/>
          </a:ln>
          <a:effectLst/>
        </p:spPr>
      </p:pic>
      <p:sp>
        <p:nvSpPr>
          <p:cNvPr id="6" name="Title 5"/>
          <p:cNvSpPr>
            <a:spLocks noGrp="1"/>
          </p:cNvSpPr>
          <p:nvPr>
            <p:ph type="title"/>
          </p:nvPr>
        </p:nvSpPr>
        <p:spPr/>
        <p:txBody>
          <a:bodyPr/>
          <a:lstStyle/>
          <a:p>
            <a:r>
              <a:rPr lang="en-US" dirty="0" smtClean="0"/>
              <a:t>Automotive cockpit</a:t>
            </a:r>
            <a:r>
              <a:rPr lang="en-US" baseline="0" dirty="0" smtClean="0"/>
              <a:t> display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7086600" cy="533399"/>
          </a:xfrm>
        </p:spPr>
        <p:txBody>
          <a:bodyPr>
            <a:noAutofit/>
          </a:bodyPr>
          <a:lstStyle/>
          <a:p>
            <a:pPr algn="l"/>
            <a:r>
              <a:rPr lang="en-US" sz="2000" dirty="0" smtClean="0">
                <a:solidFill>
                  <a:schemeClr val="bg1"/>
                </a:solidFill>
              </a:rPr>
              <a:t>Team</a:t>
            </a:r>
            <a:endParaRPr lang="en-US" sz="2000" dirty="0">
              <a:solidFill>
                <a:schemeClr val="bg1"/>
              </a:solidFill>
            </a:endParaRPr>
          </a:p>
        </p:txBody>
      </p:sp>
      <p:graphicFrame>
        <p:nvGraphicFramePr>
          <p:cNvPr id="7" name="Content Placeholder 6"/>
          <p:cNvGraphicFramePr>
            <a:graphicFrameLocks noGrp="1"/>
          </p:cNvGraphicFramePr>
          <p:nvPr>
            <p:ph idx="1"/>
          </p:nvPr>
        </p:nvGraphicFramePr>
        <p:xfrm>
          <a:off x="0" y="914400"/>
          <a:ext cx="9906000" cy="2424547"/>
        </p:xfrm>
        <a:graphic>
          <a:graphicData uri="http://schemas.openxmlformats.org/drawingml/2006/table">
            <a:tbl>
              <a:tblPr firstRow="1" bandRow="1">
                <a:tableStyleId>{00A15C55-8517-42AA-B614-E9B94910E393}</a:tableStyleId>
              </a:tblPr>
              <a:tblGrid>
                <a:gridCol w="2476500"/>
                <a:gridCol w="2400300"/>
                <a:gridCol w="2552700"/>
                <a:gridCol w="2476500"/>
              </a:tblGrid>
              <a:tr h="687187">
                <a:tc>
                  <a:txBody>
                    <a:bodyPr/>
                    <a:lstStyle/>
                    <a:p>
                      <a:r>
                        <a:rPr lang="en-US" dirty="0" smtClean="0">
                          <a:solidFill>
                            <a:schemeClr val="tx1"/>
                          </a:solidFill>
                        </a:rPr>
                        <a:t>SW ARCHITECT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LEAD/SCRUM MASTER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HMI LEAD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SENIOR</a:t>
                      </a:r>
                      <a:r>
                        <a:rPr lang="en-US" baseline="0" dirty="0" smtClean="0">
                          <a:solidFill>
                            <a:schemeClr val="tx1"/>
                          </a:solidFill>
                        </a:rPr>
                        <a:t> SW DEVELOPER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r>
              <a:tr h="1675013">
                <a:tc>
                  <a:txBody>
                    <a:bodyPr/>
                    <a:lstStyle/>
                    <a:p>
                      <a:pPr>
                        <a:buFont typeface="Arial" pitchFamily="34" charset="0"/>
                        <a:buChar char="•"/>
                      </a:pPr>
                      <a:r>
                        <a:rPr lang="en-US" sz="1200" dirty="0" smtClean="0">
                          <a:solidFill>
                            <a:schemeClr val="bg1"/>
                          </a:solidFill>
                        </a:rPr>
                        <a:t>System</a:t>
                      </a:r>
                      <a:r>
                        <a:rPr lang="en-US" sz="1200" baseline="0" dirty="0" smtClean="0">
                          <a:solidFill>
                            <a:schemeClr val="bg1"/>
                          </a:solidFill>
                        </a:rPr>
                        <a:t> architecting ,design and development of in vehicle infotainment ,telemetric, Digital cockpit, HMI, Driver information systems</a:t>
                      </a:r>
                    </a:p>
                    <a:p>
                      <a:pPr>
                        <a:buFont typeface="Arial" pitchFamily="34" charset="0"/>
                        <a:buChar char="•"/>
                      </a:pPr>
                      <a:r>
                        <a:rPr lang="en-US" sz="1200" baseline="0" dirty="0" smtClean="0">
                          <a:solidFill>
                            <a:schemeClr val="bg1"/>
                          </a:solidFill>
                        </a:rPr>
                        <a:t>Connected car, point of sales, terminal(contact/contactless smart card).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dirty="0" smtClean="0">
                          <a:solidFill>
                            <a:schemeClr val="bg1"/>
                          </a:solidFill>
                          <a:latin typeface="+mn-lt"/>
                          <a:ea typeface="+mn-ea"/>
                          <a:cs typeface="+mn-cs"/>
                        </a:rPr>
                        <a:t>Design and development of automotive infotainment and connectivity features</a:t>
                      </a:r>
                    </a:p>
                    <a:p>
                      <a:pPr>
                        <a:buFont typeface="Arial" pitchFamily="34" charset="0"/>
                        <a:buChar char="•"/>
                      </a:pPr>
                      <a:r>
                        <a:rPr lang="en-US" sz="1200" kern="1200" dirty="0" smtClean="0">
                          <a:solidFill>
                            <a:schemeClr val="bg1"/>
                          </a:solidFill>
                          <a:latin typeface="+mn-lt"/>
                          <a:ea typeface="+mn-ea"/>
                          <a:cs typeface="+mn-cs"/>
                        </a:rPr>
                        <a:t>AUTOSAR ,Functional</a:t>
                      </a:r>
                      <a:r>
                        <a:rPr lang="en-US" sz="1200" kern="1200" baseline="0" dirty="0" smtClean="0">
                          <a:solidFill>
                            <a:schemeClr val="bg1"/>
                          </a:solidFill>
                          <a:latin typeface="+mn-lt"/>
                          <a:ea typeface="+mn-ea"/>
                          <a:cs typeface="+mn-cs"/>
                        </a:rPr>
                        <a:t> safety and ADAS platforms, applications on embedded Linux  platform yocto build, open source stacks, remote UI</a:t>
                      </a:r>
                      <a:endParaRPr lang="en-US" sz="1200" kern="1200" dirty="0" smtClean="0">
                        <a:solidFill>
                          <a:schemeClr val="bg1"/>
                        </a:solidFill>
                        <a:latin typeface="+mn-lt"/>
                        <a:ea typeface="+mn-ea"/>
                        <a:cs typeface="+mn-cs"/>
                      </a:endParaRPr>
                    </a:p>
                    <a:p>
                      <a:endParaRPr lang="en-US" sz="1200" kern="1200" dirty="0" smtClean="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baseline="0" dirty="0" smtClean="0">
                          <a:solidFill>
                            <a:schemeClr val="bg1"/>
                          </a:solidFill>
                          <a:latin typeface="+mn-lt"/>
                          <a:ea typeface="+mn-ea"/>
                          <a:cs typeface="+mn-cs"/>
                        </a:rPr>
                        <a:t>Programming and debugging skills</a:t>
                      </a:r>
                    </a:p>
                    <a:p>
                      <a:pPr>
                        <a:buFont typeface="Arial" pitchFamily="34" charset="0"/>
                        <a:buChar char="•"/>
                      </a:pPr>
                      <a:r>
                        <a:rPr lang="en-US" sz="1200" kern="1200" baseline="0" dirty="0" smtClean="0">
                          <a:solidFill>
                            <a:schemeClr val="bg1"/>
                          </a:solidFill>
                          <a:latin typeface="+mn-lt"/>
                          <a:ea typeface="+mn-ea"/>
                          <a:cs typeface="+mn-cs"/>
                        </a:rPr>
                        <a:t>In C++ using OOAD and UML concepts for automotive HMI </a:t>
                      </a:r>
                    </a:p>
                    <a:p>
                      <a:pPr>
                        <a:buFont typeface="Arial" pitchFamily="34" charset="0"/>
                        <a:buChar char="•"/>
                      </a:pPr>
                      <a:r>
                        <a:rPr lang="en-US" sz="1200" kern="1200" baseline="0" dirty="0" smtClean="0">
                          <a:solidFill>
                            <a:schemeClr val="bg1"/>
                          </a:solidFill>
                          <a:latin typeface="+mn-lt"/>
                          <a:ea typeface="+mn-ea"/>
                          <a:cs typeface="+mn-cs"/>
                        </a:rPr>
                        <a:t>Qt/QML based HMI development </a:t>
                      </a:r>
                    </a:p>
                    <a:p>
                      <a:pPr>
                        <a:buFont typeface="Arial" pitchFamily="34" charset="0"/>
                        <a:buChar char="•"/>
                      </a:pPr>
                      <a:r>
                        <a:rPr lang="en-US" sz="1200" kern="1200" baseline="0" dirty="0" smtClean="0">
                          <a:solidFill>
                            <a:schemeClr val="bg1"/>
                          </a:solidFill>
                          <a:latin typeface="+mn-lt"/>
                          <a:ea typeface="+mn-ea"/>
                          <a:cs typeface="+mn-cs"/>
                        </a:rPr>
                        <a:t>Concepts and design of HMI elements using UML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baseline="0" dirty="0" smtClean="0">
                          <a:solidFill>
                            <a:schemeClr val="bg1"/>
                          </a:solidFill>
                          <a:latin typeface="+mn-lt"/>
                          <a:ea typeface="+mn-ea"/>
                          <a:cs typeface="+mn-cs"/>
                        </a:rPr>
                        <a:t>Software development (QNX and Linux operating system).</a:t>
                      </a:r>
                    </a:p>
                    <a:p>
                      <a:pPr>
                        <a:buFont typeface="Arial" pitchFamily="34" charset="0"/>
                        <a:buChar char="•"/>
                      </a:pPr>
                      <a:r>
                        <a:rPr lang="en-US" sz="1200" kern="1200" baseline="0" dirty="0" smtClean="0">
                          <a:solidFill>
                            <a:schemeClr val="bg1"/>
                          </a:solidFill>
                          <a:latin typeface="+mn-lt"/>
                          <a:ea typeface="+mn-ea"/>
                          <a:cs typeface="+mn-cs"/>
                        </a:rPr>
                        <a:t>Infotainment platforms applications and middleware components. Image decoder ,services ,wifi  services application and middleware's for Linux based platforms.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r>
            </a:tbl>
          </a:graphicData>
        </a:graphic>
      </p:graphicFrame>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graphicFrame>
        <p:nvGraphicFramePr>
          <p:cNvPr id="8" name="Content Placeholder 6"/>
          <p:cNvGraphicFramePr>
            <a:graphicFrameLocks/>
          </p:cNvGraphicFramePr>
          <p:nvPr/>
        </p:nvGraphicFramePr>
        <p:xfrm>
          <a:off x="0" y="3505200"/>
          <a:ext cx="9906000" cy="2424547"/>
        </p:xfrm>
        <a:graphic>
          <a:graphicData uri="http://schemas.openxmlformats.org/drawingml/2006/table">
            <a:tbl>
              <a:tblPr firstRow="1" bandRow="1">
                <a:tableStyleId>{00A15C55-8517-42AA-B614-E9B94910E393}</a:tableStyleId>
              </a:tblPr>
              <a:tblGrid>
                <a:gridCol w="2476500"/>
                <a:gridCol w="2476500"/>
                <a:gridCol w="2476500"/>
                <a:gridCol w="2476500"/>
              </a:tblGrid>
              <a:tr h="687187">
                <a:tc>
                  <a:txBody>
                    <a:bodyPr/>
                    <a:lstStyle/>
                    <a:p>
                      <a:r>
                        <a:rPr lang="en-US" dirty="0" smtClean="0">
                          <a:solidFill>
                            <a:schemeClr val="tx1"/>
                          </a:solidFill>
                        </a:rPr>
                        <a:t>CLOUD </a:t>
                      </a:r>
                      <a:r>
                        <a:rPr lang="en-US" baseline="0" dirty="0" smtClean="0">
                          <a:solidFill>
                            <a:schemeClr val="tx1"/>
                          </a:solidFill>
                        </a:rPr>
                        <a:t> ENGINEER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TEST LEAD</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SENIOR</a:t>
                      </a:r>
                      <a:r>
                        <a:rPr lang="en-US" baseline="0" dirty="0" smtClean="0">
                          <a:solidFill>
                            <a:schemeClr val="tx1"/>
                          </a:solidFill>
                        </a:rPr>
                        <a:t> IOS DEVELOPER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c>
                  <a:txBody>
                    <a:bodyPr/>
                    <a:lstStyle/>
                    <a:p>
                      <a:r>
                        <a:rPr lang="en-US" dirty="0" smtClean="0">
                          <a:solidFill>
                            <a:schemeClr val="tx1"/>
                          </a:solidFill>
                        </a:rPr>
                        <a:t>SENIOR ANDROID DEVELOPER</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tcPr>
                </a:tc>
              </a:tr>
              <a:tr h="1675013">
                <a:tc>
                  <a:txBody>
                    <a:bodyPr/>
                    <a:lstStyle/>
                    <a:p>
                      <a:pPr>
                        <a:buFont typeface="Arial" pitchFamily="34" charset="0"/>
                        <a:buChar char="•"/>
                      </a:pPr>
                      <a:r>
                        <a:rPr lang="en-US" sz="1200" kern="1200" baseline="0" dirty="0" smtClean="0">
                          <a:solidFill>
                            <a:schemeClr val="bg1"/>
                          </a:solidFill>
                          <a:latin typeface="+mn-lt"/>
                          <a:ea typeface="+mn-ea"/>
                          <a:cs typeface="+mn-cs"/>
                        </a:rPr>
                        <a:t>Design and develop cloud based applications</a:t>
                      </a:r>
                    </a:p>
                    <a:p>
                      <a:pPr>
                        <a:buFont typeface="Arial" pitchFamily="34" charset="0"/>
                        <a:buChar char="•"/>
                      </a:pPr>
                      <a:r>
                        <a:rPr lang="en-US" sz="1200" kern="1200" baseline="0" dirty="0" smtClean="0">
                          <a:solidFill>
                            <a:schemeClr val="bg1"/>
                          </a:solidFill>
                          <a:latin typeface="+mn-lt"/>
                          <a:ea typeface="+mn-ea"/>
                          <a:cs typeface="+mn-cs"/>
                        </a:rPr>
                        <a:t>Managing  cloud environments and deploying  and debugging cloud initiatives</a:t>
                      </a:r>
                    </a:p>
                    <a:p>
                      <a:pPr>
                        <a:buFont typeface="Arial" pitchFamily="34" charset="0"/>
                        <a:buChar char="•"/>
                      </a:pPr>
                      <a:r>
                        <a:rPr lang="en-US" sz="1200" kern="1200" baseline="0" dirty="0" smtClean="0">
                          <a:solidFill>
                            <a:schemeClr val="bg1"/>
                          </a:solidFill>
                          <a:latin typeface="+mn-lt"/>
                          <a:ea typeface="+mn-ea"/>
                          <a:cs typeface="+mn-cs"/>
                        </a:rPr>
                        <a:t>Extensive  knowledge of  APIs to design Restful services, and integrate them with existing data providers, using JSON or XML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baseline="0" dirty="0" smtClean="0">
                          <a:solidFill>
                            <a:schemeClr val="bg1"/>
                          </a:solidFill>
                          <a:latin typeface="+mn-lt"/>
                          <a:ea typeface="+mn-ea"/>
                          <a:cs typeface="+mn-cs"/>
                        </a:rPr>
                        <a:t>Testing of IVI features</a:t>
                      </a:r>
                    </a:p>
                    <a:p>
                      <a:pPr>
                        <a:buFont typeface="Arial" pitchFamily="34" charset="0"/>
                        <a:buChar char="•"/>
                      </a:pPr>
                      <a:r>
                        <a:rPr lang="en-US" sz="1200" kern="1200" baseline="0" dirty="0" smtClean="0">
                          <a:solidFill>
                            <a:schemeClr val="bg1"/>
                          </a:solidFill>
                          <a:latin typeface="+mn-lt"/>
                          <a:ea typeface="+mn-ea"/>
                          <a:cs typeface="+mn-cs"/>
                        </a:rPr>
                        <a:t>Testing of connected cloud applications</a:t>
                      </a:r>
                    </a:p>
                    <a:p>
                      <a:pPr>
                        <a:buFont typeface="Arial" pitchFamily="34" charset="0"/>
                        <a:buChar char="•"/>
                      </a:pPr>
                      <a:r>
                        <a:rPr lang="en-US" sz="1200" kern="1200" baseline="0" dirty="0" smtClean="0">
                          <a:solidFill>
                            <a:schemeClr val="bg1"/>
                          </a:solidFill>
                          <a:latin typeface="+mn-lt"/>
                          <a:ea typeface="+mn-ea"/>
                          <a:cs typeface="+mn-cs"/>
                        </a:rPr>
                        <a:t>Scripting and automation</a:t>
                      </a:r>
                    </a:p>
                    <a:p>
                      <a:pPr>
                        <a:buFont typeface="Arial" pitchFamily="34" charset="0"/>
                        <a:buChar char="•"/>
                      </a:pPr>
                      <a:r>
                        <a:rPr lang="en-US" sz="1200" kern="1200" baseline="0" dirty="0" smtClean="0">
                          <a:solidFill>
                            <a:schemeClr val="bg1"/>
                          </a:solidFill>
                          <a:latin typeface="+mn-lt"/>
                          <a:ea typeface="+mn-ea"/>
                          <a:cs typeface="+mn-cs"/>
                        </a:rPr>
                        <a:t>Testing of automotive communication protocols(</a:t>
                      </a:r>
                      <a:r>
                        <a:rPr lang="en-US" sz="1200" kern="1200" baseline="0" dirty="0" err="1" smtClean="0">
                          <a:solidFill>
                            <a:schemeClr val="bg1"/>
                          </a:solidFill>
                          <a:latin typeface="+mn-lt"/>
                          <a:ea typeface="+mn-ea"/>
                          <a:cs typeface="+mn-cs"/>
                        </a:rPr>
                        <a:t>CAN,LIN,ethernet</a:t>
                      </a:r>
                      <a:r>
                        <a:rPr lang="en-US" sz="1200" kern="1200" baseline="0" dirty="0" smtClean="0">
                          <a:solidFill>
                            <a:schemeClr val="bg1"/>
                          </a:solidFill>
                          <a:latin typeface="+mn-lt"/>
                          <a:ea typeface="+mn-ea"/>
                          <a:cs typeface="+mn-cs"/>
                        </a:rPr>
                        <a:t>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baseline="0" dirty="0" smtClean="0">
                          <a:solidFill>
                            <a:schemeClr val="bg1"/>
                          </a:solidFill>
                          <a:latin typeface="+mn-lt"/>
                          <a:ea typeface="+mn-ea"/>
                          <a:cs typeface="+mn-cs"/>
                        </a:rPr>
                        <a:t>Design and develop IOS mobile apps</a:t>
                      </a:r>
                    </a:p>
                    <a:p>
                      <a:pPr>
                        <a:buFont typeface="Arial" pitchFamily="34" charset="0"/>
                        <a:buChar char="•"/>
                      </a:pPr>
                      <a:r>
                        <a:rPr lang="en-US" sz="1200" kern="1200" baseline="0" dirty="0" smtClean="0">
                          <a:solidFill>
                            <a:schemeClr val="bg1"/>
                          </a:solidFill>
                          <a:latin typeface="+mn-lt"/>
                          <a:ea typeface="+mn-ea"/>
                          <a:cs typeface="+mn-cs"/>
                        </a:rPr>
                        <a:t>Experience of developing </a:t>
                      </a:r>
                      <a:r>
                        <a:rPr lang="en-US" sz="1200" kern="1200" baseline="0" dirty="0" err="1" smtClean="0">
                          <a:solidFill>
                            <a:schemeClr val="bg1"/>
                          </a:solidFill>
                          <a:latin typeface="+mn-lt"/>
                          <a:ea typeface="+mn-ea"/>
                          <a:cs typeface="+mn-cs"/>
                        </a:rPr>
                        <a:t>HTML,Hybrid,Native</a:t>
                      </a:r>
                      <a:r>
                        <a:rPr lang="en-US" sz="1200" kern="1200" baseline="0" dirty="0" smtClean="0">
                          <a:solidFill>
                            <a:schemeClr val="bg1"/>
                          </a:solidFill>
                          <a:latin typeface="+mn-lt"/>
                          <a:ea typeface="+mn-ea"/>
                          <a:cs typeface="+mn-cs"/>
                        </a:rPr>
                        <a:t> apps</a:t>
                      </a:r>
                    </a:p>
                    <a:p>
                      <a:pPr>
                        <a:buFont typeface="Arial" pitchFamily="34" charset="0"/>
                        <a:buChar char="•"/>
                      </a:pPr>
                      <a:r>
                        <a:rPr lang="en-US" sz="1200" kern="1200" baseline="0" dirty="0" smtClean="0">
                          <a:solidFill>
                            <a:schemeClr val="bg1"/>
                          </a:solidFill>
                          <a:latin typeface="+mn-lt"/>
                          <a:ea typeface="+mn-ea"/>
                          <a:cs typeface="+mn-cs"/>
                        </a:rPr>
                        <a:t>Usability </a:t>
                      </a:r>
                      <a:r>
                        <a:rPr lang="en-US" sz="1200" kern="1200" baseline="0" dirty="0" err="1" smtClean="0">
                          <a:solidFill>
                            <a:schemeClr val="bg1"/>
                          </a:solidFill>
                          <a:latin typeface="+mn-lt"/>
                          <a:ea typeface="+mn-ea"/>
                          <a:cs typeface="+mn-cs"/>
                        </a:rPr>
                        <a:t>testing,security</a:t>
                      </a:r>
                      <a:r>
                        <a:rPr lang="en-US" sz="1200" kern="1200" baseline="0" dirty="0" smtClean="0">
                          <a:solidFill>
                            <a:schemeClr val="bg1"/>
                          </a:solidFill>
                          <a:latin typeface="+mn-lt"/>
                          <a:ea typeface="+mn-ea"/>
                          <a:cs typeface="+mn-cs"/>
                        </a:rPr>
                        <a:t> </a:t>
                      </a:r>
                      <a:r>
                        <a:rPr lang="en-US" sz="1200" kern="1200" baseline="0" dirty="0" err="1" smtClean="0">
                          <a:solidFill>
                            <a:schemeClr val="bg1"/>
                          </a:solidFill>
                          <a:latin typeface="+mn-lt"/>
                          <a:ea typeface="+mn-ea"/>
                          <a:cs typeface="+mn-cs"/>
                        </a:rPr>
                        <a:t>assesment,app</a:t>
                      </a:r>
                      <a:r>
                        <a:rPr lang="en-US" sz="1200" kern="1200" baseline="0" dirty="0" smtClean="0">
                          <a:solidFill>
                            <a:schemeClr val="bg1"/>
                          </a:solidFill>
                          <a:latin typeface="+mn-lt"/>
                          <a:ea typeface="+mn-ea"/>
                          <a:cs typeface="+mn-cs"/>
                        </a:rPr>
                        <a:t> store deployment</a:t>
                      </a:r>
                    </a:p>
                    <a:p>
                      <a:endParaRPr lang="en-US" sz="1200" kern="1200" baseline="0" dirty="0" smtClean="0">
                        <a:solidFill>
                          <a:schemeClr val="bg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c>
                  <a:txBody>
                    <a:bodyPr/>
                    <a:lstStyle/>
                    <a:p>
                      <a:pPr>
                        <a:buFont typeface="Arial" pitchFamily="34" charset="0"/>
                        <a:buChar char="•"/>
                      </a:pPr>
                      <a:r>
                        <a:rPr lang="en-US" sz="1200" kern="1200" baseline="0" dirty="0" smtClean="0">
                          <a:solidFill>
                            <a:schemeClr val="bg1"/>
                          </a:solidFill>
                          <a:latin typeface="+mn-lt"/>
                          <a:ea typeface="+mn-ea"/>
                          <a:cs typeface="+mn-cs"/>
                        </a:rPr>
                        <a:t>Design and development of android app</a:t>
                      </a:r>
                    </a:p>
                    <a:p>
                      <a:pPr>
                        <a:buFont typeface="Arial" pitchFamily="34" charset="0"/>
                        <a:buChar char="•"/>
                      </a:pPr>
                      <a:r>
                        <a:rPr lang="en-US" sz="1200" kern="1200" baseline="0" dirty="0" smtClean="0">
                          <a:solidFill>
                            <a:schemeClr val="bg1"/>
                          </a:solidFill>
                          <a:latin typeface="+mn-lt"/>
                          <a:ea typeface="+mn-ea"/>
                          <a:cs typeface="+mn-cs"/>
                        </a:rPr>
                        <a:t>Experience of developing HTML5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w="25400" h="25400" prst="angle"/>
                      <a:lightRig rig="flood" dir="t"/>
                    </a:cell3D>
                    <a:solidFill>
                      <a:schemeClr val="tx1"/>
                    </a:solidFill>
                  </a:tcPr>
                </a:tc>
              </a:tr>
            </a:tbl>
          </a:graphicData>
        </a:graphic>
      </p:graphicFrame>
      <p:sp>
        <p:nvSpPr>
          <p:cNvPr id="9" name="Rectangle 8"/>
          <p:cNvSpPr/>
          <p:nvPr/>
        </p:nvSpPr>
        <p:spPr>
          <a:xfrm>
            <a:off x="0" y="304800"/>
            <a:ext cx="2757614" cy="369332"/>
          </a:xfrm>
          <a:prstGeom prst="rect">
            <a:avLst/>
          </a:prstGeom>
        </p:spPr>
        <p:txBody>
          <a:bodyPr wrap="none">
            <a:spAutoFit/>
          </a:bodyPr>
          <a:lstStyle/>
          <a:p>
            <a:r>
              <a:rPr lang="en-US"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Infotainment digital cockpit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dirty="0" smtClean="0">
                <a:solidFill>
                  <a:schemeClr val="bg1"/>
                </a:solidFill>
              </a:rPr>
              <a:t>Architecture cluster</a:t>
            </a:r>
            <a:endParaRPr lang="en-US" sz="2000" dirty="0">
              <a:solidFill>
                <a:schemeClr val="bg1"/>
              </a:solidFill>
            </a:endParaRPr>
          </a:p>
        </p:txBody>
      </p:sp>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sp>
        <p:nvSpPr>
          <p:cNvPr id="5" name="Rectangle 4"/>
          <p:cNvSpPr/>
          <p:nvPr/>
        </p:nvSpPr>
        <p:spPr>
          <a:xfrm>
            <a:off x="685800" y="914400"/>
            <a:ext cx="861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 (Qt/QML)</a:t>
            </a:r>
            <a:endParaRPr lang="en-US" dirty="0"/>
          </a:p>
        </p:txBody>
      </p:sp>
      <p:sp>
        <p:nvSpPr>
          <p:cNvPr id="6" name="Rectangle 5"/>
          <p:cNvSpPr/>
          <p:nvPr/>
        </p:nvSpPr>
        <p:spPr>
          <a:xfrm>
            <a:off x="685800" y="1447800"/>
            <a:ext cx="8610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HMI APP</a:t>
            </a:r>
            <a:endParaRPr lang="en-US" dirty="0"/>
          </a:p>
        </p:txBody>
      </p:sp>
      <p:sp>
        <p:nvSpPr>
          <p:cNvPr id="7" name="Rectangle 6"/>
          <p:cNvSpPr/>
          <p:nvPr/>
        </p:nvSpPr>
        <p:spPr>
          <a:xfrm>
            <a:off x="685800" y="1981200"/>
            <a:ext cx="8610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APP layer/</a:t>
            </a:r>
            <a:r>
              <a:rPr lang="en-US" dirty="0" err="1" smtClean="0"/>
              <a:t>Bussiness</a:t>
            </a:r>
            <a:r>
              <a:rPr lang="en-US" dirty="0" smtClean="0"/>
              <a:t> logic</a:t>
            </a:r>
            <a:endParaRPr lang="en-US" dirty="0"/>
          </a:p>
        </p:txBody>
      </p:sp>
      <p:sp>
        <p:nvSpPr>
          <p:cNvPr id="8" name="Rectangle 7"/>
          <p:cNvSpPr/>
          <p:nvPr/>
        </p:nvSpPr>
        <p:spPr>
          <a:xfrm>
            <a:off x="685800" y="2819400"/>
            <a:ext cx="86106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smtClean="0"/>
              <a:t>Middleware layer</a:t>
            </a:r>
            <a:endParaRPr lang="en-US" dirty="0"/>
          </a:p>
        </p:txBody>
      </p:sp>
      <p:sp>
        <p:nvSpPr>
          <p:cNvPr id="9" name="Rectangle 8"/>
          <p:cNvSpPr/>
          <p:nvPr/>
        </p:nvSpPr>
        <p:spPr>
          <a:xfrm>
            <a:off x="685800" y="4724400"/>
            <a:ext cx="86106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t>Embedded Linux                                             RTOS(ASIL-B)</a:t>
            </a:r>
            <a:endParaRPr lang="en-US" dirty="0"/>
          </a:p>
        </p:txBody>
      </p:sp>
      <p:sp>
        <p:nvSpPr>
          <p:cNvPr id="10" name="Rectangle 9"/>
          <p:cNvSpPr/>
          <p:nvPr/>
        </p:nvSpPr>
        <p:spPr>
          <a:xfrm>
            <a:off x="685800" y="5029200"/>
            <a:ext cx="8610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400" dirty="0" smtClean="0"/>
              <a:t>SOC</a:t>
            </a:r>
            <a:endParaRPr lang="en-US" sz="1400" dirty="0"/>
          </a:p>
        </p:txBody>
      </p:sp>
      <p:sp>
        <p:nvSpPr>
          <p:cNvPr id="11" name="TextBox 10"/>
          <p:cNvSpPr txBox="1"/>
          <p:nvPr/>
        </p:nvSpPr>
        <p:spPr>
          <a:xfrm>
            <a:off x="3352800" y="609600"/>
            <a:ext cx="2784737" cy="261610"/>
          </a:xfrm>
          <a:prstGeom prst="rect">
            <a:avLst/>
          </a:prstGeom>
          <a:noFill/>
        </p:spPr>
        <p:txBody>
          <a:bodyPr wrap="none" rtlCol="0">
            <a:spAutoFit/>
          </a:bodyPr>
          <a:lstStyle/>
          <a:p>
            <a:r>
              <a:rPr lang="en-US" sz="1100" dirty="0" smtClean="0">
                <a:solidFill>
                  <a:schemeClr val="bg1">
                    <a:lumMod val="95000"/>
                  </a:schemeClr>
                </a:solidFill>
              </a:rPr>
              <a:t>Display1 </a:t>
            </a:r>
            <a:r>
              <a:rPr lang="en-US" sz="1100" dirty="0" err="1" smtClean="0">
                <a:solidFill>
                  <a:schemeClr val="bg1">
                    <a:lumMod val="95000"/>
                  </a:schemeClr>
                </a:solidFill>
              </a:rPr>
              <a:t>ivi</a:t>
            </a:r>
            <a:r>
              <a:rPr lang="en-US" sz="1100" dirty="0" smtClean="0">
                <a:solidFill>
                  <a:schemeClr val="bg1">
                    <a:lumMod val="95000"/>
                  </a:schemeClr>
                </a:solidFill>
              </a:rPr>
              <a:t>         display2        display4(cluster)</a:t>
            </a:r>
            <a:endParaRPr lang="en-US" sz="1100" dirty="0">
              <a:solidFill>
                <a:schemeClr val="bg1">
                  <a:lumMod val="95000"/>
                </a:schemeClr>
              </a:solidFill>
            </a:endParaRPr>
          </a:p>
        </p:txBody>
      </p:sp>
      <p:sp>
        <p:nvSpPr>
          <p:cNvPr id="12" name="Rounded Rectangle 11"/>
          <p:cNvSpPr/>
          <p:nvPr/>
        </p:nvSpPr>
        <p:spPr>
          <a:xfrm>
            <a:off x="1066800" y="2362200"/>
            <a:ext cx="2286000" cy="304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IVI</a:t>
            </a:r>
            <a:endParaRPr lang="en-US" sz="1100" dirty="0">
              <a:solidFill>
                <a:schemeClr val="tx1"/>
              </a:solidFill>
            </a:endParaRPr>
          </a:p>
        </p:txBody>
      </p:sp>
      <p:sp>
        <p:nvSpPr>
          <p:cNvPr id="13" name="Rounded Rectangle 12"/>
          <p:cNvSpPr/>
          <p:nvPr/>
        </p:nvSpPr>
        <p:spPr>
          <a:xfrm>
            <a:off x="3505200" y="2362200"/>
            <a:ext cx="2286000" cy="304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HUD</a:t>
            </a:r>
            <a:endParaRPr lang="en-US" sz="1100" dirty="0">
              <a:solidFill>
                <a:schemeClr val="tx1"/>
              </a:solidFill>
            </a:endParaRPr>
          </a:p>
        </p:txBody>
      </p:sp>
      <p:sp>
        <p:nvSpPr>
          <p:cNvPr id="14" name="Rounded Rectangle 13"/>
          <p:cNvSpPr/>
          <p:nvPr/>
        </p:nvSpPr>
        <p:spPr>
          <a:xfrm>
            <a:off x="5943600" y="2362200"/>
            <a:ext cx="2286000" cy="3048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CLUSTER</a:t>
            </a:r>
            <a:endParaRPr lang="en-US" sz="1100" dirty="0">
              <a:solidFill>
                <a:schemeClr val="tx1"/>
              </a:solidFill>
            </a:endParaRPr>
          </a:p>
        </p:txBody>
      </p:sp>
      <p:sp>
        <p:nvSpPr>
          <p:cNvPr id="15" name="Rounded Rectangle 14"/>
          <p:cNvSpPr/>
          <p:nvPr/>
        </p:nvSpPr>
        <p:spPr>
          <a:xfrm>
            <a:off x="685800" y="3124200"/>
            <a:ext cx="8610600" cy="15240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Rectangle 15"/>
          <p:cNvSpPr/>
          <p:nvPr/>
        </p:nvSpPr>
        <p:spPr>
          <a:xfrm>
            <a:off x="990600" y="3200400"/>
            <a:ext cx="33528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Multimedia components</a:t>
            </a:r>
            <a:endParaRPr lang="en-US" dirty="0"/>
          </a:p>
        </p:txBody>
      </p:sp>
      <p:sp>
        <p:nvSpPr>
          <p:cNvPr id="17" name="Rectangle 16"/>
          <p:cNvSpPr/>
          <p:nvPr/>
        </p:nvSpPr>
        <p:spPr>
          <a:xfrm>
            <a:off x="990600" y="3505200"/>
            <a:ext cx="16764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200" dirty="0" smtClean="0"/>
              <a:t>Connectivity(USB BT</a:t>
            </a:r>
            <a:r>
              <a:rPr lang="en-US" dirty="0" smtClean="0"/>
              <a:t>)</a:t>
            </a:r>
            <a:endParaRPr lang="en-US" dirty="0"/>
          </a:p>
        </p:txBody>
      </p:sp>
      <p:sp>
        <p:nvSpPr>
          <p:cNvPr id="18" name="Rectangle 17"/>
          <p:cNvSpPr/>
          <p:nvPr/>
        </p:nvSpPr>
        <p:spPr>
          <a:xfrm>
            <a:off x="2743200" y="3505200"/>
            <a:ext cx="1600200" cy="228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Driver assistant manager</a:t>
            </a:r>
            <a:endParaRPr lang="en-US" sz="1100" dirty="0"/>
          </a:p>
        </p:txBody>
      </p:sp>
      <p:sp>
        <p:nvSpPr>
          <p:cNvPr id="19" name="Rectangle 18"/>
          <p:cNvSpPr/>
          <p:nvPr/>
        </p:nvSpPr>
        <p:spPr>
          <a:xfrm>
            <a:off x="990600" y="3810000"/>
            <a:ext cx="3352800" cy="228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Security manager</a:t>
            </a:r>
            <a:endParaRPr lang="en-US" dirty="0"/>
          </a:p>
        </p:txBody>
      </p:sp>
      <p:sp>
        <p:nvSpPr>
          <p:cNvPr id="20" name="Rectangle 19"/>
          <p:cNvSpPr/>
          <p:nvPr/>
        </p:nvSpPr>
        <p:spPr>
          <a:xfrm>
            <a:off x="990600" y="4114800"/>
            <a:ext cx="20574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Vehicle interface (</a:t>
            </a:r>
            <a:r>
              <a:rPr lang="en-US" sz="1100" dirty="0" err="1" smtClean="0"/>
              <a:t>CAN,eAVB</a:t>
            </a:r>
            <a:r>
              <a:rPr lang="en-US" sz="1100" dirty="0" smtClean="0"/>
              <a:t>)</a:t>
            </a:r>
            <a:endParaRPr lang="en-US" sz="1100" dirty="0"/>
          </a:p>
        </p:txBody>
      </p:sp>
      <p:sp>
        <p:nvSpPr>
          <p:cNvPr id="21" name="Rectangle 20"/>
          <p:cNvSpPr/>
          <p:nvPr/>
        </p:nvSpPr>
        <p:spPr>
          <a:xfrm>
            <a:off x="3124200" y="4114800"/>
            <a:ext cx="1219200" cy="3810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err="1" smtClean="0"/>
              <a:t>FOTA,cloud</a:t>
            </a:r>
            <a:r>
              <a:rPr lang="en-US" sz="1100" dirty="0" smtClean="0"/>
              <a:t> services</a:t>
            </a:r>
            <a:endParaRPr lang="en-US" sz="1100" dirty="0"/>
          </a:p>
        </p:txBody>
      </p:sp>
      <p:sp>
        <p:nvSpPr>
          <p:cNvPr id="22" name="Rectangle 21"/>
          <p:cNvSpPr/>
          <p:nvPr/>
        </p:nvSpPr>
        <p:spPr>
          <a:xfrm>
            <a:off x="4572000" y="3124200"/>
            <a:ext cx="990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Connectivity framework</a:t>
            </a:r>
            <a:endParaRPr lang="en-US" sz="1100" dirty="0"/>
          </a:p>
        </p:txBody>
      </p:sp>
      <p:sp>
        <p:nvSpPr>
          <p:cNvPr id="23" name="Rectangle 22"/>
          <p:cNvSpPr/>
          <p:nvPr/>
        </p:nvSpPr>
        <p:spPr>
          <a:xfrm>
            <a:off x="4572000" y="3657600"/>
            <a:ext cx="990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Media server manager</a:t>
            </a:r>
            <a:endParaRPr lang="en-US" sz="1100" dirty="0"/>
          </a:p>
        </p:txBody>
      </p:sp>
      <p:sp>
        <p:nvSpPr>
          <p:cNvPr id="24" name="Rectangle 23"/>
          <p:cNvSpPr/>
          <p:nvPr/>
        </p:nvSpPr>
        <p:spPr>
          <a:xfrm>
            <a:off x="4572000" y="4191000"/>
            <a:ext cx="990600" cy="304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dirty="0" smtClean="0"/>
              <a:t>Navigation</a:t>
            </a:r>
            <a:endParaRPr lang="en-US" sz="1100" dirty="0"/>
          </a:p>
        </p:txBody>
      </p:sp>
      <p:sp>
        <p:nvSpPr>
          <p:cNvPr id="25" name="Rectangle 24"/>
          <p:cNvSpPr/>
          <p:nvPr/>
        </p:nvSpPr>
        <p:spPr>
          <a:xfrm>
            <a:off x="5791200" y="3276600"/>
            <a:ext cx="914400" cy="4572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SOME-IP Services</a:t>
            </a:r>
            <a:endParaRPr lang="en-US" sz="1100" dirty="0"/>
          </a:p>
        </p:txBody>
      </p:sp>
      <p:sp>
        <p:nvSpPr>
          <p:cNvPr id="26" name="Rectangle 25"/>
          <p:cNvSpPr/>
          <p:nvPr/>
        </p:nvSpPr>
        <p:spPr>
          <a:xfrm>
            <a:off x="5791200" y="3886200"/>
            <a:ext cx="9144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1100" dirty="0" smtClean="0"/>
              <a:t>AVB Services</a:t>
            </a:r>
            <a:endParaRPr lang="en-US" sz="1100" dirty="0"/>
          </a:p>
        </p:txBody>
      </p:sp>
      <p:sp>
        <p:nvSpPr>
          <p:cNvPr id="27" name="Rectangle 26"/>
          <p:cNvSpPr/>
          <p:nvPr/>
        </p:nvSpPr>
        <p:spPr>
          <a:xfrm>
            <a:off x="6858000" y="3200400"/>
            <a:ext cx="2362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Speedo algorithm driver</a:t>
            </a:r>
            <a:endParaRPr lang="en-US" sz="1100" dirty="0"/>
          </a:p>
        </p:txBody>
      </p:sp>
      <p:sp>
        <p:nvSpPr>
          <p:cNvPr id="28" name="Rectangle 27"/>
          <p:cNvSpPr/>
          <p:nvPr/>
        </p:nvSpPr>
        <p:spPr>
          <a:xfrm>
            <a:off x="6858000" y="3505200"/>
            <a:ext cx="2362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IPC Manager</a:t>
            </a:r>
            <a:endParaRPr lang="en-US" sz="1100" dirty="0"/>
          </a:p>
        </p:txBody>
      </p:sp>
      <p:sp>
        <p:nvSpPr>
          <p:cNvPr id="29" name="Rectangle 28"/>
          <p:cNvSpPr/>
          <p:nvPr/>
        </p:nvSpPr>
        <p:spPr>
          <a:xfrm>
            <a:off x="6858000" y="3810000"/>
            <a:ext cx="2362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err="1" smtClean="0"/>
              <a:t>TellTale</a:t>
            </a:r>
            <a:r>
              <a:rPr lang="en-US" sz="1100" dirty="0" smtClean="0"/>
              <a:t> Manager</a:t>
            </a:r>
            <a:endParaRPr lang="en-US" sz="1100" dirty="0"/>
          </a:p>
        </p:txBody>
      </p:sp>
      <p:sp>
        <p:nvSpPr>
          <p:cNvPr id="30" name="Rectangle 29"/>
          <p:cNvSpPr/>
          <p:nvPr/>
        </p:nvSpPr>
        <p:spPr>
          <a:xfrm>
            <a:off x="6858000" y="4114800"/>
            <a:ext cx="2362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100" dirty="0" smtClean="0"/>
              <a:t>HUD Manager</a:t>
            </a:r>
            <a:endParaRPr lang="en-US" sz="1100" dirty="0"/>
          </a:p>
        </p:txBody>
      </p:sp>
      <p:sp>
        <p:nvSpPr>
          <p:cNvPr id="31" name="Rounded Rectangle 30"/>
          <p:cNvSpPr/>
          <p:nvPr/>
        </p:nvSpPr>
        <p:spPr>
          <a:xfrm>
            <a:off x="2133600" y="5181600"/>
            <a:ext cx="1600200"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2x ARM cortex A15</a:t>
            </a:r>
            <a:endParaRPr lang="en-US" sz="1100" dirty="0">
              <a:solidFill>
                <a:schemeClr val="tx1"/>
              </a:solidFill>
            </a:endParaRPr>
          </a:p>
        </p:txBody>
      </p:sp>
      <p:sp>
        <p:nvSpPr>
          <p:cNvPr id="32" name="Rounded Rectangle 31"/>
          <p:cNvSpPr/>
          <p:nvPr/>
        </p:nvSpPr>
        <p:spPr>
          <a:xfrm>
            <a:off x="3810000" y="5181600"/>
            <a:ext cx="1752600"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IPU1 dual cortex M4</a:t>
            </a:r>
            <a:endParaRPr lang="en-US" sz="1100" dirty="0">
              <a:solidFill>
                <a:schemeClr val="tx1"/>
              </a:solidFill>
            </a:endParaRPr>
          </a:p>
        </p:txBody>
      </p:sp>
      <p:sp>
        <p:nvSpPr>
          <p:cNvPr id="33" name="Rounded Rectangle 32"/>
          <p:cNvSpPr/>
          <p:nvPr/>
        </p:nvSpPr>
        <p:spPr>
          <a:xfrm>
            <a:off x="5638800" y="5181600"/>
            <a:ext cx="1752600" cy="22860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tx1"/>
                </a:solidFill>
              </a:rPr>
              <a:t>IPU2 dual cortex M4</a:t>
            </a:r>
            <a:endParaRPr lang="en-US" sz="1100" dirty="0">
              <a:solidFill>
                <a:schemeClr val="tx1"/>
              </a:solidFill>
            </a:endParaRPr>
          </a:p>
        </p:txBody>
      </p:sp>
      <p:cxnSp>
        <p:nvCxnSpPr>
          <p:cNvPr id="37" name="Straight Arrow Connector 36"/>
          <p:cNvCxnSpPr/>
          <p:nvPr/>
        </p:nvCxnSpPr>
        <p:spPr>
          <a:xfrm rot="10800000">
            <a:off x="838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10800000">
            <a:off x="1600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10800000">
            <a:off x="2362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62000" y="6096000"/>
            <a:ext cx="2756856" cy="215444"/>
          </a:xfrm>
          <a:prstGeom prst="rect">
            <a:avLst/>
          </a:prstGeom>
          <a:noFill/>
        </p:spPr>
        <p:txBody>
          <a:bodyPr wrap="square" rtlCol="0">
            <a:spAutoFit/>
          </a:bodyPr>
          <a:lstStyle/>
          <a:p>
            <a:r>
              <a:rPr lang="en-US" sz="800" dirty="0" smtClean="0">
                <a:solidFill>
                  <a:schemeClr val="bg1">
                    <a:lumMod val="95000"/>
                  </a:schemeClr>
                </a:solidFill>
              </a:rPr>
              <a:t>Wifi module   ADAS controller  5G/LTE MODEM(Hotspot)</a:t>
            </a:r>
            <a:endParaRPr lang="en-US" sz="800" dirty="0">
              <a:solidFill>
                <a:schemeClr val="bg1">
                  <a:lumMod val="95000"/>
                </a:schemeClr>
              </a:solidFill>
            </a:endParaRPr>
          </a:p>
        </p:txBody>
      </p:sp>
      <p:sp>
        <p:nvSpPr>
          <p:cNvPr id="44" name="TextBox 43"/>
          <p:cNvSpPr txBox="1"/>
          <p:nvPr/>
        </p:nvSpPr>
        <p:spPr>
          <a:xfrm>
            <a:off x="609600" y="5715000"/>
            <a:ext cx="2756856" cy="215444"/>
          </a:xfrm>
          <a:prstGeom prst="rect">
            <a:avLst/>
          </a:prstGeom>
          <a:noFill/>
        </p:spPr>
        <p:txBody>
          <a:bodyPr wrap="square" rtlCol="0">
            <a:spAutoFit/>
          </a:bodyPr>
          <a:lstStyle/>
          <a:p>
            <a:r>
              <a:rPr lang="en-US" sz="800" dirty="0" smtClean="0">
                <a:solidFill>
                  <a:schemeClr val="bg1">
                    <a:lumMod val="95000"/>
                  </a:schemeClr>
                </a:solidFill>
              </a:rPr>
              <a:t>SDIO                       Ethernet                     UART</a:t>
            </a:r>
            <a:endParaRPr lang="en-US" sz="800" dirty="0">
              <a:solidFill>
                <a:schemeClr val="bg1">
                  <a:lumMod val="95000"/>
                </a:schemeClr>
              </a:solidFill>
            </a:endParaRPr>
          </a:p>
        </p:txBody>
      </p:sp>
      <p:cxnSp>
        <p:nvCxnSpPr>
          <p:cNvPr id="45" name="Straight Arrow Connector 44"/>
          <p:cNvCxnSpPr/>
          <p:nvPr/>
        </p:nvCxnSpPr>
        <p:spPr>
          <a:xfrm rot="10800000">
            <a:off x="5791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10800000">
            <a:off x="6553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7315200" y="5791200"/>
            <a:ext cx="457200" cy="1588"/>
          </a:xfrm>
          <a:prstGeom prst="straightConnector1">
            <a:avLst/>
          </a:prstGeom>
          <a:ln>
            <a:headEnd type="arrow"/>
            <a:tailEnd type="arrow"/>
          </a:ln>
          <a:scene3d>
            <a:camera prst="orthographicFront">
              <a:rot lat="20999999" lon="0" rev="5400000"/>
            </a:camera>
            <a:lightRig rig="threePt" dir="t"/>
          </a:scene3d>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562600" y="5715000"/>
            <a:ext cx="2756856" cy="215444"/>
          </a:xfrm>
          <a:prstGeom prst="rect">
            <a:avLst/>
          </a:prstGeom>
          <a:noFill/>
        </p:spPr>
        <p:txBody>
          <a:bodyPr wrap="square" rtlCol="0">
            <a:spAutoFit/>
          </a:bodyPr>
          <a:lstStyle/>
          <a:p>
            <a:r>
              <a:rPr lang="en-US" sz="800" dirty="0" smtClean="0">
                <a:solidFill>
                  <a:schemeClr val="bg1">
                    <a:lumMod val="95000"/>
                  </a:schemeClr>
                </a:solidFill>
              </a:rPr>
              <a:t>CANFD                                         </a:t>
            </a:r>
            <a:endParaRPr lang="en-US" sz="800" dirty="0">
              <a:solidFill>
                <a:schemeClr val="bg1">
                  <a:lumMod val="95000"/>
                </a:schemeClr>
              </a:solidFill>
            </a:endParaRPr>
          </a:p>
        </p:txBody>
      </p:sp>
      <p:sp>
        <p:nvSpPr>
          <p:cNvPr id="53" name="TextBox 52"/>
          <p:cNvSpPr txBox="1"/>
          <p:nvPr/>
        </p:nvSpPr>
        <p:spPr>
          <a:xfrm>
            <a:off x="5638800" y="6019800"/>
            <a:ext cx="1143000" cy="215444"/>
          </a:xfrm>
          <a:prstGeom prst="rect">
            <a:avLst/>
          </a:prstGeom>
          <a:noFill/>
        </p:spPr>
        <p:txBody>
          <a:bodyPr wrap="square" rtlCol="0">
            <a:spAutoFit/>
          </a:bodyPr>
          <a:lstStyle/>
          <a:p>
            <a:r>
              <a:rPr lang="en-US" sz="800" dirty="0" smtClean="0">
                <a:solidFill>
                  <a:schemeClr val="bg1">
                    <a:lumMod val="95000"/>
                  </a:schemeClr>
                </a:solidFill>
              </a:rPr>
              <a:t>HUD Controller</a:t>
            </a:r>
            <a:endParaRPr lang="en-US" sz="8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dirty="0" smtClean="0">
                <a:solidFill>
                  <a:schemeClr val="bg1"/>
                </a:solidFill>
              </a:rPr>
              <a:t>HW platform components</a:t>
            </a:r>
            <a:endParaRPr lang="en-US" sz="2000" dirty="0">
              <a:solidFill>
                <a:schemeClr val="bg1"/>
              </a:solidFill>
            </a:endParaRPr>
          </a:p>
        </p:txBody>
      </p:sp>
      <p:graphicFrame>
        <p:nvGraphicFramePr>
          <p:cNvPr id="5" name="Content Placeholder 4"/>
          <p:cNvGraphicFramePr>
            <a:graphicFrameLocks noGrp="1"/>
          </p:cNvGraphicFramePr>
          <p:nvPr>
            <p:ph idx="1"/>
          </p:nvPr>
        </p:nvGraphicFramePr>
        <p:xfrm>
          <a:off x="0" y="762000"/>
          <a:ext cx="9906000" cy="5562600"/>
        </p:xfrm>
        <a:graphic>
          <a:graphicData uri="http://schemas.openxmlformats.org/drawingml/2006/table">
            <a:tbl>
              <a:tblPr firstRow="1" bandRow="1">
                <a:tableStyleId>{6E25E649-3F16-4E02-A733-19D2CDBF48F0}</a:tableStyleId>
              </a:tblPr>
              <a:tblGrid>
                <a:gridCol w="990600"/>
                <a:gridCol w="7543800"/>
                <a:gridCol w="1371600"/>
              </a:tblGrid>
              <a:tr h="370840">
                <a:tc>
                  <a:txBody>
                    <a:bodyPr/>
                    <a:lstStyle/>
                    <a:p>
                      <a:r>
                        <a:rPr lang="en-US" dirty="0" err="1" smtClean="0"/>
                        <a:t>Sl</a:t>
                      </a:r>
                      <a:r>
                        <a:rPr lang="en-US" dirty="0" smtClean="0"/>
                        <a:t> No</a:t>
                      </a:r>
                      <a:endParaRPr lang="en-US" dirty="0"/>
                    </a:p>
                  </a:txBody>
                  <a:tcPr/>
                </a:tc>
                <a:tc>
                  <a:txBody>
                    <a:bodyPr/>
                    <a:lstStyle/>
                    <a:p>
                      <a:r>
                        <a:rPr lang="en-US" dirty="0" smtClean="0"/>
                        <a:t>Item</a:t>
                      </a:r>
                      <a:endParaRPr lang="en-US" dirty="0"/>
                    </a:p>
                  </a:txBody>
                  <a:tcPr/>
                </a:tc>
                <a:tc>
                  <a:txBody>
                    <a:bodyPr/>
                    <a:lstStyle/>
                    <a:p>
                      <a:r>
                        <a:rPr lang="en-US" dirty="0" smtClean="0"/>
                        <a:t>Qty</a:t>
                      </a:r>
                      <a:endParaRPr lang="en-US" dirty="0"/>
                    </a:p>
                  </a:txBody>
                  <a:tcPr/>
                </a:tc>
              </a:tr>
              <a:tr h="370840">
                <a:tc>
                  <a:txBody>
                    <a:bodyPr/>
                    <a:lstStyle/>
                    <a:p>
                      <a:r>
                        <a:rPr lang="en-US" dirty="0" smtClean="0"/>
                        <a:t>1</a:t>
                      </a:r>
                    </a:p>
                  </a:txBody>
                  <a:tcPr/>
                </a:tc>
                <a:tc>
                  <a:txBody>
                    <a:bodyPr/>
                    <a:lstStyle/>
                    <a:p>
                      <a:r>
                        <a:rPr lang="en-US" dirty="0" smtClean="0"/>
                        <a:t>TI Jacinto6 plus 705852-1001(Board)</a:t>
                      </a:r>
                      <a:endParaRPr lang="en-US" dirty="0"/>
                    </a:p>
                  </a:txBody>
                  <a:tcPr/>
                </a:tc>
                <a:tc>
                  <a:txBody>
                    <a:bodyPr/>
                    <a:lstStyle/>
                    <a:p>
                      <a:r>
                        <a:rPr lang="en-US" dirty="0" smtClean="0"/>
                        <a:t>1</a:t>
                      </a:r>
                      <a:endParaRPr lang="en-US" dirty="0"/>
                    </a:p>
                  </a:txBody>
                  <a:tcPr/>
                </a:tc>
              </a:tr>
              <a:tr h="370840">
                <a:tc>
                  <a:txBody>
                    <a:bodyPr/>
                    <a:lstStyle/>
                    <a:p>
                      <a:r>
                        <a:rPr lang="en-US" dirty="0" smtClean="0"/>
                        <a:t>2</a:t>
                      </a:r>
                    </a:p>
                  </a:txBody>
                  <a:tcPr/>
                </a:tc>
                <a:tc>
                  <a:txBody>
                    <a:bodyPr/>
                    <a:lstStyle/>
                    <a:p>
                      <a:r>
                        <a:rPr lang="en-US" dirty="0" smtClean="0"/>
                        <a:t>FPD link display ,resolution 1280x800(IVI display)</a:t>
                      </a:r>
                      <a:endParaRPr lang="en-US" dirty="0"/>
                    </a:p>
                  </a:txBody>
                  <a:tcPr/>
                </a:tc>
                <a:tc>
                  <a:txBody>
                    <a:bodyPr/>
                    <a:lstStyle/>
                    <a:p>
                      <a:r>
                        <a:rPr lang="en-US" dirty="0" smtClean="0"/>
                        <a:t>1</a:t>
                      </a:r>
                    </a:p>
                  </a:txBody>
                  <a:tcPr/>
                </a:tc>
              </a:tr>
              <a:tr h="370840">
                <a:tc>
                  <a:txBody>
                    <a:bodyPr/>
                    <a:lstStyle/>
                    <a:p>
                      <a:r>
                        <a:rPr lang="en-US" dirty="0" smtClean="0"/>
                        <a:t>3</a:t>
                      </a:r>
                      <a:endParaRPr lang="en-US" dirty="0"/>
                    </a:p>
                  </a:txBody>
                  <a:tcPr/>
                </a:tc>
                <a:tc>
                  <a:txBody>
                    <a:bodyPr/>
                    <a:lstStyle/>
                    <a:p>
                      <a:r>
                        <a:rPr lang="en-US" dirty="0" smtClean="0"/>
                        <a:t>Win sonic stretch LCD display ,CH,s12,3”-1920x720(cluster display)</a:t>
                      </a:r>
                      <a:endParaRPr lang="en-US" dirty="0"/>
                    </a:p>
                  </a:txBody>
                  <a:tcPr/>
                </a:tc>
                <a:tc>
                  <a:txBody>
                    <a:bodyPr/>
                    <a:lstStyle/>
                    <a:p>
                      <a:r>
                        <a:rPr lang="en-US" dirty="0" smtClean="0"/>
                        <a:t>1</a:t>
                      </a:r>
                    </a:p>
                  </a:txBody>
                  <a:tcPr/>
                </a:tc>
              </a:tr>
              <a:tr h="370840">
                <a:tc>
                  <a:txBody>
                    <a:bodyPr/>
                    <a:lstStyle/>
                    <a:p>
                      <a:r>
                        <a:rPr lang="en-US" dirty="0" smtClean="0"/>
                        <a:t>4</a:t>
                      </a:r>
                      <a:endParaRPr lang="en-US" dirty="0"/>
                    </a:p>
                  </a:txBody>
                  <a:tcPr/>
                </a:tc>
                <a:tc>
                  <a:txBody>
                    <a:bodyPr/>
                    <a:lstStyle/>
                    <a:p>
                      <a:r>
                        <a:rPr lang="en-US" dirty="0" smtClean="0"/>
                        <a:t>WIN Link 8 module 2.4GHz Wi-Fi +Bluetooth COM8 evaluation module</a:t>
                      </a:r>
                      <a:endParaRPr lang="en-US" dirty="0"/>
                    </a:p>
                  </a:txBody>
                  <a:tcPr/>
                </a:tc>
                <a:tc>
                  <a:txBody>
                    <a:bodyPr/>
                    <a:lstStyle/>
                    <a:p>
                      <a:r>
                        <a:rPr lang="en-US" dirty="0" smtClean="0"/>
                        <a:t>1</a:t>
                      </a:r>
                      <a:endParaRPr lang="en-US" dirty="0"/>
                    </a:p>
                  </a:txBody>
                  <a:tcPr/>
                </a:tc>
              </a:tr>
              <a:tr h="370840">
                <a:tc>
                  <a:txBody>
                    <a:bodyPr/>
                    <a:lstStyle/>
                    <a:p>
                      <a:r>
                        <a:rPr lang="en-US" dirty="0" smtClean="0"/>
                        <a:t>5</a:t>
                      </a:r>
                      <a:endParaRPr lang="en-US" dirty="0"/>
                    </a:p>
                  </a:txBody>
                  <a:tcPr/>
                </a:tc>
                <a:tc>
                  <a:txBody>
                    <a:bodyPr/>
                    <a:lstStyle/>
                    <a:p>
                      <a:r>
                        <a:rPr lang="en-US" dirty="0" smtClean="0"/>
                        <a:t>Mouser part no. 490-sdi65-12-ud-ps(charger)</a:t>
                      </a:r>
                      <a:endParaRPr lang="en-US" dirty="0"/>
                    </a:p>
                  </a:txBody>
                  <a:tcPr/>
                </a:tc>
                <a:tc>
                  <a:txBody>
                    <a:bodyPr/>
                    <a:lstStyle/>
                    <a:p>
                      <a:r>
                        <a:rPr lang="en-US" dirty="0" smtClean="0"/>
                        <a:t>1</a:t>
                      </a:r>
                      <a:endParaRPr lang="en-US" dirty="0"/>
                    </a:p>
                  </a:txBody>
                  <a:tcPr/>
                </a:tc>
              </a:tr>
              <a:tr h="370840">
                <a:tc>
                  <a:txBody>
                    <a:bodyPr/>
                    <a:lstStyle/>
                    <a:p>
                      <a:r>
                        <a:rPr lang="en-US" dirty="0" smtClean="0"/>
                        <a:t>6</a:t>
                      </a:r>
                      <a:endParaRPr lang="en-US" dirty="0"/>
                    </a:p>
                  </a:txBody>
                  <a:tcPr/>
                </a:tc>
                <a:tc>
                  <a:txBody>
                    <a:bodyPr/>
                    <a:lstStyle/>
                    <a:p>
                      <a:r>
                        <a:rPr lang="en-US" dirty="0" smtClean="0"/>
                        <a:t>Pioneer amplifier GM-D8704</a:t>
                      </a:r>
                      <a:endParaRPr lang="en-US" dirty="0"/>
                    </a:p>
                  </a:txBody>
                  <a:tcPr/>
                </a:tc>
                <a:tc>
                  <a:txBody>
                    <a:bodyPr/>
                    <a:lstStyle/>
                    <a:p>
                      <a:r>
                        <a:rPr lang="en-US" dirty="0" smtClean="0"/>
                        <a:t>1</a:t>
                      </a:r>
                      <a:endParaRPr lang="en-US" dirty="0"/>
                    </a:p>
                  </a:txBody>
                  <a:tcPr/>
                </a:tc>
              </a:tr>
              <a:tr h="370840">
                <a:tc>
                  <a:txBody>
                    <a:bodyPr/>
                    <a:lstStyle/>
                    <a:p>
                      <a:r>
                        <a:rPr lang="en-US" dirty="0" smtClean="0"/>
                        <a:t>7</a:t>
                      </a:r>
                      <a:endParaRPr lang="en-US" dirty="0"/>
                    </a:p>
                  </a:txBody>
                  <a:tcPr/>
                </a:tc>
                <a:tc>
                  <a:txBody>
                    <a:bodyPr/>
                    <a:lstStyle/>
                    <a:p>
                      <a:r>
                        <a:rPr lang="en-US" dirty="0" smtClean="0"/>
                        <a:t>SD-Cards and SD Card Extension Cable</a:t>
                      </a:r>
                      <a:endParaRPr lang="en-US" dirty="0"/>
                    </a:p>
                  </a:txBody>
                  <a:tcPr/>
                </a:tc>
                <a:tc>
                  <a:txBody>
                    <a:bodyPr/>
                    <a:lstStyle/>
                    <a:p>
                      <a:r>
                        <a:rPr lang="en-US" dirty="0" smtClean="0"/>
                        <a:t>2</a:t>
                      </a:r>
                      <a:endParaRPr lang="en-US" dirty="0"/>
                    </a:p>
                  </a:txBody>
                  <a:tcPr/>
                </a:tc>
              </a:tr>
              <a:tr h="370840">
                <a:tc>
                  <a:txBody>
                    <a:bodyPr/>
                    <a:lstStyle/>
                    <a:p>
                      <a:r>
                        <a:rPr lang="en-US" dirty="0" smtClean="0"/>
                        <a:t>8</a:t>
                      </a:r>
                      <a:endParaRPr lang="en-US" dirty="0"/>
                    </a:p>
                  </a:txBody>
                  <a:tcPr/>
                </a:tc>
                <a:tc>
                  <a:txBody>
                    <a:bodyPr/>
                    <a:lstStyle/>
                    <a:p>
                      <a:r>
                        <a:rPr lang="en-US" dirty="0" smtClean="0"/>
                        <a:t>USB Hub</a:t>
                      </a:r>
                      <a:endParaRPr lang="en-US" dirty="0"/>
                    </a:p>
                  </a:txBody>
                  <a:tcPr/>
                </a:tc>
                <a:tc>
                  <a:txBody>
                    <a:bodyPr/>
                    <a:lstStyle/>
                    <a:p>
                      <a:r>
                        <a:rPr lang="en-US" dirty="0" smtClean="0"/>
                        <a:t>2</a:t>
                      </a:r>
                      <a:endParaRPr lang="en-US" dirty="0"/>
                    </a:p>
                  </a:txBody>
                  <a:tcPr/>
                </a:tc>
              </a:tr>
              <a:tr h="370840">
                <a:tc>
                  <a:txBody>
                    <a:bodyPr/>
                    <a:lstStyle/>
                    <a:p>
                      <a:r>
                        <a:rPr lang="en-US" dirty="0" smtClean="0"/>
                        <a:t>9</a:t>
                      </a:r>
                      <a:endParaRPr lang="en-US" dirty="0"/>
                    </a:p>
                  </a:txBody>
                  <a:tcPr/>
                </a:tc>
                <a:tc>
                  <a:txBody>
                    <a:bodyPr/>
                    <a:lstStyle/>
                    <a:p>
                      <a:r>
                        <a:rPr lang="en-US" dirty="0" smtClean="0"/>
                        <a:t>HDMI cable</a:t>
                      </a:r>
                      <a:endParaRPr lang="en-US" dirty="0"/>
                    </a:p>
                  </a:txBody>
                  <a:tcPr/>
                </a:tc>
                <a:tc>
                  <a:txBody>
                    <a:bodyPr/>
                    <a:lstStyle/>
                    <a:p>
                      <a:r>
                        <a:rPr lang="en-US" dirty="0" smtClean="0"/>
                        <a:t>2</a:t>
                      </a:r>
                      <a:endParaRPr lang="en-US" dirty="0"/>
                    </a:p>
                  </a:txBody>
                  <a:tcPr/>
                </a:tc>
              </a:tr>
              <a:tr h="370840">
                <a:tc>
                  <a:txBody>
                    <a:bodyPr/>
                    <a:lstStyle/>
                    <a:p>
                      <a:r>
                        <a:rPr lang="en-US" dirty="0" smtClean="0"/>
                        <a:t>10</a:t>
                      </a:r>
                      <a:endParaRPr lang="en-US" dirty="0"/>
                    </a:p>
                  </a:txBody>
                  <a:tcPr/>
                </a:tc>
                <a:tc>
                  <a:txBody>
                    <a:bodyPr/>
                    <a:lstStyle/>
                    <a:p>
                      <a:r>
                        <a:rPr lang="en-US" dirty="0" smtClean="0"/>
                        <a:t>USB BT Dongle</a:t>
                      </a:r>
                      <a:endParaRPr lang="en-US" dirty="0"/>
                    </a:p>
                  </a:txBody>
                  <a:tcPr/>
                </a:tc>
                <a:tc>
                  <a:txBody>
                    <a:bodyPr/>
                    <a:lstStyle/>
                    <a:p>
                      <a:r>
                        <a:rPr lang="en-US" dirty="0" smtClean="0"/>
                        <a:t>2</a:t>
                      </a:r>
                      <a:endParaRPr lang="en-US" dirty="0"/>
                    </a:p>
                  </a:txBody>
                  <a:tcPr/>
                </a:tc>
              </a:tr>
              <a:tr h="370840">
                <a:tc>
                  <a:txBody>
                    <a:bodyPr/>
                    <a:lstStyle/>
                    <a:p>
                      <a:r>
                        <a:rPr lang="en-US" dirty="0" smtClean="0"/>
                        <a:t>11</a:t>
                      </a:r>
                      <a:endParaRPr lang="en-US" dirty="0"/>
                    </a:p>
                  </a:txBody>
                  <a:tcPr/>
                </a:tc>
                <a:tc>
                  <a:txBody>
                    <a:bodyPr/>
                    <a:lstStyle/>
                    <a:p>
                      <a:r>
                        <a:rPr lang="en-US" dirty="0" smtClean="0"/>
                        <a:t>3.5mm to 2 male RCA Adapter cable 4 feet</a:t>
                      </a:r>
                      <a:endParaRPr lang="en-US" dirty="0"/>
                    </a:p>
                  </a:txBody>
                  <a:tcPr/>
                </a:tc>
                <a:tc>
                  <a:txBody>
                    <a:bodyPr/>
                    <a:lstStyle/>
                    <a:p>
                      <a:r>
                        <a:rPr lang="en-US" dirty="0" smtClean="0"/>
                        <a:t>1</a:t>
                      </a:r>
                      <a:endParaRPr lang="en-US" dirty="0"/>
                    </a:p>
                  </a:txBody>
                  <a:tcPr/>
                </a:tc>
              </a:tr>
              <a:tr h="370840">
                <a:tc>
                  <a:txBody>
                    <a:bodyPr/>
                    <a:lstStyle/>
                    <a:p>
                      <a:r>
                        <a:rPr lang="en-US" dirty="0" smtClean="0"/>
                        <a:t>12</a:t>
                      </a:r>
                      <a:endParaRPr lang="en-US" dirty="0"/>
                    </a:p>
                  </a:txBody>
                  <a:tcPr/>
                </a:tc>
                <a:tc>
                  <a:txBody>
                    <a:bodyPr/>
                    <a:lstStyle/>
                    <a:p>
                      <a:r>
                        <a:rPr lang="en-US" dirty="0" smtClean="0"/>
                        <a:t>SIM Card</a:t>
                      </a:r>
                      <a:endParaRPr lang="en-US" dirty="0"/>
                    </a:p>
                  </a:txBody>
                  <a:tcPr/>
                </a:tc>
                <a:tc>
                  <a:txBody>
                    <a:bodyPr/>
                    <a:lstStyle/>
                    <a:p>
                      <a:r>
                        <a:rPr lang="en-US" dirty="0" smtClean="0"/>
                        <a:t>2</a:t>
                      </a:r>
                      <a:endParaRPr lang="en-US" dirty="0"/>
                    </a:p>
                  </a:txBody>
                  <a:tcPr/>
                </a:tc>
              </a:tr>
              <a:tr h="370840">
                <a:tc>
                  <a:txBody>
                    <a:bodyPr/>
                    <a:lstStyle/>
                    <a:p>
                      <a:r>
                        <a:rPr lang="en-US" dirty="0" smtClean="0"/>
                        <a:t>13</a:t>
                      </a:r>
                      <a:endParaRPr lang="en-US" dirty="0"/>
                    </a:p>
                  </a:txBody>
                  <a:tcPr/>
                </a:tc>
                <a:tc>
                  <a:txBody>
                    <a:bodyPr/>
                    <a:lstStyle/>
                    <a:p>
                      <a:r>
                        <a:rPr lang="en-US" dirty="0" err="1" smtClean="0"/>
                        <a:t>Quectel</a:t>
                      </a:r>
                      <a:r>
                        <a:rPr lang="en-US" dirty="0" smtClean="0"/>
                        <a:t> modem and </a:t>
                      </a:r>
                      <a:r>
                        <a:rPr lang="en-US" dirty="0" err="1" smtClean="0"/>
                        <a:t>Evb</a:t>
                      </a:r>
                      <a:r>
                        <a:rPr lang="en-US" dirty="0" smtClean="0"/>
                        <a:t> kit(wifi module/AF20 Ethernet)</a:t>
                      </a:r>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096000"/>
            <a:ext cx="9906000" cy="56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9601200" cy="533399"/>
          </a:xfrm>
        </p:spPr>
        <p:txBody>
          <a:bodyPr>
            <a:noAutofit/>
          </a:bodyPr>
          <a:lstStyle/>
          <a:p>
            <a:pPr algn="l"/>
            <a:r>
              <a:rPr lang="en-US" sz="2000" dirty="0" smtClean="0">
                <a:solidFill>
                  <a:schemeClr val="bg1"/>
                </a:solidFill>
              </a:rPr>
              <a:t>Checklist</a:t>
            </a:r>
            <a:endParaRPr lang="en-US" sz="2000" dirty="0">
              <a:solidFill>
                <a:schemeClr val="bg1"/>
              </a:solidFill>
            </a:endParaRPr>
          </a:p>
        </p:txBody>
      </p:sp>
      <p:graphicFrame>
        <p:nvGraphicFramePr>
          <p:cNvPr id="7" name="Table 6"/>
          <p:cNvGraphicFramePr>
            <a:graphicFrameLocks noGrp="1"/>
          </p:cNvGraphicFramePr>
          <p:nvPr/>
        </p:nvGraphicFramePr>
        <p:xfrm>
          <a:off x="1" y="1447800"/>
          <a:ext cx="4191000" cy="2485499"/>
        </p:xfrm>
        <a:graphic>
          <a:graphicData uri="http://schemas.openxmlformats.org/drawingml/2006/table">
            <a:tbl>
              <a:tblPr>
                <a:tableStyleId>{3C2FFA5D-87B4-456A-9821-1D502468CF0F}</a:tableStyleId>
              </a:tblPr>
              <a:tblGrid>
                <a:gridCol w="833923"/>
                <a:gridCol w="1090515"/>
                <a:gridCol w="2266562"/>
              </a:tblGrid>
              <a:tr h="198840">
                <a:tc rowSpan="10">
                  <a:txBody>
                    <a:bodyPr/>
                    <a:lstStyle/>
                    <a:p>
                      <a:pPr algn="r" fontAlgn="t"/>
                      <a:r>
                        <a:rPr lang="en-US" sz="1100" u="none" strike="noStrike" dirty="0"/>
                        <a:t>1</a:t>
                      </a:r>
                      <a:endParaRPr lang="en-US" sz="1100" b="0" i="0" u="none" strike="noStrike" dirty="0">
                        <a:solidFill>
                          <a:srgbClr val="000000"/>
                        </a:solidFill>
                        <a:latin typeface="Calibri"/>
                      </a:endParaRPr>
                    </a:p>
                  </a:txBody>
                  <a:tcPr marL="9525" marR="9525" marT="9525" marB="0"/>
                </a:tc>
                <a:tc rowSpan="10">
                  <a:txBody>
                    <a:bodyPr/>
                    <a:lstStyle/>
                    <a:p>
                      <a:pPr algn="ctr" fontAlgn="t"/>
                      <a:r>
                        <a:rPr lang="en-US" sz="1100" u="none" strike="noStrike" dirty="0"/>
                        <a:t>HMI</a:t>
                      </a:r>
                      <a:endParaRPr lang="en-US" sz="1100" b="0" i="0" u="none" strike="noStrike" dirty="0">
                        <a:solidFill>
                          <a:srgbClr val="000000"/>
                        </a:solidFill>
                        <a:latin typeface="Calibri"/>
                      </a:endParaRPr>
                    </a:p>
                  </a:txBody>
                  <a:tcPr marL="9525" marR="9525" marT="9525" marB="0"/>
                </a:tc>
                <a:tc>
                  <a:txBody>
                    <a:bodyPr/>
                    <a:lstStyle/>
                    <a:p>
                      <a:pPr algn="l" fontAlgn="b"/>
                      <a:r>
                        <a:rPr lang="en-US" sz="1100" u="none" strike="noStrike"/>
                        <a:t>QT/QML based HMI</a:t>
                      </a:r>
                      <a:endParaRPr lang="en-US" sz="1100" b="0" i="0" u="none" strike="noStrike">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dirty="0"/>
                        <a:t>MVC based Architecture</a:t>
                      </a:r>
                      <a:endParaRPr lang="en-US" sz="1100" b="0" i="0" u="none" strike="noStrike" dirty="0">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a:t>interface HMI with CAN</a:t>
                      </a:r>
                      <a:endParaRPr lang="en-US" sz="1100" b="0" i="0" u="none" strike="noStrike">
                        <a:solidFill>
                          <a:srgbClr val="000000"/>
                        </a:solidFill>
                        <a:latin typeface="Calibri"/>
                      </a:endParaRPr>
                    </a:p>
                  </a:txBody>
                  <a:tcPr marL="9525" marR="9525" marT="9525" marB="0" anchor="b"/>
                </a:tc>
              </a:tr>
              <a:tr h="359900">
                <a:tc vMerge="1">
                  <a:txBody>
                    <a:bodyPr/>
                    <a:lstStyle/>
                    <a:p>
                      <a:endParaRPr lang="en-US"/>
                    </a:p>
                  </a:txBody>
                  <a:tcPr/>
                </a:tc>
                <a:tc vMerge="1">
                  <a:txBody>
                    <a:bodyPr/>
                    <a:lstStyle/>
                    <a:p>
                      <a:endParaRPr lang="en-US"/>
                    </a:p>
                  </a:txBody>
                  <a:tcPr/>
                </a:tc>
                <a:tc>
                  <a:txBody>
                    <a:bodyPr/>
                    <a:lstStyle/>
                    <a:p>
                      <a:pPr algn="l" fontAlgn="b"/>
                      <a:r>
                        <a:rPr lang="en-US" sz="1100" u="none" strike="noStrike" dirty="0"/>
                        <a:t>interface HMI with IPC like DBUS</a:t>
                      </a:r>
                      <a:endParaRPr lang="en-US" sz="1100" b="0" i="0" u="none" strike="noStrike" dirty="0">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a:t>Touch based input controls</a:t>
                      </a:r>
                      <a:endParaRPr lang="en-US" sz="1100" b="0" i="0" u="none" strike="noStrike">
                        <a:solidFill>
                          <a:srgbClr val="000000"/>
                        </a:solidFill>
                        <a:latin typeface="Calibri"/>
                      </a:endParaRPr>
                    </a:p>
                  </a:txBody>
                  <a:tcPr marL="9525" marR="9525" marT="9525" marB="0" anchor="b"/>
                </a:tc>
              </a:tr>
              <a:tr h="534879">
                <a:tc vMerge="1">
                  <a:txBody>
                    <a:bodyPr/>
                    <a:lstStyle/>
                    <a:p>
                      <a:endParaRPr lang="en-US"/>
                    </a:p>
                  </a:txBody>
                  <a:tcPr/>
                </a:tc>
                <a:tc vMerge="1">
                  <a:txBody>
                    <a:bodyPr/>
                    <a:lstStyle/>
                    <a:p>
                      <a:endParaRPr lang="en-US"/>
                    </a:p>
                  </a:txBody>
                  <a:tcPr/>
                </a:tc>
                <a:tc>
                  <a:txBody>
                    <a:bodyPr/>
                    <a:lstStyle/>
                    <a:p>
                      <a:pPr algn="l" fontAlgn="b"/>
                      <a:r>
                        <a:rPr lang="en-US" sz="1100" u="none" strike="noStrike"/>
                        <a:t>enhanced user experience(Graphics,animation,media)</a:t>
                      </a:r>
                      <a:endParaRPr lang="en-US" sz="1100" b="0" i="0" u="none" strike="noStrike">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a:t>Multi HMI Themes supported </a:t>
                      </a:r>
                      <a:endParaRPr lang="en-US" sz="1100" b="0" i="0" u="none" strike="noStrike">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a:t>cross platform HMI support</a:t>
                      </a:r>
                      <a:endParaRPr lang="en-US" sz="1100" b="0" i="0" u="none" strike="noStrike">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a:t>Pop ups and warnings</a:t>
                      </a:r>
                      <a:endParaRPr lang="en-US" sz="1100" b="0" i="0" u="none" strike="noStrike">
                        <a:solidFill>
                          <a:srgbClr val="000000"/>
                        </a:solidFill>
                        <a:latin typeface="Calibri"/>
                      </a:endParaRPr>
                    </a:p>
                  </a:txBody>
                  <a:tcPr marL="9525" marR="9525" marT="9525" marB="0" anchor="b"/>
                </a:tc>
              </a:tr>
              <a:tr h="198840">
                <a:tc vMerge="1">
                  <a:txBody>
                    <a:bodyPr/>
                    <a:lstStyle/>
                    <a:p>
                      <a:endParaRPr lang="en-US"/>
                    </a:p>
                  </a:txBody>
                  <a:tcPr/>
                </a:tc>
                <a:tc vMerge="1">
                  <a:txBody>
                    <a:bodyPr/>
                    <a:lstStyle/>
                    <a:p>
                      <a:endParaRPr lang="en-US"/>
                    </a:p>
                  </a:txBody>
                  <a:tcPr/>
                </a:tc>
                <a:tc>
                  <a:txBody>
                    <a:bodyPr/>
                    <a:lstStyle/>
                    <a:p>
                      <a:pPr algn="l" fontAlgn="b"/>
                      <a:r>
                        <a:rPr lang="en-US" sz="1100" u="none" strike="noStrike" dirty="0"/>
                        <a:t>Startup and farewell screen</a:t>
                      </a:r>
                      <a:endParaRPr lang="en-US" sz="1100" b="0" i="0" u="none" strike="noStrike" dirty="0">
                        <a:solidFill>
                          <a:srgbClr val="000000"/>
                        </a:solidFill>
                        <a:latin typeface="Calibri"/>
                      </a:endParaRPr>
                    </a:p>
                  </a:txBody>
                  <a:tcPr marL="9525" marR="9525" marT="9525" marB="0" anchor="b"/>
                </a:tc>
              </a:tr>
            </a:tbl>
          </a:graphicData>
        </a:graphic>
      </p:graphicFrame>
      <p:graphicFrame>
        <p:nvGraphicFramePr>
          <p:cNvPr id="8" name="Table 7"/>
          <p:cNvGraphicFramePr>
            <a:graphicFrameLocks noGrp="1"/>
          </p:cNvGraphicFramePr>
          <p:nvPr/>
        </p:nvGraphicFramePr>
        <p:xfrm>
          <a:off x="1" y="4191000"/>
          <a:ext cx="4267200" cy="1510665"/>
        </p:xfrm>
        <a:graphic>
          <a:graphicData uri="http://schemas.openxmlformats.org/drawingml/2006/table">
            <a:tbl>
              <a:tblPr>
                <a:tableStyleId>{284E427A-3D55-4303-BF80-6455036E1DE7}</a:tableStyleId>
              </a:tblPr>
              <a:tblGrid>
                <a:gridCol w="718457"/>
                <a:gridCol w="979714"/>
                <a:gridCol w="2569029"/>
              </a:tblGrid>
              <a:tr h="190500">
                <a:tc rowSpan="2">
                  <a:txBody>
                    <a:bodyPr/>
                    <a:lstStyle/>
                    <a:p>
                      <a:pPr algn="r" fontAlgn="t"/>
                      <a:r>
                        <a:rPr lang="en-US" sz="1100" u="none" strike="noStrike" dirty="0"/>
                        <a:t>2</a:t>
                      </a:r>
                      <a:endParaRPr lang="en-US" sz="1100" b="0" i="0" u="none" strike="noStrike" dirty="0">
                        <a:solidFill>
                          <a:srgbClr val="000000"/>
                        </a:solidFill>
                        <a:latin typeface="Calibri"/>
                      </a:endParaRPr>
                    </a:p>
                  </a:txBody>
                  <a:tcPr marL="9525" marR="9525" marT="9525" marB="0"/>
                </a:tc>
                <a:tc rowSpan="2">
                  <a:txBody>
                    <a:bodyPr/>
                    <a:lstStyle/>
                    <a:p>
                      <a:pPr algn="ctr" fontAlgn="t"/>
                      <a:r>
                        <a:rPr lang="en-US" sz="1100" u="none" strike="noStrike" dirty="0"/>
                        <a:t>IOT </a:t>
                      </a:r>
                      <a:r>
                        <a:rPr lang="en-US" sz="1100" u="none" strike="noStrike" dirty="0" smtClean="0"/>
                        <a:t>integration</a:t>
                      </a:r>
                      <a:endParaRPr lang="en-US" sz="1100" b="0" i="0" u="none" strike="noStrike" dirty="0">
                        <a:solidFill>
                          <a:srgbClr val="000000"/>
                        </a:solidFill>
                        <a:latin typeface="Calibri"/>
                      </a:endParaRPr>
                    </a:p>
                  </a:txBody>
                  <a:tcPr marL="9525" marR="9525" marT="9525" marB="0"/>
                </a:tc>
                <a:tc>
                  <a:txBody>
                    <a:bodyPr/>
                    <a:lstStyle/>
                    <a:p>
                      <a:pPr algn="l" fontAlgn="b"/>
                      <a:r>
                        <a:rPr lang="en-US" sz="1100" u="none" strike="noStrike"/>
                        <a:t>MQTT</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 </a:t>
                      </a:r>
                      <a:endParaRPr lang="en-US" sz="1100" b="0" i="0" u="none" strike="noStrike">
                        <a:solidFill>
                          <a:srgbClr val="000000"/>
                        </a:solidFill>
                        <a:latin typeface="Calibri"/>
                      </a:endParaRPr>
                    </a:p>
                  </a:txBody>
                  <a:tcPr marL="9525" marR="9525" marT="9525" marB="0" anchor="b"/>
                </a:tc>
              </a:tr>
              <a:tr h="0">
                <a:tc rowSpan="4">
                  <a:txBody>
                    <a:bodyPr/>
                    <a:lstStyle/>
                    <a:p>
                      <a:pPr algn="r" fontAlgn="t"/>
                      <a:r>
                        <a:rPr lang="en-US" sz="1100" u="none" strike="noStrike"/>
                        <a:t>3</a:t>
                      </a:r>
                      <a:endParaRPr lang="en-US" sz="1100" b="0" i="0" u="none" strike="noStrike">
                        <a:solidFill>
                          <a:srgbClr val="000000"/>
                        </a:solidFill>
                        <a:latin typeface="Calibri"/>
                      </a:endParaRPr>
                    </a:p>
                  </a:txBody>
                  <a:tcPr marL="9525" marR="9525" marT="9525" marB="0"/>
                </a:tc>
                <a:tc rowSpan="4">
                  <a:txBody>
                    <a:bodyPr/>
                    <a:lstStyle/>
                    <a:p>
                      <a:pPr algn="ctr" fontAlgn="t"/>
                      <a:r>
                        <a:rPr lang="en-US" sz="1100" u="none" strike="noStrike"/>
                        <a:t>connected Car</a:t>
                      </a:r>
                      <a:endParaRPr lang="en-US" sz="1100" b="0" i="0" u="none" strike="noStrike">
                        <a:solidFill>
                          <a:srgbClr val="000000"/>
                        </a:solidFill>
                        <a:latin typeface="Calibri"/>
                      </a:endParaRPr>
                    </a:p>
                  </a:txBody>
                  <a:tcPr marL="9525" marR="9525" marT="9525" marB="0"/>
                </a:tc>
                <a:tc>
                  <a:txBody>
                    <a:bodyPr/>
                    <a:lstStyle/>
                    <a:p>
                      <a:pPr algn="l" fontAlgn="b"/>
                      <a:r>
                        <a:rPr lang="en-US" sz="1100" u="none" strike="noStrike" dirty="0"/>
                        <a:t>Cloud connectivity</a:t>
                      </a:r>
                      <a:endParaRPr lang="en-US" sz="1100" b="0" i="0" u="none" strike="noStrike" dirty="0">
                        <a:solidFill>
                          <a:srgbClr val="000000"/>
                        </a:solidFill>
                        <a:latin typeface="Calibri"/>
                      </a:endParaRPr>
                    </a:p>
                  </a:txBody>
                  <a:tcPr marL="9525" marR="9525" marT="9525" marB="0" anchor="b"/>
                </a:tc>
              </a:tr>
              <a:tr h="381000">
                <a:tc vMerge="1">
                  <a:txBody>
                    <a:bodyPr/>
                    <a:lstStyle/>
                    <a:p>
                      <a:endParaRPr lang="en-US"/>
                    </a:p>
                  </a:txBody>
                  <a:tcPr/>
                </a:tc>
                <a:tc vMerge="1">
                  <a:txBody>
                    <a:bodyPr/>
                    <a:lstStyle/>
                    <a:p>
                      <a:endParaRPr lang="en-US"/>
                    </a:p>
                  </a:txBody>
                  <a:tcPr/>
                </a:tc>
                <a:tc>
                  <a:txBody>
                    <a:bodyPr/>
                    <a:lstStyle/>
                    <a:p>
                      <a:pPr algn="l" fontAlgn="b"/>
                      <a:r>
                        <a:rPr lang="en-US" sz="1100" u="none" strike="noStrike"/>
                        <a:t>IOT HUB device intigration(IOT edgeruntime)</a:t>
                      </a:r>
                      <a:endParaRPr lang="en-US" sz="1100" b="0" i="0" u="none" strike="noStrike">
                        <a:solidFill>
                          <a:srgbClr val="000000"/>
                        </a:solidFill>
                        <a:latin typeface="Calibri"/>
                      </a:endParaRPr>
                    </a:p>
                  </a:txBody>
                  <a:tcPr marL="9525" marR="9525" marT="9525" marB="0" anchor="b"/>
                </a:tc>
              </a:tr>
              <a:tr h="381000">
                <a:tc vMerge="1">
                  <a:txBody>
                    <a:bodyPr/>
                    <a:lstStyle/>
                    <a:p>
                      <a:endParaRPr lang="en-US"/>
                    </a:p>
                  </a:txBody>
                  <a:tcPr/>
                </a:tc>
                <a:tc vMerge="1">
                  <a:txBody>
                    <a:bodyPr/>
                    <a:lstStyle/>
                    <a:p>
                      <a:endParaRPr lang="en-US"/>
                    </a:p>
                  </a:txBody>
                  <a:tcPr/>
                </a:tc>
                <a:tc>
                  <a:txBody>
                    <a:bodyPr/>
                    <a:lstStyle/>
                    <a:p>
                      <a:pPr algn="l" fontAlgn="b"/>
                      <a:r>
                        <a:rPr lang="en-US" sz="1100" u="none" strike="noStrike"/>
                        <a:t>Virtual voice assistance (Alexa auto intigration)</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t>SW upgrade USB</a:t>
                      </a:r>
                      <a:endParaRPr lang="en-US" sz="1100" b="0" i="0" u="none" strike="noStrike" dirty="0">
                        <a:solidFill>
                          <a:srgbClr val="000000"/>
                        </a:solidFill>
                        <a:latin typeface="Calibri"/>
                      </a:endParaRPr>
                    </a:p>
                  </a:txBody>
                  <a:tcPr marL="9525" marR="9525" marT="9525" marB="0" anchor="b"/>
                </a:tc>
              </a:tr>
            </a:tbl>
          </a:graphicData>
        </a:graphic>
      </p:graphicFrame>
      <p:graphicFrame>
        <p:nvGraphicFramePr>
          <p:cNvPr id="9" name="Table 8"/>
          <p:cNvGraphicFramePr>
            <a:graphicFrameLocks noGrp="1"/>
          </p:cNvGraphicFramePr>
          <p:nvPr/>
        </p:nvGraphicFramePr>
        <p:xfrm>
          <a:off x="4648200" y="457200"/>
          <a:ext cx="4952999" cy="2285998"/>
        </p:xfrm>
        <a:graphic>
          <a:graphicData uri="http://schemas.openxmlformats.org/drawingml/2006/table">
            <a:tbl>
              <a:tblPr>
                <a:tableStyleId>{69C7853C-536D-4A76-A0AE-DD22124D55A5}</a:tableStyleId>
              </a:tblPr>
              <a:tblGrid>
                <a:gridCol w="833923"/>
                <a:gridCol w="909734"/>
                <a:gridCol w="3209342"/>
              </a:tblGrid>
              <a:tr h="207818">
                <a:tc rowSpan="10">
                  <a:txBody>
                    <a:bodyPr/>
                    <a:lstStyle/>
                    <a:p>
                      <a:pPr algn="r" fontAlgn="t"/>
                      <a:r>
                        <a:rPr lang="en-US" sz="1100" u="none" strike="noStrike" dirty="0"/>
                        <a:t>4</a:t>
                      </a:r>
                      <a:endParaRPr lang="en-US" sz="1100" b="0" i="0" u="none" strike="noStrike" dirty="0">
                        <a:solidFill>
                          <a:srgbClr val="000000"/>
                        </a:solidFill>
                        <a:latin typeface="Calibri"/>
                      </a:endParaRPr>
                    </a:p>
                  </a:txBody>
                  <a:tcPr marL="9525" marR="9525" marT="9525" marB="0"/>
                </a:tc>
                <a:tc rowSpan="10">
                  <a:txBody>
                    <a:bodyPr/>
                    <a:lstStyle/>
                    <a:p>
                      <a:pPr algn="ctr" fontAlgn="t"/>
                      <a:r>
                        <a:rPr lang="en-US" sz="1100" u="none" strike="noStrike" dirty="0"/>
                        <a:t>infotainment display</a:t>
                      </a:r>
                      <a:endParaRPr lang="en-US" sz="1100" b="0" i="0" u="none" strike="noStrike" dirty="0">
                        <a:solidFill>
                          <a:srgbClr val="000000"/>
                        </a:solidFill>
                        <a:latin typeface="Calibri"/>
                      </a:endParaRPr>
                    </a:p>
                  </a:txBody>
                  <a:tcPr marL="9525" marR="9525" marT="9525" marB="0"/>
                </a:tc>
                <a:tc>
                  <a:txBody>
                    <a:bodyPr/>
                    <a:lstStyle/>
                    <a:p>
                      <a:pPr algn="l" fontAlgn="b"/>
                      <a:r>
                        <a:rPr lang="en-US" sz="1100" u="none" strike="noStrike"/>
                        <a:t>Radio</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dirty="0" smtClean="0"/>
                        <a:t>Bluetooth(A2DP,HFP</a:t>
                      </a:r>
                      <a:r>
                        <a:rPr lang="en-US" sz="1100" u="none" strike="noStrike" dirty="0"/>
                        <a:t>)</a:t>
                      </a:r>
                      <a:endParaRPr lang="en-US" sz="1100" b="0" i="0" u="none" strike="noStrike" dirty="0">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a:t>BT Audio Multicasting</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a:t>wifi media streaming(RSE)</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a:t>Ethernet AVB</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dirty="0"/>
                        <a:t>media player USB</a:t>
                      </a:r>
                      <a:endParaRPr lang="en-US" sz="1100" b="0" i="0" u="none" strike="noStrike" dirty="0">
                        <a:solidFill>
                          <a:srgbClr val="000000"/>
                        </a:solidFill>
                        <a:latin typeface="Calibri"/>
                      </a:endParaRPr>
                    </a:p>
                  </a:txBody>
                  <a:tcPr marL="9525" marR="9525" marT="9525" marB="0" anchor="b"/>
                </a:tc>
              </a:tr>
              <a:tr h="415636">
                <a:tc vMerge="1">
                  <a:txBody>
                    <a:bodyPr/>
                    <a:lstStyle/>
                    <a:p>
                      <a:endParaRPr lang="en-US"/>
                    </a:p>
                  </a:txBody>
                  <a:tcPr/>
                </a:tc>
                <a:tc vMerge="1">
                  <a:txBody>
                    <a:bodyPr/>
                    <a:lstStyle/>
                    <a:p>
                      <a:endParaRPr lang="en-US"/>
                    </a:p>
                  </a:txBody>
                  <a:tcPr/>
                </a:tc>
                <a:tc>
                  <a:txBody>
                    <a:bodyPr/>
                    <a:lstStyle/>
                    <a:p>
                      <a:pPr algn="l" fontAlgn="b"/>
                      <a:r>
                        <a:rPr lang="en-US" sz="1100" u="none" strike="noStrike"/>
                        <a:t>personal assistance(calender and themes)</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dirty="0"/>
                        <a:t>Camera </a:t>
                      </a:r>
                      <a:r>
                        <a:rPr lang="en-US" sz="1100" u="none" strike="noStrike" dirty="0" smtClean="0"/>
                        <a:t>integration</a:t>
                      </a:r>
                      <a:endParaRPr lang="en-US" sz="1100" b="0" i="0" u="none" strike="noStrike" dirty="0">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a:t>gesture control</a:t>
                      </a:r>
                      <a:endParaRPr lang="en-US" sz="1100" b="0" i="0" u="none" strike="noStrike">
                        <a:solidFill>
                          <a:srgbClr val="000000"/>
                        </a:solidFill>
                        <a:latin typeface="Calibri"/>
                      </a:endParaRPr>
                    </a:p>
                  </a:txBody>
                  <a:tcPr marL="9525" marR="9525" marT="9525" marB="0" anchor="b"/>
                </a:tc>
              </a:tr>
              <a:tr h="207818">
                <a:tc vMerge="1">
                  <a:txBody>
                    <a:bodyPr/>
                    <a:lstStyle/>
                    <a:p>
                      <a:endParaRPr lang="en-US"/>
                    </a:p>
                  </a:txBody>
                  <a:tcPr/>
                </a:tc>
                <a:tc vMerge="1">
                  <a:txBody>
                    <a:bodyPr/>
                    <a:lstStyle/>
                    <a:p>
                      <a:endParaRPr lang="en-US"/>
                    </a:p>
                  </a:txBody>
                  <a:tcPr/>
                </a:tc>
                <a:tc>
                  <a:txBody>
                    <a:bodyPr/>
                    <a:lstStyle/>
                    <a:p>
                      <a:pPr algn="l" fontAlgn="b"/>
                      <a:r>
                        <a:rPr lang="en-US" sz="1100" u="none" strike="noStrike" dirty="0"/>
                        <a:t>settings (IVI, vehicle control)</a:t>
                      </a:r>
                      <a:endParaRPr lang="en-US" sz="1100" b="0" i="0" u="none" strike="noStrike" dirty="0">
                        <a:solidFill>
                          <a:srgbClr val="000000"/>
                        </a:solidFill>
                        <a:latin typeface="Calibri"/>
                      </a:endParaRPr>
                    </a:p>
                  </a:txBody>
                  <a:tcPr marL="9525" marR="9525" marT="9525" marB="0" anchor="b"/>
                </a:tc>
              </a:tr>
            </a:tbl>
          </a:graphicData>
        </a:graphic>
      </p:graphicFrame>
      <p:graphicFrame>
        <p:nvGraphicFramePr>
          <p:cNvPr id="10" name="Table 9"/>
          <p:cNvGraphicFramePr>
            <a:graphicFrameLocks noGrp="1"/>
          </p:cNvGraphicFramePr>
          <p:nvPr/>
        </p:nvGraphicFramePr>
        <p:xfrm>
          <a:off x="4648200" y="2971800"/>
          <a:ext cx="4978401" cy="3429000"/>
        </p:xfrm>
        <a:graphic>
          <a:graphicData uri="http://schemas.openxmlformats.org/drawingml/2006/table">
            <a:tbl>
              <a:tblPr>
                <a:tableStyleId>{775DCB02-9BB8-47FD-8907-85C794F793BA}</a:tableStyleId>
              </a:tblPr>
              <a:tblGrid>
                <a:gridCol w="838200"/>
                <a:gridCol w="914400"/>
                <a:gridCol w="3225801"/>
              </a:tblGrid>
              <a:tr h="190500">
                <a:tc rowSpan="17">
                  <a:txBody>
                    <a:bodyPr/>
                    <a:lstStyle/>
                    <a:p>
                      <a:pPr algn="r" fontAlgn="t"/>
                      <a:r>
                        <a:rPr lang="en-US" sz="1100" u="none" strike="noStrike" dirty="0"/>
                        <a:t>5</a:t>
                      </a:r>
                      <a:endParaRPr lang="en-US" sz="1100" b="0" i="0" u="none" strike="noStrike" dirty="0">
                        <a:solidFill>
                          <a:srgbClr val="000000"/>
                        </a:solidFill>
                        <a:latin typeface="Calibri"/>
                      </a:endParaRPr>
                    </a:p>
                  </a:txBody>
                  <a:tcPr marL="9525" marR="9525" marT="9525" marB="0"/>
                </a:tc>
                <a:tc rowSpan="17">
                  <a:txBody>
                    <a:bodyPr/>
                    <a:lstStyle/>
                    <a:p>
                      <a:pPr algn="ctr" fontAlgn="t"/>
                      <a:r>
                        <a:rPr lang="en-US" sz="1100" u="none" strike="noStrike" dirty="0"/>
                        <a:t>Digital instrument cluster</a:t>
                      </a:r>
                      <a:endParaRPr lang="en-US" sz="1100" b="0" i="0" u="none" strike="noStrike" dirty="0">
                        <a:solidFill>
                          <a:srgbClr val="000000"/>
                        </a:solidFill>
                        <a:latin typeface="Calibri"/>
                      </a:endParaRPr>
                    </a:p>
                  </a:txBody>
                  <a:tcPr marL="9525" marR="9525" marT="9525" marB="0"/>
                </a:tc>
                <a:tc>
                  <a:txBody>
                    <a:bodyPr/>
                    <a:lstStyle/>
                    <a:p>
                      <a:pPr algn="l" fontAlgn="b"/>
                      <a:r>
                        <a:rPr lang="en-US" sz="1100" u="none" strike="noStrike"/>
                        <a:t>Speed</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RPM</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Total KM/mile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Time &amp; date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gear info(PRDN)</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smtClean="0"/>
                        <a:t>mode(Eco/sport/ power saver)</a:t>
                      </a:r>
                      <a:endParaRPr lang="en-US" sz="1100" b="0" i="0" u="none" strike="noStrike" dirty="0">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t>telltales</a:t>
                      </a:r>
                      <a:endParaRPr lang="en-US" sz="1100" b="0" i="0" u="none" strike="noStrike" dirty="0">
                        <a:solidFill>
                          <a:srgbClr val="000000"/>
                        </a:solidFill>
                        <a:latin typeface="Calibri"/>
                      </a:endParaRPr>
                    </a:p>
                  </a:txBody>
                  <a:tcPr marL="9525" marR="9525" marT="9525" marB="0" anchor="b"/>
                </a:tc>
              </a:tr>
              <a:tr h="381000">
                <a:tc vMerge="1">
                  <a:txBody>
                    <a:bodyPr/>
                    <a:lstStyle/>
                    <a:p>
                      <a:endParaRPr lang="en-US"/>
                    </a:p>
                  </a:txBody>
                  <a:tcPr/>
                </a:tc>
                <a:tc vMerge="1">
                  <a:txBody>
                    <a:bodyPr/>
                    <a:lstStyle/>
                    <a:p>
                      <a:endParaRPr lang="en-US"/>
                    </a:p>
                  </a:txBody>
                  <a:tcPr/>
                </a:tc>
                <a:tc>
                  <a:txBody>
                    <a:bodyPr/>
                    <a:lstStyle/>
                    <a:p>
                      <a:pPr algn="l" fontAlgn="b"/>
                      <a:r>
                        <a:rPr lang="en-US" sz="1100" u="none" strike="noStrike"/>
                        <a:t>warningns(door lock , seatbelt ,lane change)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tripcomputer details</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distance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EV:state of change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EV:state of health</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EV:Pack current</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EV:pack temperature</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EV:battery charging</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t>EV:performance feedback</a:t>
                      </a:r>
                      <a:endParaRPr lang="en-US" sz="1100" b="0" i="0" u="none" strike="noStrike">
                        <a:solidFill>
                          <a:srgbClr val="000000"/>
                        </a:solidFill>
                        <a:latin typeface="Calibri"/>
                      </a:endParaRPr>
                    </a:p>
                  </a:txBody>
                  <a:tcPr marL="9525" marR="9525" marT="9525" marB="0" anchor="b"/>
                </a:tc>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t>EV: battery saver mode</a:t>
                      </a:r>
                      <a:endParaRPr lang="en-US" sz="1100" b="0" i="0" u="none" strike="noStrike" dirty="0">
                        <a:solidFill>
                          <a:srgbClr val="000000"/>
                        </a:solidFill>
                        <a:latin typeface="Calibri"/>
                      </a:endParaRPr>
                    </a:p>
                  </a:txBody>
                  <a:tcPr marL="9525" marR="9525" marT="9525" marB="0" anchor="b"/>
                </a:tc>
              </a:tr>
            </a:tbl>
          </a:graphicData>
        </a:graphic>
      </p:graphicFrame>
      <p:pic>
        <p:nvPicPr>
          <p:cNvPr id="5122" name="Picture 2"/>
          <p:cNvPicPr>
            <a:picLocks noChangeAspect="1" noChangeArrowheads="1"/>
          </p:cNvPicPr>
          <p:nvPr/>
        </p:nvPicPr>
        <p:blipFill>
          <a:blip r:embed="rId2">
            <a:clrChange>
              <a:clrFrom>
                <a:srgbClr val="000000"/>
              </a:clrFrom>
              <a:clrTo>
                <a:srgbClr val="000000">
                  <a:alpha val="0"/>
                </a:srgbClr>
              </a:clrTo>
            </a:clrChange>
            <a:lum bright="-28000" contrast="9000"/>
          </a:blip>
          <a:srcRect/>
          <a:stretch>
            <a:fillRect/>
          </a:stretch>
        </p:blipFill>
        <p:spPr bwMode="auto">
          <a:xfrm>
            <a:off x="0" y="6297613"/>
            <a:ext cx="9906000" cy="560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9524</TotalTime>
  <Words>2023</Words>
  <Application>Microsoft Office PowerPoint</Application>
  <PresentationFormat>A4 Paper (210x297 mm)</PresentationFormat>
  <Paragraphs>746</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AOSP </vt:lpstr>
      <vt:lpstr>system </vt:lpstr>
      <vt:lpstr>Building AOSP</vt:lpstr>
      <vt:lpstr>Slide 4</vt:lpstr>
      <vt:lpstr>Automotive cockpit display</vt:lpstr>
      <vt:lpstr>Team</vt:lpstr>
      <vt:lpstr>Architecture cluster</vt:lpstr>
      <vt:lpstr>HW platform components</vt:lpstr>
      <vt:lpstr>Checklist</vt:lpstr>
      <vt:lpstr>BT, Wi-Fi SDD </vt:lpstr>
      <vt:lpstr>BT, Wi-Fi SDD</vt:lpstr>
      <vt:lpstr>BT, Wi-Fi SDD</vt:lpstr>
      <vt:lpstr>BT, Wi-Fi SDD</vt:lpstr>
      <vt:lpstr>BT, Wi-Fi SDD</vt:lpstr>
      <vt:lpstr>Slide 15</vt:lpstr>
      <vt:lpstr>Slide 16</vt:lpstr>
      <vt:lpstr>Android Auto</vt:lpstr>
      <vt:lpstr>Android Auto</vt:lpstr>
      <vt:lpstr>Android Auto</vt:lpstr>
      <vt:lpstr>Android Auto</vt:lpstr>
      <vt:lpstr>Android Auto</vt:lpstr>
      <vt:lpstr>Android Auto</vt:lpstr>
      <vt:lpstr>Android Auto</vt:lpstr>
      <vt:lpstr>Android Auto</vt:lpstr>
      <vt:lpstr>Android Auto</vt:lpstr>
      <vt:lpstr>Android Auto</vt:lpstr>
      <vt:lpstr>Android Auto</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lpstr>Head unit integration guide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Hafeez __</dc:creator>
  <cp:lastModifiedBy>Hafeez __</cp:lastModifiedBy>
  <cp:revision>174</cp:revision>
  <dcterms:created xsi:type="dcterms:W3CDTF">2024-03-16T08:11:26Z</dcterms:created>
  <dcterms:modified xsi:type="dcterms:W3CDTF">2024-05-02T15:56:54Z</dcterms:modified>
</cp:coreProperties>
</file>