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76" r:id="rId23"/>
  </p:sldIdLst>
  <p:sldSz cx="9144000" cy="5143500" type="screen16x9"/>
  <p:notesSz cx="6858000" cy="9144000"/>
  <p:embeddedFontLst>
    <p:embeddedFont>
      <p:font typeface="Montserrat" charset="0"/>
      <p:regular r:id="rId25"/>
      <p:bold r:id="rId26"/>
      <p:italic r:id="rId27"/>
      <p:boldItalic r:id="rId28"/>
    </p:embeddedFont>
    <p:embeddedFont>
      <p:font typeface="Lato" charset="0"/>
      <p:regular r:id="rId29"/>
      <p:bold r:id="rId30"/>
      <p:italic r:id="rId31"/>
      <p:boldItalic r:id="rId32"/>
    </p:embeddedFont>
    <p:embeddedFont>
      <p:font typeface="Spectral"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13AD6D3-DB68-4681-B65E-B16E4201DF31}">
  <a:tblStyle styleId="{013AD6D3-DB68-4681-B65E-B16E4201DF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e562a479a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e562a479a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7d1a0a42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7d1a0a42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7d1a0a42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67d1a0a42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67d1a0a42a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67d1a0a42a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67d1a0a42a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67d1a0a42a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7d1a0a42a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7d1a0a42a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6cc919c35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6cc919c3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6cc919c35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6cc919c3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6cc919c3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6cc919c3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6cc919c35c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6cc919c35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cc919c35c_1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cc919c35c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6cc919c35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6cc919c35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6cc919c3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6cc919c35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562a479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562a479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2ff004f68d5e35b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2ff004f68d5e35b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f7f597959ec8bd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f7f597959ec8bd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476dc963e53ab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476dc963e53ab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df1c5f6e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5df1c5f6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e5628675b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e5628675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562a479a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562a479a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hyperlink" Target="https://youtu.be/6bvH9Sv7Gk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700" y="1662400"/>
            <a:ext cx="8520600" cy="1134900"/>
          </a:xfrm>
          <a:prstGeom prst="rect">
            <a:avLst/>
          </a:prstGeom>
          <a:solidFill>
            <a:srgbClr val="BDBCAA"/>
          </a:solidFill>
          <a:ln w="9525" cap="flat" cmpd="sng">
            <a:solidFill>
              <a:srgbClr val="DD7E6B"/>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3900"/>
              <a:t>Model Based Engineering</a:t>
            </a:r>
            <a:endParaRPr sz="3900"/>
          </a:p>
        </p:txBody>
      </p:sp>
      <p:sp>
        <p:nvSpPr>
          <p:cNvPr id="135" name="Google Shape;135;p13"/>
          <p:cNvSpPr txBox="1">
            <a:spLocks noGrp="1"/>
          </p:cNvSpPr>
          <p:nvPr>
            <p:ph type="subTitle" idx="1"/>
          </p:nvPr>
        </p:nvSpPr>
        <p:spPr>
          <a:xfrm>
            <a:off x="468000" y="2797150"/>
            <a:ext cx="8520600" cy="1243800"/>
          </a:xfrm>
          <a:prstGeom prst="rect">
            <a:avLst/>
          </a:prstGeom>
          <a:solidFill>
            <a:srgbClr val="FFFFFF"/>
          </a:solidFill>
        </p:spPr>
        <p:txBody>
          <a:bodyPr spcFirstLastPara="1" wrap="square" lIns="91425" tIns="91425" rIns="91425" bIns="91425" anchor="t" anchorCtr="0">
            <a:normAutofit/>
          </a:bodyPr>
          <a:lstStyle/>
          <a:p>
            <a:pPr marL="0" lvl="0" indent="0" algn="r" rtl="0">
              <a:spcBef>
                <a:spcPts val="0"/>
              </a:spcBef>
              <a:spcAft>
                <a:spcPts val="0"/>
              </a:spcAft>
              <a:buNone/>
            </a:pPr>
            <a:r>
              <a:rPr lang="en">
                <a:solidFill>
                  <a:schemeClr val="accent2"/>
                </a:solidFill>
              </a:rPr>
              <a:t>-Embeddeds world</a:t>
            </a:r>
            <a:r>
              <a:rPr lang="en" sz="2884">
                <a:solidFill>
                  <a:schemeClr val="accent2"/>
                </a:solidFill>
                <a:highlight>
                  <a:srgbClr val="FFFFFF"/>
                </a:highlight>
              </a:rPr>
              <a:t>🌍</a:t>
            </a:r>
            <a:endParaRPr sz="4484">
              <a:solidFill>
                <a:schemeClr val="accent2"/>
              </a:solidFill>
            </a:endParaRPr>
          </a:p>
          <a:p>
            <a:pPr marL="0" lvl="0" indent="0" algn="l" rtl="0">
              <a:spcBef>
                <a:spcPts val="0"/>
              </a:spcBef>
              <a:spcAft>
                <a:spcPts val="0"/>
              </a:spcAft>
              <a:buNone/>
            </a:pPr>
            <a:endParaRPr>
              <a:solidFill>
                <a:schemeClr val="accent2"/>
              </a:solidFill>
            </a:endParaRPr>
          </a:p>
          <a:p>
            <a:pPr marL="0" lvl="0" indent="0" algn="l" rtl="0">
              <a:spcBef>
                <a:spcPts val="0"/>
              </a:spcBef>
              <a:spcAft>
                <a:spcPts val="0"/>
              </a:spcAft>
              <a:buNone/>
            </a:pPr>
            <a:endParaRPr>
              <a:solidFill>
                <a:schemeClr val="accent2"/>
              </a:solidFill>
            </a:endParaRPr>
          </a:p>
          <a:p>
            <a:pPr marL="0" lvl="0" indent="0" algn="l" rtl="0">
              <a:spcBef>
                <a:spcPts val="0"/>
              </a:spcBef>
              <a:spcAft>
                <a:spcPts val="0"/>
              </a:spcAft>
              <a:buNone/>
            </a:pPr>
            <a:endParaRPr>
              <a:solidFill>
                <a:schemeClr val="accent2"/>
              </a:solidFill>
            </a:endParaRPr>
          </a:p>
          <a:p>
            <a:pPr marL="0" lvl="0" indent="0" algn="l" rtl="0">
              <a:spcBef>
                <a:spcPts val="0"/>
              </a:spcBef>
              <a:spcAft>
                <a:spcPts val="0"/>
              </a:spcAft>
              <a:buNone/>
            </a:pPr>
            <a:endParaRPr>
              <a:solidFill>
                <a:schemeClr val="accent2"/>
              </a:solidFill>
            </a:endParaRPr>
          </a:p>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p22"/>
          <p:cNvSpPr txBox="1">
            <a:spLocks noGrp="1"/>
          </p:cNvSpPr>
          <p:nvPr>
            <p:ph type="body" idx="1"/>
          </p:nvPr>
        </p:nvSpPr>
        <p:spPr>
          <a:xfrm>
            <a:off x="311700" y="690700"/>
            <a:ext cx="4902900" cy="3878100"/>
          </a:xfrm>
          <a:prstGeom prst="rect">
            <a:avLst/>
          </a:prstGeom>
          <a:solidFill>
            <a:srgbClr val="FFFFFF"/>
          </a:solidFill>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Char char="➔"/>
            </a:pPr>
            <a:r>
              <a:rPr lang="en">
                <a:solidFill>
                  <a:schemeClr val="dk1"/>
                </a:solidFill>
              </a:rPr>
              <a:t>As in fig,’</a:t>
            </a:r>
            <a:r>
              <a:rPr lang="en">
                <a:solidFill>
                  <a:schemeClr val="dk1"/>
                </a:solidFill>
                <a:highlight>
                  <a:srgbClr val="FFFF00"/>
                </a:highlight>
              </a:rPr>
              <a:t> t </a:t>
            </a:r>
            <a:r>
              <a:rPr lang="en">
                <a:solidFill>
                  <a:schemeClr val="dk1"/>
                </a:solidFill>
              </a:rPr>
              <a:t>’ is set to 0 and 1 hence at time 0 and 1 the graph is plotted to get sine wave we need to specify’ </a:t>
            </a:r>
            <a:r>
              <a:rPr lang="en">
                <a:solidFill>
                  <a:schemeClr val="dk1"/>
                </a:solidFill>
                <a:highlight>
                  <a:srgbClr val="FFFF00"/>
                </a:highlight>
              </a:rPr>
              <a:t>stepsize</a:t>
            </a:r>
            <a:r>
              <a:rPr lang="en">
                <a:solidFill>
                  <a:schemeClr val="dk1"/>
                </a:solidFill>
              </a:rPr>
              <a:t>’ as well, therefore ‘</a:t>
            </a:r>
            <a:r>
              <a:rPr lang="en">
                <a:solidFill>
                  <a:schemeClr val="dk1"/>
                </a:solidFill>
                <a:highlight>
                  <a:srgbClr val="FFFF00"/>
                </a:highlight>
              </a:rPr>
              <a:t> t=0:0.01:1</a:t>
            </a:r>
            <a:r>
              <a:rPr lang="en">
                <a:solidFill>
                  <a:schemeClr val="dk1"/>
                </a:solidFill>
              </a:rPr>
              <a:t> ’</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0.01 is  like taking 100 samples where as 0.1 is 10 samples</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xlabel(‘time’),ylabel(‘amplitude’),title(‘sinewave’)</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Try for cosine!!</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For multiple plot in script need to add ‘ </a:t>
            </a:r>
            <a:r>
              <a:rPr lang="en">
                <a:solidFill>
                  <a:schemeClr val="dk1"/>
                </a:solidFill>
                <a:highlight>
                  <a:srgbClr val="FFFF00"/>
                </a:highlight>
              </a:rPr>
              <a:t>figure</a:t>
            </a:r>
            <a:r>
              <a:rPr lang="en">
                <a:solidFill>
                  <a:schemeClr val="dk1"/>
                </a:solidFill>
              </a:rPr>
              <a:t> ’ before another plot is called.</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To merge two plots ’ </a:t>
            </a:r>
            <a:r>
              <a:rPr lang="en">
                <a:solidFill>
                  <a:schemeClr val="dk1"/>
                </a:solidFill>
                <a:highlight>
                  <a:srgbClr val="FFFF00"/>
                </a:highlight>
              </a:rPr>
              <a:t>plot(t,amplitude,t,amplitude_1)</a:t>
            </a:r>
            <a:r>
              <a:rPr lang="en">
                <a:solidFill>
                  <a:schemeClr val="dk1"/>
                </a:solidFill>
              </a:rPr>
              <a:t> ’</a:t>
            </a:r>
            <a:endParaRPr>
              <a:solidFill>
                <a:schemeClr val="dk1"/>
              </a:solidFill>
              <a:highlight>
                <a:srgbClr val="FFFF00"/>
              </a:highlight>
            </a:endParaRPr>
          </a:p>
          <a:p>
            <a:pPr marL="0" lvl="0" indent="0" algn="l" rtl="0">
              <a:spcBef>
                <a:spcPts val="0"/>
              </a:spcBef>
              <a:spcAft>
                <a:spcPts val="0"/>
              </a:spcAft>
              <a:buNone/>
            </a:pPr>
            <a:endParaRPr>
              <a:solidFill>
                <a:schemeClr val="dk1"/>
              </a:solidFill>
            </a:endParaRPr>
          </a:p>
        </p:txBody>
      </p:sp>
      <p:pic>
        <p:nvPicPr>
          <p:cNvPr id="210" name="Google Shape;210;p22"/>
          <p:cNvPicPr preferRelativeResize="0"/>
          <p:nvPr/>
        </p:nvPicPr>
        <p:blipFill>
          <a:blip r:embed="rId4">
            <a:alphaModFix/>
          </a:blip>
          <a:stretch>
            <a:fillRect/>
          </a:stretch>
        </p:blipFill>
        <p:spPr>
          <a:xfrm>
            <a:off x="5131425" y="1152475"/>
            <a:ext cx="2876550" cy="1371600"/>
          </a:xfrm>
          <a:prstGeom prst="rect">
            <a:avLst/>
          </a:prstGeom>
          <a:noFill/>
          <a:ln>
            <a:noFill/>
          </a:ln>
        </p:spPr>
      </p:pic>
      <p:sp>
        <p:nvSpPr>
          <p:cNvPr id="211" name="Google Shape;211;p22"/>
          <p:cNvSpPr txBox="1"/>
          <p:nvPr/>
        </p:nvSpPr>
        <p:spPr>
          <a:xfrm>
            <a:off x="7044775" y="13082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2"/>
                </a:solidFill>
              </a:rPr>
              <a:t>‘ctrl+enter’</a:t>
            </a:r>
            <a:endParaRPr/>
          </a:p>
        </p:txBody>
      </p:sp>
      <p:pic>
        <p:nvPicPr>
          <p:cNvPr id="212" name="Google Shape;212;p22"/>
          <p:cNvPicPr preferRelativeResize="0"/>
          <p:nvPr/>
        </p:nvPicPr>
        <p:blipFill>
          <a:blip r:embed="rId5">
            <a:alphaModFix/>
          </a:blip>
          <a:stretch>
            <a:fillRect/>
          </a:stretch>
        </p:blipFill>
        <p:spPr>
          <a:xfrm>
            <a:off x="5214600" y="2524075"/>
            <a:ext cx="2971800" cy="1866900"/>
          </a:xfrm>
          <a:prstGeom prst="rect">
            <a:avLst/>
          </a:prstGeom>
          <a:noFill/>
          <a:ln>
            <a:noFill/>
          </a:ln>
        </p:spPr>
      </p:pic>
      <p:sp>
        <p:nvSpPr>
          <p:cNvPr id="213" name="Google Shape;213;p22"/>
          <p:cNvSpPr txBox="1">
            <a:spLocks noGrp="1"/>
          </p:cNvSpPr>
          <p:nvPr>
            <p:ph type="title"/>
          </p:nvPr>
        </p:nvSpPr>
        <p:spPr>
          <a:xfrm>
            <a:off x="0" y="0"/>
            <a:ext cx="9144000" cy="352800"/>
          </a:xfrm>
          <a:prstGeom prst="rect">
            <a:avLst/>
          </a:prstGeom>
          <a:solidFill>
            <a:srgbClr val="FFFFFD"/>
          </a:solidFill>
          <a:ln w="9525" cap="flat" cmpd="sng">
            <a:solidFill>
              <a:srgbClr val="B7827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accent1"/>
                </a:solidFill>
                <a:latin typeface="Spectral"/>
                <a:ea typeface="Spectral"/>
                <a:cs typeface="Spectral"/>
                <a:sym typeface="Spectral"/>
              </a:rPr>
              <a:t>MATLAB Basics</a:t>
            </a:r>
            <a:endParaRPr sz="1810">
              <a:solidFill>
                <a:schemeClr val="accent1"/>
              </a:solidFill>
              <a:latin typeface="Spectral"/>
              <a:ea typeface="Spectral"/>
              <a:cs typeface="Spectral"/>
              <a:sym typeface="Spectr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pic>
        <p:nvPicPr>
          <p:cNvPr id="218" name="Google Shape;218;p23"/>
          <p:cNvPicPr preferRelativeResize="0"/>
          <p:nvPr/>
        </p:nvPicPr>
        <p:blipFill>
          <a:blip r:embed="rId4">
            <a:alphaModFix/>
          </a:blip>
          <a:stretch>
            <a:fillRect/>
          </a:stretch>
        </p:blipFill>
        <p:spPr>
          <a:xfrm>
            <a:off x="238125" y="1033425"/>
            <a:ext cx="4333875" cy="1971675"/>
          </a:xfrm>
          <a:prstGeom prst="rect">
            <a:avLst/>
          </a:prstGeom>
          <a:noFill/>
          <a:ln>
            <a:noFill/>
          </a:ln>
        </p:spPr>
      </p:pic>
      <p:pic>
        <p:nvPicPr>
          <p:cNvPr id="219" name="Google Shape;219;p23"/>
          <p:cNvPicPr preferRelativeResize="0"/>
          <p:nvPr/>
        </p:nvPicPr>
        <p:blipFill>
          <a:blip r:embed="rId5">
            <a:alphaModFix/>
          </a:blip>
          <a:stretch>
            <a:fillRect/>
          </a:stretch>
        </p:blipFill>
        <p:spPr>
          <a:xfrm>
            <a:off x="238125" y="3005100"/>
            <a:ext cx="4333875" cy="1447800"/>
          </a:xfrm>
          <a:prstGeom prst="rect">
            <a:avLst/>
          </a:prstGeom>
          <a:noFill/>
          <a:ln>
            <a:noFill/>
          </a:ln>
        </p:spPr>
      </p:pic>
      <p:pic>
        <p:nvPicPr>
          <p:cNvPr id="220" name="Google Shape;220;p23"/>
          <p:cNvPicPr preferRelativeResize="0"/>
          <p:nvPr/>
        </p:nvPicPr>
        <p:blipFill>
          <a:blip r:embed="rId6">
            <a:alphaModFix/>
          </a:blip>
          <a:stretch>
            <a:fillRect/>
          </a:stretch>
        </p:blipFill>
        <p:spPr>
          <a:xfrm>
            <a:off x="4681775" y="1033425"/>
            <a:ext cx="4267200" cy="1282833"/>
          </a:xfrm>
          <a:prstGeom prst="rect">
            <a:avLst/>
          </a:prstGeom>
          <a:noFill/>
          <a:ln>
            <a:noFill/>
          </a:ln>
        </p:spPr>
      </p:pic>
      <p:pic>
        <p:nvPicPr>
          <p:cNvPr id="221" name="Google Shape;221;p23"/>
          <p:cNvPicPr preferRelativeResize="0"/>
          <p:nvPr/>
        </p:nvPicPr>
        <p:blipFill>
          <a:blip r:embed="rId7">
            <a:alphaModFix/>
          </a:blip>
          <a:stretch>
            <a:fillRect/>
          </a:stretch>
        </p:blipFill>
        <p:spPr>
          <a:xfrm>
            <a:off x="4752825" y="2440258"/>
            <a:ext cx="4267200" cy="1345597"/>
          </a:xfrm>
          <a:prstGeom prst="rect">
            <a:avLst/>
          </a:prstGeom>
          <a:noFill/>
          <a:ln>
            <a:noFill/>
          </a:ln>
        </p:spPr>
      </p:pic>
      <p:pic>
        <p:nvPicPr>
          <p:cNvPr id="222" name="Google Shape;222;p23"/>
          <p:cNvPicPr preferRelativeResize="0"/>
          <p:nvPr/>
        </p:nvPicPr>
        <p:blipFill>
          <a:blip r:embed="rId8">
            <a:alphaModFix/>
          </a:blip>
          <a:stretch>
            <a:fillRect/>
          </a:stretch>
        </p:blipFill>
        <p:spPr>
          <a:xfrm>
            <a:off x="4752825" y="3785851"/>
            <a:ext cx="2038350" cy="803675"/>
          </a:xfrm>
          <a:prstGeom prst="rect">
            <a:avLst/>
          </a:prstGeom>
          <a:noFill/>
          <a:ln>
            <a:noFill/>
          </a:ln>
        </p:spPr>
      </p:pic>
      <p:sp>
        <p:nvSpPr>
          <p:cNvPr id="223" name="Google Shape;223;p23"/>
          <p:cNvSpPr txBox="1"/>
          <p:nvPr/>
        </p:nvSpPr>
        <p:spPr>
          <a:xfrm>
            <a:off x="6905350" y="3864725"/>
            <a:ext cx="1761900" cy="7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 sz="800"/>
              <a:t>Double clicking on ‘a’</a:t>
            </a:r>
            <a:endParaRPr sz="800"/>
          </a:p>
          <a:p>
            <a:pPr marL="0" lvl="0" indent="0" algn="l" rtl="0">
              <a:spcBef>
                <a:spcPts val="0"/>
              </a:spcBef>
              <a:spcAft>
                <a:spcPts val="0"/>
              </a:spcAft>
              <a:buNone/>
            </a:pPr>
            <a:r>
              <a:rPr lang="en" sz="800"/>
              <a:t>→ time taken with semicolon/without</a:t>
            </a:r>
            <a:endParaRPr sz="800"/>
          </a:p>
        </p:txBody>
      </p:sp>
      <p:sp>
        <p:nvSpPr>
          <p:cNvPr id="224" name="Google Shape;224;p23"/>
          <p:cNvSpPr txBox="1">
            <a:spLocks noGrp="1"/>
          </p:cNvSpPr>
          <p:nvPr>
            <p:ph type="title"/>
          </p:nvPr>
        </p:nvSpPr>
        <p:spPr>
          <a:xfrm>
            <a:off x="0" y="0"/>
            <a:ext cx="9144000" cy="352800"/>
          </a:xfrm>
          <a:prstGeom prst="rect">
            <a:avLst/>
          </a:prstGeom>
          <a:solidFill>
            <a:srgbClr val="FFFFFD"/>
          </a:solidFill>
          <a:ln w="9525" cap="flat" cmpd="sng">
            <a:solidFill>
              <a:srgbClr val="B7827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accent1"/>
                </a:solidFill>
                <a:latin typeface="Spectral"/>
                <a:ea typeface="Spectral"/>
                <a:cs typeface="Spectral"/>
                <a:sym typeface="Spectral"/>
              </a:rPr>
              <a:t>MATLAB Basics</a:t>
            </a:r>
            <a:endParaRPr sz="1810">
              <a:solidFill>
                <a:schemeClr val="accent1"/>
              </a:solidFill>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pic>
        <p:nvPicPr>
          <p:cNvPr id="229" name="Google Shape;229;p24"/>
          <p:cNvPicPr preferRelativeResize="0"/>
          <p:nvPr/>
        </p:nvPicPr>
        <p:blipFill>
          <a:blip r:embed="rId4">
            <a:alphaModFix/>
          </a:blip>
          <a:stretch>
            <a:fillRect/>
          </a:stretch>
        </p:blipFill>
        <p:spPr>
          <a:xfrm>
            <a:off x="152400" y="1061825"/>
            <a:ext cx="4257675" cy="1524000"/>
          </a:xfrm>
          <a:prstGeom prst="rect">
            <a:avLst/>
          </a:prstGeom>
          <a:noFill/>
          <a:ln>
            <a:noFill/>
          </a:ln>
        </p:spPr>
      </p:pic>
      <p:sp>
        <p:nvSpPr>
          <p:cNvPr id="230" name="Google Shape;230;p24"/>
          <p:cNvSpPr txBox="1"/>
          <p:nvPr/>
        </p:nvSpPr>
        <p:spPr>
          <a:xfrm>
            <a:off x="152400" y="2585825"/>
            <a:ext cx="4181100" cy="3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00"/>
                </a:highlight>
              </a:rPr>
              <a:t>Imtool </a:t>
            </a:r>
            <a:r>
              <a:rPr lang="en"/>
              <a:t>can be used to crop via mouse</a:t>
            </a:r>
            <a:endParaRPr/>
          </a:p>
        </p:txBody>
      </p:sp>
      <p:pic>
        <p:nvPicPr>
          <p:cNvPr id="231" name="Google Shape;231;p24"/>
          <p:cNvPicPr preferRelativeResize="0"/>
          <p:nvPr/>
        </p:nvPicPr>
        <p:blipFill>
          <a:blip r:embed="rId5">
            <a:alphaModFix/>
          </a:blip>
          <a:stretch>
            <a:fillRect/>
          </a:stretch>
        </p:blipFill>
        <p:spPr>
          <a:xfrm>
            <a:off x="152388" y="2983875"/>
            <a:ext cx="5791200" cy="1809750"/>
          </a:xfrm>
          <a:prstGeom prst="rect">
            <a:avLst/>
          </a:prstGeom>
          <a:noFill/>
          <a:ln>
            <a:noFill/>
          </a:ln>
        </p:spPr>
      </p:pic>
      <p:pic>
        <p:nvPicPr>
          <p:cNvPr id="232" name="Google Shape;232;p24"/>
          <p:cNvPicPr preferRelativeResize="0"/>
          <p:nvPr/>
        </p:nvPicPr>
        <p:blipFill>
          <a:blip r:embed="rId6">
            <a:alphaModFix/>
          </a:blip>
          <a:stretch>
            <a:fillRect/>
          </a:stretch>
        </p:blipFill>
        <p:spPr>
          <a:xfrm>
            <a:off x="4258675" y="3633575"/>
            <a:ext cx="1352550" cy="866775"/>
          </a:xfrm>
          <a:prstGeom prst="rect">
            <a:avLst/>
          </a:prstGeom>
          <a:noFill/>
          <a:ln w="9525" cap="flat" cmpd="sng">
            <a:solidFill>
              <a:srgbClr val="0000FF"/>
            </a:solidFill>
            <a:prstDash val="solid"/>
            <a:round/>
            <a:headEnd type="none" w="sm" len="sm"/>
            <a:tailEnd type="none" w="sm" len="sm"/>
          </a:ln>
        </p:spPr>
      </p:pic>
      <p:sp>
        <p:nvSpPr>
          <p:cNvPr id="233" name="Google Shape;233;p24"/>
          <p:cNvSpPr txBox="1">
            <a:spLocks noGrp="1"/>
          </p:cNvSpPr>
          <p:nvPr>
            <p:ph type="title"/>
          </p:nvPr>
        </p:nvSpPr>
        <p:spPr>
          <a:xfrm>
            <a:off x="0" y="0"/>
            <a:ext cx="9144000" cy="352800"/>
          </a:xfrm>
          <a:prstGeom prst="rect">
            <a:avLst/>
          </a:prstGeom>
          <a:solidFill>
            <a:srgbClr val="FFFFFD"/>
          </a:solidFill>
          <a:ln w="9525" cap="flat" cmpd="sng">
            <a:solidFill>
              <a:srgbClr val="B7827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accent1"/>
                </a:solidFill>
                <a:latin typeface="Spectral"/>
                <a:ea typeface="Spectral"/>
                <a:cs typeface="Spectral"/>
                <a:sym typeface="Spectral"/>
              </a:rPr>
              <a:t>MATLAB Basics</a:t>
            </a:r>
            <a:endParaRPr sz="1810">
              <a:solidFill>
                <a:schemeClr val="accent1"/>
              </a:solidFill>
              <a:latin typeface="Spectral"/>
              <a:ea typeface="Spectral"/>
              <a:cs typeface="Spectral"/>
              <a:sym typeface="Spectr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0" y="0"/>
            <a:ext cx="9144000" cy="4644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lt2"/>
                </a:solidFill>
                <a:latin typeface="Spectral"/>
                <a:ea typeface="Spectral"/>
                <a:cs typeface="Spectral"/>
                <a:sym typeface="Spectral"/>
              </a:rPr>
              <a:t>Simulink Basics</a:t>
            </a:r>
            <a:endParaRPr sz="1810">
              <a:solidFill>
                <a:schemeClr val="lt2"/>
              </a:solidFill>
              <a:latin typeface="Spectral"/>
              <a:ea typeface="Spectral"/>
              <a:cs typeface="Spectral"/>
              <a:sym typeface="Spectral"/>
            </a:endParaRPr>
          </a:p>
        </p:txBody>
      </p:sp>
      <p:sp>
        <p:nvSpPr>
          <p:cNvPr id="239" name="Google Shape;239;p25"/>
          <p:cNvSpPr txBox="1">
            <a:spLocks noGrp="1"/>
          </p:cNvSpPr>
          <p:nvPr>
            <p:ph type="body" idx="1"/>
          </p:nvPr>
        </p:nvSpPr>
        <p:spPr>
          <a:xfrm>
            <a:off x="223550" y="560250"/>
            <a:ext cx="5788800" cy="3598800"/>
          </a:xfrm>
          <a:prstGeom prst="rect">
            <a:avLst/>
          </a:prstGeom>
          <a:solidFill>
            <a:srgbClr val="FFFFFF"/>
          </a:soli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→.Slx is latest version (encrypted)</a:t>
            </a:r>
            <a:endParaRPr>
              <a:solidFill>
                <a:schemeClr val="dk1"/>
              </a:solidFill>
            </a:endParaRPr>
          </a:p>
          <a:p>
            <a:pPr marL="0" lvl="0" indent="0" algn="l" rtl="0">
              <a:spcBef>
                <a:spcPts val="0"/>
              </a:spcBef>
              <a:spcAft>
                <a:spcPts val="0"/>
              </a:spcAft>
              <a:buNone/>
            </a:pPr>
            <a:r>
              <a:rPr lang="en">
                <a:solidFill>
                  <a:schemeClr val="dk1"/>
                </a:solidFill>
              </a:rPr>
              <a:t>→ simulink is used for modelling</a:t>
            </a:r>
            <a:endParaRPr>
              <a:solidFill>
                <a:schemeClr val="dk1"/>
              </a:solidFill>
            </a:endParaRPr>
          </a:p>
          <a:p>
            <a:pPr marL="0" lvl="0" indent="0" algn="l" rtl="0">
              <a:spcBef>
                <a:spcPts val="0"/>
              </a:spcBef>
              <a:spcAft>
                <a:spcPts val="0"/>
              </a:spcAft>
              <a:buNone/>
            </a:pPr>
            <a:r>
              <a:rPr lang="en">
                <a:solidFill>
                  <a:schemeClr val="dk1"/>
                </a:solidFill>
              </a:rPr>
              <a:t>→ in simulink library we have</a:t>
            </a:r>
            <a:r>
              <a:rPr lang="en">
                <a:solidFill>
                  <a:schemeClr val="dk1"/>
                </a:solidFill>
                <a:highlight>
                  <a:srgbClr val="FFFF00"/>
                </a:highlight>
              </a:rPr>
              <a:t> sinks</a:t>
            </a:r>
            <a:r>
              <a:rPr lang="en">
                <a:solidFill>
                  <a:schemeClr val="dk1"/>
                </a:solidFill>
              </a:rPr>
              <a:t>(destination/display point) and </a:t>
            </a:r>
            <a:r>
              <a:rPr lang="en">
                <a:solidFill>
                  <a:schemeClr val="dk1"/>
                </a:solidFill>
                <a:highlight>
                  <a:srgbClr val="FFFF00"/>
                </a:highlight>
              </a:rPr>
              <a:t>source</a:t>
            </a:r>
            <a:r>
              <a:rPr lang="en">
                <a:solidFill>
                  <a:schemeClr val="dk1"/>
                </a:solidFill>
              </a:rPr>
              <a:t>(signal input),</a:t>
            </a:r>
            <a:r>
              <a:rPr lang="en">
                <a:solidFill>
                  <a:schemeClr val="dk1"/>
                </a:solidFill>
                <a:highlight>
                  <a:srgbClr val="FFF2CC"/>
                </a:highlight>
              </a:rPr>
              <a:t>commonly used blocks</a:t>
            </a:r>
            <a:endParaRPr>
              <a:solidFill>
                <a:schemeClr val="dk1"/>
              </a:solidFill>
              <a:highlight>
                <a:srgbClr val="FFF2CC"/>
              </a:highlight>
            </a:endParaRPr>
          </a:p>
          <a:p>
            <a:pPr marL="0" lvl="0" indent="0" algn="l" rtl="0">
              <a:spcBef>
                <a:spcPts val="0"/>
              </a:spcBef>
              <a:spcAft>
                <a:spcPts val="0"/>
              </a:spcAft>
              <a:buNone/>
            </a:pPr>
            <a:r>
              <a:rPr lang="en">
                <a:solidFill>
                  <a:schemeClr val="dk1"/>
                </a:solidFill>
              </a:rPr>
              <a:t>→ ‘space bar’ used for full screen</a:t>
            </a:r>
            <a:endParaRPr>
              <a:solidFill>
                <a:schemeClr val="dk1"/>
              </a:solidFill>
            </a:endParaRPr>
          </a:p>
          <a:p>
            <a:pPr marL="0" lvl="0" indent="0" algn="l" rtl="0">
              <a:spcBef>
                <a:spcPts val="0"/>
              </a:spcBef>
              <a:spcAft>
                <a:spcPts val="0"/>
              </a:spcAft>
              <a:buNone/>
            </a:pPr>
            <a:r>
              <a:rPr lang="en">
                <a:solidFill>
                  <a:schemeClr val="dk1"/>
                </a:solidFill>
              </a:rPr>
              <a:t>→ sine wave generation using simulink,early we did in matlab,double click on sine wave keep all default values,and run after compilation double click on scope to view.</a:t>
            </a: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240" name="Google Shape;240;p25"/>
          <p:cNvPicPr preferRelativeResize="0"/>
          <p:nvPr/>
        </p:nvPicPr>
        <p:blipFill>
          <a:blip r:embed="rId4">
            <a:alphaModFix/>
          </a:blip>
          <a:stretch>
            <a:fillRect/>
          </a:stretch>
        </p:blipFill>
        <p:spPr>
          <a:xfrm>
            <a:off x="6100500" y="1048550"/>
            <a:ext cx="2618201" cy="1283150"/>
          </a:xfrm>
          <a:prstGeom prst="rect">
            <a:avLst/>
          </a:prstGeom>
          <a:noFill/>
          <a:ln>
            <a:noFill/>
          </a:ln>
        </p:spPr>
      </p:pic>
      <p:pic>
        <p:nvPicPr>
          <p:cNvPr id="241" name="Google Shape;241;p25"/>
          <p:cNvPicPr preferRelativeResize="0"/>
          <p:nvPr/>
        </p:nvPicPr>
        <p:blipFill>
          <a:blip r:embed="rId5">
            <a:alphaModFix/>
          </a:blip>
          <a:stretch>
            <a:fillRect/>
          </a:stretch>
        </p:blipFill>
        <p:spPr>
          <a:xfrm>
            <a:off x="354125" y="3239825"/>
            <a:ext cx="2640425" cy="919225"/>
          </a:xfrm>
          <a:prstGeom prst="rect">
            <a:avLst/>
          </a:prstGeom>
          <a:noFill/>
          <a:ln>
            <a:noFill/>
          </a:ln>
        </p:spPr>
      </p:pic>
      <p:pic>
        <p:nvPicPr>
          <p:cNvPr id="242" name="Google Shape;242;p25"/>
          <p:cNvPicPr preferRelativeResize="0"/>
          <p:nvPr/>
        </p:nvPicPr>
        <p:blipFill>
          <a:blip r:embed="rId6">
            <a:alphaModFix/>
          </a:blip>
          <a:stretch>
            <a:fillRect/>
          </a:stretch>
        </p:blipFill>
        <p:spPr>
          <a:xfrm>
            <a:off x="6158750" y="2470825"/>
            <a:ext cx="2559950" cy="1833225"/>
          </a:xfrm>
          <a:prstGeom prst="rect">
            <a:avLst/>
          </a:prstGeom>
          <a:noFill/>
          <a:ln>
            <a:noFill/>
          </a:ln>
        </p:spPr>
      </p:pic>
      <p:pic>
        <p:nvPicPr>
          <p:cNvPr id="243" name="Google Shape;243;p25"/>
          <p:cNvPicPr preferRelativeResize="0"/>
          <p:nvPr/>
        </p:nvPicPr>
        <p:blipFill>
          <a:blip r:embed="rId7">
            <a:alphaModFix/>
          </a:blip>
          <a:stretch>
            <a:fillRect/>
          </a:stretch>
        </p:blipFill>
        <p:spPr>
          <a:xfrm>
            <a:off x="3242275" y="3307427"/>
            <a:ext cx="2882426" cy="1573765"/>
          </a:xfrm>
          <a:prstGeom prst="rect">
            <a:avLst/>
          </a:prstGeom>
          <a:noFill/>
          <a:ln>
            <a:noFill/>
          </a:ln>
        </p:spPr>
      </p:pic>
      <p:pic>
        <p:nvPicPr>
          <p:cNvPr id="244" name="Google Shape;244;p25"/>
          <p:cNvPicPr preferRelativeResize="0"/>
          <p:nvPr/>
        </p:nvPicPr>
        <p:blipFill>
          <a:blip r:embed="rId8">
            <a:alphaModFix/>
          </a:blip>
          <a:stretch>
            <a:fillRect/>
          </a:stretch>
        </p:blipFill>
        <p:spPr>
          <a:xfrm>
            <a:off x="392275" y="4120900"/>
            <a:ext cx="2640424" cy="71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0" y="0"/>
            <a:ext cx="9144000" cy="4644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1810">
                <a:solidFill>
                  <a:schemeClr val="lt2"/>
                </a:solidFill>
                <a:latin typeface="Spectral"/>
                <a:ea typeface="Spectral"/>
                <a:cs typeface="Spectral"/>
                <a:sym typeface="Spectral"/>
              </a:rPr>
              <a:t>Simulink Basics</a:t>
            </a:r>
            <a:endParaRPr sz="1810">
              <a:solidFill>
                <a:schemeClr val="lt2"/>
              </a:solidFill>
              <a:latin typeface="Spectral"/>
              <a:ea typeface="Spectral"/>
              <a:cs typeface="Spectral"/>
              <a:sym typeface="Spectral"/>
            </a:endParaRPr>
          </a:p>
        </p:txBody>
      </p:sp>
      <p:sp>
        <p:nvSpPr>
          <p:cNvPr id="250" name="Google Shape;250;p26"/>
          <p:cNvSpPr txBox="1">
            <a:spLocks noGrp="1"/>
          </p:cNvSpPr>
          <p:nvPr>
            <p:ph type="body" idx="1"/>
          </p:nvPr>
        </p:nvSpPr>
        <p:spPr>
          <a:xfrm>
            <a:off x="0" y="464400"/>
            <a:ext cx="5024400" cy="46791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p:txBody>
      </p:sp>
      <p:pic>
        <p:nvPicPr>
          <p:cNvPr id="251" name="Google Shape;251;p26"/>
          <p:cNvPicPr preferRelativeResize="0"/>
          <p:nvPr/>
        </p:nvPicPr>
        <p:blipFill>
          <a:blip r:embed="rId4">
            <a:alphaModFix/>
          </a:blip>
          <a:stretch>
            <a:fillRect/>
          </a:stretch>
        </p:blipFill>
        <p:spPr>
          <a:xfrm>
            <a:off x="5024275" y="1040450"/>
            <a:ext cx="3808026" cy="1165000"/>
          </a:xfrm>
          <a:prstGeom prst="rect">
            <a:avLst/>
          </a:prstGeom>
          <a:noFill/>
          <a:ln>
            <a:noFill/>
          </a:ln>
        </p:spPr>
      </p:pic>
      <p:sp>
        <p:nvSpPr>
          <p:cNvPr id="252" name="Google Shape;252;p26"/>
          <p:cNvSpPr txBox="1"/>
          <p:nvPr/>
        </p:nvSpPr>
        <p:spPr>
          <a:xfrm>
            <a:off x="5250350" y="1892575"/>
            <a:ext cx="1625400" cy="2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Single port in scope 2waves in one figure</a:t>
            </a:r>
            <a:endParaRPr sz="600"/>
          </a:p>
        </p:txBody>
      </p:sp>
      <p:pic>
        <p:nvPicPr>
          <p:cNvPr id="253" name="Google Shape;253;p26"/>
          <p:cNvPicPr preferRelativeResize="0"/>
          <p:nvPr/>
        </p:nvPicPr>
        <p:blipFill>
          <a:blip r:embed="rId5">
            <a:alphaModFix/>
          </a:blip>
          <a:stretch>
            <a:fillRect/>
          </a:stretch>
        </p:blipFill>
        <p:spPr>
          <a:xfrm>
            <a:off x="5062425" y="2205450"/>
            <a:ext cx="3808025" cy="10795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Google Shape;258;p27"/>
          <p:cNvSpPr txBox="1">
            <a:spLocks noGrp="1"/>
          </p:cNvSpPr>
          <p:nvPr>
            <p:ph type="title"/>
          </p:nvPr>
        </p:nvSpPr>
        <p:spPr>
          <a:xfrm>
            <a:off x="0" y="0"/>
            <a:ext cx="9144000" cy="4644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1810">
                <a:solidFill>
                  <a:srgbClr val="BDBCAA"/>
                </a:solidFill>
                <a:latin typeface="Spectral"/>
                <a:ea typeface="Spectral"/>
                <a:cs typeface="Spectral"/>
                <a:sym typeface="Spectral"/>
              </a:rPr>
              <a:t>Simulink </a:t>
            </a:r>
            <a:endParaRPr sz="1810">
              <a:solidFill>
                <a:srgbClr val="BDBCAA"/>
              </a:solidFill>
              <a:latin typeface="Spectral"/>
              <a:ea typeface="Spectral"/>
              <a:cs typeface="Spectral"/>
              <a:sym typeface="Spectral"/>
            </a:endParaRPr>
          </a:p>
        </p:txBody>
      </p:sp>
      <p:sp>
        <p:nvSpPr>
          <p:cNvPr id="259" name="Google Shape;259;p27"/>
          <p:cNvSpPr txBox="1">
            <a:spLocks noGrp="1"/>
          </p:cNvSpPr>
          <p:nvPr>
            <p:ph type="body" idx="1"/>
          </p:nvPr>
        </p:nvSpPr>
        <p:spPr>
          <a:xfrm>
            <a:off x="0" y="464400"/>
            <a:ext cx="9144000" cy="4679100"/>
          </a:xfrm>
          <a:prstGeom prst="rect">
            <a:avLst/>
          </a:prstGeom>
          <a:solidFill>
            <a:srgbClr val="FFFFFF"/>
          </a:solidFill>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0" y="0"/>
            <a:ext cx="9144000" cy="464400"/>
          </a:xfrm>
          <a:prstGeom prst="rect">
            <a:avLst/>
          </a:prstGeom>
          <a:solidFill>
            <a:srgbClr val="274E13"/>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1810">
                <a:solidFill>
                  <a:srgbClr val="BDBCAA"/>
                </a:solidFill>
                <a:latin typeface="Spectral"/>
                <a:ea typeface="Spectral"/>
                <a:cs typeface="Spectral"/>
                <a:sym typeface="Spectral"/>
              </a:rPr>
              <a:t>Model,software,Hardware In Loop</a:t>
            </a:r>
            <a:endParaRPr sz="1810">
              <a:solidFill>
                <a:srgbClr val="BDBCAA"/>
              </a:solidFill>
              <a:latin typeface="Spectral"/>
              <a:ea typeface="Spectral"/>
              <a:cs typeface="Spectral"/>
              <a:sym typeface="Spectral"/>
            </a:endParaRPr>
          </a:p>
        </p:txBody>
      </p:sp>
      <p:sp>
        <p:nvSpPr>
          <p:cNvPr id="265" name="Google Shape;265;p28"/>
          <p:cNvSpPr txBox="1">
            <a:spLocks noGrp="1"/>
          </p:cNvSpPr>
          <p:nvPr>
            <p:ph type="body" idx="1"/>
          </p:nvPr>
        </p:nvSpPr>
        <p:spPr>
          <a:xfrm>
            <a:off x="0" y="464400"/>
            <a:ext cx="9144000" cy="46791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0" y="0"/>
            <a:ext cx="9144000" cy="464400"/>
          </a:xfrm>
          <a:prstGeom prst="rect">
            <a:avLst/>
          </a:prstGeom>
          <a:solidFill>
            <a:srgbClr val="274E13"/>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1810">
                <a:solidFill>
                  <a:srgbClr val="BDBCAA"/>
                </a:solidFill>
                <a:latin typeface="Spectral"/>
                <a:ea typeface="Spectral"/>
                <a:cs typeface="Spectral"/>
                <a:sym typeface="Spectral"/>
              </a:rPr>
              <a:t>Model,software,Hardware In Loop</a:t>
            </a:r>
            <a:endParaRPr sz="1810">
              <a:solidFill>
                <a:srgbClr val="BDBCAA"/>
              </a:solidFill>
              <a:latin typeface="Spectral"/>
              <a:ea typeface="Spectral"/>
              <a:cs typeface="Spectral"/>
              <a:sym typeface="Spectral"/>
            </a:endParaRPr>
          </a:p>
        </p:txBody>
      </p:sp>
      <p:sp>
        <p:nvSpPr>
          <p:cNvPr id="265" name="Google Shape;265;p28"/>
          <p:cNvSpPr txBox="1">
            <a:spLocks noGrp="1"/>
          </p:cNvSpPr>
          <p:nvPr>
            <p:ph type="body" idx="1"/>
          </p:nvPr>
        </p:nvSpPr>
        <p:spPr>
          <a:xfrm>
            <a:off x="0" y="464400"/>
            <a:ext cx="9144000" cy="46791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US" smtClean="0">
                <a:solidFill>
                  <a:schemeClr val="dk1"/>
                </a:solidFill>
              </a:rPr>
              <a:t>Q&amp;A</a:t>
            </a:r>
          </a:p>
          <a:p>
            <a:pPr marL="342900" lvl="0" indent="-342900" algn="l" rtl="0">
              <a:spcBef>
                <a:spcPts val="0"/>
              </a:spcBef>
              <a:spcAft>
                <a:spcPts val="0"/>
              </a:spcAft>
              <a:buClr>
                <a:schemeClr val="accent6">
                  <a:lumMod val="75000"/>
                </a:schemeClr>
              </a:buClr>
              <a:buFont typeface="+mj-lt"/>
              <a:buAutoNum type="arabicPeriod"/>
            </a:pPr>
            <a:endParaRPr lang="en-US" dirty="0" smtClean="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0" name="Google Shape;270;p29"/>
          <p:cNvSpPr txBox="1">
            <a:spLocks noGrp="1"/>
          </p:cNvSpPr>
          <p:nvPr>
            <p:ph type="title"/>
          </p:nvPr>
        </p:nvSpPr>
        <p:spPr>
          <a:xfrm>
            <a:off x="0" y="0"/>
            <a:ext cx="9144000" cy="426300"/>
          </a:xfrm>
          <a:prstGeom prst="rect">
            <a:avLst/>
          </a:prstGeom>
          <a:solidFill>
            <a:srgbClr val="008A62"/>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rgbClr val="F8FED8"/>
                </a:solidFill>
                <a:latin typeface="Spectral"/>
                <a:ea typeface="Spectral"/>
                <a:cs typeface="Spectral"/>
                <a:sym typeface="Spectral"/>
              </a:rPr>
              <a:t>Electric vehicle(EV)</a:t>
            </a:r>
            <a:endParaRPr sz="1810">
              <a:solidFill>
                <a:srgbClr val="F8FED8"/>
              </a:solidFill>
              <a:latin typeface="Spectral"/>
              <a:ea typeface="Spectral"/>
              <a:cs typeface="Spectral"/>
              <a:sym typeface="Spectral"/>
            </a:endParaRPr>
          </a:p>
        </p:txBody>
      </p:sp>
      <p:sp>
        <p:nvSpPr>
          <p:cNvPr id="271" name="Google Shape;271;p29"/>
          <p:cNvSpPr txBox="1">
            <a:spLocks noGrp="1"/>
          </p:cNvSpPr>
          <p:nvPr>
            <p:ph type="body" idx="1"/>
          </p:nvPr>
        </p:nvSpPr>
        <p:spPr>
          <a:xfrm>
            <a:off x="0" y="426300"/>
            <a:ext cx="9144000" cy="4717200"/>
          </a:xfrm>
          <a:prstGeom prst="rect">
            <a:avLst/>
          </a:prstGeom>
          <a:solidFill>
            <a:srgbClr val="F8FED8"/>
          </a:soli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9FE47B"/>
                </a:solidFill>
              </a:rPr>
              <a:t>Classification of Electric vehicles</a:t>
            </a:r>
            <a:endParaRPr>
              <a:solidFill>
                <a:srgbClr val="9FE47B"/>
              </a:solidFill>
            </a:endParaRPr>
          </a:p>
        </p:txBody>
      </p:sp>
      <p:graphicFrame>
        <p:nvGraphicFramePr>
          <p:cNvPr id="272" name="Google Shape;272;p29"/>
          <p:cNvGraphicFramePr/>
          <p:nvPr/>
        </p:nvGraphicFramePr>
        <p:xfrm>
          <a:off x="349975" y="834438"/>
          <a:ext cx="8569000" cy="4023240"/>
        </p:xfrm>
        <a:graphic>
          <a:graphicData uri="http://schemas.openxmlformats.org/drawingml/2006/table">
            <a:tbl>
              <a:tblPr>
                <a:noFill/>
                <a:tableStyleId>{013AD6D3-DB68-4681-B65E-B16E4201DF31}</a:tableStyleId>
              </a:tblPr>
              <a:tblGrid>
                <a:gridCol w="817375"/>
                <a:gridCol w="1434550"/>
                <a:gridCol w="2125275"/>
                <a:gridCol w="1493375"/>
                <a:gridCol w="2698425"/>
              </a:tblGrid>
              <a:tr h="421800">
                <a:tc>
                  <a:txBody>
                    <a:bodyPr/>
                    <a:lstStyle/>
                    <a:p>
                      <a:pPr marL="0" lvl="0" indent="0" algn="l" rtl="0">
                        <a:spcBef>
                          <a:spcPts val="0"/>
                        </a:spcBef>
                        <a:spcAft>
                          <a:spcPts val="0"/>
                        </a:spcAft>
                        <a:buNone/>
                      </a:pPr>
                      <a:r>
                        <a:rPr lang="en" sz="1200"/>
                        <a:t>Type</a:t>
                      </a:r>
                      <a:endParaRPr sz="1200"/>
                    </a:p>
                  </a:txBody>
                  <a:tcPr marL="91425" marR="91425" marT="91425" marB="91425"/>
                </a:tc>
                <a:tc>
                  <a:txBody>
                    <a:bodyPr/>
                    <a:lstStyle/>
                    <a:p>
                      <a:pPr marL="0" lvl="0" indent="0" algn="l" rtl="0">
                        <a:spcBef>
                          <a:spcPts val="0"/>
                        </a:spcBef>
                        <a:spcAft>
                          <a:spcPts val="0"/>
                        </a:spcAft>
                        <a:buNone/>
                      </a:pPr>
                      <a:r>
                        <a:rPr lang="en" sz="1200"/>
                        <a:t>Driving components</a:t>
                      </a:r>
                      <a:endParaRPr sz="1200"/>
                    </a:p>
                  </a:txBody>
                  <a:tcPr marL="91425" marR="91425" marT="91425" marB="91425"/>
                </a:tc>
                <a:tc>
                  <a:txBody>
                    <a:bodyPr/>
                    <a:lstStyle/>
                    <a:p>
                      <a:pPr marL="0" lvl="0" indent="0" algn="l" rtl="0">
                        <a:spcBef>
                          <a:spcPts val="0"/>
                        </a:spcBef>
                        <a:spcAft>
                          <a:spcPts val="0"/>
                        </a:spcAft>
                        <a:buNone/>
                      </a:pPr>
                      <a:r>
                        <a:rPr lang="en" sz="1200"/>
                        <a:t>Features</a:t>
                      </a:r>
                      <a:endParaRPr sz="1200"/>
                    </a:p>
                  </a:txBody>
                  <a:tcPr marL="91425" marR="91425" marT="91425" marB="91425"/>
                </a:tc>
                <a:tc>
                  <a:txBody>
                    <a:bodyPr/>
                    <a:lstStyle/>
                    <a:p>
                      <a:pPr marL="0" lvl="0" indent="0" algn="l" rtl="0">
                        <a:spcBef>
                          <a:spcPts val="0"/>
                        </a:spcBef>
                        <a:spcAft>
                          <a:spcPts val="0"/>
                        </a:spcAft>
                        <a:buNone/>
                      </a:pPr>
                      <a:r>
                        <a:rPr lang="en" sz="1200"/>
                        <a:t>Energy Resource</a:t>
                      </a:r>
                      <a:endParaRPr sz="1200"/>
                    </a:p>
                  </a:txBody>
                  <a:tcPr marL="91425" marR="91425" marT="91425" marB="91425"/>
                </a:tc>
                <a:tc>
                  <a:txBody>
                    <a:bodyPr/>
                    <a:lstStyle/>
                    <a:p>
                      <a:pPr marL="0" lvl="0" indent="0" algn="l" rtl="0">
                        <a:spcBef>
                          <a:spcPts val="0"/>
                        </a:spcBef>
                        <a:spcAft>
                          <a:spcPts val="0"/>
                        </a:spcAft>
                        <a:buNone/>
                      </a:pPr>
                      <a:r>
                        <a:rPr lang="en" sz="1200"/>
                        <a:t>Problems</a:t>
                      </a:r>
                      <a:endParaRPr sz="1200"/>
                    </a:p>
                  </a:txBody>
                  <a:tcPr marL="91425" marR="91425" marT="91425" marB="91425"/>
                </a:tc>
              </a:tr>
              <a:tr h="907275">
                <a:tc>
                  <a:txBody>
                    <a:bodyPr/>
                    <a:lstStyle/>
                    <a:p>
                      <a:pPr marL="0" lvl="0" indent="0" algn="l" rtl="0">
                        <a:spcBef>
                          <a:spcPts val="0"/>
                        </a:spcBef>
                        <a:spcAft>
                          <a:spcPts val="0"/>
                        </a:spcAft>
                        <a:buNone/>
                      </a:pPr>
                      <a:r>
                        <a:rPr lang="en" sz="1200"/>
                        <a:t>BEV</a:t>
                      </a:r>
                      <a:endParaRPr sz="1200"/>
                    </a:p>
                  </a:txBody>
                  <a:tcPr marL="91425" marR="91425" marT="91425" marB="91425"/>
                </a:tc>
                <a:tc>
                  <a:txBody>
                    <a:bodyPr/>
                    <a:lstStyle/>
                    <a:p>
                      <a:pPr marL="0" lvl="0" indent="0" algn="l" rtl="0">
                        <a:spcBef>
                          <a:spcPts val="0"/>
                        </a:spcBef>
                        <a:spcAft>
                          <a:spcPts val="0"/>
                        </a:spcAft>
                        <a:buNone/>
                      </a:pPr>
                      <a:r>
                        <a:rPr lang="en" sz="1200"/>
                        <a:t>Electric motor</a:t>
                      </a:r>
                      <a:endParaRPr sz="1200"/>
                    </a:p>
                  </a:txBody>
                  <a:tcPr marL="91425" marR="91425" marT="91425" marB="91425"/>
                </a:tc>
                <a:tc>
                  <a:txBody>
                    <a:bodyPr/>
                    <a:lstStyle/>
                    <a:p>
                      <a:pPr marL="457200" lvl="0" indent="-304800" algn="l" rtl="0">
                        <a:spcBef>
                          <a:spcPts val="0"/>
                        </a:spcBef>
                        <a:spcAft>
                          <a:spcPts val="0"/>
                        </a:spcAft>
                        <a:buSzPts val="1200"/>
                        <a:buChar char="●"/>
                      </a:pPr>
                      <a:r>
                        <a:rPr lang="en" sz="1200"/>
                        <a:t>No emission</a:t>
                      </a:r>
                      <a:endParaRPr sz="1200"/>
                    </a:p>
                    <a:p>
                      <a:pPr marL="457200" lvl="0" indent="-304800" algn="l" rtl="0">
                        <a:spcBef>
                          <a:spcPts val="0"/>
                        </a:spcBef>
                        <a:spcAft>
                          <a:spcPts val="0"/>
                        </a:spcAft>
                        <a:buSzPts val="1200"/>
                        <a:buChar char="●"/>
                      </a:pPr>
                      <a:r>
                        <a:rPr lang="en" sz="1200"/>
                        <a:t>Not dependent on oil</a:t>
                      </a:r>
                      <a:endParaRPr sz="1200"/>
                    </a:p>
                    <a:p>
                      <a:pPr marL="457200" lvl="0" indent="-304800" algn="l" rtl="0">
                        <a:spcBef>
                          <a:spcPts val="0"/>
                        </a:spcBef>
                        <a:spcAft>
                          <a:spcPts val="0"/>
                        </a:spcAft>
                        <a:buSzPts val="1200"/>
                        <a:buChar char="●"/>
                      </a:pPr>
                      <a:r>
                        <a:rPr lang="en" sz="1200"/>
                        <a:t>Range depends on battery</a:t>
                      </a:r>
                      <a:endParaRPr sz="1200"/>
                    </a:p>
                  </a:txBody>
                  <a:tcPr marL="91425" marR="91425" marT="91425" marB="91425"/>
                </a:tc>
                <a:tc>
                  <a:txBody>
                    <a:bodyPr/>
                    <a:lstStyle/>
                    <a:p>
                      <a:pPr marL="457200" lvl="0" indent="-304800" algn="l" rtl="0">
                        <a:spcBef>
                          <a:spcPts val="0"/>
                        </a:spcBef>
                        <a:spcAft>
                          <a:spcPts val="0"/>
                        </a:spcAft>
                        <a:buSzPts val="1200"/>
                        <a:buChar char="●"/>
                      </a:pPr>
                      <a:r>
                        <a:rPr lang="en" sz="1200"/>
                        <a:t>Battery</a:t>
                      </a:r>
                      <a:endParaRPr sz="1200"/>
                    </a:p>
                    <a:p>
                      <a:pPr marL="457200" lvl="0" indent="-304800" algn="l" rtl="0">
                        <a:spcBef>
                          <a:spcPts val="0"/>
                        </a:spcBef>
                        <a:spcAft>
                          <a:spcPts val="0"/>
                        </a:spcAft>
                        <a:buSzPts val="1200"/>
                        <a:buChar char="●"/>
                      </a:pPr>
                      <a:r>
                        <a:rPr lang="en" sz="1200"/>
                        <a:t>Ultra capacitor</a:t>
                      </a:r>
                      <a:endParaRPr sz="1200"/>
                    </a:p>
                  </a:txBody>
                  <a:tcPr marL="91425" marR="91425" marT="91425" marB="91425"/>
                </a:tc>
                <a:tc>
                  <a:txBody>
                    <a:bodyPr/>
                    <a:lstStyle/>
                    <a:p>
                      <a:pPr marL="457200" lvl="0" indent="-304800" algn="l" rtl="0">
                        <a:spcBef>
                          <a:spcPts val="0"/>
                        </a:spcBef>
                        <a:spcAft>
                          <a:spcPts val="0"/>
                        </a:spcAft>
                        <a:buSzPts val="1200"/>
                        <a:buChar char="●"/>
                      </a:pPr>
                      <a:r>
                        <a:rPr lang="en" sz="1200"/>
                        <a:t>Battery price and capacity </a:t>
                      </a:r>
                      <a:endParaRPr sz="1200"/>
                    </a:p>
                    <a:p>
                      <a:pPr marL="457200" lvl="0" indent="-304800" algn="l" rtl="0">
                        <a:spcBef>
                          <a:spcPts val="0"/>
                        </a:spcBef>
                        <a:spcAft>
                          <a:spcPts val="0"/>
                        </a:spcAft>
                        <a:buSzPts val="1200"/>
                        <a:buChar char="●"/>
                      </a:pPr>
                      <a:r>
                        <a:rPr lang="en" sz="1200"/>
                        <a:t>Charging time</a:t>
                      </a:r>
                      <a:endParaRPr sz="1200"/>
                    </a:p>
                    <a:p>
                      <a:pPr marL="457200" lvl="0" indent="-304800" algn="l" rtl="0">
                        <a:spcBef>
                          <a:spcPts val="0"/>
                        </a:spcBef>
                        <a:spcAft>
                          <a:spcPts val="0"/>
                        </a:spcAft>
                        <a:buSzPts val="1200"/>
                        <a:buChar char="●"/>
                      </a:pPr>
                      <a:r>
                        <a:rPr lang="en" sz="1200"/>
                        <a:t>Infrastructure availability</a:t>
                      </a:r>
                      <a:endParaRPr sz="1200"/>
                    </a:p>
                  </a:txBody>
                  <a:tcPr marL="91425" marR="91425" marT="91425" marB="91425"/>
                </a:tc>
              </a:tr>
              <a:tr h="1173450">
                <a:tc>
                  <a:txBody>
                    <a:bodyPr/>
                    <a:lstStyle/>
                    <a:p>
                      <a:pPr marL="0" lvl="0" indent="0" algn="l" rtl="0">
                        <a:spcBef>
                          <a:spcPts val="0"/>
                        </a:spcBef>
                        <a:spcAft>
                          <a:spcPts val="0"/>
                        </a:spcAft>
                        <a:buNone/>
                      </a:pPr>
                      <a:r>
                        <a:rPr lang="en" sz="1200"/>
                        <a:t>HEV</a:t>
                      </a:r>
                      <a:endParaRPr sz="1200"/>
                    </a:p>
                  </a:txBody>
                  <a:tcPr marL="91425" marR="91425" marT="91425" marB="91425"/>
                </a:tc>
                <a:tc>
                  <a:txBody>
                    <a:bodyPr/>
                    <a:lstStyle/>
                    <a:p>
                      <a:pPr marL="0" lvl="0" indent="0" algn="l" rtl="0">
                        <a:spcBef>
                          <a:spcPts val="0"/>
                        </a:spcBef>
                        <a:spcAft>
                          <a:spcPts val="0"/>
                        </a:spcAft>
                        <a:buNone/>
                      </a:pPr>
                      <a:r>
                        <a:rPr lang="en" sz="1200"/>
                        <a:t>Electric motor(ICE)</a:t>
                      </a:r>
                      <a:endParaRPr sz="1200"/>
                    </a:p>
                  </a:txBody>
                  <a:tcPr marL="91425" marR="91425" marT="91425" marB="91425"/>
                </a:tc>
                <a:tc>
                  <a:txBody>
                    <a:bodyPr/>
                    <a:lstStyle/>
                    <a:p>
                      <a:pPr marL="457200" marR="0" lvl="0" indent="-304800" algn="l" rtl="0">
                        <a:lnSpc>
                          <a:spcPct val="100000"/>
                        </a:lnSpc>
                        <a:spcBef>
                          <a:spcPts val="0"/>
                        </a:spcBef>
                        <a:spcAft>
                          <a:spcPts val="0"/>
                        </a:spcAft>
                        <a:buSzPts val="1200"/>
                        <a:buChar char="●"/>
                      </a:pPr>
                      <a:r>
                        <a:rPr lang="en" sz="1200"/>
                        <a:t>Very little emission </a:t>
                      </a:r>
                      <a:endParaRPr sz="1200"/>
                    </a:p>
                    <a:p>
                      <a:pPr marL="457200" marR="0" lvl="0" indent="-304800" algn="l" rtl="0">
                        <a:lnSpc>
                          <a:spcPct val="100000"/>
                        </a:lnSpc>
                        <a:spcBef>
                          <a:spcPts val="0"/>
                        </a:spcBef>
                        <a:spcAft>
                          <a:spcPts val="0"/>
                        </a:spcAft>
                        <a:buSzPts val="1200"/>
                        <a:buChar char="●"/>
                      </a:pPr>
                      <a:r>
                        <a:rPr lang="en" sz="1200"/>
                        <a:t>Long range</a:t>
                      </a:r>
                      <a:endParaRPr sz="1200"/>
                    </a:p>
                    <a:p>
                      <a:pPr marL="457200" marR="0" lvl="0" indent="-304800" algn="l" rtl="0">
                        <a:lnSpc>
                          <a:spcPct val="100000"/>
                        </a:lnSpc>
                        <a:spcBef>
                          <a:spcPts val="0"/>
                        </a:spcBef>
                        <a:spcAft>
                          <a:spcPts val="0"/>
                        </a:spcAft>
                        <a:buSzPts val="1200"/>
                        <a:buChar char="●"/>
                      </a:pPr>
                      <a:r>
                        <a:rPr lang="en" sz="1200"/>
                        <a:t>Get power from both electric  and fuel</a:t>
                      </a:r>
                      <a:endParaRPr sz="1200"/>
                    </a:p>
                  </a:txBody>
                  <a:tcPr marL="91425" marR="91425" marT="91425" marB="91425"/>
                </a:tc>
                <a:tc>
                  <a:txBody>
                    <a:bodyPr/>
                    <a:lstStyle/>
                    <a:p>
                      <a:pPr marL="457200" marR="0" lvl="0" indent="-304800" algn="l" rtl="0">
                        <a:lnSpc>
                          <a:spcPct val="100000"/>
                        </a:lnSpc>
                        <a:spcBef>
                          <a:spcPts val="0"/>
                        </a:spcBef>
                        <a:spcAft>
                          <a:spcPts val="0"/>
                        </a:spcAft>
                        <a:buSzPts val="1200"/>
                        <a:buChar char="●"/>
                      </a:pPr>
                      <a:r>
                        <a:rPr lang="en" sz="1200"/>
                        <a:t>Battery</a:t>
                      </a:r>
                      <a:endParaRPr sz="1200"/>
                    </a:p>
                    <a:p>
                      <a:pPr marL="457200" marR="0" lvl="0" indent="-304800" algn="l" rtl="0">
                        <a:lnSpc>
                          <a:spcPct val="100000"/>
                        </a:lnSpc>
                        <a:spcBef>
                          <a:spcPts val="0"/>
                        </a:spcBef>
                        <a:spcAft>
                          <a:spcPts val="0"/>
                        </a:spcAft>
                        <a:buSzPts val="1200"/>
                        <a:buChar char="●"/>
                      </a:pPr>
                      <a:r>
                        <a:rPr lang="en" sz="1200"/>
                        <a:t>Ultra capacitor</a:t>
                      </a:r>
                      <a:endParaRPr sz="1200"/>
                    </a:p>
                    <a:p>
                      <a:pPr marL="457200" marR="0" lvl="0" indent="-304800" algn="l" rtl="0">
                        <a:lnSpc>
                          <a:spcPct val="100000"/>
                        </a:lnSpc>
                        <a:spcBef>
                          <a:spcPts val="0"/>
                        </a:spcBef>
                        <a:spcAft>
                          <a:spcPts val="0"/>
                        </a:spcAft>
                        <a:buSzPts val="1200"/>
                        <a:buChar char="●"/>
                      </a:pPr>
                      <a:r>
                        <a:rPr lang="en" sz="1200"/>
                        <a:t>ICE</a:t>
                      </a:r>
                      <a:endParaRPr sz="1200"/>
                    </a:p>
                  </a:txBody>
                  <a:tcPr marL="91425" marR="91425" marT="91425" marB="91425"/>
                </a:tc>
                <a:tc>
                  <a:txBody>
                    <a:bodyPr/>
                    <a:lstStyle/>
                    <a:p>
                      <a:pPr marL="457200" marR="0" lvl="0" indent="-304800" algn="l" rtl="0">
                        <a:lnSpc>
                          <a:spcPct val="100000"/>
                        </a:lnSpc>
                        <a:spcBef>
                          <a:spcPts val="0"/>
                        </a:spcBef>
                        <a:spcAft>
                          <a:spcPts val="0"/>
                        </a:spcAft>
                        <a:buSzPts val="1200"/>
                        <a:buChar char="●"/>
                      </a:pPr>
                      <a:r>
                        <a:rPr lang="en" sz="1200"/>
                        <a:t>Management of energy source</a:t>
                      </a:r>
                      <a:endParaRPr sz="1200"/>
                    </a:p>
                    <a:p>
                      <a:pPr marL="457200" marR="0" lvl="0" indent="-304800" algn="l" rtl="0">
                        <a:lnSpc>
                          <a:spcPct val="100000"/>
                        </a:lnSpc>
                        <a:spcBef>
                          <a:spcPts val="0"/>
                        </a:spcBef>
                        <a:spcAft>
                          <a:spcPts val="0"/>
                        </a:spcAft>
                        <a:buSzPts val="1200"/>
                        <a:buChar char="●"/>
                      </a:pPr>
                      <a:r>
                        <a:rPr lang="en" sz="1200"/>
                        <a:t>Battery and engine size</a:t>
                      </a:r>
                      <a:endParaRPr sz="1200"/>
                    </a:p>
                    <a:p>
                      <a:pPr marL="457200" marR="0" lvl="0" indent="-304800" algn="l" rtl="0">
                        <a:lnSpc>
                          <a:spcPct val="100000"/>
                        </a:lnSpc>
                        <a:spcBef>
                          <a:spcPts val="0"/>
                        </a:spcBef>
                        <a:spcAft>
                          <a:spcPts val="0"/>
                        </a:spcAft>
                        <a:buSzPts val="1200"/>
                        <a:buChar char="●"/>
                      </a:pPr>
                      <a:r>
                        <a:rPr lang="en" sz="1200"/>
                        <a:t>Optimization</a:t>
                      </a:r>
                      <a:endParaRPr sz="1200"/>
                    </a:p>
                    <a:p>
                      <a:pPr marL="457200" marR="0" lvl="0" indent="-304800" algn="l" rtl="0">
                        <a:lnSpc>
                          <a:spcPct val="100000"/>
                        </a:lnSpc>
                        <a:spcBef>
                          <a:spcPts val="0"/>
                        </a:spcBef>
                        <a:spcAft>
                          <a:spcPts val="0"/>
                        </a:spcAft>
                        <a:buSzPts val="1200"/>
                        <a:buChar char="●"/>
                      </a:pPr>
                      <a:r>
                        <a:rPr lang="en" sz="1200"/>
                        <a:t>Complex structure(can have mechanical and electrical drive train)</a:t>
                      </a:r>
                      <a:endParaRPr sz="1200"/>
                    </a:p>
                  </a:txBody>
                  <a:tcPr marL="91425" marR="91425" marT="91425" marB="91425"/>
                </a:tc>
              </a:tr>
              <a:tr h="631050">
                <a:tc>
                  <a:txBody>
                    <a:bodyPr/>
                    <a:lstStyle/>
                    <a:p>
                      <a:pPr marL="0" lvl="0" indent="0" algn="l" rtl="0">
                        <a:spcBef>
                          <a:spcPts val="0"/>
                        </a:spcBef>
                        <a:spcAft>
                          <a:spcPts val="0"/>
                        </a:spcAft>
                        <a:buNone/>
                      </a:pPr>
                      <a:r>
                        <a:rPr lang="en" sz="1200"/>
                        <a:t>FCEV</a:t>
                      </a:r>
                      <a:endParaRPr sz="1200"/>
                    </a:p>
                  </a:txBody>
                  <a:tcPr marL="91425" marR="91425" marT="91425" marB="91425"/>
                </a:tc>
                <a:tc>
                  <a:txBody>
                    <a:bodyPr/>
                    <a:lstStyle/>
                    <a:p>
                      <a:pPr marL="0" marR="0" lvl="0" indent="0" algn="l" rtl="0">
                        <a:lnSpc>
                          <a:spcPct val="100000"/>
                        </a:lnSpc>
                        <a:spcBef>
                          <a:spcPts val="0"/>
                        </a:spcBef>
                        <a:spcAft>
                          <a:spcPts val="0"/>
                        </a:spcAft>
                        <a:buNone/>
                      </a:pPr>
                      <a:r>
                        <a:rPr lang="en" sz="1200"/>
                        <a:t>Electric motor</a:t>
                      </a:r>
                      <a:endParaRPr sz="1200"/>
                    </a:p>
                  </a:txBody>
                  <a:tcPr marL="91425" marR="91425" marT="91425" marB="91425"/>
                </a:tc>
                <a:tc>
                  <a:txBody>
                    <a:bodyPr/>
                    <a:lstStyle/>
                    <a:p>
                      <a:pPr marL="457200" marR="0" lvl="0" indent="-304800" algn="l" rtl="0">
                        <a:lnSpc>
                          <a:spcPct val="100000"/>
                        </a:lnSpc>
                        <a:spcBef>
                          <a:spcPts val="0"/>
                        </a:spcBef>
                        <a:spcAft>
                          <a:spcPts val="0"/>
                        </a:spcAft>
                        <a:buSzPts val="1200"/>
                        <a:buChar char="●"/>
                      </a:pPr>
                      <a:r>
                        <a:rPr lang="en" sz="1200"/>
                        <a:t>Very little or no emission</a:t>
                      </a:r>
                      <a:endParaRPr sz="1200"/>
                    </a:p>
                    <a:p>
                      <a:pPr marL="457200" marR="0" lvl="0" indent="-304800" algn="l" rtl="0">
                        <a:lnSpc>
                          <a:spcPct val="100000"/>
                        </a:lnSpc>
                        <a:spcBef>
                          <a:spcPts val="0"/>
                        </a:spcBef>
                        <a:spcAft>
                          <a:spcPts val="0"/>
                        </a:spcAft>
                        <a:buSzPts val="1200"/>
                        <a:buChar char="●"/>
                      </a:pPr>
                      <a:r>
                        <a:rPr lang="en" sz="1200"/>
                        <a:t>High efficiency</a:t>
                      </a:r>
                      <a:endParaRPr sz="1200"/>
                    </a:p>
                    <a:p>
                      <a:pPr marL="457200" marR="0" lvl="0" indent="-304800" algn="l" rtl="0">
                        <a:lnSpc>
                          <a:spcPct val="100000"/>
                        </a:lnSpc>
                        <a:spcBef>
                          <a:spcPts val="0"/>
                        </a:spcBef>
                        <a:spcAft>
                          <a:spcPts val="0"/>
                        </a:spcAft>
                        <a:buSzPts val="1200"/>
                        <a:buChar char="●"/>
                      </a:pPr>
                      <a:r>
                        <a:rPr lang="en" sz="1200"/>
                        <a:t>Not dependent on external supply</a:t>
                      </a:r>
                      <a:endParaRPr sz="1200"/>
                    </a:p>
                  </a:txBody>
                  <a:tcPr marL="91425" marR="91425" marT="91425" marB="91425"/>
                </a:tc>
                <a:tc>
                  <a:txBody>
                    <a:bodyPr/>
                    <a:lstStyle/>
                    <a:p>
                      <a:pPr marL="457200" marR="0" lvl="0" indent="-304800" algn="l" rtl="0">
                        <a:lnSpc>
                          <a:spcPct val="100000"/>
                        </a:lnSpc>
                        <a:spcBef>
                          <a:spcPts val="0"/>
                        </a:spcBef>
                        <a:spcAft>
                          <a:spcPts val="0"/>
                        </a:spcAft>
                        <a:buSzPts val="1200"/>
                        <a:buChar char="●"/>
                      </a:pPr>
                      <a:r>
                        <a:rPr lang="en" sz="1200"/>
                        <a:t>Fuel cells</a:t>
                      </a:r>
                      <a:endParaRPr sz="1200"/>
                    </a:p>
                  </a:txBody>
                  <a:tcPr marL="91425" marR="91425" marT="91425" marB="91425"/>
                </a:tc>
                <a:tc>
                  <a:txBody>
                    <a:bodyPr/>
                    <a:lstStyle/>
                    <a:p>
                      <a:pPr marL="457200" marR="0" lvl="0" indent="-304800" algn="l" rtl="0">
                        <a:lnSpc>
                          <a:spcPct val="100000"/>
                        </a:lnSpc>
                        <a:spcBef>
                          <a:spcPts val="0"/>
                        </a:spcBef>
                        <a:spcAft>
                          <a:spcPts val="0"/>
                        </a:spcAft>
                        <a:buSzPts val="1200"/>
                        <a:buChar char="●"/>
                      </a:pPr>
                      <a:r>
                        <a:rPr lang="en" sz="1200"/>
                        <a:t>High price</a:t>
                      </a:r>
                      <a:endParaRPr sz="1200"/>
                    </a:p>
                    <a:p>
                      <a:pPr marL="457200" marR="0" lvl="0" indent="-304800" algn="l" rtl="0">
                        <a:lnSpc>
                          <a:spcPct val="100000"/>
                        </a:lnSpc>
                        <a:spcBef>
                          <a:spcPts val="0"/>
                        </a:spcBef>
                        <a:spcAft>
                          <a:spcPts val="0"/>
                        </a:spcAft>
                        <a:buSzPts val="1200"/>
                        <a:buChar char="●"/>
                      </a:pPr>
                      <a:r>
                        <a:rPr lang="en" sz="1200"/>
                        <a:t>Availability of fueiling</a:t>
                      </a:r>
                      <a:endParaRPr sz="1200"/>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0" y="0"/>
            <a:ext cx="9144000" cy="426300"/>
          </a:xfrm>
          <a:prstGeom prst="rect">
            <a:avLst/>
          </a:prstGeom>
          <a:solidFill>
            <a:srgbClr val="008A62"/>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rgbClr val="F8FED8"/>
                </a:solidFill>
                <a:latin typeface="Spectral"/>
                <a:ea typeface="Spectral"/>
                <a:cs typeface="Spectral"/>
                <a:sym typeface="Spectral"/>
              </a:rPr>
              <a:t>Electric vehicle(EV)</a:t>
            </a:r>
            <a:endParaRPr sz="1810">
              <a:solidFill>
                <a:srgbClr val="F8FED8"/>
              </a:solidFill>
              <a:latin typeface="Spectral"/>
              <a:ea typeface="Spectral"/>
              <a:cs typeface="Spectral"/>
              <a:sym typeface="Spectral"/>
            </a:endParaRPr>
          </a:p>
        </p:txBody>
      </p:sp>
      <p:sp>
        <p:nvSpPr>
          <p:cNvPr id="278" name="Google Shape;278;p30"/>
          <p:cNvSpPr txBox="1">
            <a:spLocks noGrp="1"/>
          </p:cNvSpPr>
          <p:nvPr>
            <p:ph type="body" idx="1"/>
          </p:nvPr>
        </p:nvSpPr>
        <p:spPr>
          <a:xfrm>
            <a:off x="0" y="426300"/>
            <a:ext cx="9144000" cy="4717200"/>
          </a:xfrm>
          <a:prstGeom prst="rect">
            <a:avLst/>
          </a:prstGeom>
          <a:solidFill>
            <a:srgbClr val="F8FED8"/>
          </a:soli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9FE47B"/>
                </a:solidFill>
              </a:rPr>
              <a:t>EV system important contributors</a:t>
            </a:r>
            <a:endParaRPr>
              <a:solidFill>
                <a:srgbClr val="9FE47B"/>
              </a:solidFill>
            </a:endParaRPr>
          </a:p>
        </p:txBody>
      </p:sp>
      <p:sp>
        <p:nvSpPr>
          <p:cNvPr id="279" name="Google Shape;279;p30"/>
          <p:cNvSpPr/>
          <p:nvPr/>
        </p:nvSpPr>
        <p:spPr>
          <a:xfrm>
            <a:off x="1182655" y="822949"/>
            <a:ext cx="1440600" cy="12453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latin typeface="Lato"/>
                <a:ea typeface="Lato"/>
                <a:cs typeface="Lato"/>
                <a:sym typeface="Lato"/>
              </a:rPr>
              <a:t>KERS</a:t>
            </a:r>
            <a:endParaRPr sz="900">
              <a:latin typeface="Lato"/>
              <a:ea typeface="Lato"/>
              <a:cs typeface="Lato"/>
              <a:sym typeface="Lato"/>
            </a:endParaRPr>
          </a:p>
        </p:txBody>
      </p:sp>
      <p:sp>
        <p:nvSpPr>
          <p:cNvPr id="280" name="Google Shape;280;p30"/>
          <p:cNvSpPr/>
          <p:nvPr/>
        </p:nvSpPr>
        <p:spPr>
          <a:xfrm>
            <a:off x="1182655" y="3360482"/>
            <a:ext cx="15912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Powertrain controller</a:t>
            </a:r>
            <a:endParaRPr sz="900">
              <a:latin typeface="Lato"/>
              <a:ea typeface="Lato"/>
              <a:cs typeface="Lato"/>
              <a:sym typeface="Lato"/>
            </a:endParaRPr>
          </a:p>
          <a:p>
            <a:pPr marL="0" lvl="0" indent="0" algn="ctr" rtl="0">
              <a:spcBef>
                <a:spcPts val="0"/>
              </a:spcBef>
              <a:spcAft>
                <a:spcPts val="0"/>
              </a:spcAft>
              <a:buNone/>
            </a:pPr>
            <a:r>
              <a:rPr lang="en" sz="900">
                <a:latin typeface="Lato"/>
                <a:ea typeface="Lato"/>
                <a:cs typeface="Lato"/>
                <a:sym typeface="Lato"/>
              </a:rPr>
              <a:t>(PCM)</a:t>
            </a:r>
            <a:endParaRPr sz="900">
              <a:latin typeface="Lato"/>
              <a:ea typeface="Lato"/>
              <a:cs typeface="Lato"/>
              <a:sym typeface="Lato"/>
            </a:endParaRPr>
          </a:p>
        </p:txBody>
      </p:sp>
      <p:sp>
        <p:nvSpPr>
          <p:cNvPr id="281" name="Google Shape;281;p30"/>
          <p:cNvSpPr/>
          <p:nvPr/>
        </p:nvSpPr>
        <p:spPr>
          <a:xfrm>
            <a:off x="1182655" y="2162216"/>
            <a:ext cx="14406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DC-DC converter</a:t>
            </a:r>
            <a:endParaRPr sz="900">
              <a:latin typeface="Lato"/>
              <a:ea typeface="Lato"/>
              <a:cs typeface="Lato"/>
              <a:sym typeface="Lato"/>
            </a:endParaRPr>
          </a:p>
        </p:txBody>
      </p:sp>
      <p:sp>
        <p:nvSpPr>
          <p:cNvPr id="282" name="Google Shape;282;p30"/>
          <p:cNvSpPr/>
          <p:nvPr/>
        </p:nvSpPr>
        <p:spPr>
          <a:xfrm>
            <a:off x="-101" y="1536465"/>
            <a:ext cx="14406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Battery thermal MGMT</a:t>
            </a:r>
            <a:endParaRPr sz="900">
              <a:latin typeface="Lato"/>
              <a:ea typeface="Lato"/>
              <a:cs typeface="Lato"/>
              <a:sym typeface="Lato"/>
            </a:endParaRPr>
          </a:p>
        </p:txBody>
      </p:sp>
      <p:sp>
        <p:nvSpPr>
          <p:cNvPr id="283" name="Google Shape;283;p30"/>
          <p:cNvSpPr/>
          <p:nvPr/>
        </p:nvSpPr>
        <p:spPr>
          <a:xfrm>
            <a:off x="42920" y="2714229"/>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ato"/>
                <a:ea typeface="Lato"/>
                <a:cs typeface="Lato"/>
                <a:sym typeface="Lato"/>
              </a:rPr>
              <a:t>Motor control algorithm</a:t>
            </a:r>
            <a:endParaRPr sz="800">
              <a:latin typeface="Lato"/>
              <a:ea typeface="Lato"/>
              <a:cs typeface="Lato"/>
              <a:sym typeface="Lato"/>
            </a:endParaRPr>
          </a:p>
        </p:txBody>
      </p:sp>
      <p:sp>
        <p:nvSpPr>
          <p:cNvPr id="284" name="Google Shape;284;p30"/>
          <p:cNvSpPr/>
          <p:nvPr/>
        </p:nvSpPr>
        <p:spPr>
          <a:xfrm>
            <a:off x="2413152" y="1536465"/>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Vehicle control unit(VCU)</a:t>
            </a:r>
            <a:endParaRPr sz="900">
              <a:latin typeface="Lato"/>
              <a:ea typeface="Lato"/>
              <a:cs typeface="Lato"/>
              <a:sym typeface="Lato"/>
            </a:endParaRPr>
          </a:p>
        </p:txBody>
      </p:sp>
      <p:sp>
        <p:nvSpPr>
          <p:cNvPr id="285" name="Google Shape;285;p30"/>
          <p:cNvSpPr/>
          <p:nvPr/>
        </p:nvSpPr>
        <p:spPr>
          <a:xfrm>
            <a:off x="2515913" y="2714229"/>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ESS Battery pack</a:t>
            </a:r>
            <a:endParaRPr sz="900">
              <a:latin typeface="Lato"/>
              <a:ea typeface="Lato"/>
              <a:cs typeface="Lato"/>
              <a:sym typeface="Lato"/>
            </a:endParaRPr>
          </a:p>
        </p:txBody>
      </p:sp>
      <p:sp>
        <p:nvSpPr>
          <p:cNvPr id="286" name="Google Shape;286;p30"/>
          <p:cNvSpPr/>
          <p:nvPr/>
        </p:nvSpPr>
        <p:spPr>
          <a:xfrm>
            <a:off x="3612590" y="3360482"/>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Auxillary systems</a:t>
            </a:r>
            <a:endParaRPr sz="900">
              <a:latin typeface="Lato"/>
              <a:ea typeface="Lato"/>
              <a:cs typeface="Lato"/>
              <a:sym typeface="Lato"/>
            </a:endParaRPr>
          </a:p>
        </p:txBody>
      </p:sp>
      <p:sp>
        <p:nvSpPr>
          <p:cNvPr id="287" name="Google Shape;287;p30"/>
          <p:cNvSpPr/>
          <p:nvPr/>
        </p:nvSpPr>
        <p:spPr>
          <a:xfrm>
            <a:off x="3526548" y="893449"/>
            <a:ext cx="14406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E-Motors</a:t>
            </a:r>
            <a:endParaRPr sz="900">
              <a:latin typeface="Lato"/>
              <a:ea typeface="Lato"/>
              <a:cs typeface="Lato"/>
              <a:sym typeface="Lato"/>
            </a:endParaRPr>
          </a:p>
        </p:txBody>
      </p:sp>
      <p:sp>
        <p:nvSpPr>
          <p:cNvPr id="288" name="Google Shape;288;p30"/>
          <p:cNvSpPr/>
          <p:nvPr/>
        </p:nvSpPr>
        <p:spPr>
          <a:xfrm>
            <a:off x="4740363" y="1536465"/>
            <a:ext cx="18399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Transmission system</a:t>
            </a:r>
            <a:endParaRPr sz="900">
              <a:latin typeface="Lato"/>
              <a:ea typeface="Lato"/>
              <a:cs typeface="Lato"/>
              <a:sym typeface="Lato"/>
            </a:endParaRPr>
          </a:p>
        </p:txBody>
      </p:sp>
      <p:sp>
        <p:nvSpPr>
          <p:cNvPr id="289" name="Google Shape;289;p30"/>
          <p:cNvSpPr/>
          <p:nvPr/>
        </p:nvSpPr>
        <p:spPr>
          <a:xfrm>
            <a:off x="4740363" y="2714229"/>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ato"/>
                <a:ea typeface="Lato"/>
                <a:cs typeface="Lato"/>
                <a:sym typeface="Lato"/>
              </a:rPr>
              <a:t>Vehicle dynamics</a:t>
            </a:r>
            <a:endParaRPr sz="800">
              <a:latin typeface="Lato"/>
              <a:ea typeface="Lato"/>
              <a:cs typeface="Lato"/>
              <a:sym typeface="Lato"/>
            </a:endParaRPr>
          </a:p>
        </p:txBody>
      </p:sp>
      <p:sp>
        <p:nvSpPr>
          <p:cNvPr id="290" name="Google Shape;290;p30"/>
          <p:cNvSpPr/>
          <p:nvPr/>
        </p:nvSpPr>
        <p:spPr>
          <a:xfrm>
            <a:off x="6374770" y="2162216"/>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Suspension Geo</a:t>
            </a:r>
            <a:endParaRPr sz="900">
              <a:latin typeface="Lato"/>
              <a:ea typeface="Lato"/>
              <a:cs typeface="Lato"/>
              <a:sym typeface="Lato"/>
            </a:endParaRPr>
          </a:p>
        </p:txBody>
      </p:sp>
      <p:sp>
        <p:nvSpPr>
          <p:cNvPr id="291" name="Google Shape;291;p30"/>
          <p:cNvSpPr/>
          <p:nvPr/>
        </p:nvSpPr>
        <p:spPr>
          <a:xfrm>
            <a:off x="5909621" y="3360507"/>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ato"/>
                <a:ea typeface="Lato"/>
                <a:cs typeface="Lato"/>
                <a:sym typeface="Lato"/>
              </a:rPr>
              <a:t>Tyre dynamics</a:t>
            </a:r>
            <a:endParaRPr sz="800">
              <a:latin typeface="Lato"/>
              <a:ea typeface="Lato"/>
              <a:cs typeface="Lato"/>
              <a:sym typeface="Lato"/>
            </a:endParaRPr>
          </a:p>
        </p:txBody>
      </p:sp>
      <p:sp>
        <p:nvSpPr>
          <p:cNvPr id="292" name="Google Shape;292;p30"/>
          <p:cNvSpPr/>
          <p:nvPr/>
        </p:nvSpPr>
        <p:spPr>
          <a:xfrm>
            <a:off x="6374770" y="963950"/>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ato"/>
                <a:ea typeface="Lato"/>
                <a:cs typeface="Lato"/>
                <a:sym typeface="Lato"/>
              </a:rPr>
              <a:t>Aero dynamics</a:t>
            </a:r>
            <a:endParaRPr sz="800">
              <a:latin typeface="Lato"/>
              <a:ea typeface="Lato"/>
              <a:cs typeface="Lato"/>
              <a:sym typeface="Lato"/>
            </a:endParaRPr>
          </a:p>
        </p:txBody>
      </p:sp>
      <p:sp>
        <p:nvSpPr>
          <p:cNvPr id="293" name="Google Shape;293;p30"/>
          <p:cNvSpPr/>
          <p:nvPr/>
        </p:nvSpPr>
        <p:spPr>
          <a:xfrm>
            <a:off x="4740363" y="3891992"/>
            <a:ext cx="13548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Drive cycles</a:t>
            </a:r>
            <a:endParaRPr sz="900">
              <a:latin typeface="Lato"/>
              <a:ea typeface="Lato"/>
              <a:cs typeface="Lato"/>
              <a:sym typeface="Lato"/>
            </a:endParaRPr>
          </a:p>
        </p:txBody>
      </p:sp>
      <p:sp>
        <p:nvSpPr>
          <p:cNvPr id="294" name="Google Shape;294;p30"/>
          <p:cNvSpPr/>
          <p:nvPr/>
        </p:nvSpPr>
        <p:spPr>
          <a:xfrm>
            <a:off x="7481837" y="2787966"/>
            <a:ext cx="15912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ato"/>
                <a:ea typeface="Lato"/>
                <a:cs typeface="Lato"/>
                <a:sym typeface="Lato"/>
              </a:rPr>
              <a:t>Chassis orientation</a:t>
            </a:r>
            <a:endParaRPr sz="800">
              <a:latin typeface="Lato"/>
              <a:ea typeface="Lato"/>
              <a:cs typeface="Lato"/>
              <a:sym typeface="Lato"/>
            </a:endParaRPr>
          </a:p>
        </p:txBody>
      </p:sp>
      <p:sp>
        <p:nvSpPr>
          <p:cNvPr id="295" name="Google Shape;295;p30"/>
          <p:cNvSpPr/>
          <p:nvPr/>
        </p:nvSpPr>
        <p:spPr>
          <a:xfrm>
            <a:off x="7552661" y="1536465"/>
            <a:ext cx="15912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ato"/>
                <a:ea typeface="Lato"/>
                <a:cs typeface="Lato"/>
                <a:sym typeface="Lato"/>
              </a:rPr>
              <a:t>eAxle</a:t>
            </a:r>
            <a:endParaRPr sz="800">
              <a:latin typeface="Lato"/>
              <a:ea typeface="Lato"/>
              <a:cs typeface="Lato"/>
              <a:sym typeface="Lato"/>
            </a:endParaRPr>
          </a:p>
        </p:txBody>
      </p:sp>
      <p:sp>
        <p:nvSpPr>
          <p:cNvPr id="296" name="Google Shape;296;p30"/>
          <p:cNvSpPr/>
          <p:nvPr/>
        </p:nvSpPr>
        <p:spPr>
          <a:xfrm>
            <a:off x="7015115" y="3965992"/>
            <a:ext cx="1591200" cy="11040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ato"/>
                <a:ea typeface="Lato"/>
                <a:cs typeface="Lato"/>
                <a:sym typeface="Lato"/>
              </a:rPr>
              <a:t>Power controller</a:t>
            </a:r>
            <a:endParaRPr sz="800">
              <a:latin typeface="Lato"/>
              <a:ea typeface="Lato"/>
              <a:cs typeface="Lato"/>
              <a:sym typeface="Lato"/>
            </a:endParaRPr>
          </a:p>
        </p:txBody>
      </p:sp>
      <p:sp>
        <p:nvSpPr>
          <p:cNvPr id="297" name="Google Shape;297;p30"/>
          <p:cNvSpPr/>
          <p:nvPr/>
        </p:nvSpPr>
        <p:spPr>
          <a:xfrm>
            <a:off x="3612600" y="2214113"/>
            <a:ext cx="1354800" cy="929700"/>
          </a:xfrm>
          <a:prstGeom prst="hexagon">
            <a:avLst>
              <a:gd name="adj" fmla="val 28852"/>
              <a:gd name="v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Lato"/>
                <a:ea typeface="Lato"/>
                <a:cs typeface="Lato"/>
                <a:sym typeface="Lato"/>
              </a:rPr>
              <a:t>EV</a:t>
            </a:r>
            <a:endParaRPr sz="9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4"/>
          <p:cNvSpPr txBox="1"/>
          <p:nvPr/>
        </p:nvSpPr>
        <p:spPr>
          <a:xfrm>
            <a:off x="2953850" y="0"/>
            <a:ext cx="6190200" cy="5143500"/>
          </a:xfrm>
          <a:prstGeom prst="rect">
            <a:avLst/>
          </a:prstGeom>
          <a:noFill/>
          <a:ln w="9525" cap="flat" cmpd="sng">
            <a:solidFill>
              <a:srgbClr val="82C7A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Lato"/>
                <a:ea typeface="Lato"/>
                <a:cs typeface="Lato"/>
                <a:sym typeface="Lato"/>
              </a:rPr>
              <a:t>CONTENTS:</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Model based Design</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Matlab Basics</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Simulink Basics</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Simulink</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XIL(MIL,SIL,PIL,HIL</a:t>
            </a:r>
            <a:r>
              <a:rPr lang="en" sz="1600" b="1" dirty="0" smtClean="0">
                <a:solidFill>
                  <a:schemeClr val="dk1"/>
                </a:solidFill>
                <a:latin typeface="Lato"/>
                <a:ea typeface="Lato"/>
                <a:cs typeface="Lato"/>
                <a:sym typeface="Lato"/>
              </a:rPr>
              <a:t>)</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EVs</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smtClean="0">
                <a:solidFill>
                  <a:schemeClr val="dk1"/>
                </a:solidFill>
                <a:latin typeface="Lato"/>
                <a:ea typeface="Lato"/>
                <a:cs typeface="Lato"/>
                <a:sym typeface="Lato"/>
              </a:rPr>
              <a:t>BMS</a:t>
            </a:r>
          </a:p>
          <a:p>
            <a:pPr marL="457200" lvl="0" indent="-330200" algn="l" rtl="0">
              <a:spcBef>
                <a:spcPts val="0"/>
              </a:spcBef>
              <a:spcAft>
                <a:spcPts val="0"/>
              </a:spcAft>
              <a:buClr>
                <a:schemeClr val="dk1"/>
              </a:buClr>
              <a:buSzPts val="1600"/>
              <a:buFont typeface="Lato"/>
              <a:buAutoNum type="arabicPeriod"/>
            </a:pPr>
            <a:r>
              <a:rPr lang="en" sz="1600" b="1" dirty="0" smtClean="0">
                <a:solidFill>
                  <a:schemeClr val="dk1"/>
                </a:solidFill>
                <a:latin typeface="Lato"/>
                <a:ea typeface="Lato"/>
                <a:cs typeface="Lato"/>
                <a:sym typeface="Lato"/>
              </a:rPr>
              <a:t>ADAS(Adaptive cruise control)</a:t>
            </a:r>
          </a:p>
          <a:p>
            <a:pPr marL="457200" lvl="0" indent="-330200" algn="l" rtl="0">
              <a:spcBef>
                <a:spcPts val="0"/>
              </a:spcBef>
              <a:spcAft>
                <a:spcPts val="0"/>
              </a:spcAft>
              <a:buClr>
                <a:schemeClr val="dk1"/>
              </a:buClr>
              <a:buSzPts val="1600"/>
              <a:buFont typeface="Lato"/>
              <a:buAutoNum type="arabicPeriod"/>
            </a:pPr>
            <a:r>
              <a:rPr lang="en" sz="1600" b="1" dirty="0" smtClean="0">
                <a:solidFill>
                  <a:schemeClr val="dk1"/>
                </a:solidFill>
                <a:latin typeface="Lato"/>
                <a:ea typeface="Lato"/>
                <a:cs typeface="Lato"/>
                <a:sym typeface="Lato"/>
              </a:rPr>
              <a:t>Camera,Radar,Lidar</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MAAB guidelines</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Requirement Engineering</a:t>
            </a:r>
            <a:endParaRPr sz="1600" b="1">
              <a:solidFill>
                <a:schemeClr val="dk1"/>
              </a:solidFill>
              <a:latin typeface="Lato"/>
              <a:ea typeface="Lato"/>
              <a:cs typeface="Lato"/>
              <a:sym typeface="Lato"/>
            </a:endParaRPr>
          </a:p>
          <a:p>
            <a:pPr marL="457200" lvl="0" indent="-330200" algn="l" rtl="0">
              <a:spcBef>
                <a:spcPts val="0"/>
              </a:spcBef>
              <a:spcAft>
                <a:spcPts val="0"/>
              </a:spcAft>
              <a:buClr>
                <a:schemeClr val="dk1"/>
              </a:buClr>
              <a:buSzPts val="1600"/>
              <a:buFont typeface="Lato"/>
              <a:buAutoNum type="arabicPeriod"/>
            </a:pPr>
            <a:r>
              <a:rPr lang="en" sz="1600" b="1" dirty="0">
                <a:solidFill>
                  <a:schemeClr val="dk1"/>
                </a:solidFill>
                <a:latin typeface="Lato"/>
                <a:ea typeface="Lato"/>
                <a:cs typeface="Lato"/>
                <a:sym typeface="Lato"/>
              </a:rPr>
              <a:t>Systems engineering</a:t>
            </a:r>
            <a:endParaRPr sz="1600" b="1">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0" y="0"/>
            <a:ext cx="9144000" cy="426300"/>
          </a:xfrm>
          <a:prstGeom prst="rect">
            <a:avLst/>
          </a:prstGeom>
          <a:solidFill>
            <a:srgbClr val="008A62"/>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rgbClr val="F8FED8"/>
                </a:solidFill>
                <a:latin typeface="Spectral"/>
                <a:ea typeface="Spectral"/>
                <a:cs typeface="Spectral"/>
                <a:sym typeface="Spectral"/>
              </a:rPr>
              <a:t>Electric vehicle(EV)</a:t>
            </a:r>
            <a:endParaRPr sz="1810">
              <a:solidFill>
                <a:srgbClr val="F8FED8"/>
              </a:solidFill>
              <a:latin typeface="Spectral"/>
              <a:ea typeface="Spectral"/>
              <a:cs typeface="Spectral"/>
              <a:sym typeface="Spectral"/>
            </a:endParaRPr>
          </a:p>
        </p:txBody>
      </p:sp>
      <p:sp>
        <p:nvSpPr>
          <p:cNvPr id="303" name="Google Shape;303;p31"/>
          <p:cNvSpPr txBox="1">
            <a:spLocks noGrp="1"/>
          </p:cNvSpPr>
          <p:nvPr>
            <p:ph type="body" idx="1"/>
          </p:nvPr>
        </p:nvSpPr>
        <p:spPr>
          <a:xfrm>
            <a:off x="0" y="426300"/>
            <a:ext cx="9144000" cy="4717200"/>
          </a:xfrm>
          <a:prstGeom prst="rect">
            <a:avLst/>
          </a:prstGeom>
          <a:solidFill>
            <a:srgbClr val="F8FED8"/>
          </a:soli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9FE47B"/>
                </a:solidFill>
              </a:rPr>
              <a:t>Classification of Electric vehicles</a:t>
            </a:r>
            <a:endParaRPr>
              <a:solidFill>
                <a:srgbClr val="9FE47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0" y="0"/>
            <a:ext cx="9144000" cy="4116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dk1"/>
                </a:solidFill>
                <a:latin typeface="Spectral"/>
                <a:ea typeface="Spectral"/>
                <a:cs typeface="Spectral"/>
                <a:sym typeface="Spectral"/>
              </a:rPr>
              <a:t>Battery management systems(BMS)</a:t>
            </a:r>
            <a:endParaRPr sz="1810">
              <a:solidFill>
                <a:schemeClr val="dk1"/>
              </a:solidFill>
              <a:latin typeface="Spectral"/>
              <a:ea typeface="Spectral"/>
              <a:cs typeface="Spectral"/>
              <a:sym typeface="Spectral"/>
            </a:endParaRPr>
          </a:p>
        </p:txBody>
      </p:sp>
      <p:sp>
        <p:nvSpPr>
          <p:cNvPr id="309" name="Google Shape;309;p32"/>
          <p:cNvSpPr txBox="1">
            <a:spLocks noGrp="1"/>
          </p:cNvSpPr>
          <p:nvPr>
            <p:ph type="body" idx="1"/>
          </p:nvPr>
        </p:nvSpPr>
        <p:spPr>
          <a:xfrm>
            <a:off x="0" y="411600"/>
            <a:ext cx="9144000" cy="4731900"/>
          </a:xfrm>
          <a:prstGeom prst="rect">
            <a:avLst/>
          </a:prstGeom>
          <a:solidFill>
            <a:srgbClr val="A0E37D"/>
          </a:solidFill>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FFFFFD"/>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62152"/>
          </a:xfrm>
        </p:spPr>
        <p:txBody>
          <a:bodyPr/>
          <a:lstStyle/>
          <a:p>
            <a:r>
              <a:rPr lang="en-US" dirty="0" smtClean="0"/>
              <a:t>ADAS</a:t>
            </a:r>
            <a:endParaRPr lang="en-US" dirty="0"/>
          </a:p>
        </p:txBody>
      </p:sp>
      <p:sp>
        <p:nvSpPr>
          <p:cNvPr id="3" name="Text Placeholder 2"/>
          <p:cNvSpPr>
            <a:spLocks noGrp="1"/>
          </p:cNvSpPr>
          <p:nvPr>
            <p:ph type="body" idx="1"/>
          </p:nvPr>
        </p:nvSpPr>
        <p:spPr>
          <a:xfrm>
            <a:off x="-1" y="430924"/>
            <a:ext cx="4540469" cy="4712575"/>
          </a:xfrm>
        </p:spPr>
        <p:txBody>
          <a:bodyPr/>
          <a:lstStyle/>
          <a:p>
            <a:endParaRPr lang="en-US" dirty="0"/>
          </a:p>
        </p:txBody>
      </p:sp>
      <p:sp>
        <p:nvSpPr>
          <p:cNvPr id="4" name="Text Placeholder 3"/>
          <p:cNvSpPr>
            <a:spLocks noGrp="1"/>
          </p:cNvSpPr>
          <p:nvPr>
            <p:ph type="body" idx="2"/>
          </p:nvPr>
        </p:nvSpPr>
        <p:spPr>
          <a:xfrm>
            <a:off x="4533828" y="441434"/>
            <a:ext cx="4610172" cy="4702065"/>
          </a:xfrm>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0" y="0"/>
            <a:ext cx="9144000" cy="464400"/>
          </a:xfrm>
          <a:prstGeom prst="rect">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rgbClr val="434343"/>
                </a:solidFill>
                <a:latin typeface="Spectral"/>
                <a:ea typeface="Spectral"/>
                <a:cs typeface="Spectral"/>
                <a:sym typeface="Spectral"/>
              </a:rPr>
              <a:t>MBD</a:t>
            </a:r>
            <a:endParaRPr sz="1810">
              <a:solidFill>
                <a:srgbClr val="434343"/>
              </a:solidFill>
              <a:latin typeface="Spectral"/>
              <a:ea typeface="Spectral"/>
              <a:cs typeface="Spectral"/>
              <a:sym typeface="Spectral"/>
            </a:endParaRPr>
          </a:p>
        </p:txBody>
      </p:sp>
      <p:sp>
        <p:nvSpPr>
          <p:cNvPr id="146" name="Google Shape;146;p15"/>
          <p:cNvSpPr txBox="1">
            <a:spLocks noGrp="1"/>
          </p:cNvSpPr>
          <p:nvPr>
            <p:ph type="body" idx="1"/>
          </p:nvPr>
        </p:nvSpPr>
        <p:spPr>
          <a:xfrm>
            <a:off x="117575" y="529050"/>
            <a:ext cx="5290500" cy="4397400"/>
          </a:xfrm>
          <a:prstGeom prst="rect">
            <a:avLst/>
          </a:prstGeom>
          <a:solidFill>
            <a:schemeClr val="lt1"/>
          </a:solidFill>
        </p:spPr>
        <p:txBody>
          <a:bodyPr spcFirstLastPara="1" wrap="square" lIns="91425" tIns="91425" rIns="91425" bIns="91425" anchor="t" anchorCtr="0">
            <a:normAutofit fontScale="70000" lnSpcReduction="20000"/>
          </a:bodyPr>
          <a:lstStyle/>
          <a:p>
            <a:pPr marL="457200" lvl="0" indent="-286385" algn="l" rtl="0">
              <a:spcBef>
                <a:spcPts val="0"/>
              </a:spcBef>
              <a:spcAft>
                <a:spcPts val="0"/>
              </a:spcAft>
              <a:buClr>
                <a:schemeClr val="dk1"/>
              </a:buClr>
              <a:buSzPct val="100000"/>
              <a:buChar char="●"/>
            </a:pPr>
            <a:r>
              <a:rPr lang="en">
                <a:solidFill>
                  <a:schemeClr val="dk1"/>
                </a:solidFill>
                <a:highlight>
                  <a:srgbClr val="00FFFF"/>
                </a:highlight>
              </a:rPr>
              <a:t>Model based engineering : An approach to engineering that uses models as an integral part of the technical baseline that includes the requirements,analysis,design, implementation and verification of capability, system, and/or product throughout life cycle.</a:t>
            </a:r>
            <a:endParaRPr>
              <a:solidFill>
                <a:schemeClr val="dk1"/>
              </a:solidFill>
              <a:highlight>
                <a:srgbClr val="00FFFF"/>
              </a:highlight>
            </a:endParaRPr>
          </a:p>
          <a:p>
            <a:pPr marL="914400" lvl="1" indent="-277494" algn="l" rtl="0">
              <a:spcBef>
                <a:spcPts val="0"/>
              </a:spcBef>
              <a:spcAft>
                <a:spcPts val="0"/>
              </a:spcAft>
              <a:buClr>
                <a:schemeClr val="dk1"/>
              </a:buClr>
              <a:buSzPct val="100000"/>
              <a:buChar char="○"/>
            </a:pPr>
            <a:r>
              <a:rPr lang="en">
                <a:solidFill>
                  <a:schemeClr val="dk1"/>
                </a:solidFill>
              </a:rPr>
              <a:t>Requirements model</a:t>
            </a:r>
            <a:endParaRPr>
              <a:solidFill>
                <a:schemeClr val="dk1"/>
              </a:solidFill>
            </a:endParaRPr>
          </a:p>
          <a:p>
            <a:pPr marL="914400" lvl="1" indent="-277494" algn="l" rtl="0">
              <a:spcBef>
                <a:spcPts val="0"/>
              </a:spcBef>
              <a:spcAft>
                <a:spcPts val="0"/>
              </a:spcAft>
              <a:buClr>
                <a:schemeClr val="dk1"/>
              </a:buClr>
              <a:buSzPct val="100000"/>
              <a:buChar char="○"/>
            </a:pPr>
            <a:r>
              <a:rPr lang="en">
                <a:solidFill>
                  <a:schemeClr val="dk1"/>
                </a:solidFill>
              </a:rPr>
              <a:t>System model(car)</a:t>
            </a:r>
            <a:endParaRPr>
              <a:solidFill>
                <a:schemeClr val="dk1"/>
              </a:solidFill>
            </a:endParaRPr>
          </a:p>
          <a:p>
            <a:pPr marL="914400" lvl="1" indent="-277494" algn="l" rtl="0">
              <a:spcBef>
                <a:spcPts val="0"/>
              </a:spcBef>
              <a:spcAft>
                <a:spcPts val="0"/>
              </a:spcAft>
              <a:buClr>
                <a:schemeClr val="dk1"/>
              </a:buClr>
              <a:buSzPct val="100000"/>
              <a:buChar char="○"/>
            </a:pPr>
            <a:r>
              <a:rPr lang="en">
                <a:solidFill>
                  <a:schemeClr val="dk1"/>
                </a:solidFill>
              </a:rPr>
              <a:t>Sub system models(power train etc..)</a:t>
            </a:r>
            <a:endParaRPr>
              <a:solidFill>
                <a:schemeClr val="dk1"/>
              </a:solidFill>
            </a:endParaRPr>
          </a:p>
          <a:p>
            <a:pPr marL="914400" lvl="1" indent="-277494" algn="l" rtl="0">
              <a:spcBef>
                <a:spcPts val="0"/>
              </a:spcBef>
              <a:spcAft>
                <a:spcPts val="0"/>
              </a:spcAft>
              <a:buClr>
                <a:schemeClr val="dk1"/>
              </a:buClr>
              <a:buSzPct val="100000"/>
              <a:buChar char="○"/>
            </a:pPr>
            <a:r>
              <a:rPr lang="en">
                <a:solidFill>
                  <a:schemeClr val="dk1"/>
                </a:solidFill>
              </a:rPr>
              <a:t>Function simulation model(functionality in Simulink)</a:t>
            </a:r>
            <a:endParaRPr>
              <a:solidFill>
                <a:schemeClr val="dk1"/>
              </a:solidFill>
            </a:endParaRPr>
          </a:p>
          <a:p>
            <a:pPr marL="914400" lvl="1" indent="-277494" algn="l" rtl="0">
              <a:spcBef>
                <a:spcPts val="0"/>
              </a:spcBef>
              <a:spcAft>
                <a:spcPts val="0"/>
              </a:spcAft>
              <a:buClr>
                <a:schemeClr val="dk1"/>
              </a:buClr>
              <a:buSzPct val="100000"/>
              <a:buChar char="○"/>
            </a:pPr>
            <a:r>
              <a:rPr lang="en">
                <a:solidFill>
                  <a:schemeClr val="dk1"/>
                </a:solidFill>
              </a:rPr>
              <a:t>Analysis model(structural/heat analysis ANSYS).</a:t>
            </a:r>
            <a:endParaRPr>
              <a:solidFill>
                <a:schemeClr val="dk1"/>
              </a:solidFill>
            </a:endParaRPr>
          </a:p>
          <a:p>
            <a:pPr marL="914400" lvl="1" indent="-277494" algn="l" rtl="0">
              <a:spcBef>
                <a:spcPts val="0"/>
              </a:spcBef>
              <a:spcAft>
                <a:spcPts val="0"/>
              </a:spcAft>
              <a:buClr>
                <a:schemeClr val="dk1"/>
              </a:buClr>
              <a:buSzPct val="100000"/>
              <a:buChar char="○"/>
            </a:pPr>
            <a:r>
              <a:rPr lang="en">
                <a:solidFill>
                  <a:schemeClr val="dk1"/>
                </a:solidFill>
              </a:rPr>
              <a:t>Test simulation models(suspension simulations).</a:t>
            </a:r>
            <a:endParaRPr>
              <a:solidFill>
                <a:schemeClr val="dk1"/>
              </a:solidFill>
            </a:endParaRPr>
          </a:p>
          <a:p>
            <a:pPr marL="914400" lvl="1" indent="-277494" algn="l" rtl="0">
              <a:spcBef>
                <a:spcPts val="0"/>
              </a:spcBef>
              <a:spcAft>
                <a:spcPts val="0"/>
              </a:spcAft>
              <a:buClr>
                <a:schemeClr val="dk1"/>
              </a:buClr>
              <a:buSzPct val="100000"/>
              <a:buChar char="○"/>
            </a:pPr>
            <a:r>
              <a:rPr lang="en">
                <a:solidFill>
                  <a:schemeClr val="dk1"/>
                </a:solidFill>
              </a:rPr>
              <a:t>Hardware simulation model.</a:t>
            </a:r>
            <a:endParaRPr>
              <a:solidFill>
                <a:schemeClr val="dk1"/>
              </a:solidFill>
            </a:endParaRPr>
          </a:p>
          <a:p>
            <a:pPr marL="914400" lvl="1" indent="-277494" algn="l" rtl="0">
              <a:spcBef>
                <a:spcPts val="0"/>
              </a:spcBef>
              <a:spcAft>
                <a:spcPts val="0"/>
              </a:spcAft>
              <a:buClr>
                <a:schemeClr val="dk1"/>
              </a:buClr>
              <a:buSzPct val="100000"/>
              <a:buChar char="○"/>
            </a:pPr>
            <a:r>
              <a:rPr lang="en">
                <a:solidFill>
                  <a:schemeClr val="dk1"/>
                </a:solidFill>
              </a:rPr>
              <a:t>System integration model.</a:t>
            </a:r>
            <a:endParaRPr>
              <a:solidFill>
                <a:schemeClr val="dk1"/>
              </a:solidFill>
            </a:endParaRPr>
          </a:p>
          <a:p>
            <a:pPr marL="457200" lvl="0" indent="-286385" algn="l" rtl="0">
              <a:spcBef>
                <a:spcPts val="0"/>
              </a:spcBef>
              <a:spcAft>
                <a:spcPts val="0"/>
              </a:spcAft>
              <a:buClr>
                <a:schemeClr val="dk1"/>
              </a:buClr>
              <a:buSzPct val="100000"/>
              <a:buChar char="●"/>
            </a:pPr>
            <a:r>
              <a:rPr lang="en">
                <a:solidFill>
                  <a:schemeClr val="dk1"/>
                </a:solidFill>
              </a:rPr>
              <a:t>Communication gap between Engineers,  b/w mechanical,software,electronic engineers- just show them image all of them will understand.</a:t>
            </a:r>
            <a:endParaRPr>
              <a:solidFill>
                <a:schemeClr val="dk1"/>
              </a:solidFill>
            </a:endParaRPr>
          </a:p>
          <a:p>
            <a:pPr marL="457200" lvl="0" indent="-286385" algn="l" rtl="0">
              <a:spcBef>
                <a:spcPts val="0"/>
              </a:spcBef>
              <a:spcAft>
                <a:spcPts val="0"/>
              </a:spcAft>
              <a:buClr>
                <a:schemeClr val="dk1"/>
              </a:buClr>
              <a:buSzPct val="100000"/>
              <a:buChar char="●"/>
            </a:pPr>
            <a:r>
              <a:rPr lang="en">
                <a:solidFill>
                  <a:schemeClr val="dk1"/>
                </a:solidFill>
              </a:rPr>
              <a:t>Improve quality by early identification of requirement issues,reduce rework(redesign),improved requirement traceability improved system specs,maintenance ,planning,impact analysis, documentation etc..</a:t>
            </a:r>
            <a:endParaRPr>
              <a:solidFill>
                <a:schemeClr val="dk1"/>
              </a:solidFill>
            </a:endParaRPr>
          </a:p>
          <a:p>
            <a:pPr marL="457200" lvl="0" indent="-286385" algn="l" rtl="0">
              <a:spcBef>
                <a:spcPts val="0"/>
              </a:spcBef>
              <a:spcAft>
                <a:spcPts val="0"/>
              </a:spcAft>
              <a:buClr>
                <a:schemeClr val="dk1"/>
              </a:buClr>
              <a:buSzPct val="100000"/>
              <a:buChar char="●"/>
            </a:pPr>
            <a:r>
              <a:rPr lang="en">
                <a:solidFill>
                  <a:schemeClr val="dk1"/>
                </a:solidFill>
              </a:rPr>
              <a:t>Complexity in systems being designed and developed face issues</a:t>
            </a:r>
            <a:endParaRPr>
              <a:solidFill>
                <a:schemeClr val="dk1"/>
              </a:solidFill>
            </a:endParaRPr>
          </a:p>
          <a:p>
            <a:pPr marL="914400" lvl="0" indent="-286385" algn="l" rtl="0">
              <a:spcBef>
                <a:spcPts val="0"/>
              </a:spcBef>
              <a:spcAft>
                <a:spcPts val="0"/>
              </a:spcAft>
              <a:buClr>
                <a:schemeClr val="dk1"/>
              </a:buClr>
              <a:buSzPct val="100000"/>
              <a:buAutoNum type="arabicPeriod"/>
            </a:pPr>
            <a:r>
              <a:rPr lang="en">
                <a:solidFill>
                  <a:schemeClr val="dk1"/>
                </a:solidFill>
              </a:rPr>
              <a:t>Business Based</a:t>
            </a:r>
            <a:endParaRPr>
              <a:solidFill>
                <a:schemeClr val="dk1"/>
              </a:solidFill>
            </a:endParaRPr>
          </a:p>
          <a:p>
            <a:pPr marL="1371600" lvl="0" indent="-286385" algn="l" rtl="0">
              <a:spcBef>
                <a:spcPts val="0"/>
              </a:spcBef>
              <a:spcAft>
                <a:spcPts val="0"/>
              </a:spcAft>
              <a:buClr>
                <a:schemeClr val="dk1"/>
              </a:buClr>
              <a:buSzPct val="100000"/>
              <a:buChar char="●"/>
            </a:pPr>
            <a:r>
              <a:rPr lang="en">
                <a:solidFill>
                  <a:schemeClr val="dk1"/>
                </a:solidFill>
              </a:rPr>
              <a:t>Shorter development cycle</a:t>
            </a:r>
            <a:endParaRPr>
              <a:solidFill>
                <a:schemeClr val="dk1"/>
              </a:solidFill>
            </a:endParaRPr>
          </a:p>
          <a:p>
            <a:pPr marL="1371600" lvl="0" indent="-286385" algn="l" rtl="0">
              <a:spcBef>
                <a:spcPts val="0"/>
              </a:spcBef>
              <a:spcAft>
                <a:spcPts val="0"/>
              </a:spcAft>
              <a:buClr>
                <a:schemeClr val="dk1"/>
              </a:buClr>
              <a:buSzPct val="100000"/>
              <a:buChar char="●"/>
            </a:pPr>
            <a:r>
              <a:rPr lang="en">
                <a:solidFill>
                  <a:schemeClr val="dk1"/>
                </a:solidFill>
              </a:rPr>
              <a:t>Delivering on schedule</a:t>
            </a:r>
            <a:endParaRPr>
              <a:solidFill>
                <a:schemeClr val="dk1"/>
              </a:solidFill>
            </a:endParaRPr>
          </a:p>
          <a:p>
            <a:pPr marL="914400" lvl="0" indent="-286385" algn="l" rtl="0">
              <a:spcBef>
                <a:spcPts val="0"/>
              </a:spcBef>
              <a:spcAft>
                <a:spcPts val="0"/>
              </a:spcAft>
              <a:buClr>
                <a:schemeClr val="dk1"/>
              </a:buClr>
              <a:buSzPct val="100000"/>
              <a:buAutoNum type="arabicPeriod"/>
            </a:pPr>
            <a:r>
              <a:rPr lang="en">
                <a:solidFill>
                  <a:schemeClr val="dk1"/>
                </a:solidFill>
              </a:rPr>
              <a:t>Cost reduction demands</a:t>
            </a:r>
            <a:endParaRPr>
              <a:solidFill>
                <a:schemeClr val="dk1"/>
              </a:solidFill>
            </a:endParaRPr>
          </a:p>
          <a:p>
            <a:pPr marL="1371600" lvl="0" indent="-286385" algn="l" rtl="0">
              <a:spcBef>
                <a:spcPts val="0"/>
              </a:spcBef>
              <a:spcAft>
                <a:spcPts val="0"/>
              </a:spcAft>
              <a:buClr>
                <a:schemeClr val="dk1"/>
              </a:buClr>
              <a:buSzPct val="100000"/>
              <a:buChar char="●"/>
            </a:pPr>
            <a:r>
              <a:rPr lang="en">
                <a:solidFill>
                  <a:schemeClr val="dk1"/>
                </a:solidFill>
              </a:rPr>
              <a:t>Risk/cost associated with delays and cancellations.</a:t>
            </a:r>
            <a:endParaRPr>
              <a:solidFill>
                <a:schemeClr val="dk1"/>
              </a:solidFill>
            </a:endParaRPr>
          </a:p>
          <a:p>
            <a:pPr marL="914400" lvl="0" indent="-286385" algn="l" rtl="0">
              <a:spcBef>
                <a:spcPts val="0"/>
              </a:spcBef>
              <a:spcAft>
                <a:spcPts val="0"/>
              </a:spcAft>
              <a:buClr>
                <a:schemeClr val="dk1"/>
              </a:buClr>
              <a:buSzPct val="100000"/>
              <a:buAutoNum type="arabicPeriod"/>
            </a:pPr>
            <a:r>
              <a:rPr lang="en">
                <a:solidFill>
                  <a:schemeClr val="dk1"/>
                </a:solidFill>
              </a:rPr>
              <a:t>Larger and more distributed teams</a:t>
            </a:r>
            <a:endParaRPr>
              <a:solidFill>
                <a:schemeClr val="dk1"/>
              </a:solidFill>
            </a:endParaRPr>
          </a:p>
          <a:p>
            <a:pPr marL="1371600" lvl="0" indent="-286385" algn="l" rtl="0">
              <a:spcBef>
                <a:spcPts val="0"/>
              </a:spcBef>
              <a:spcAft>
                <a:spcPts val="0"/>
              </a:spcAft>
              <a:buClr>
                <a:schemeClr val="dk1"/>
              </a:buClr>
              <a:buSzPct val="100000"/>
              <a:buChar char="●"/>
            </a:pPr>
            <a:r>
              <a:rPr lang="en">
                <a:solidFill>
                  <a:schemeClr val="dk1"/>
                </a:solidFill>
              </a:rPr>
              <a:t>Communication &amp; collaboration</a:t>
            </a:r>
            <a:endParaRPr>
              <a:solidFill>
                <a:schemeClr val="dk1"/>
              </a:solidFill>
            </a:endParaRPr>
          </a:p>
          <a:p>
            <a:pPr marL="1371600" lvl="0" indent="-286385" algn="l" rtl="0">
              <a:spcBef>
                <a:spcPts val="0"/>
              </a:spcBef>
              <a:spcAft>
                <a:spcPts val="0"/>
              </a:spcAft>
              <a:buClr>
                <a:schemeClr val="dk1"/>
              </a:buClr>
              <a:buSzPct val="100000"/>
              <a:buChar char="●"/>
            </a:pPr>
            <a:r>
              <a:rPr lang="en">
                <a:solidFill>
                  <a:schemeClr val="dk1"/>
                </a:solidFill>
              </a:rPr>
              <a:t>Implementing common architectural goals.</a:t>
            </a:r>
            <a:endParaRPr>
              <a:solidFill>
                <a:schemeClr val="dk1"/>
              </a:solidFill>
            </a:endParaRPr>
          </a:p>
          <a:p>
            <a:pPr marL="914400" lvl="0" indent="-286385" algn="l" rtl="0">
              <a:spcBef>
                <a:spcPts val="0"/>
              </a:spcBef>
              <a:spcAft>
                <a:spcPts val="0"/>
              </a:spcAft>
              <a:buClr>
                <a:schemeClr val="dk1"/>
              </a:buClr>
              <a:buSzPct val="100000"/>
              <a:buAutoNum type="arabicPeriod"/>
            </a:pPr>
            <a:r>
              <a:rPr lang="en">
                <a:solidFill>
                  <a:schemeClr val="dk1"/>
                </a:solidFill>
              </a:rPr>
              <a:t>Quality assurance </a:t>
            </a:r>
            <a:endParaRPr>
              <a:solidFill>
                <a:schemeClr val="dk1"/>
              </a:solidFill>
            </a:endParaRPr>
          </a:p>
          <a:p>
            <a:pPr marL="1371600" lvl="2" indent="-277494" algn="l" rtl="0">
              <a:spcBef>
                <a:spcPts val="0"/>
              </a:spcBef>
              <a:spcAft>
                <a:spcPts val="0"/>
              </a:spcAft>
              <a:buClr>
                <a:schemeClr val="dk1"/>
              </a:buClr>
              <a:buSzPct val="100000"/>
              <a:buChar char="■"/>
            </a:pPr>
            <a:r>
              <a:rPr lang="en">
                <a:solidFill>
                  <a:schemeClr val="dk1"/>
                </a:solidFill>
              </a:rPr>
              <a:t>Risk of building wrong system</a:t>
            </a:r>
            <a:endParaRPr>
              <a:solidFill>
                <a:schemeClr val="dk1"/>
              </a:solidFill>
            </a:endParaRPr>
          </a:p>
          <a:p>
            <a:pPr marL="1371600" lvl="2" indent="-277494" algn="l" rtl="0">
              <a:spcBef>
                <a:spcPts val="0"/>
              </a:spcBef>
              <a:spcAft>
                <a:spcPts val="0"/>
              </a:spcAft>
              <a:buClr>
                <a:schemeClr val="dk1"/>
              </a:buClr>
              <a:buSzPct val="100000"/>
              <a:buChar char="■"/>
            </a:pPr>
            <a:r>
              <a:rPr lang="en">
                <a:solidFill>
                  <a:schemeClr val="dk1"/>
                </a:solidFill>
              </a:rPr>
              <a:t>Increase cost of later stage errors</a:t>
            </a:r>
            <a:endParaRPr>
              <a:solidFill>
                <a:schemeClr val="dk1"/>
              </a:solidFill>
            </a:endParaRPr>
          </a:p>
          <a:p>
            <a:pPr marL="457200" lvl="0" indent="-286385" algn="l" rtl="0">
              <a:spcBef>
                <a:spcPts val="0"/>
              </a:spcBef>
              <a:spcAft>
                <a:spcPts val="0"/>
              </a:spcAft>
              <a:buClr>
                <a:schemeClr val="dk1"/>
              </a:buClr>
              <a:buSzPct val="100000"/>
              <a:buChar char="●"/>
            </a:pPr>
            <a:r>
              <a:rPr lang="en">
                <a:solidFill>
                  <a:schemeClr val="dk1"/>
                </a:solidFill>
              </a:rPr>
              <a:t>Applying Model-Based Product Engineering &amp; design can reduce Total development cost,and deliver more projects on time</a:t>
            </a:r>
            <a:endParaRPr>
              <a:solidFill>
                <a:schemeClr val="dk1"/>
              </a:solidFill>
            </a:endParaRPr>
          </a:p>
          <a:p>
            <a:pPr marL="457200" lvl="0" indent="-286385" algn="l" rtl="0">
              <a:spcBef>
                <a:spcPts val="0"/>
              </a:spcBef>
              <a:spcAft>
                <a:spcPts val="0"/>
              </a:spcAft>
              <a:buClr>
                <a:schemeClr val="dk1"/>
              </a:buClr>
              <a:buSzPct val="100000"/>
              <a:buChar char="●"/>
            </a:pPr>
            <a:r>
              <a:rPr lang="en">
                <a:solidFill>
                  <a:schemeClr val="dk1"/>
                </a:solidFill>
              </a:rPr>
              <a:t>Everything cannot be modelled(non functional  requirements hard to model/simple problems don’t need models) </a:t>
            </a:r>
            <a:endParaRPr>
              <a:solidFill>
                <a:schemeClr val="dk1"/>
              </a:solidFill>
            </a:endParaRPr>
          </a:p>
        </p:txBody>
      </p:sp>
      <p:pic>
        <p:nvPicPr>
          <p:cNvPr id="147" name="Google Shape;147;p15"/>
          <p:cNvPicPr preferRelativeResize="0"/>
          <p:nvPr/>
        </p:nvPicPr>
        <p:blipFill rotWithShape="1">
          <a:blip r:embed="rId4">
            <a:alphaModFix/>
          </a:blip>
          <a:srcRect l="16658" t="11890" r="23158" b="47597"/>
          <a:stretch/>
        </p:blipFill>
        <p:spPr>
          <a:xfrm rot="-25">
            <a:off x="5512750" y="1019861"/>
            <a:ext cx="2724896" cy="1375731"/>
          </a:xfrm>
          <a:prstGeom prst="rect">
            <a:avLst/>
          </a:prstGeom>
          <a:noFill/>
          <a:ln>
            <a:noFill/>
          </a:ln>
        </p:spPr>
      </p:pic>
      <p:pic>
        <p:nvPicPr>
          <p:cNvPr id="148" name="Google Shape;148;p15"/>
          <p:cNvPicPr preferRelativeResize="0"/>
          <p:nvPr/>
        </p:nvPicPr>
        <p:blipFill rotWithShape="1">
          <a:blip r:embed="rId5">
            <a:alphaModFix/>
          </a:blip>
          <a:srcRect t="22758" r="5482" b="23298"/>
          <a:stretch/>
        </p:blipFill>
        <p:spPr>
          <a:xfrm>
            <a:off x="5512750" y="2656001"/>
            <a:ext cx="2724896" cy="1317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0"/>
            <a:ext cx="9144000" cy="464400"/>
          </a:xfrm>
          <a:prstGeom prst="rect">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1810">
                <a:solidFill>
                  <a:srgbClr val="434343"/>
                </a:solidFill>
                <a:latin typeface="Spectral"/>
                <a:ea typeface="Spectral"/>
                <a:cs typeface="Spectral"/>
                <a:sym typeface="Spectral"/>
              </a:rPr>
              <a:t>MBD</a:t>
            </a:r>
            <a:endParaRPr sz="1810">
              <a:solidFill>
                <a:srgbClr val="434343"/>
              </a:solidFill>
              <a:latin typeface="Spectral"/>
              <a:ea typeface="Spectral"/>
              <a:cs typeface="Spectral"/>
              <a:sym typeface="Spectral"/>
            </a:endParaRPr>
          </a:p>
        </p:txBody>
      </p:sp>
      <p:sp>
        <p:nvSpPr>
          <p:cNvPr id="154" name="Google Shape;154;p16"/>
          <p:cNvSpPr txBox="1">
            <a:spLocks noGrp="1"/>
          </p:cNvSpPr>
          <p:nvPr>
            <p:ph type="body" idx="1"/>
          </p:nvPr>
        </p:nvSpPr>
        <p:spPr>
          <a:xfrm>
            <a:off x="177123" y="536028"/>
            <a:ext cx="8788200" cy="41010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highlight>
                  <a:srgbClr val="00FFFF"/>
                </a:highlight>
              </a:rPr>
              <a:t>Application of control system in model based development</a:t>
            </a:r>
            <a:endParaRPr b="1">
              <a:solidFill>
                <a:schemeClr val="dk1"/>
              </a:solidFill>
              <a:highlight>
                <a:srgbClr val="00FFFF"/>
              </a:highlight>
            </a:endParaRPr>
          </a:p>
          <a:p>
            <a:pPr marL="0" lvl="0" indent="0" algn="l" rtl="0">
              <a:spcBef>
                <a:spcPts val="1200"/>
              </a:spcBef>
              <a:spcAft>
                <a:spcPts val="0"/>
              </a:spcAft>
              <a:buNone/>
            </a:pPr>
            <a:r>
              <a:rPr lang="en" b="1">
                <a:solidFill>
                  <a:schemeClr val="dk1"/>
                </a:solidFill>
                <a:highlight>
                  <a:srgbClr val="00FFFF"/>
                </a:highlight>
              </a:rPr>
              <a:t>Control systems</a:t>
            </a:r>
            <a:r>
              <a:rPr lang="en">
                <a:solidFill>
                  <a:schemeClr val="dk1"/>
                </a:solidFill>
                <a:highlight>
                  <a:srgbClr val="00FFFF"/>
                </a:highlight>
              </a:rPr>
              <a:t>: A device help other devices work to achieve  efficiency, their will be parameters we can call them variables,parameters responsible for functionality of system are called control parameters,Generally control parameters are of two types one is input and output.</a:t>
            </a:r>
            <a:endParaRPr>
              <a:solidFill>
                <a:schemeClr val="dk1"/>
              </a:solidFill>
              <a:highlight>
                <a:srgbClr val="00FFFF"/>
              </a:highlight>
            </a:endParaRPr>
          </a:p>
          <a:p>
            <a:pPr marL="0" lvl="0" indent="0" algn="l" rtl="0">
              <a:spcBef>
                <a:spcPts val="1200"/>
              </a:spcBef>
              <a:spcAft>
                <a:spcPts val="0"/>
              </a:spcAft>
              <a:buNone/>
            </a:pPr>
            <a:r>
              <a:rPr lang="en">
                <a:solidFill>
                  <a:schemeClr val="dk1"/>
                </a:solidFill>
              </a:rPr>
              <a:t> A typical block diagram of control system is made up of 3 blocks input block, control/logic block,output block (Eg: in remote pressing a button is input to system ,the logic what button has to happen ,and increasing of volume is action or output).</a:t>
            </a:r>
            <a:endParaRPr>
              <a:solidFill>
                <a:schemeClr val="dk1"/>
              </a:solidFill>
            </a:endParaRPr>
          </a:p>
          <a:p>
            <a:pPr marL="0" lvl="0" indent="0" algn="l" rtl="0">
              <a:spcBef>
                <a:spcPts val="1200"/>
              </a:spcBef>
              <a:spcAft>
                <a:spcPts val="0"/>
              </a:spcAft>
              <a:buNone/>
            </a:pPr>
            <a:r>
              <a:rPr lang="en">
                <a:solidFill>
                  <a:schemeClr val="dk1"/>
                </a:solidFill>
              </a:rPr>
              <a:t>What is plant And a plant model? (Plant is system performing action based on input given by controller)</a:t>
            </a:r>
            <a:endParaRPr>
              <a:solidFill>
                <a:schemeClr val="dk1"/>
              </a:solidFill>
            </a:endParaRPr>
          </a:p>
          <a:p>
            <a:pPr marL="0" lvl="0" indent="0" algn="l" rtl="0">
              <a:spcBef>
                <a:spcPts val="1200"/>
              </a:spcBef>
              <a:spcAft>
                <a:spcPts val="0"/>
              </a:spcAft>
              <a:buNone/>
            </a:pPr>
            <a:r>
              <a:rPr lang="en">
                <a:solidFill>
                  <a:schemeClr val="dk1"/>
                </a:solidFill>
              </a:rPr>
              <a:t>What is controller and a controller model? (It’s incharge of the functionality of system (tells how it should work)(logic))</a:t>
            </a:r>
            <a:endParaRPr>
              <a:solidFill>
                <a:schemeClr val="dk1"/>
              </a:solidFill>
            </a:endParaRPr>
          </a:p>
          <a:p>
            <a:pPr marL="0" lvl="0" indent="0" algn="l" rtl="0">
              <a:spcBef>
                <a:spcPts val="1200"/>
              </a:spcBef>
              <a:spcAft>
                <a:spcPts val="0"/>
              </a:spcAft>
              <a:buNone/>
            </a:pPr>
            <a:r>
              <a:rPr lang="en">
                <a:solidFill>
                  <a:schemeClr val="dk1"/>
                </a:solidFill>
              </a:rPr>
              <a:t>Set point(input (button in remote)) and feedback loop(closed loop system)</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55" name="Google Shape;155;p16"/>
          <p:cNvSpPr/>
          <p:nvPr/>
        </p:nvSpPr>
        <p:spPr>
          <a:xfrm>
            <a:off x="1012334" y="3831231"/>
            <a:ext cx="981600" cy="3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Set point</a:t>
            </a:r>
            <a:endParaRPr/>
          </a:p>
        </p:txBody>
      </p:sp>
      <p:sp>
        <p:nvSpPr>
          <p:cNvPr id="156" name="Google Shape;156;p16"/>
          <p:cNvSpPr/>
          <p:nvPr/>
        </p:nvSpPr>
        <p:spPr>
          <a:xfrm rot="10800000" flipH="1">
            <a:off x="1993934" y="3999229"/>
            <a:ext cx="763500" cy="54900"/>
          </a:xfrm>
          <a:prstGeom prst="rightArrow">
            <a:avLst>
              <a:gd name="adj1" fmla="val 50000"/>
              <a:gd name="adj2" fmla="val 10747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5400000">
            <a:off x="2767175" y="3896446"/>
            <a:ext cx="259200" cy="26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3025648" y="3999381"/>
            <a:ext cx="4552500" cy="5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3684643" y="3756525"/>
            <a:ext cx="1199700" cy="54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Controller</a:t>
            </a:r>
            <a:endParaRPr/>
          </a:p>
        </p:txBody>
      </p:sp>
      <p:sp>
        <p:nvSpPr>
          <p:cNvPr id="160" name="Google Shape;160;p16"/>
          <p:cNvSpPr/>
          <p:nvPr/>
        </p:nvSpPr>
        <p:spPr>
          <a:xfrm>
            <a:off x="5541984" y="3756530"/>
            <a:ext cx="1199700" cy="54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Plant</a:t>
            </a:r>
            <a:endParaRPr/>
          </a:p>
        </p:txBody>
      </p:sp>
      <p:sp>
        <p:nvSpPr>
          <p:cNvPr id="161" name="Google Shape;161;p16"/>
          <p:cNvSpPr/>
          <p:nvPr/>
        </p:nvSpPr>
        <p:spPr>
          <a:xfrm rot="10800000" flipH="1">
            <a:off x="2891659" y="4791006"/>
            <a:ext cx="4310400" cy="1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flipH="1">
            <a:off x="7177884" y="4054281"/>
            <a:ext cx="24300" cy="73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flipH="1">
            <a:off x="2833659" y="4156256"/>
            <a:ext cx="144600" cy="634800"/>
          </a:xfrm>
          <a:prstGeom prst="upArrow">
            <a:avLst>
              <a:gd name="adj1" fmla="val 0"/>
              <a:gd name="adj2" fmla="val 5577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0" y="0"/>
            <a:ext cx="9144000" cy="464400"/>
          </a:xfrm>
          <a:prstGeom prst="rect">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1810">
                <a:solidFill>
                  <a:srgbClr val="434343"/>
                </a:solidFill>
                <a:latin typeface="Spectral"/>
                <a:ea typeface="Spectral"/>
                <a:cs typeface="Spectral"/>
                <a:sym typeface="Spectral"/>
              </a:rPr>
              <a:t>MBD</a:t>
            </a:r>
            <a:endParaRPr sz="1810">
              <a:solidFill>
                <a:srgbClr val="434343"/>
              </a:solidFill>
              <a:latin typeface="Spectral"/>
              <a:ea typeface="Spectral"/>
              <a:cs typeface="Spectral"/>
              <a:sym typeface="Spectral"/>
            </a:endParaRPr>
          </a:p>
        </p:txBody>
      </p:sp>
      <p:sp>
        <p:nvSpPr>
          <p:cNvPr id="169" name="Google Shape;169;p17"/>
          <p:cNvSpPr txBox="1">
            <a:spLocks noGrp="1"/>
          </p:cNvSpPr>
          <p:nvPr>
            <p:ph type="body" idx="1"/>
          </p:nvPr>
        </p:nvSpPr>
        <p:spPr>
          <a:xfrm>
            <a:off x="117575" y="529050"/>
            <a:ext cx="6026400" cy="4182000"/>
          </a:xfrm>
          <a:prstGeom prst="rect">
            <a:avLst/>
          </a:prstGeom>
          <a:solidFill>
            <a:schemeClr val="lt1"/>
          </a:solidFill>
        </p:spPr>
        <p:txBody>
          <a:bodyPr spcFirstLastPara="1" wrap="square" lIns="91425" tIns="91425" rIns="91425" bIns="91425" anchor="t" anchorCtr="0">
            <a:normAutofit fontScale="85000" lnSpcReduction="20000"/>
          </a:bodyPr>
          <a:lstStyle/>
          <a:p>
            <a:pPr marL="0" marR="0" lvl="0" indent="0" algn="l" rtl="0">
              <a:lnSpc>
                <a:spcPct val="115000"/>
              </a:lnSpc>
              <a:spcBef>
                <a:spcPts val="0"/>
              </a:spcBef>
              <a:spcAft>
                <a:spcPts val="0"/>
              </a:spcAft>
              <a:buNone/>
            </a:pPr>
            <a:r>
              <a:rPr lang="en">
                <a:solidFill>
                  <a:schemeClr val="dk1"/>
                </a:solidFill>
                <a:highlight>
                  <a:schemeClr val="lt1"/>
                </a:highlight>
              </a:rPr>
              <a:t>Scenario of HVAC system in automotive systems</a:t>
            </a:r>
            <a:endParaRPr>
              <a:solidFill>
                <a:schemeClr val="dk1"/>
              </a:solidFill>
              <a:highlight>
                <a:schemeClr val="lt1"/>
              </a:highlight>
            </a:endParaRPr>
          </a:p>
          <a:p>
            <a:pPr marL="0" marR="0" lvl="0" indent="0" algn="l" rtl="0">
              <a:lnSpc>
                <a:spcPct val="115000"/>
              </a:lnSpc>
              <a:spcBef>
                <a:spcPts val="1200"/>
              </a:spcBef>
              <a:spcAft>
                <a:spcPts val="0"/>
              </a:spcAft>
              <a:buNone/>
            </a:pPr>
            <a:r>
              <a:rPr lang="en">
                <a:solidFill>
                  <a:schemeClr val="dk1"/>
                </a:solidFill>
                <a:highlight>
                  <a:schemeClr val="lt1"/>
                </a:highlight>
              </a:rPr>
              <a:t>I/p → temp sensor, switches (if user wants to heat it /cool it etc ..)</a:t>
            </a:r>
            <a:endParaRPr>
              <a:solidFill>
                <a:schemeClr val="dk1"/>
              </a:solidFill>
              <a:highlight>
                <a:schemeClr val="lt1"/>
              </a:highlight>
            </a:endParaRPr>
          </a:p>
          <a:p>
            <a:pPr marL="0" marR="0" lvl="0" indent="0" algn="l" rtl="0">
              <a:lnSpc>
                <a:spcPct val="115000"/>
              </a:lnSpc>
              <a:spcBef>
                <a:spcPts val="1200"/>
              </a:spcBef>
              <a:spcAft>
                <a:spcPts val="0"/>
              </a:spcAft>
              <a:buNone/>
            </a:pPr>
            <a:r>
              <a:rPr lang="en">
                <a:solidFill>
                  <a:schemeClr val="dk1"/>
                </a:solidFill>
                <a:highlight>
                  <a:schemeClr val="lt1"/>
                </a:highlight>
              </a:rPr>
              <a:t>Control logic → comparison of temperature (flags if temperature really really high or low)</a:t>
            </a:r>
            <a:endParaRPr>
              <a:solidFill>
                <a:schemeClr val="dk1"/>
              </a:solidFill>
              <a:highlight>
                <a:schemeClr val="lt1"/>
              </a:highlight>
            </a:endParaRPr>
          </a:p>
          <a:p>
            <a:pPr marL="0" marR="0" lvl="0" indent="0" algn="l" rtl="0">
              <a:lnSpc>
                <a:spcPct val="115000"/>
              </a:lnSpc>
              <a:spcBef>
                <a:spcPts val="1200"/>
              </a:spcBef>
              <a:spcAft>
                <a:spcPts val="0"/>
              </a:spcAft>
              <a:buNone/>
            </a:pPr>
            <a:r>
              <a:rPr lang="en">
                <a:solidFill>
                  <a:schemeClr val="dk1"/>
                </a:solidFill>
              </a:rPr>
              <a:t>O/p → compressor /motor </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Let's say created model and code now time for test.</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Testing: we have motor, sensor, microcontroller etc..</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We need to check motor has some voltage beyond which it can burn.</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So let's say whatever motor u select in real-world is modelled as mathematical equation in simulink for simulation and model logic control block which takes input</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While selecting a Motor torque required , weight capacity,load etc.. is considered.once motor is selected getting equation of motor and factors it affected ,transfer function (ctms motor model) we have final equation based on which we can model simulink modl,now given output of logic controller to motor (change in x which changes y)</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Testing is done by varying input and expecting output,</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Mil,SIL,PIL,HIL,VIL</a:t>
            </a:r>
            <a:endParaRPr>
              <a:solidFill>
                <a:schemeClr val="dk1"/>
              </a:solidFill>
            </a:endParaRPr>
          </a:p>
          <a:p>
            <a:pPr marL="0" marR="0" lvl="0" indent="0" algn="l" rtl="0">
              <a:lnSpc>
                <a:spcPct val="115000"/>
              </a:lnSpc>
              <a:spcBef>
                <a:spcPts val="1200"/>
              </a:spcBef>
              <a:spcAft>
                <a:spcPts val="1200"/>
              </a:spcAft>
              <a:buNone/>
            </a:pPr>
            <a:endParaRPr>
              <a:solidFill>
                <a:schemeClr val="dk1"/>
              </a:solidFill>
            </a:endParaRPr>
          </a:p>
        </p:txBody>
      </p:sp>
      <p:sp>
        <p:nvSpPr>
          <p:cNvPr id="170" name="Google Shape;170;p17"/>
          <p:cNvSpPr txBox="1"/>
          <p:nvPr/>
        </p:nvSpPr>
        <p:spPr>
          <a:xfrm>
            <a:off x="6249000" y="1917200"/>
            <a:ext cx="2583300" cy="6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rPr>
              <a:t>https://youtu.be/6bvH9Sv7GkQ</a:t>
            </a:r>
            <a:endParaRPr>
              <a:solidFill>
                <a:srgbClr val="FFFFFF"/>
              </a:solidFill>
            </a:endParaRPr>
          </a:p>
        </p:txBody>
      </p:sp>
      <p:pic>
        <p:nvPicPr>
          <p:cNvPr id="171" name="Google Shape;171;p17">
            <a:hlinkClick r:id="rId4"/>
          </p:cNvPr>
          <p:cNvPicPr preferRelativeResize="0"/>
          <p:nvPr/>
        </p:nvPicPr>
        <p:blipFill rotWithShape="1">
          <a:blip r:embed="rId5">
            <a:alphaModFix/>
          </a:blip>
          <a:srcRect l="25782" t="24161" r="31339" b="38448"/>
          <a:stretch/>
        </p:blipFill>
        <p:spPr>
          <a:xfrm>
            <a:off x="6248999" y="1152475"/>
            <a:ext cx="2583302" cy="1269203"/>
          </a:xfrm>
          <a:prstGeom prst="rect">
            <a:avLst/>
          </a:prstGeom>
          <a:noFill/>
          <a:ln>
            <a:noFill/>
          </a:ln>
        </p:spPr>
      </p:pic>
      <p:sp>
        <p:nvSpPr>
          <p:cNvPr id="172" name="Google Shape;172;p17"/>
          <p:cNvSpPr txBox="1"/>
          <p:nvPr/>
        </p:nvSpPr>
        <p:spPr>
          <a:xfrm rot="10566753" flipH="1">
            <a:off x="6505047" y="2599829"/>
            <a:ext cx="2212491" cy="4002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Jmob guidelines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0" y="0"/>
            <a:ext cx="9144000" cy="464400"/>
          </a:xfrm>
          <a:prstGeom prst="rect">
            <a:avLst/>
          </a:prstGeom>
          <a:solidFill>
            <a:srgbClr val="CFE2F3"/>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n" sz="1810">
                <a:solidFill>
                  <a:srgbClr val="434343"/>
                </a:solidFill>
                <a:latin typeface="Spectral"/>
                <a:ea typeface="Spectral"/>
                <a:cs typeface="Spectral"/>
                <a:sym typeface="Spectral"/>
              </a:rPr>
              <a:t>MBD</a:t>
            </a:r>
            <a:endParaRPr sz="1810">
              <a:solidFill>
                <a:srgbClr val="434343"/>
              </a:solidFill>
              <a:latin typeface="Spectral"/>
              <a:ea typeface="Spectral"/>
              <a:cs typeface="Spectral"/>
              <a:sym typeface="Spectral"/>
            </a:endParaRPr>
          </a:p>
        </p:txBody>
      </p:sp>
      <p:sp>
        <p:nvSpPr>
          <p:cNvPr id="178" name="Google Shape;178;p18"/>
          <p:cNvSpPr txBox="1">
            <a:spLocks noGrp="1"/>
          </p:cNvSpPr>
          <p:nvPr>
            <p:ph type="body" idx="1"/>
          </p:nvPr>
        </p:nvSpPr>
        <p:spPr>
          <a:xfrm>
            <a:off x="0" y="464400"/>
            <a:ext cx="9144000" cy="46791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1200"/>
              </a:spcAft>
              <a:buNone/>
            </a:pP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0" y="0"/>
            <a:ext cx="9144000" cy="352800"/>
          </a:xfrm>
          <a:prstGeom prst="rect">
            <a:avLst/>
          </a:prstGeom>
          <a:solidFill>
            <a:srgbClr val="FFFFFD"/>
          </a:solidFill>
          <a:ln w="9525" cap="flat" cmpd="sng">
            <a:solidFill>
              <a:srgbClr val="B7827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accent1"/>
                </a:solidFill>
                <a:latin typeface="Spectral"/>
                <a:ea typeface="Spectral"/>
                <a:cs typeface="Spectral"/>
                <a:sym typeface="Spectral"/>
              </a:rPr>
              <a:t>MATLAB Basics</a:t>
            </a:r>
            <a:endParaRPr sz="1810">
              <a:solidFill>
                <a:schemeClr val="accent1"/>
              </a:solidFill>
              <a:latin typeface="Spectral"/>
              <a:ea typeface="Spectral"/>
              <a:cs typeface="Spectral"/>
              <a:sym typeface="Spectral"/>
            </a:endParaRPr>
          </a:p>
        </p:txBody>
      </p:sp>
      <p:sp>
        <p:nvSpPr>
          <p:cNvPr id="184" name="Google Shape;184;p19"/>
          <p:cNvSpPr txBox="1">
            <a:spLocks noGrp="1"/>
          </p:cNvSpPr>
          <p:nvPr>
            <p:ph type="body" idx="1"/>
          </p:nvPr>
        </p:nvSpPr>
        <p:spPr>
          <a:xfrm>
            <a:off x="489225" y="1017725"/>
            <a:ext cx="4082700" cy="3053100"/>
          </a:xfrm>
          <a:prstGeom prst="rect">
            <a:avLst/>
          </a:prstGeom>
          <a:solidFill>
            <a:schemeClr val="lt1"/>
          </a:solidFill>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Clr>
                <a:schemeClr val="dk1"/>
              </a:buClr>
              <a:buSzPct val="100000"/>
              <a:buChar char="●"/>
            </a:pPr>
            <a:r>
              <a:rPr lang="en" sz="1800">
                <a:solidFill>
                  <a:schemeClr val="dk1"/>
                </a:solidFill>
              </a:rPr>
              <a:t>Change the current working path</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Create script </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 -&gt; indicates section</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Each section can be executed individually</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‘Ctrl+enter’ runs whichever section is selected </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 - &gt; indicates comment</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By default value is stored as double</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‘d=class(a)’ in script will gives data type of variable ‘a’</a:t>
            </a:r>
            <a:endParaRPr sz="1800">
              <a:solidFill>
                <a:schemeClr val="dk1"/>
              </a:solidFill>
            </a:endParaRPr>
          </a:p>
          <a:p>
            <a:pPr marL="457200" lvl="0" indent="-325755" algn="l" rtl="0">
              <a:spcBef>
                <a:spcPts val="0"/>
              </a:spcBef>
              <a:spcAft>
                <a:spcPts val="0"/>
              </a:spcAft>
              <a:buClr>
                <a:schemeClr val="dk1"/>
              </a:buClr>
              <a:buSzPct val="100000"/>
              <a:buChar char="●"/>
            </a:pPr>
            <a:r>
              <a:rPr lang="en" sz="1800">
                <a:solidFill>
                  <a:schemeClr val="dk1"/>
                </a:solidFill>
              </a:rPr>
              <a:t>‘F = size(a)’ gives matrix (rows x column)</a:t>
            </a:r>
            <a:endParaRPr sz="1800">
              <a:solidFill>
                <a:schemeClr val="dk1"/>
              </a:solidFill>
            </a:endParaRPr>
          </a:p>
        </p:txBody>
      </p:sp>
      <p:pic>
        <p:nvPicPr>
          <p:cNvPr id="185" name="Google Shape;185;p19"/>
          <p:cNvPicPr preferRelativeResize="0"/>
          <p:nvPr/>
        </p:nvPicPr>
        <p:blipFill>
          <a:blip r:embed="rId4">
            <a:alphaModFix/>
          </a:blip>
          <a:stretch>
            <a:fillRect/>
          </a:stretch>
        </p:blipFill>
        <p:spPr>
          <a:xfrm>
            <a:off x="4572000" y="1017713"/>
            <a:ext cx="4379225" cy="1434262"/>
          </a:xfrm>
          <a:prstGeom prst="rect">
            <a:avLst/>
          </a:prstGeom>
          <a:noFill/>
          <a:ln>
            <a:noFill/>
          </a:ln>
        </p:spPr>
      </p:pic>
      <p:pic>
        <p:nvPicPr>
          <p:cNvPr id="186" name="Google Shape;186;p19"/>
          <p:cNvPicPr preferRelativeResize="0"/>
          <p:nvPr/>
        </p:nvPicPr>
        <p:blipFill>
          <a:blip r:embed="rId5">
            <a:alphaModFix/>
          </a:blip>
          <a:stretch>
            <a:fillRect/>
          </a:stretch>
        </p:blipFill>
        <p:spPr>
          <a:xfrm>
            <a:off x="4572010" y="2484575"/>
            <a:ext cx="4379225" cy="1143000"/>
          </a:xfrm>
          <a:prstGeom prst="rect">
            <a:avLst/>
          </a:prstGeom>
          <a:noFill/>
          <a:ln>
            <a:noFill/>
          </a:ln>
        </p:spPr>
      </p:pic>
      <p:pic>
        <p:nvPicPr>
          <p:cNvPr id="187" name="Google Shape;187;p19"/>
          <p:cNvPicPr preferRelativeResize="0"/>
          <p:nvPr/>
        </p:nvPicPr>
        <p:blipFill rotWithShape="1">
          <a:blip r:embed="rId6">
            <a:alphaModFix/>
          </a:blip>
          <a:srcRect l="73" t="28043" r="47394" b="20829"/>
          <a:stretch/>
        </p:blipFill>
        <p:spPr>
          <a:xfrm>
            <a:off x="4572000" y="3627575"/>
            <a:ext cx="2887499" cy="1392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20"/>
          <p:cNvSpPr txBox="1">
            <a:spLocks noGrp="1"/>
          </p:cNvSpPr>
          <p:nvPr>
            <p:ph type="body" idx="1"/>
          </p:nvPr>
        </p:nvSpPr>
        <p:spPr>
          <a:xfrm>
            <a:off x="1297500" y="1567550"/>
            <a:ext cx="3403200" cy="2911200"/>
          </a:xfrm>
          <a:prstGeom prst="rect">
            <a:avLst/>
          </a:prstGeom>
          <a:solidFill>
            <a:srgbClr val="FFFFFF"/>
          </a:solidFill>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Char char="●"/>
            </a:pPr>
            <a:r>
              <a:rPr lang="en">
                <a:solidFill>
                  <a:schemeClr val="dk1"/>
                </a:solidFill>
              </a:rPr>
              <a:t>‘;’ suppresses o/p in command window</a:t>
            </a:r>
            <a:endParaRPr>
              <a:solidFill>
                <a:schemeClr val="dk1"/>
              </a:solidFill>
            </a:endParaRPr>
          </a:p>
          <a:p>
            <a:pPr marL="457200" lvl="0" indent="-311150" algn="l" rtl="0">
              <a:spcBef>
                <a:spcPts val="0"/>
              </a:spcBef>
              <a:spcAft>
                <a:spcPts val="0"/>
              </a:spcAft>
              <a:buClr>
                <a:schemeClr val="dk1"/>
              </a:buClr>
              <a:buSzPts val="1300"/>
              <a:buChar char="●"/>
            </a:pPr>
            <a:endParaRPr>
              <a:solidFill>
                <a:schemeClr val="dk1"/>
              </a:solidFill>
            </a:endParaRPr>
          </a:p>
        </p:txBody>
      </p:sp>
      <p:pic>
        <p:nvPicPr>
          <p:cNvPr id="193" name="Google Shape;193;p20"/>
          <p:cNvPicPr preferRelativeResize="0"/>
          <p:nvPr/>
        </p:nvPicPr>
        <p:blipFill rotWithShape="1">
          <a:blip r:embed="rId4">
            <a:alphaModFix/>
          </a:blip>
          <a:srcRect t="13359"/>
          <a:stretch/>
        </p:blipFill>
        <p:spPr>
          <a:xfrm>
            <a:off x="4717250" y="1023375"/>
            <a:ext cx="4115050" cy="1222050"/>
          </a:xfrm>
          <a:prstGeom prst="rect">
            <a:avLst/>
          </a:prstGeom>
          <a:noFill/>
          <a:ln>
            <a:noFill/>
          </a:ln>
        </p:spPr>
      </p:pic>
      <p:pic>
        <p:nvPicPr>
          <p:cNvPr id="194" name="Google Shape;194;p20"/>
          <p:cNvPicPr preferRelativeResize="0"/>
          <p:nvPr/>
        </p:nvPicPr>
        <p:blipFill>
          <a:blip r:embed="rId5">
            <a:alphaModFix/>
          </a:blip>
          <a:stretch>
            <a:fillRect/>
          </a:stretch>
        </p:blipFill>
        <p:spPr>
          <a:xfrm>
            <a:off x="0" y="382200"/>
            <a:ext cx="1792875" cy="3362375"/>
          </a:xfrm>
          <a:prstGeom prst="rect">
            <a:avLst/>
          </a:prstGeom>
          <a:noFill/>
          <a:ln>
            <a:noFill/>
          </a:ln>
        </p:spPr>
      </p:pic>
      <p:pic>
        <p:nvPicPr>
          <p:cNvPr id="195" name="Google Shape;195;p20"/>
          <p:cNvPicPr preferRelativeResize="0"/>
          <p:nvPr/>
        </p:nvPicPr>
        <p:blipFill>
          <a:blip r:embed="rId6">
            <a:alphaModFix/>
          </a:blip>
          <a:stretch>
            <a:fillRect/>
          </a:stretch>
        </p:blipFill>
        <p:spPr>
          <a:xfrm>
            <a:off x="4822850" y="2359375"/>
            <a:ext cx="3138275" cy="2225131"/>
          </a:xfrm>
          <a:prstGeom prst="rect">
            <a:avLst/>
          </a:prstGeom>
          <a:noFill/>
          <a:ln>
            <a:noFill/>
          </a:ln>
        </p:spPr>
      </p:pic>
      <p:sp>
        <p:nvSpPr>
          <p:cNvPr id="196" name="Google Shape;196;p20"/>
          <p:cNvSpPr txBox="1">
            <a:spLocks noGrp="1"/>
          </p:cNvSpPr>
          <p:nvPr>
            <p:ph type="title"/>
          </p:nvPr>
        </p:nvSpPr>
        <p:spPr>
          <a:xfrm>
            <a:off x="0" y="0"/>
            <a:ext cx="9144000" cy="352800"/>
          </a:xfrm>
          <a:prstGeom prst="rect">
            <a:avLst/>
          </a:prstGeom>
          <a:solidFill>
            <a:srgbClr val="FFFFFD"/>
          </a:solidFill>
          <a:ln w="9525" cap="flat" cmpd="sng">
            <a:solidFill>
              <a:srgbClr val="B7827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accent1"/>
                </a:solidFill>
                <a:latin typeface="Spectral"/>
                <a:ea typeface="Spectral"/>
                <a:cs typeface="Spectral"/>
                <a:sym typeface="Spectral"/>
              </a:rPr>
              <a:t>MATLAB Basics</a:t>
            </a:r>
            <a:endParaRPr sz="1810">
              <a:solidFill>
                <a:schemeClr val="accent1"/>
              </a:solidFill>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1"/>
          <p:cNvSpPr txBox="1">
            <a:spLocks noGrp="1"/>
          </p:cNvSpPr>
          <p:nvPr>
            <p:ph type="body" idx="1"/>
          </p:nvPr>
        </p:nvSpPr>
        <p:spPr>
          <a:xfrm>
            <a:off x="146950" y="558425"/>
            <a:ext cx="4164600" cy="40878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a:solidFill>
                  <a:srgbClr val="6AA84F"/>
                </a:solidFill>
              </a:rPr>
              <a:t>%%Random matrix generator</a:t>
            </a:r>
            <a:endParaRPr b="1"/>
          </a:p>
          <a:p>
            <a:pPr marL="0" lvl="0" indent="0" algn="l" rtl="0">
              <a:spcBef>
                <a:spcPts val="0"/>
              </a:spcBef>
              <a:spcAft>
                <a:spcPts val="0"/>
              </a:spcAft>
              <a:buNone/>
            </a:pPr>
            <a:r>
              <a:rPr lang="en">
                <a:solidFill>
                  <a:schemeClr val="dk1"/>
                </a:solidFill>
              </a:rPr>
              <a:t>clc</a:t>
            </a:r>
            <a:endParaRPr>
              <a:solidFill>
                <a:schemeClr val="dk1"/>
              </a:solidFill>
            </a:endParaRPr>
          </a:p>
          <a:p>
            <a:pPr marL="0" lvl="0" indent="0" algn="l" rtl="0">
              <a:spcBef>
                <a:spcPts val="0"/>
              </a:spcBef>
              <a:spcAft>
                <a:spcPts val="0"/>
              </a:spcAft>
              <a:buNone/>
            </a:pPr>
            <a:r>
              <a:rPr lang="en">
                <a:solidFill>
                  <a:schemeClr val="dk1"/>
                </a:solidFill>
              </a:rPr>
              <a:t>clear all</a:t>
            </a:r>
            <a:endParaRPr>
              <a:solidFill>
                <a:schemeClr val="dk1"/>
              </a:solidFill>
            </a:endParaRPr>
          </a:p>
          <a:p>
            <a:pPr marL="0" lvl="0" indent="0" algn="l" rtl="0">
              <a:spcBef>
                <a:spcPts val="0"/>
              </a:spcBef>
              <a:spcAft>
                <a:spcPts val="0"/>
              </a:spcAft>
              <a:buNone/>
            </a:pPr>
            <a:r>
              <a:rPr lang="en">
                <a:solidFill>
                  <a:schemeClr val="dk1"/>
                </a:solidFill>
              </a:rPr>
              <a:t>a=ones(3,2)</a:t>
            </a:r>
            <a:endParaRPr>
              <a:solidFill>
                <a:schemeClr val="dk1"/>
              </a:solidFill>
            </a:endParaRPr>
          </a:p>
          <a:p>
            <a:pPr marL="0" lvl="0" indent="0" algn="l" rtl="0">
              <a:spcBef>
                <a:spcPts val="0"/>
              </a:spcBef>
              <a:spcAft>
                <a:spcPts val="0"/>
              </a:spcAft>
              <a:buNone/>
            </a:pPr>
            <a:r>
              <a:rPr lang="en">
                <a:solidFill>
                  <a:schemeClr val="dk1"/>
                </a:solidFill>
              </a:rPr>
              <a:t>b=zeros(2,4)</a:t>
            </a:r>
            <a:endParaRPr>
              <a:solidFill>
                <a:schemeClr val="dk1"/>
              </a:solidFill>
            </a:endParaRPr>
          </a:p>
          <a:p>
            <a:pPr marL="0" lvl="0" indent="0" algn="l" rtl="0">
              <a:spcBef>
                <a:spcPts val="0"/>
              </a:spcBef>
              <a:spcAft>
                <a:spcPts val="0"/>
              </a:spcAft>
              <a:buNone/>
            </a:pPr>
            <a:r>
              <a:rPr lang="en">
                <a:solidFill>
                  <a:schemeClr val="dk1"/>
                </a:solidFill>
              </a:rPr>
              <a:t>c=rand(2,2)</a:t>
            </a:r>
            <a:endParaRPr>
              <a:solidFill>
                <a:schemeClr val="dk1"/>
              </a:solidFill>
            </a:endParaRPr>
          </a:p>
          <a:p>
            <a:pPr marL="0" lvl="0" indent="0" algn="l" rtl="0">
              <a:spcBef>
                <a:spcPts val="0"/>
              </a:spcBef>
              <a:spcAft>
                <a:spcPts val="0"/>
              </a:spcAft>
              <a:buNone/>
            </a:pPr>
            <a:r>
              <a:rPr lang="en"/>
              <a:t>d=magic(3)</a:t>
            </a:r>
            <a:r>
              <a:rPr lang="en">
                <a:solidFill>
                  <a:srgbClr val="6AA84F"/>
                </a:solidFill>
              </a:rPr>
              <a:t>% create n-&gt;rows,n-&gt;column values from 1 upto n^2 , (add from any row column,diagonal will be same).</a:t>
            </a:r>
            <a:endParaRPr>
              <a:solidFill>
                <a:srgbClr val="6AA84F"/>
              </a:solidFill>
            </a:endParaRPr>
          </a:p>
          <a:p>
            <a:pPr marL="0" lvl="0" indent="0" algn="l" rtl="0">
              <a:spcBef>
                <a:spcPts val="0"/>
              </a:spcBef>
              <a:spcAft>
                <a:spcPts val="0"/>
              </a:spcAft>
              <a:buNone/>
            </a:pPr>
            <a:r>
              <a:rPr lang="en" sz="300">
                <a:solidFill>
                  <a:srgbClr val="6AA84F"/>
                </a:solidFill>
              </a:rPr>
              <a:t>—-------------------------------------------------------------------------------------------------------------------------------------------------------------------------------------------------------------------------------------------------------------------------------------------------------------------------------------------------------------------------------------------------</a:t>
            </a:r>
            <a:endParaRPr sz="300">
              <a:solidFill>
                <a:srgbClr val="6AA84F"/>
              </a:solidFill>
            </a:endParaRPr>
          </a:p>
          <a:p>
            <a:pPr marL="0" lvl="0" indent="0" algn="l" rtl="0">
              <a:spcBef>
                <a:spcPts val="0"/>
              </a:spcBef>
              <a:spcAft>
                <a:spcPts val="0"/>
              </a:spcAft>
              <a:buNone/>
            </a:pPr>
            <a:r>
              <a:rPr lang="en" b="1">
                <a:solidFill>
                  <a:srgbClr val="6AA84F"/>
                </a:solidFill>
              </a:rPr>
              <a:t>%% type casting</a:t>
            </a:r>
            <a:endParaRPr b="1">
              <a:solidFill>
                <a:srgbClr val="6AA84F"/>
              </a:solidFill>
            </a:endParaRPr>
          </a:p>
          <a:p>
            <a:pPr marL="0" lvl="0" indent="0" algn="l" rtl="0">
              <a:spcBef>
                <a:spcPts val="0"/>
              </a:spcBef>
              <a:spcAft>
                <a:spcPts val="0"/>
              </a:spcAft>
              <a:buNone/>
            </a:pPr>
            <a:r>
              <a:rPr lang="en">
                <a:solidFill>
                  <a:schemeClr val="dk1"/>
                </a:solidFill>
              </a:rPr>
              <a:t>clc</a:t>
            </a:r>
            <a:endParaRPr>
              <a:solidFill>
                <a:schemeClr val="dk1"/>
              </a:solidFill>
            </a:endParaRPr>
          </a:p>
          <a:p>
            <a:pPr marL="0" lvl="0" indent="0" algn="l" rtl="0">
              <a:spcBef>
                <a:spcPts val="0"/>
              </a:spcBef>
              <a:spcAft>
                <a:spcPts val="0"/>
              </a:spcAft>
              <a:buNone/>
            </a:pPr>
            <a:r>
              <a:rPr lang="en">
                <a:solidFill>
                  <a:schemeClr val="dk1"/>
                </a:solidFill>
              </a:rPr>
              <a:t>clear all</a:t>
            </a:r>
            <a:endParaRPr>
              <a:solidFill>
                <a:schemeClr val="dk1"/>
              </a:solidFill>
            </a:endParaRPr>
          </a:p>
          <a:p>
            <a:pPr marL="0" lvl="0" indent="0" algn="l" rtl="0">
              <a:spcBef>
                <a:spcPts val="0"/>
              </a:spcBef>
              <a:spcAft>
                <a:spcPts val="0"/>
              </a:spcAft>
              <a:buNone/>
            </a:pPr>
            <a:r>
              <a:rPr lang="en">
                <a:solidFill>
                  <a:schemeClr val="dk1"/>
                </a:solidFill>
              </a:rPr>
              <a:t>A = 8</a:t>
            </a:r>
            <a:endParaRPr>
              <a:solidFill>
                <a:schemeClr val="dk1"/>
              </a:solidFill>
            </a:endParaRPr>
          </a:p>
          <a:p>
            <a:pPr marL="0" lvl="0" indent="0" algn="l" rtl="0">
              <a:spcBef>
                <a:spcPts val="0"/>
              </a:spcBef>
              <a:spcAft>
                <a:spcPts val="0"/>
              </a:spcAft>
              <a:buNone/>
            </a:pPr>
            <a:r>
              <a:rPr lang="en">
                <a:solidFill>
                  <a:schemeClr val="dk1"/>
                </a:solidFill>
              </a:rPr>
              <a:t>B = class (A)</a:t>
            </a:r>
            <a:endParaRPr>
              <a:solidFill>
                <a:schemeClr val="dk1"/>
              </a:solidFill>
            </a:endParaRPr>
          </a:p>
          <a:p>
            <a:pPr marL="0" lvl="0" indent="0" algn="l" rtl="0">
              <a:spcBef>
                <a:spcPts val="0"/>
              </a:spcBef>
              <a:spcAft>
                <a:spcPts val="0"/>
              </a:spcAft>
              <a:buNone/>
            </a:pPr>
            <a:r>
              <a:rPr lang="en">
                <a:solidFill>
                  <a:schemeClr val="dk1"/>
                </a:solidFill>
              </a:rPr>
              <a:t>C = uint8(A)</a:t>
            </a:r>
            <a:endParaRPr>
              <a:solidFill>
                <a:schemeClr val="dk1"/>
              </a:solidFill>
            </a:endParaRPr>
          </a:p>
          <a:p>
            <a:pPr marL="0" lvl="0" indent="0" algn="l" rtl="0">
              <a:spcBef>
                <a:spcPts val="0"/>
              </a:spcBef>
              <a:spcAft>
                <a:spcPts val="0"/>
              </a:spcAft>
              <a:buNone/>
            </a:pPr>
            <a:r>
              <a:rPr lang="en">
                <a:solidFill>
                  <a:schemeClr val="dk1"/>
                </a:solidFill>
              </a:rPr>
              <a:t>D = class (C)</a:t>
            </a:r>
            <a:endParaRPr>
              <a:solidFill>
                <a:schemeClr val="dk1"/>
              </a:solidFill>
            </a:endParaRPr>
          </a:p>
          <a:p>
            <a:pPr marL="0" lvl="0" indent="0" algn="l" rtl="0">
              <a:spcBef>
                <a:spcPts val="0"/>
              </a:spcBef>
              <a:spcAft>
                <a:spcPts val="0"/>
              </a:spcAft>
              <a:buNone/>
            </a:pPr>
            <a:r>
              <a:rPr lang="en" sz="300">
                <a:solidFill>
                  <a:srgbClr val="6AA84F"/>
                </a:solidFill>
              </a:rPr>
              <a:t>—-------------------------------------------------------------------------------------------------------------------------------------------------------------------------------------------------------------------------------------------------------------------------------------------------------------------------------------------------------------------------------------------------</a:t>
            </a:r>
            <a:endParaRPr sz="300">
              <a:solidFill>
                <a:srgbClr val="6AA84F"/>
              </a:solidFill>
            </a:endParaRPr>
          </a:p>
          <a:p>
            <a:pPr marL="0" lvl="0" indent="0" algn="l" rtl="0">
              <a:spcBef>
                <a:spcPts val="0"/>
              </a:spcBef>
              <a:spcAft>
                <a:spcPts val="0"/>
              </a:spcAft>
              <a:buNone/>
            </a:pPr>
            <a:r>
              <a:rPr lang="en" b="1">
                <a:solidFill>
                  <a:srgbClr val="6AA84F"/>
                </a:solidFill>
              </a:rPr>
              <a:t>%% Getting help in matlab</a:t>
            </a:r>
            <a:endParaRPr b="1">
              <a:solidFill>
                <a:srgbClr val="6AA84F"/>
              </a:solidFill>
            </a:endParaRPr>
          </a:p>
          <a:p>
            <a:pPr marL="0" marR="0" lvl="0" indent="0" algn="l" rtl="0">
              <a:lnSpc>
                <a:spcPct val="115000"/>
              </a:lnSpc>
              <a:spcBef>
                <a:spcPts val="0"/>
              </a:spcBef>
              <a:spcAft>
                <a:spcPts val="0"/>
              </a:spcAft>
              <a:buNone/>
            </a:pPr>
            <a:r>
              <a:rPr lang="en">
                <a:solidFill>
                  <a:schemeClr val="dk1"/>
                </a:solidFill>
              </a:rPr>
              <a:t>help class %help in command window</a:t>
            </a:r>
            <a:endParaRPr>
              <a:solidFill>
                <a:schemeClr val="dk1"/>
              </a:solidFill>
            </a:endParaRPr>
          </a:p>
          <a:p>
            <a:pPr marL="0" marR="0" lvl="0" indent="0" algn="l" rtl="0">
              <a:lnSpc>
                <a:spcPct val="115000"/>
              </a:lnSpc>
              <a:spcBef>
                <a:spcPts val="0"/>
              </a:spcBef>
              <a:spcAft>
                <a:spcPts val="0"/>
              </a:spcAft>
              <a:buNone/>
            </a:pPr>
            <a:r>
              <a:rPr lang="en">
                <a:solidFill>
                  <a:schemeClr val="dk1"/>
                </a:solidFill>
              </a:rPr>
              <a:t>doc class  %in home tab , on help in menu also can access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b="1">
              <a:solidFill>
                <a:srgbClr val="6AA84F"/>
              </a:solidFill>
            </a:endParaRPr>
          </a:p>
        </p:txBody>
      </p:sp>
      <p:pic>
        <p:nvPicPr>
          <p:cNvPr id="202" name="Google Shape;202;p21"/>
          <p:cNvPicPr preferRelativeResize="0"/>
          <p:nvPr/>
        </p:nvPicPr>
        <p:blipFill>
          <a:blip r:embed="rId4">
            <a:alphaModFix/>
          </a:blip>
          <a:stretch>
            <a:fillRect/>
          </a:stretch>
        </p:blipFill>
        <p:spPr>
          <a:xfrm>
            <a:off x="4773175" y="2538250"/>
            <a:ext cx="3839925" cy="2057400"/>
          </a:xfrm>
          <a:prstGeom prst="rect">
            <a:avLst/>
          </a:prstGeom>
          <a:noFill/>
          <a:ln>
            <a:noFill/>
          </a:ln>
        </p:spPr>
      </p:pic>
      <p:pic>
        <p:nvPicPr>
          <p:cNvPr id="203" name="Google Shape;203;p21"/>
          <p:cNvPicPr preferRelativeResize="0"/>
          <p:nvPr/>
        </p:nvPicPr>
        <p:blipFill>
          <a:blip r:embed="rId5">
            <a:alphaModFix/>
          </a:blip>
          <a:stretch>
            <a:fillRect/>
          </a:stretch>
        </p:blipFill>
        <p:spPr>
          <a:xfrm>
            <a:off x="4773175" y="909425"/>
            <a:ext cx="3839935" cy="1628825"/>
          </a:xfrm>
          <a:prstGeom prst="rect">
            <a:avLst/>
          </a:prstGeom>
          <a:noFill/>
          <a:ln>
            <a:noFill/>
          </a:ln>
        </p:spPr>
      </p:pic>
      <p:sp>
        <p:nvSpPr>
          <p:cNvPr id="204" name="Google Shape;204;p21"/>
          <p:cNvSpPr txBox="1">
            <a:spLocks noGrp="1"/>
          </p:cNvSpPr>
          <p:nvPr>
            <p:ph type="title"/>
          </p:nvPr>
        </p:nvSpPr>
        <p:spPr>
          <a:xfrm>
            <a:off x="0" y="0"/>
            <a:ext cx="9144000" cy="352800"/>
          </a:xfrm>
          <a:prstGeom prst="rect">
            <a:avLst/>
          </a:prstGeom>
          <a:solidFill>
            <a:srgbClr val="FFFFFD"/>
          </a:solidFill>
          <a:ln w="9525" cap="flat" cmpd="sng">
            <a:solidFill>
              <a:srgbClr val="B7827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10">
                <a:solidFill>
                  <a:schemeClr val="accent1"/>
                </a:solidFill>
                <a:latin typeface="Spectral"/>
                <a:ea typeface="Spectral"/>
                <a:cs typeface="Spectral"/>
                <a:sym typeface="Spectral"/>
              </a:rPr>
              <a:t>MATLAB Basics</a:t>
            </a:r>
            <a:endParaRPr sz="1810">
              <a:solidFill>
                <a:schemeClr val="accent1"/>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1114</Words>
  <PresentationFormat>On-screen Show (16:9)</PresentationFormat>
  <Paragraphs>191</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Montserrat</vt:lpstr>
      <vt:lpstr>Lato</vt:lpstr>
      <vt:lpstr>Spectral</vt:lpstr>
      <vt:lpstr>Focus</vt:lpstr>
      <vt:lpstr>Model Based Engineering</vt:lpstr>
      <vt:lpstr>Slide 2</vt:lpstr>
      <vt:lpstr>MBD</vt:lpstr>
      <vt:lpstr>MBD</vt:lpstr>
      <vt:lpstr>MBD</vt:lpstr>
      <vt:lpstr>MBD</vt:lpstr>
      <vt:lpstr>MATLAB Basics</vt:lpstr>
      <vt:lpstr>MATLAB Basics</vt:lpstr>
      <vt:lpstr>MATLAB Basics</vt:lpstr>
      <vt:lpstr>MATLAB Basics</vt:lpstr>
      <vt:lpstr>MATLAB Basics</vt:lpstr>
      <vt:lpstr>MATLAB Basics</vt:lpstr>
      <vt:lpstr>Simulink Basics</vt:lpstr>
      <vt:lpstr>Simulink Basics</vt:lpstr>
      <vt:lpstr>Simulink </vt:lpstr>
      <vt:lpstr>Model,software,Hardware In Loop</vt:lpstr>
      <vt:lpstr>Model,software,Hardware In Loop</vt:lpstr>
      <vt:lpstr>Electric vehicle(EV)</vt:lpstr>
      <vt:lpstr>Electric vehicle(EV)</vt:lpstr>
      <vt:lpstr>Electric vehicle(EV)</vt:lpstr>
      <vt:lpstr>Battery management systems(BMS)</vt:lpstr>
      <vt:lpstr>ADAS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Based Engineering</dc:title>
  <cp:lastModifiedBy>Hafeez __</cp:lastModifiedBy>
  <cp:revision>8</cp:revision>
  <dcterms:modified xsi:type="dcterms:W3CDTF">2024-05-25T18:12:06Z</dcterms:modified>
</cp:coreProperties>
</file>