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A108-9FDA-477F-BF6C-235E02AD335B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96800-1860-4A5A-AA0E-FAE457ABD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2108-4419-440F-AB37-053D01F36157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3BF98-CBAD-4BF8-92E6-A61DA3DA6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3BF98-CBAD-4BF8-92E6-A61DA3DA64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2CEFF-BA2B-407A-959A-187E04BA9F2F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E9E7A9-9F38-4A3D-9695-BA1F8C3370C4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2DBBC-DF82-4BA3-A776-323D4F87A268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9DE6A-985E-45B9-A553-763417FB96C8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F05C9-59C3-4C3A-92C2-87BD3461CC07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800CF-2A8E-4632-93CA-4A29EAD8D999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AD9F5-B140-4ECC-9978-FCD65728FBFA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F77B7-159D-4198-811E-E62A35A51FEA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4746BC-B25E-45F9-8DB8-8227DD24814C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D72A4-CB58-4DF2-BA32-1305D928CFB4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D3DF039-8463-4E2C-9648-C9C314FDFD9B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A2E65BA-203A-4D01-939A-13161165BD2C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mechstem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8A427F6-6096-4296-A3B8-35387E6BB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device driver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486400" y="3124200"/>
            <a:ext cx="2549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¬</a:t>
            </a:r>
            <a:r>
              <a:rPr lang="en-GB" sz="2000" dirty="0" err="1" smtClean="0">
                <a:solidFill>
                  <a:schemeClr val="tx1"/>
                </a:solidFill>
              </a:rPr>
              <a:t>Embeddeds</a:t>
            </a:r>
            <a:r>
              <a:rPr lang="en-GB" sz="2000" dirty="0" smtClean="0">
                <a:solidFill>
                  <a:schemeClr val="tx1"/>
                </a:solidFill>
              </a:rPr>
              <a:t> World 🌍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>
                <a:solidFill>
                  <a:schemeClr val="bg1"/>
                </a:solidFill>
              </a:rPr>
              <a:t>Inline_Assembly _x86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-&gt;</a:t>
            </a:r>
            <a:endParaRPr lang="en-GB" sz="11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 _x86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-&gt;   Adding asm code in c source file.</a:t>
            </a:r>
          </a:p>
          <a:p>
            <a:pPr>
              <a:buNone/>
            </a:pPr>
            <a:r>
              <a:rPr lang="en-GB" sz="2000" dirty="0" smtClean="0"/>
              <a:t>-&gt;   most performance sensitive part in program can be written in </a:t>
            </a:r>
            <a:r>
              <a:rPr lang="en-GB" sz="2000" dirty="0" err="1" smtClean="0"/>
              <a:t>inline_asm</a:t>
            </a:r>
            <a:r>
              <a:rPr lang="en-GB" sz="2000" dirty="0" smtClean="0"/>
              <a:t>  code</a:t>
            </a:r>
          </a:p>
          <a:p>
            <a:pPr>
              <a:buNone/>
            </a:pPr>
            <a:r>
              <a:rPr lang="en-GB" sz="2000" dirty="0" smtClean="0"/>
              <a:t>-&gt;   you can access process specific instructions for example: compare, swap test and set instructions which may be used to construct semaphore or other synchronization and locking primitives.</a:t>
            </a:r>
          </a:p>
          <a:p>
            <a:pPr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-&gt;   system calls: user space to access kernel services we need system calls, it’s architecture specific each and every architecture has its own way of  switching to kernel space.</a:t>
            </a:r>
          </a:p>
          <a:p>
            <a:pPr>
              <a:buNone/>
            </a:pPr>
            <a:r>
              <a:rPr lang="en-GB" sz="2000" dirty="0" smtClean="0"/>
              <a:t>-&gt;   we can do system calls using asm.</a:t>
            </a:r>
          </a:p>
          <a:p>
            <a:pPr>
              <a:buNone/>
            </a:pPr>
            <a:r>
              <a:rPr lang="en-GB" sz="2000" dirty="0" smtClean="0"/>
              <a:t>-&gt;   </a:t>
            </a:r>
            <a:r>
              <a:rPr lang="en-GB" sz="2000" dirty="0" err="1" smtClean="0"/>
              <a:t>inline_asm</a:t>
            </a:r>
            <a:r>
              <a:rPr lang="en-GB" sz="2000" dirty="0" smtClean="0"/>
              <a:t> code can be use any C variable or function name that is in scope, so it is easy to integrate it with C code.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</a:t>
            </a:r>
            <a:r>
              <a:rPr lang="en-GB" sz="2400" dirty="0" smtClean="0">
                <a:solidFill>
                  <a:schemeClr val="bg1"/>
                </a:solidFill>
              </a:rPr>
              <a:t> _x86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GB" sz="2000" i="1" u="sng" spc="300" dirty="0" smtClean="0">
                <a:solidFill>
                  <a:srgbClr val="69FF90"/>
                </a:solidFill>
              </a:rPr>
              <a:t>examples of speed with inline assembly </a:t>
            </a:r>
          </a:p>
          <a:p>
            <a:pPr>
              <a:buNone/>
            </a:pPr>
            <a:r>
              <a:rPr lang="en-GB" sz="2000" dirty="0" smtClean="0">
                <a:solidFill>
                  <a:srgbClr val="69FF90"/>
                </a:solidFill>
              </a:rPr>
              <a:t>e1: </a:t>
            </a:r>
            <a:r>
              <a:rPr lang="en-GB" sz="2000" dirty="0" smtClean="0"/>
              <a:t>The x86 architecture includes instructions that determine the positions of the least significant set bit and the most  significant set bit in a word.  </a:t>
            </a:r>
          </a:p>
          <a:p>
            <a:r>
              <a:rPr lang="en-GB" sz="2000" dirty="0" smtClean="0">
                <a:solidFill>
                  <a:srgbClr val="69FF90"/>
                </a:solidFill>
              </a:rPr>
              <a:t>Implementing the same operation in C require a loop and a bit shift. But in asm we have direct instruction ‘</a:t>
            </a:r>
            <a:r>
              <a:rPr lang="en-GB" sz="2000" dirty="0" err="1" smtClean="0">
                <a:solidFill>
                  <a:srgbClr val="69FF90"/>
                </a:solidFill>
              </a:rPr>
              <a:t>bsrl</a:t>
            </a:r>
            <a:r>
              <a:rPr lang="en-GB" sz="2000" dirty="0" smtClean="0">
                <a:solidFill>
                  <a:srgbClr val="69FF90"/>
                </a:solidFill>
              </a:rPr>
              <a:t>’ which calculates the position of most significant bit set in first operand ,places the bit position into second operand.</a:t>
            </a:r>
          </a:p>
          <a:p>
            <a:pPr>
              <a:buNone/>
            </a:pPr>
            <a:r>
              <a:rPr lang="en-GB" sz="2000" i="1" dirty="0" smtClean="0">
                <a:solidFill>
                  <a:srgbClr val="FF0000"/>
                </a:solidFill>
              </a:rPr>
              <a:t> : </a:t>
            </a:r>
            <a:r>
              <a:rPr lang="en-GB" sz="2000" i="1" dirty="0" err="1" smtClean="0">
                <a:solidFill>
                  <a:srgbClr val="FF0000"/>
                </a:solidFill>
              </a:rPr>
              <a:t>speed_c.c</a:t>
            </a:r>
            <a:r>
              <a:rPr lang="en-GB" sz="2000" i="1" dirty="0" smtClean="0">
                <a:solidFill>
                  <a:srgbClr val="FF0000"/>
                </a:solidFill>
              </a:rPr>
              <a:t>  </a:t>
            </a:r>
            <a:r>
              <a:rPr lang="en-GB" sz="2000" i="1" dirty="0" err="1" smtClean="0">
                <a:solidFill>
                  <a:srgbClr val="FF0000"/>
                </a:solidFill>
              </a:rPr>
              <a:t>speed_asm.c</a:t>
            </a:r>
            <a:endParaRPr lang="en-GB" sz="20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000" i="1" dirty="0" smtClean="0">
                <a:solidFill>
                  <a:srgbClr val="FF0000"/>
                </a:solidFill>
              </a:rPr>
              <a:t>      &gt;&gt; </a:t>
            </a:r>
            <a:r>
              <a:rPr lang="en-GB" sz="2000" dirty="0" smtClean="0">
                <a:solidFill>
                  <a:srgbClr val="69FF90"/>
                </a:solidFill>
              </a:rPr>
              <a:t>time ./</a:t>
            </a:r>
            <a:r>
              <a:rPr lang="en-GB" sz="2000" dirty="0" err="1" smtClean="0">
                <a:solidFill>
                  <a:srgbClr val="69FF90"/>
                </a:solidFill>
              </a:rPr>
              <a:t>speed_c</a:t>
            </a:r>
            <a:endParaRPr lang="en-GB" sz="2000" dirty="0" smtClean="0">
              <a:solidFill>
                <a:srgbClr val="69FF90"/>
              </a:solidFill>
            </a:endParaRPr>
          </a:p>
          <a:p>
            <a:pPr>
              <a:buNone/>
            </a:pPr>
            <a:r>
              <a:rPr lang="en-GB" sz="2000" i="1" dirty="0" smtClean="0">
                <a:solidFill>
                  <a:srgbClr val="FF0000"/>
                </a:solidFill>
              </a:rPr>
              <a:t>      &gt;&gt; </a:t>
            </a:r>
            <a:r>
              <a:rPr lang="en-GB" sz="2000" dirty="0" smtClean="0">
                <a:solidFill>
                  <a:srgbClr val="69FF90"/>
                </a:solidFill>
              </a:rPr>
              <a:t>time ./</a:t>
            </a:r>
            <a:r>
              <a:rPr lang="en-GB" sz="2000" dirty="0" err="1" smtClean="0">
                <a:solidFill>
                  <a:srgbClr val="69FF90"/>
                </a:solidFill>
              </a:rPr>
              <a:t>speed_asm</a:t>
            </a:r>
            <a:endParaRPr lang="en-GB" sz="2000" dirty="0" smtClean="0">
              <a:solidFill>
                <a:srgbClr val="69FF90"/>
              </a:solidFill>
            </a:endParaRP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-&gt;   henceforth , we can see difference in speed of execution of both the programs mentioned above. 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 _x86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857232"/>
            <a:ext cx="5715040" cy="5268931"/>
          </a:xfrm>
          <a:noFill/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GB" sz="2000" i="1" u="sng" spc="300" dirty="0" smtClean="0"/>
              <a:t>X86 64 registers</a:t>
            </a:r>
          </a:p>
          <a:p>
            <a:pPr>
              <a:spcAft>
                <a:spcPts val="600"/>
              </a:spcAft>
              <a:buNone/>
            </a:pPr>
            <a:r>
              <a:rPr lang="en-GB" sz="2000" dirty="0" smtClean="0"/>
              <a:t>-&gt;   x64 asm code uses sixteen 64bit registers.</a:t>
            </a:r>
          </a:p>
          <a:p>
            <a:pPr>
              <a:spcAft>
                <a:spcPts val="600"/>
              </a:spcAft>
              <a:buNone/>
            </a:pPr>
            <a:r>
              <a:rPr lang="en-GB" sz="2000" dirty="0" smtClean="0"/>
              <a:t>-&gt;   the lower bytes of some of these registers may be accessed independently as 32,16 or 8bit registers.</a:t>
            </a:r>
          </a:p>
          <a:p>
            <a:pPr>
              <a:spcAft>
                <a:spcPts val="600"/>
              </a:spcAft>
              <a:buNone/>
            </a:pPr>
            <a:r>
              <a:rPr lang="en-GB" sz="2000" dirty="0" smtClean="0"/>
              <a:t>-&gt;   in 16bit mode ,the register is identified by its two- letter abbreviation</a:t>
            </a:r>
          </a:p>
          <a:p>
            <a:pPr>
              <a:buNone/>
            </a:pPr>
            <a:r>
              <a:rPr lang="en-GB" sz="2000" dirty="0" smtClean="0"/>
              <a:t>-&gt;   in 32bit mode ,this two-letter abbreviation is prefixed with an ‘E’ (extended). (example EAX)</a:t>
            </a:r>
          </a:p>
          <a:p>
            <a:pPr>
              <a:buNone/>
            </a:pPr>
            <a:r>
              <a:rPr lang="en-GB" sz="2000" dirty="0" smtClean="0"/>
              <a:t>-&gt;   in 64bit version, the ‘E’ is replaced with an ‘R’ (register),so the 64bit version of ‘EAX’ is called ‘RAX’ .</a:t>
            </a:r>
          </a:p>
          <a:p>
            <a:pPr>
              <a:buNone/>
            </a:pPr>
            <a:r>
              <a:rPr lang="en-GB" sz="2000" dirty="0" smtClean="0"/>
              <a:t> 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357298"/>
            <a:ext cx="293160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 _x86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000" dirty="0" smtClean="0"/>
              <a:t>-&gt;  GCC supports two kinds of assembly statements:</a:t>
            </a:r>
          </a:p>
          <a:p>
            <a:pPr>
              <a:buNone/>
            </a:pPr>
            <a:endParaRPr lang="en-GB" sz="2000" dirty="0" smtClean="0">
              <a:solidFill>
                <a:srgbClr val="69FF90"/>
              </a:solidFill>
            </a:endParaRPr>
          </a:p>
          <a:p>
            <a:r>
              <a:rPr lang="en-GB" sz="2000" i="1" dirty="0" smtClean="0">
                <a:solidFill>
                  <a:srgbClr val="FF0000"/>
                </a:solidFill>
              </a:rPr>
              <a:t>Basic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69FF90"/>
                </a:solidFill>
              </a:rPr>
              <a:t>the basic form consists of only two things  ‘</a:t>
            </a:r>
            <a:r>
              <a:rPr lang="en-GB" sz="2000" dirty="0" err="1" smtClean="0">
                <a:solidFill>
                  <a:srgbClr val="69FF90"/>
                </a:solidFill>
              </a:rPr>
              <a:t>asm</a:t>
            </a:r>
            <a:r>
              <a:rPr lang="en-GB" sz="2000" dirty="0" smtClean="0">
                <a:solidFill>
                  <a:srgbClr val="69FF90"/>
                </a:solidFill>
              </a:rPr>
              <a:t>  keyword’ and ‘string with valid instructions’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 smtClean="0">
                <a:solidFill>
                  <a:srgbClr val="69FF90"/>
                </a:solidFill>
              </a:rPr>
              <a:t>Ex:  </a:t>
            </a: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asm(‘”hlt”);</a:t>
            </a:r>
          </a:p>
          <a:p>
            <a:pPr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asm(“nop”);</a:t>
            </a:r>
          </a:p>
          <a:p>
            <a:pPr>
              <a:spcBef>
                <a:spcPts val="0"/>
              </a:spcBef>
              <a:buNone/>
            </a:pPr>
            <a:endParaRPr lang="en-GB" sz="2000" dirty="0" smtClean="0">
              <a:solidFill>
                <a:srgbClr val="69FF90"/>
              </a:solidFill>
            </a:endParaRPr>
          </a:p>
          <a:p>
            <a:r>
              <a:rPr lang="en-GB" sz="2000" i="1" dirty="0" smtClean="0">
                <a:solidFill>
                  <a:srgbClr val="FF0000"/>
                </a:solidFill>
              </a:rPr>
              <a:t>Extended </a:t>
            </a:r>
          </a:p>
          <a:p>
            <a:pPr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69FF90"/>
                </a:solidFill>
              </a:rPr>
              <a:t>Advance version of basic 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 smtClean="0">
                <a:solidFill>
                  <a:srgbClr val="69FF90"/>
                </a:solidFill>
              </a:rPr>
              <a:t>Ex:  </a:t>
            </a: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asm volatile(assembler template </a:t>
            </a:r>
          </a:p>
          <a:p>
            <a:pPr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: output operands		(optional) </a:t>
            </a:r>
          </a:p>
          <a:p>
            <a:pPr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:  input operands 		(optional)</a:t>
            </a:r>
          </a:p>
          <a:p>
            <a:pPr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:  clobbered registers list       (optional)</a:t>
            </a:r>
          </a:p>
          <a:p>
            <a:pPr>
              <a:spcBef>
                <a:spcPts val="0"/>
              </a:spcBef>
              <a:buNone/>
            </a:pPr>
            <a:r>
              <a:rPr lang="en-GB" sz="1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);</a:t>
            </a:r>
          </a:p>
          <a:p>
            <a:pPr>
              <a:buNone/>
            </a:pPr>
            <a:endParaRPr lang="en-GB" sz="2000" dirty="0" smtClean="0">
              <a:solidFill>
                <a:srgbClr val="69FF90"/>
              </a:solidFill>
            </a:endParaRPr>
          </a:p>
          <a:p>
            <a:pPr>
              <a:buNone/>
            </a:pPr>
            <a:r>
              <a:rPr lang="en-GB" sz="2000" i="1" dirty="0" smtClean="0"/>
              <a:t>       Volatile informs the compiler specifies that the asm statement may produce side effects, so optimisation shall not be performed.</a:t>
            </a:r>
          </a:p>
          <a:p>
            <a:pPr>
              <a:buNone/>
            </a:pPr>
            <a:endParaRPr lang="en-GB" sz="2000" i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 _x86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69FF90"/>
                </a:solidFill>
              </a:rPr>
              <a:t>-&gt;  GCC by default uses AT&amp;T assembly syntax.</a:t>
            </a:r>
          </a:p>
          <a:p>
            <a:r>
              <a:rPr lang="en-GB" sz="2000" i="1" dirty="0" smtClean="0">
                <a:solidFill>
                  <a:srgbClr val="FF0000"/>
                </a:solidFill>
              </a:rPr>
              <a:t>Summary of syntax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Instruction source, destination</a:t>
            </a:r>
          </a:p>
          <a:p>
            <a:pPr marL="1257300" lvl="2" indent="-457200">
              <a:buNone/>
            </a:pPr>
            <a:r>
              <a:rPr lang="en-GB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 source register is always specified before the destination register.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E.g.: 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 %eax,%ebx</a:t>
            </a:r>
            <a:r>
              <a:rPr lang="en-GB" sz="1200" dirty="0" smtClean="0">
                <a:solidFill>
                  <a:srgbClr val="FF0000"/>
                </a:solidFill>
              </a:rPr>
              <a:t>  </a:t>
            </a:r>
            <a:r>
              <a:rPr lang="en-GB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transfer the contents of eax to ebx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%register 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 names are prefixed  with a percent sign(%) ,Two percent sign must be specified in C source code 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order to generate one percent symbol in output that is forwarded to the assembler program.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$literal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Literal values are prefixed with dollar sign 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E.g.: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$10 is decimal 10,$0x10 is hexadecimal and value is 16</a:t>
            </a:r>
          </a:p>
          <a:p>
            <a:pPr marL="1257300" lvl="2" indent="-457200">
              <a:buNone/>
            </a:pPr>
            <a:r>
              <a:rPr lang="en-GB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Movl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$0xffff, %eax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Operand size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Specified by a suffix after the assembler statement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 stands for byte, l for long and w for word, q for quad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 move long value  from register e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ax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register e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bx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it is  therefore necessary to specify </a:t>
            </a:r>
            <a:r>
              <a:rPr lang="en-GB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movl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%eax, %ebx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Indirect memory reference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De-referencing of pointers are possible by including a register in parentheses.</a:t>
            </a:r>
          </a:p>
          <a:p>
            <a:pPr marL="1257300" lvl="2" indent="-457200">
              <a:buNone/>
            </a:pPr>
            <a:r>
              <a:rPr lang="en-GB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Movl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(%eax), %ebx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moves the long value at the address in memory pointed to by the value of register e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ax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the register e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Offset(register)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Specifies that the register value is to be used together with an offset that is added to its 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actual value 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8(%eax)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specifies that </a:t>
            </a:r>
            <a:r>
              <a:rPr lang="en-GB" sz="1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eax  + 8 </a:t>
            </a: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to be used as an operand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This notation is used primarily for memory access  -- for example, to specify offsets from the stack or frame pointer in order </a:t>
            </a:r>
          </a:p>
          <a:p>
            <a:pPr marL="1257300" lvl="2" indent="-457200">
              <a:buNone/>
            </a:pPr>
            <a:r>
              <a:rPr lang="en-GB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access certain local variables </a:t>
            </a:r>
          </a:p>
          <a:p>
            <a:pPr marL="857250" lvl="1" indent="-457200">
              <a:buFont typeface="+mj-lt"/>
              <a:buAutoNum type="arabicPeriod"/>
            </a:pPr>
            <a:endParaRPr lang="en-GB" sz="16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000" i="1" dirty="0" smtClean="0">
                <a:solidFill>
                  <a:srgbClr val="FF0000"/>
                </a:solidFill>
              </a:rPr>
              <a:t>    </a:t>
            </a:r>
            <a:endParaRPr lang="en-GB" sz="2000" i="1" dirty="0" smtClean="0"/>
          </a:p>
          <a:p>
            <a:pPr>
              <a:buNone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 _x86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69FF90"/>
                </a:solidFill>
              </a:rPr>
              <a:t>-&gt;  Extended Format</a:t>
            </a:r>
          </a:p>
          <a:p>
            <a:pPr>
              <a:buNone/>
            </a:pP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asm volatile(assembler template </a:t>
            </a:r>
          </a:p>
          <a:p>
            <a:pPr>
              <a:buNone/>
            </a:pP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:output operands                               (optional)</a:t>
            </a:r>
          </a:p>
          <a:p>
            <a:pPr>
              <a:buNone/>
            </a:pP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:input  operands                                 (optional)</a:t>
            </a:r>
          </a:p>
          <a:p>
            <a:pPr>
              <a:buNone/>
            </a:pP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:clobbered register list                      (optional)</a:t>
            </a:r>
          </a:p>
          <a:p>
            <a:pPr>
              <a:buNone/>
            </a:pP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);</a:t>
            </a:r>
          </a:p>
          <a:p>
            <a:r>
              <a:rPr lang="en-GB" sz="2000" i="1" dirty="0" smtClean="0">
                <a:solidFill>
                  <a:srgbClr val="FF0000"/>
                </a:solidFill>
              </a:rPr>
              <a:t>Assembler template</a:t>
            </a:r>
          </a:p>
          <a:p>
            <a:pPr lvl="1"/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Specifies the instructions to execute </a:t>
            </a:r>
          </a:p>
          <a:p>
            <a:pPr lvl="1"/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 instruction should be separated by \n character</a:t>
            </a:r>
          </a:p>
          <a:p>
            <a:pPr lvl="1"/>
            <a:r>
              <a:rPr lang="en-GB" sz="1100" dirty="0" smtClean="0">
                <a:solidFill>
                  <a:srgbClr val="FF0000"/>
                </a:solidFill>
              </a:rPr>
              <a:t>E.g.:</a:t>
            </a:r>
          </a:p>
          <a:p>
            <a:pPr lvl="2">
              <a:buNone/>
            </a:pPr>
            <a:r>
              <a:rPr lang="en-GB" sz="11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Asm</a:t>
            </a: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(“</a:t>
            </a:r>
            <a:r>
              <a:rPr lang="en-GB" sz="11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nop</a:t>
            </a: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\n”</a:t>
            </a:r>
          </a:p>
          <a:p>
            <a:pPr lvl="2">
              <a:buNone/>
            </a:pP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“</a:t>
            </a:r>
            <a:r>
              <a:rPr lang="en-GB" sz="11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nop</a:t>
            </a: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\n”</a:t>
            </a:r>
          </a:p>
          <a:p>
            <a:pPr lvl="2">
              <a:buNone/>
            </a:pP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“</a:t>
            </a:r>
            <a:r>
              <a:rPr lang="en-GB" sz="11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nop</a:t>
            </a:r>
            <a:r>
              <a:rPr lang="en-GB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”);</a:t>
            </a:r>
            <a:endParaRPr lang="en-GB" sz="11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the assembler template, each operand is referenced by numbers. Numbering is done as follows. If there are a total of n operands(both input and output inclusive) , then the first output operand is numbered 0, </a:t>
            </a:r>
            <a:r>
              <a:rPr lang="en-GB" sz="11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continueing</a:t>
            </a:r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increasing </a:t>
            </a:r>
            <a:r>
              <a:rPr lang="en-GB" sz="11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order,and</a:t>
            </a:r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last input operand is numbered n-1</a:t>
            </a:r>
          </a:p>
          <a:p>
            <a:pPr lvl="1"/>
            <a:r>
              <a:rPr lang="en-GB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Where %0 is the first operand ,%1 is the second  , and so on. And %N-1 is last operand</a:t>
            </a:r>
          </a:p>
          <a:p>
            <a:pPr lvl="1"/>
            <a:endParaRPr lang="en-GB" sz="11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GB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 bwMode="auto">
          <a:xfrm>
            <a:off x="1285852" y="4857760"/>
            <a:ext cx="607223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Inline_Assembly</a:t>
            </a:r>
            <a:r>
              <a:rPr lang="en-GB" sz="2400" dirty="0" smtClean="0">
                <a:solidFill>
                  <a:schemeClr val="bg1"/>
                </a:solidFill>
              </a:rPr>
              <a:t> _x86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72" y="857232"/>
            <a:ext cx="79296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00034" y="2285992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 : hello_1.c</a:t>
            </a:r>
          </a:p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      &gt;&gt; </a:t>
            </a:r>
            <a:r>
              <a:rPr lang="en-GB" dirty="0" smtClean="0">
                <a:solidFill>
                  <a:srgbClr val="69FF90"/>
                </a:solidFill>
              </a:rPr>
              <a:t>time ./</a:t>
            </a:r>
            <a:r>
              <a:rPr lang="en-GB" dirty="0" err="1" smtClean="0">
                <a:solidFill>
                  <a:srgbClr val="69FF90"/>
                </a:solidFill>
              </a:rPr>
              <a:t>speed_c</a:t>
            </a:r>
            <a:endParaRPr lang="en-GB" dirty="0" smtClean="0">
              <a:solidFill>
                <a:srgbClr val="69FF90"/>
              </a:solidFill>
            </a:endParaRPr>
          </a:p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      &gt;&gt; </a:t>
            </a:r>
            <a:r>
              <a:rPr lang="en-GB" dirty="0" smtClean="0">
                <a:solidFill>
                  <a:srgbClr val="69FF90"/>
                </a:solidFill>
              </a:rPr>
              <a:t>time ./</a:t>
            </a:r>
            <a:r>
              <a:rPr lang="en-GB" dirty="0" err="1" smtClean="0">
                <a:solidFill>
                  <a:srgbClr val="69FF90"/>
                </a:solidFill>
              </a:rPr>
              <a:t>speed_asm</a:t>
            </a:r>
            <a:endParaRPr lang="en-GB" dirty="0" smtClean="0">
              <a:solidFill>
                <a:srgbClr val="69FF9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2400" dirty="0" smtClean="0">
                <a:solidFill>
                  <a:schemeClr val="bg1"/>
                </a:solidFill>
              </a:rPr>
              <a:t>Inline_Assembly _x86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-&gt;</a:t>
            </a:r>
            <a:endParaRPr lang="en-GB" sz="11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5675" y="0"/>
            <a:ext cx="1838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</TotalTime>
  <Words>847</Words>
  <Application>Microsoft Office PowerPoint</Application>
  <PresentationFormat>On-screen Show (4:3)</PresentationFormat>
  <Paragraphs>98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Linux device driver</vt:lpstr>
      <vt:lpstr>Inline_Assembly _x86</vt:lpstr>
      <vt:lpstr>Inline_Assembly _x86</vt:lpstr>
      <vt:lpstr>Inline_Assembly _x86</vt:lpstr>
      <vt:lpstr>Inline_Assembly _x86</vt:lpstr>
      <vt:lpstr>Inline_Assembly _x86</vt:lpstr>
      <vt:lpstr>Inline_Assembly _x86</vt:lpstr>
      <vt:lpstr>Inline_Assembly _x86</vt:lpstr>
      <vt:lpstr>Inline_Assembly _x86</vt:lpstr>
      <vt:lpstr>Inline_Assembly _x86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Hafeez __</dc:creator>
  <cp:lastModifiedBy>Hafeez __</cp:lastModifiedBy>
  <cp:revision>1</cp:revision>
  <dcterms:created xsi:type="dcterms:W3CDTF">2023-08-23T18:06:05Z</dcterms:created>
  <dcterms:modified xsi:type="dcterms:W3CDTF">2023-08-23T18:16:47Z</dcterms:modified>
</cp:coreProperties>
</file>