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B498-397B-15BA-22A1-F41EB9D92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D7D0A-D777-4CD4-0E6B-1F90519F1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80600-3CF7-0530-F6FD-CEC58F01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853-DB87-4D15-9EB0-EC3AD3C4A3E8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1C810-453A-0438-66CD-21BF1409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FD09-C650-88D7-13EE-A1B78A60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78A-5EDD-4B2E-BC05-A813C19ED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36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913E-5AA8-2371-0862-D63DCEC0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F013E-3A6D-3C0C-2EAE-03262CFE8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FC828-3B72-30FA-0230-42773529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853-DB87-4D15-9EB0-EC3AD3C4A3E8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DEA7-D158-5285-B788-64711A5D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C02BD-967F-8045-DBED-C1C2EDE2C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78A-5EDD-4B2E-BC05-A813C19ED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320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FFA89-69EB-90B4-E957-00C0DFB1A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AEF77-C9E7-8E83-3C02-4E329C054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60EFE-257A-71B4-B203-7E3655C6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853-DB87-4D15-9EB0-EC3AD3C4A3E8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A3AA1-7761-2CC5-D0FC-47383851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816CD-B38E-CEC0-5C8D-D43A25CD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78A-5EDD-4B2E-BC05-A813C19ED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19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79DA-BEDC-0FDE-EB6B-CA1A568D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E5B21-646F-C30E-660B-7556FC480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2C47-5AF3-E77F-D36C-48796618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853-DB87-4D15-9EB0-EC3AD3C4A3E8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D7E8-7100-47BF-3DA6-2C670D69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4EDB5-9756-7A35-E948-CAF848D1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78A-5EDD-4B2E-BC05-A813C19ED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03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3106-B5C8-7DC4-CBE4-9B1F0A8B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825FB-905F-75E6-0C9B-DDE420D3C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DFEE0-EE9E-0CD2-EB68-DD138BF1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853-DB87-4D15-9EB0-EC3AD3C4A3E8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0CD1-3D0D-B8E3-EFF2-A60029E2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22356-416B-DBC0-4FB2-481D917B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78A-5EDD-4B2E-BC05-A813C19ED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98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C4A1-1346-5EEE-4F82-1257E418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14D15-08EF-D676-690C-528676538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5A23A-4E27-E60E-DDCB-1E7DF26F1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87F3-B926-15DA-99C8-107A08F2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853-DB87-4D15-9EB0-EC3AD3C4A3E8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D6AC3-5359-36F6-558D-97083527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FDC29-52EC-FAD4-FB54-536EBEE0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78A-5EDD-4B2E-BC05-A813C19ED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128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9728-B577-5FAD-2DD0-28CFFA39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44AFF-A2C6-1FEF-5DE6-18F172D6A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84B9A-F8B7-1660-8076-0319AFB2C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48C6C-17BA-B53E-E6A3-0053F65B1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C9A23-28CC-9FE7-C974-215D473E1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0074B-2034-933D-DC90-4D31EF88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853-DB87-4D15-9EB0-EC3AD3C4A3E8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2A92C-1C06-679B-29A3-ED7B9AEC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647F9-AABD-AA00-7641-4A64A405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78A-5EDD-4B2E-BC05-A813C19ED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58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1130-D712-1562-A85D-3D21972B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B336D-D5FC-E18B-DF81-85EC57F0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853-DB87-4D15-9EB0-EC3AD3C4A3E8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B6C4A-F07D-B78F-2355-0FF807B8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114BA-200C-6A4D-3610-482D4A62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78A-5EDD-4B2E-BC05-A813C19ED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419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EDE87D-393B-5806-0C97-32EF4B5C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853-DB87-4D15-9EB0-EC3AD3C4A3E8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1B55A-69D7-E528-2862-9A3C1D70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B82BB-B260-018E-50E6-912BC964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78A-5EDD-4B2E-BC05-A813C19ED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18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3BC7-CFDE-907B-8AAF-D3D8E8D4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9F7DC-75BB-DE8D-CD48-5F3BB7233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E1E3F-5C68-26F6-D26B-0C6833E0E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8D845-16F3-8F19-76A4-09FB44D3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853-DB87-4D15-9EB0-EC3AD3C4A3E8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A87E8-8FC5-5A19-978A-73716FFB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19101-05A1-422D-6644-C8B77A55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78A-5EDD-4B2E-BC05-A813C19ED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318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6E26-8EBE-8261-59C4-B096F240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39542-62AC-ECA4-1C2D-220EBC93E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8B302-604B-6305-CF1B-87115C72B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DD55D-2E00-A1DE-1D0D-42E4DB18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853-DB87-4D15-9EB0-EC3AD3C4A3E8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738AD-AD70-C243-B8FA-AD6B2767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01BBA-6A3C-ACA7-6EC7-A2ECB50A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78A-5EDD-4B2E-BC05-A813C19ED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80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F1246-9F3A-7A75-CDA1-BEF67BD8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D022-8BBE-3554-B0DC-6B49C3F88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8FB69-DCBA-F253-0171-17DEDADDB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F9F853-DB87-4D15-9EB0-EC3AD3C4A3E8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5FB9B-D058-F62B-C979-792EF01BA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05D0C-4FBC-5B72-8F62-696CAF828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9778A-5EDD-4B2E-BC05-A813C19ED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80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68D68C-1D17-A21E-4FE3-43B66944FC06}"/>
              </a:ext>
            </a:extLst>
          </p:cNvPr>
          <p:cNvSpPr/>
          <p:nvPr/>
        </p:nvSpPr>
        <p:spPr>
          <a:xfrm>
            <a:off x="3065208" y="4680814"/>
            <a:ext cx="3451122" cy="2753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03369-0BB0-F512-DA10-81A00B3DC523}"/>
              </a:ext>
            </a:extLst>
          </p:cNvPr>
          <p:cNvSpPr/>
          <p:nvPr/>
        </p:nvSpPr>
        <p:spPr>
          <a:xfrm rot="16200000">
            <a:off x="5122608" y="3422691"/>
            <a:ext cx="2743200" cy="2753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3E6E3B-CCF0-9903-FF36-170D8543B24F}"/>
              </a:ext>
            </a:extLst>
          </p:cNvPr>
          <p:cNvGrpSpPr/>
          <p:nvPr/>
        </p:nvGrpSpPr>
        <p:grpSpPr>
          <a:xfrm>
            <a:off x="5776451" y="3977181"/>
            <a:ext cx="1022555" cy="1405948"/>
            <a:chOff x="4567083" y="2840358"/>
            <a:chExt cx="1022555" cy="140594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DBF0FA3-31F6-CE34-6DB8-DE68E3152DD7}"/>
                </a:ext>
              </a:extLst>
            </p:cNvPr>
            <p:cNvSpPr/>
            <p:nvPr/>
          </p:nvSpPr>
          <p:spPr>
            <a:xfrm>
              <a:off x="4567083" y="3971003"/>
              <a:ext cx="1022555" cy="275303"/>
            </a:xfrm>
            <a:prstGeom prst="triangle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0A43D9-C537-4211-48AE-FFC671A2EC92}"/>
                </a:ext>
              </a:extLst>
            </p:cNvPr>
            <p:cNvSpPr/>
            <p:nvPr/>
          </p:nvSpPr>
          <p:spPr>
            <a:xfrm>
              <a:off x="5078361" y="2840358"/>
              <a:ext cx="388375" cy="838072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21EEB32-C3B3-1D72-F218-5519B02DA3EC}"/>
                </a:ext>
              </a:extLst>
            </p:cNvPr>
            <p:cNvSpPr/>
            <p:nvPr/>
          </p:nvSpPr>
          <p:spPr>
            <a:xfrm>
              <a:off x="4682004" y="3425344"/>
              <a:ext cx="784732" cy="711577"/>
            </a:xfrm>
            <a:prstGeom prst="ellipse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0F1F9AD-F374-9251-8128-76811A57FF9A}"/>
              </a:ext>
            </a:extLst>
          </p:cNvPr>
          <p:cNvSpPr txBox="1"/>
          <p:nvPr/>
        </p:nvSpPr>
        <p:spPr>
          <a:xfrm>
            <a:off x="889821" y="1553463"/>
            <a:ext cx="365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Tank</a:t>
            </a:r>
            <a:r>
              <a:rPr lang="en-CA"/>
              <a:t> </a:t>
            </a:r>
            <a:r>
              <a:rPr lang="en-CA" i="1"/>
              <a:t>(Intravascular Fluid Volume)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DE5DEE-4879-E5AD-D856-A539BA5CE123}"/>
              </a:ext>
            </a:extLst>
          </p:cNvPr>
          <p:cNvSpPr txBox="1"/>
          <p:nvPr/>
        </p:nvSpPr>
        <p:spPr>
          <a:xfrm>
            <a:off x="5619136" y="5435944"/>
            <a:ext cx="15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Pump</a:t>
            </a:r>
            <a:r>
              <a:rPr lang="en-CA"/>
              <a:t> (</a:t>
            </a:r>
            <a:r>
              <a:rPr lang="en-CA" i="1"/>
              <a:t>heart</a:t>
            </a:r>
            <a:r>
              <a:rPr lang="en-CA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676724-5AAD-9ED3-1E88-FC438CC8A1F0}"/>
              </a:ext>
            </a:extLst>
          </p:cNvPr>
          <p:cNvSpPr txBox="1"/>
          <p:nvPr/>
        </p:nvSpPr>
        <p:spPr>
          <a:xfrm>
            <a:off x="5776451" y="1838632"/>
            <a:ext cx="1351936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/>
              <a:t>End Organs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6A957D-1ABB-CF2B-8878-5BB867140423}"/>
              </a:ext>
            </a:extLst>
          </p:cNvPr>
          <p:cNvSpPr txBox="1"/>
          <p:nvPr/>
        </p:nvSpPr>
        <p:spPr>
          <a:xfrm>
            <a:off x="3485538" y="4356989"/>
            <a:ext cx="261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Pipes</a:t>
            </a:r>
            <a:r>
              <a:rPr lang="en-CA"/>
              <a:t> </a:t>
            </a:r>
            <a:r>
              <a:rPr lang="en-CA" i="1"/>
              <a:t>(Vasculature)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4D0849-F320-BA78-B82D-2278CFC09F1D}"/>
              </a:ext>
            </a:extLst>
          </p:cNvPr>
          <p:cNvSpPr/>
          <p:nvPr/>
        </p:nvSpPr>
        <p:spPr>
          <a:xfrm>
            <a:off x="1292944" y="1922795"/>
            <a:ext cx="2123767" cy="3362633"/>
          </a:xfrm>
          <a:prstGeom prst="round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051EFB-F8DC-9EB6-00A6-1A5322439637}"/>
              </a:ext>
            </a:extLst>
          </p:cNvPr>
          <p:cNvSpPr txBox="1"/>
          <p:nvPr/>
        </p:nvSpPr>
        <p:spPr>
          <a:xfrm>
            <a:off x="1772266" y="1069569"/>
            <a:ext cx="603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/>
              <a:t>Tank-Pump-Pipe Model for the 4 types of Shock</a:t>
            </a:r>
          </a:p>
        </p:txBody>
      </p:sp>
    </p:spTree>
    <p:extLst>
      <p:ext uri="{BB962C8B-B14F-4D97-AF65-F5344CB8AC3E}">
        <p14:creationId xmlns:p14="http://schemas.microsoft.com/office/powerpoint/2010/main" val="185294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0F691E2-6E5F-F630-9263-7A56E9F09662}"/>
              </a:ext>
            </a:extLst>
          </p:cNvPr>
          <p:cNvSpPr/>
          <p:nvPr/>
        </p:nvSpPr>
        <p:spPr>
          <a:xfrm>
            <a:off x="3675415" y="4875057"/>
            <a:ext cx="265471" cy="524536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6B2538DE-A17D-AF75-3AF4-4E4092887E96}"/>
              </a:ext>
            </a:extLst>
          </p:cNvPr>
          <p:cNvSpPr/>
          <p:nvPr/>
        </p:nvSpPr>
        <p:spPr>
          <a:xfrm>
            <a:off x="4227250" y="4898064"/>
            <a:ext cx="265471" cy="524536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975C41D-4B90-BE87-F952-BA1903288DAE}"/>
              </a:ext>
            </a:extLst>
          </p:cNvPr>
          <p:cNvSpPr/>
          <p:nvPr/>
        </p:nvSpPr>
        <p:spPr>
          <a:xfrm>
            <a:off x="4778476" y="4898064"/>
            <a:ext cx="265471" cy="524536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F3B522-02BB-474F-74A1-30110F3F245C}"/>
              </a:ext>
            </a:extLst>
          </p:cNvPr>
          <p:cNvSpPr/>
          <p:nvPr/>
        </p:nvSpPr>
        <p:spPr>
          <a:xfrm>
            <a:off x="3065208" y="4680814"/>
            <a:ext cx="3451122" cy="2753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A12630-E7B3-463C-3FF4-84221DA15E97}"/>
              </a:ext>
            </a:extLst>
          </p:cNvPr>
          <p:cNvSpPr/>
          <p:nvPr/>
        </p:nvSpPr>
        <p:spPr>
          <a:xfrm rot="16200000">
            <a:off x="5122608" y="3422691"/>
            <a:ext cx="2743200" cy="2753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DC79A1-F2D7-F525-C900-0809AD0AFA66}"/>
              </a:ext>
            </a:extLst>
          </p:cNvPr>
          <p:cNvSpPr txBox="1"/>
          <p:nvPr/>
        </p:nvSpPr>
        <p:spPr>
          <a:xfrm>
            <a:off x="889821" y="1553463"/>
            <a:ext cx="365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Tank</a:t>
            </a:r>
            <a:r>
              <a:rPr lang="en-CA"/>
              <a:t> </a:t>
            </a:r>
            <a:r>
              <a:rPr lang="en-CA" i="1"/>
              <a:t>(Intravascular Fluid Volume)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093BC1-3C19-47B3-836D-EEC6EC8153F9}"/>
              </a:ext>
            </a:extLst>
          </p:cNvPr>
          <p:cNvSpPr txBox="1"/>
          <p:nvPr/>
        </p:nvSpPr>
        <p:spPr>
          <a:xfrm>
            <a:off x="5619136" y="5435944"/>
            <a:ext cx="15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Pump</a:t>
            </a:r>
            <a:r>
              <a:rPr lang="en-CA"/>
              <a:t> (</a:t>
            </a:r>
            <a:r>
              <a:rPr lang="en-CA" i="1"/>
              <a:t>heart</a:t>
            </a:r>
            <a:r>
              <a:rPr lang="en-CA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D5AF12-F1EB-9296-1B8C-342C311AE615}"/>
              </a:ext>
            </a:extLst>
          </p:cNvPr>
          <p:cNvSpPr txBox="1"/>
          <p:nvPr/>
        </p:nvSpPr>
        <p:spPr>
          <a:xfrm>
            <a:off x="5776451" y="1838632"/>
            <a:ext cx="1351936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/>
              <a:t>End Organs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D12130-48D7-10F3-38E0-B6E61C19B838}"/>
              </a:ext>
            </a:extLst>
          </p:cNvPr>
          <p:cNvSpPr txBox="1"/>
          <p:nvPr/>
        </p:nvSpPr>
        <p:spPr>
          <a:xfrm>
            <a:off x="3485538" y="4356989"/>
            <a:ext cx="261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Pipes</a:t>
            </a:r>
            <a:r>
              <a:rPr lang="en-CA"/>
              <a:t> </a:t>
            </a:r>
            <a:r>
              <a:rPr lang="en-CA" i="1"/>
              <a:t>(Vasculature)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3E0E731-7843-E628-292F-D424EB7FF3F8}"/>
              </a:ext>
            </a:extLst>
          </p:cNvPr>
          <p:cNvSpPr/>
          <p:nvPr/>
        </p:nvSpPr>
        <p:spPr>
          <a:xfrm>
            <a:off x="1292944" y="1922795"/>
            <a:ext cx="2123767" cy="336263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4431F5-F6A0-A405-C29D-8E0D5B196F52}"/>
              </a:ext>
            </a:extLst>
          </p:cNvPr>
          <p:cNvSpPr txBox="1"/>
          <p:nvPr/>
        </p:nvSpPr>
        <p:spPr>
          <a:xfrm>
            <a:off x="1772266" y="1069569"/>
            <a:ext cx="603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/>
              <a:t>Tank-Pump-Pipe Model for the 4 types of Shock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ACE997-2F1D-C7B6-131A-A6FD9D032F5E}"/>
              </a:ext>
            </a:extLst>
          </p:cNvPr>
          <p:cNvSpPr txBox="1"/>
          <p:nvPr/>
        </p:nvSpPr>
        <p:spPr>
          <a:xfrm>
            <a:off x="1549499" y="3849817"/>
            <a:ext cx="161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>
                <a:solidFill>
                  <a:srgbClr val="FF0000"/>
                </a:solidFill>
              </a:rPr>
              <a:t>Empty Tank - Hypovolemic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6056A6-7845-4EB6-AE2D-25CFBC7AF0ED}"/>
              </a:ext>
            </a:extLst>
          </p:cNvPr>
          <p:cNvSpPr txBox="1"/>
          <p:nvPr/>
        </p:nvSpPr>
        <p:spPr>
          <a:xfrm>
            <a:off x="6981514" y="4747695"/>
            <a:ext cx="161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>
                <a:solidFill>
                  <a:srgbClr val="FF0000"/>
                </a:solidFill>
              </a:rPr>
              <a:t>Pump Issue – </a:t>
            </a:r>
          </a:p>
          <a:p>
            <a:r>
              <a:rPr lang="en-CA" b="1" i="1">
                <a:solidFill>
                  <a:srgbClr val="FF0000"/>
                </a:solidFill>
              </a:rPr>
              <a:t>Cardiogenic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C81568-8D9E-5A02-9CF7-1281D022B2A9}"/>
              </a:ext>
            </a:extLst>
          </p:cNvPr>
          <p:cNvSpPr txBox="1"/>
          <p:nvPr/>
        </p:nvSpPr>
        <p:spPr>
          <a:xfrm>
            <a:off x="6903162" y="3516816"/>
            <a:ext cx="204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>
                <a:solidFill>
                  <a:srgbClr val="FF0000"/>
                </a:solidFill>
              </a:rPr>
              <a:t>Blockage - Obstructive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6CA720-86F4-6B4D-D788-AFA5757CCE3F}"/>
              </a:ext>
            </a:extLst>
          </p:cNvPr>
          <p:cNvSpPr/>
          <p:nvPr/>
        </p:nvSpPr>
        <p:spPr>
          <a:xfrm rot="16200000">
            <a:off x="6309541" y="3711442"/>
            <a:ext cx="369331" cy="2753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596C97-2066-186B-B1BC-CDB344B39DC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6494206" y="3839982"/>
            <a:ext cx="408956" cy="9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1BF602-0128-936E-D27C-A2A1C32BE2B5}"/>
              </a:ext>
            </a:extLst>
          </p:cNvPr>
          <p:cNvCxnSpPr>
            <a:cxnSpLocks/>
          </p:cNvCxnSpPr>
          <p:nvPr/>
        </p:nvCxnSpPr>
        <p:spPr>
          <a:xfrm flipH="1">
            <a:off x="6356555" y="5006216"/>
            <a:ext cx="638948" cy="94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A453D1-553C-53EA-A4F1-D96FD645F885}"/>
              </a:ext>
            </a:extLst>
          </p:cNvPr>
          <p:cNvSpPr/>
          <p:nvPr/>
        </p:nvSpPr>
        <p:spPr>
          <a:xfrm>
            <a:off x="1549499" y="5150615"/>
            <a:ext cx="1610656" cy="13296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3F8210E3-A3B6-8354-35C8-EB4188445A8F}"/>
              </a:ext>
            </a:extLst>
          </p:cNvPr>
          <p:cNvSpPr/>
          <p:nvPr/>
        </p:nvSpPr>
        <p:spPr>
          <a:xfrm rot="16200000">
            <a:off x="4300146" y="4843460"/>
            <a:ext cx="169918" cy="150925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25E235-3AAD-A0F1-808B-0EDCFDE16F94}"/>
              </a:ext>
            </a:extLst>
          </p:cNvPr>
          <p:cNvSpPr txBox="1"/>
          <p:nvPr/>
        </p:nvSpPr>
        <p:spPr>
          <a:xfrm>
            <a:off x="3687393" y="5656443"/>
            <a:ext cx="161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>
                <a:solidFill>
                  <a:srgbClr val="FF0000"/>
                </a:solidFill>
              </a:rPr>
              <a:t>Leaky Pipes – </a:t>
            </a:r>
          </a:p>
          <a:p>
            <a:r>
              <a:rPr lang="en-CA" b="1" i="1">
                <a:solidFill>
                  <a:srgbClr val="FF0000"/>
                </a:solidFill>
              </a:rPr>
              <a:t>Distributive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88E398-166C-C213-EE14-82476C1E625C}"/>
              </a:ext>
            </a:extLst>
          </p:cNvPr>
          <p:cNvGrpSpPr/>
          <p:nvPr/>
        </p:nvGrpSpPr>
        <p:grpSpPr>
          <a:xfrm>
            <a:off x="5776451" y="3977181"/>
            <a:ext cx="1022555" cy="1405948"/>
            <a:chOff x="4567083" y="2840358"/>
            <a:chExt cx="1022555" cy="140594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410124E-F5AF-CE7E-4210-B53A46A8378C}"/>
                </a:ext>
              </a:extLst>
            </p:cNvPr>
            <p:cNvSpPr/>
            <p:nvPr/>
          </p:nvSpPr>
          <p:spPr>
            <a:xfrm>
              <a:off x="4567083" y="3971003"/>
              <a:ext cx="1022555" cy="275303"/>
            </a:xfrm>
            <a:prstGeom prst="triangle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37B7ED-4149-6C80-C293-50412A78B498}"/>
                </a:ext>
              </a:extLst>
            </p:cNvPr>
            <p:cNvSpPr/>
            <p:nvPr/>
          </p:nvSpPr>
          <p:spPr>
            <a:xfrm>
              <a:off x="5078361" y="2840358"/>
              <a:ext cx="388375" cy="838072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BBF3C30-9BDA-FBBD-BF2C-96E1111534E8}"/>
                </a:ext>
              </a:extLst>
            </p:cNvPr>
            <p:cNvSpPr/>
            <p:nvPr/>
          </p:nvSpPr>
          <p:spPr>
            <a:xfrm>
              <a:off x="4682004" y="3425344"/>
              <a:ext cx="784732" cy="711577"/>
            </a:xfrm>
            <a:prstGeom prst="ellipse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69607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Hafeez Nathoo</dc:creator>
  <cp:lastModifiedBy>Hafeez Nathoo</cp:lastModifiedBy>
  <cp:revision>7</cp:revision>
  <dcterms:created xsi:type="dcterms:W3CDTF">2024-09-10T14:34:22Z</dcterms:created>
  <dcterms:modified xsi:type="dcterms:W3CDTF">2024-09-10T18:31:19Z</dcterms:modified>
</cp:coreProperties>
</file>