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5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55BC-458F-4E98-AF30-B9F8368C3A8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5D794-4E16-41DA-89C9-2DE0A73A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3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756D-0B6D-ADBE-2452-9664087EB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CC965-E3A1-A8F3-85EA-8BBD7BB54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23A6-184F-92B6-1214-0F9575F9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935B-9D51-E68D-D038-E5538DD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6B2A-3439-BD2A-6E64-2C15F775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9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4512-73FA-67DF-ACE9-2E0EFEC5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E704-FF42-042E-A0F8-96F9D01C6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07DE-7A38-38CE-BFCF-EC8C3F6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23CC-7F51-B27B-292F-0D7E58BB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AE5F-BCD6-E6C4-7258-43344824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7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B8D71-C669-C453-40C5-0DE468596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8BD4C-EB9D-9C89-801A-275EF7519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382F-2013-1143-514E-A07E56B1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D1C3-F806-DA1A-F3C0-E76AA5CA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D1D8-33C5-A077-3CB4-CFCA7E1B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83A9-8BE9-FB3A-7700-38336B1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6010-0F77-8AFD-84ED-2C4A27EF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45A8-1135-1F65-86E8-861A774A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2632-B6C2-441B-A393-FEE7175C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AF4E-5508-FD6F-0442-42027551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48C7-F49F-9CF0-780F-80790F30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29FB-81E0-39E7-28C5-1C1EC1AF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CE03A-96FB-A503-D040-E66C9C5D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9D29-584C-8901-103F-47E90320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2ABF-624B-350E-98C7-BD45EF9F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ACF3-4B3C-61D0-4646-3925AE07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627-BB97-7521-7608-215A5EC0D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3367B-47FE-47F9-93F5-596CB62C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88A04-7493-14AB-DB8C-A34E939F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E53F-152C-EBC4-33BA-1E81FE5D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1F87-B9EF-EB18-1D07-F8CDDE7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83C2-4272-9164-655A-C1416A28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DDF11-60DF-8678-D943-3A6CD9CF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A6A28-EECE-077A-12E5-DD3E11EC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52B8D-8FF9-D8F3-00CD-5EB696665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1F37A-0014-FA07-2194-310ABB644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44816-1C06-56FD-3D7E-6FA07E37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A5B78-F86C-E3C3-8B2F-3B04DDEF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8DA90-2985-7B6D-21B7-5511DD72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D009-2EF3-B2C9-48E8-ADC206AA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DB061-31DC-B84D-10CB-D1D7D3BE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23DB1-70D4-FD11-B0CE-7E65A006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7A526-45C5-69A3-C9C0-31EE12A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7281A-C701-B468-E0AA-089DF2E4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E1ACE-087B-9857-64FC-DADD49E7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6765E-0E29-CD40-06D4-61CB8E77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152E-2E1E-E899-11C8-7E651924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9503-A288-2027-079F-6351B776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C711-E336-FA18-044C-36072B287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63D3A-92E2-C3E9-B034-73D25D21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7324-F692-BD54-A39E-A22CE072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BA53A-E265-3A5B-D1BA-5573B9D1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1FB-E15E-8385-CC63-CD53C7FC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BA887-D3D2-729E-C159-0B4A6889F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61F7A-B586-B227-BD4F-B6190603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4BDB4-15CC-48B1-A9E1-07D954E9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B963-4F1C-1854-E89E-4EED93D9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9553-351C-C945-8EB6-F321F8D7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A1BF0-9A96-22F0-246A-0F4810A4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C0D17-64A2-065C-3E0A-D89539A49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9A1A-9924-B843-90FA-2880FC0D0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C484-D50A-4B20-B086-DB05AC9D2D6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9040-23A3-7D6C-F9F2-A574EDA6A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5892-0F2B-502D-E635-EA712B6E6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EC3E-FABD-473E-A35A-CC47C3B6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CD6F-B5A7-0886-6D44-3B4C8E6B9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64" y="963507"/>
            <a:ext cx="4010998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kern="1200" dirty="0">
                <a:solidFill>
                  <a:schemeClr val="accent1"/>
                </a:solidFill>
                <a:latin typeface="Arial Black" panose="020B0A04020102020204" pitchFamily="34" charset="0"/>
              </a:rPr>
              <a:t>GIS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4DD18-B5C6-25F0-6D1A-E116983F2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653" y="722876"/>
            <a:ext cx="10884784" cy="109389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000" b="1" dirty="0"/>
              <a:t>Prediction of seagrass habitat across the coastal shallow water of world using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9F672-08B0-4BD2-D2D5-B8809B5332B2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effectLst/>
              </a:rPr>
              <a:t>Hafez Ahmad</a:t>
            </a:r>
            <a:endParaRPr lang="en-US" sz="2000" dirty="0">
              <a:effectLst/>
            </a:endParaRP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</a:rPr>
              <a:t>Department of Wildlife, Fisheries, and Aquaculture, College of Forest Resources, Mississippi State University, Mississippi, USA</a:t>
            </a:r>
          </a:p>
        </p:txBody>
      </p:sp>
    </p:spTree>
    <p:extLst>
      <p:ext uri="{BB962C8B-B14F-4D97-AF65-F5344CB8AC3E}">
        <p14:creationId xmlns:p14="http://schemas.microsoft.com/office/powerpoint/2010/main" val="105849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7C2D-FEEE-886B-BD17-41C311578137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Machine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B520E-1827-698D-C7C2-FADA9B42A40B}"/>
              </a:ext>
            </a:extLst>
          </p:cNvPr>
          <p:cNvSpPr txBox="1"/>
          <p:nvPr/>
        </p:nvSpPr>
        <p:spPr>
          <a:xfrm>
            <a:off x="278982" y="1614358"/>
            <a:ext cx="7997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Types of Learning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Supervised learning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Unsupervised and self –supervised learning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Transfer learning / Reinforcement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Deep learning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E9728-C638-DECE-6A27-953A3012415A}"/>
              </a:ext>
            </a:extLst>
          </p:cNvPr>
          <p:cNvSpPr txBox="1"/>
          <p:nvPr/>
        </p:nvSpPr>
        <p:spPr>
          <a:xfrm>
            <a:off x="362642" y="513557"/>
            <a:ext cx="11196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cs typeface="Aldhabi" panose="020B0604020202020204" pitchFamily="2" charset="-78"/>
              </a:rPr>
              <a:t>Machine learning is branch of Artificial intelligence. ‘Learning is any process by which </a:t>
            </a:r>
          </a:p>
          <a:p>
            <a:r>
              <a:rPr lang="en-US" dirty="0">
                <a:latin typeface="Arial Black" panose="020B0A04020102020204" pitchFamily="34" charset="0"/>
                <a:cs typeface="Aldhabi" panose="020B0604020202020204" pitchFamily="2" charset="-78"/>
              </a:rPr>
              <a:t>system improves performance from experience’- Herbert Simon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35388-8AEC-E4F8-64F2-A77DC77D7029}"/>
              </a:ext>
            </a:extLst>
          </p:cNvPr>
          <p:cNvSpPr/>
          <p:nvPr/>
        </p:nvSpPr>
        <p:spPr>
          <a:xfrm>
            <a:off x="8925059" y="2743200"/>
            <a:ext cx="17000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EA7B28-CB3E-C3FC-473C-7C7C41DBBE68}"/>
              </a:ext>
            </a:extLst>
          </p:cNvPr>
          <p:cNvSpPr/>
          <p:nvPr/>
        </p:nvSpPr>
        <p:spPr>
          <a:xfrm>
            <a:off x="8992992" y="4042112"/>
            <a:ext cx="17000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4AD8-1ADF-59AA-B248-6667A9E27729}"/>
              </a:ext>
            </a:extLst>
          </p:cNvPr>
          <p:cNvSpPr txBox="1"/>
          <p:nvPr/>
        </p:nvSpPr>
        <p:spPr>
          <a:xfrm>
            <a:off x="8645316" y="3569673"/>
            <a:ext cx="2494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cs typeface="Aldhabi" panose="020B0604020202020204" pitchFamily="2" charset="-78"/>
              </a:rPr>
              <a:t>Machine learning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C15B2-695C-1E5A-09A4-D3AC45502F7C}"/>
              </a:ext>
            </a:extLst>
          </p:cNvPr>
          <p:cNvSpPr txBox="1"/>
          <p:nvPr/>
        </p:nvSpPr>
        <p:spPr>
          <a:xfrm>
            <a:off x="8597205" y="2373868"/>
            <a:ext cx="309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cs typeface="Aldhabi" panose="020B0604020202020204" pitchFamily="2" charset="-78"/>
              </a:rPr>
              <a:t>Traditional Modeling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EE046-9337-0183-A376-BEC7D516E417}"/>
              </a:ext>
            </a:extLst>
          </p:cNvPr>
          <p:cNvCxnSpPr/>
          <p:nvPr/>
        </p:nvCxnSpPr>
        <p:spPr>
          <a:xfrm>
            <a:off x="7946265" y="2897746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D53676-0DB2-FE37-29B6-1704D1187B3F}"/>
              </a:ext>
            </a:extLst>
          </p:cNvPr>
          <p:cNvCxnSpPr/>
          <p:nvPr/>
        </p:nvCxnSpPr>
        <p:spPr>
          <a:xfrm>
            <a:off x="7946265" y="3256208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682710-6FB9-CE25-19B8-C28F5830C440}"/>
              </a:ext>
            </a:extLst>
          </p:cNvPr>
          <p:cNvCxnSpPr/>
          <p:nvPr/>
        </p:nvCxnSpPr>
        <p:spPr>
          <a:xfrm>
            <a:off x="8076822" y="4168462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2602AE-E041-93DA-6F4C-58494ABE4205}"/>
              </a:ext>
            </a:extLst>
          </p:cNvPr>
          <p:cNvCxnSpPr/>
          <p:nvPr/>
        </p:nvCxnSpPr>
        <p:spPr>
          <a:xfrm>
            <a:off x="8076822" y="4488288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E812D7-B068-A8DA-DE49-7724F78E3C01}"/>
              </a:ext>
            </a:extLst>
          </p:cNvPr>
          <p:cNvCxnSpPr/>
          <p:nvPr/>
        </p:nvCxnSpPr>
        <p:spPr>
          <a:xfrm>
            <a:off x="10693003" y="3050146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A0A4D7-131D-A01C-E18B-5889E1611456}"/>
              </a:ext>
            </a:extLst>
          </p:cNvPr>
          <p:cNvCxnSpPr/>
          <p:nvPr/>
        </p:nvCxnSpPr>
        <p:spPr>
          <a:xfrm>
            <a:off x="10722298" y="4310130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33B59-0EF5-4E9D-5B50-937448E41F3B}"/>
              </a:ext>
            </a:extLst>
          </p:cNvPr>
          <p:cNvSpPr txBox="1"/>
          <p:nvPr/>
        </p:nvSpPr>
        <p:spPr>
          <a:xfrm>
            <a:off x="7271516" y="27158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20FE0-32FA-779A-ADF8-D0AC12E030C6}"/>
              </a:ext>
            </a:extLst>
          </p:cNvPr>
          <p:cNvSpPr txBox="1"/>
          <p:nvPr/>
        </p:nvSpPr>
        <p:spPr>
          <a:xfrm>
            <a:off x="7367533" y="39837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1684F5-C1A1-3364-5BA3-4EDD8A3DC575}"/>
              </a:ext>
            </a:extLst>
          </p:cNvPr>
          <p:cNvSpPr txBox="1"/>
          <p:nvPr/>
        </p:nvSpPr>
        <p:spPr>
          <a:xfrm>
            <a:off x="7221660" y="30493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BADA59-236B-5E44-B74E-C42BAF82FE4A}"/>
              </a:ext>
            </a:extLst>
          </p:cNvPr>
          <p:cNvSpPr txBox="1"/>
          <p:nvPr/>
        </p:nvSpPr>
        <p:spPr>
          <a:xfrm>
            <a:off x="11436966" y="288169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9947F-6582-E66A-B790-A6DA3FFB5653}"/>
              </a:ext>
            </a:extLst>
          </p:cNvPr>
          <p:cNvSpPr txBox="1"/>
          <p:nvPr/>
        </p:nvSpPr>
        <p:spPr>
          <a:xfrm>
            <a:off x="11478809" y="41254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075946-0398-795F-6752-0CCD7AC02577}"/>
              </a:ext>
            </a:extLst>
          </p:cNvPr>
          <p:cNvSpPr txBox="1"/>
          <p:nvPr/>
        </p:nvSpPr>
        <p:spPr>
          <a:xfrm>
            <a:off x="7302989" y="426906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FDB3F-C4B3-AA3C-56BD-3876D52AFE8A}"/>
              </a:ext>
            </a:extLst>
          </p:cNvPr>
          <p:cNvSpPr txBox="1"/>
          <p:nvPr/>
        </p:nvSpPr>
        <p:spPr>
          <a:xfrm>
            <a:off x="321397" y="3294644"/>
            <a:ext cx="644546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Machine learning has proven useful for a very large number of applications in many parts of the earth system (land, ocean, and atmosphere) and beyond, from retrieval algorithms,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 Black" panose="020B0A04020102020204" pitchFamily="34" charset="0"/>
              </a:rPr>
              <a:t>Marine and coastal water monitoring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 Black" panose="020B0A04020102020204" pitchFamily="34" charset="0"/>
              </a:rPr>
              <a:t>Ocean dynamics and Pollution detection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 Black" panose="020B0A04020102020204" pitchFamily="34" charset="0"/>
              </a:rPr>
              <a:t>Habitat Mapping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 Black" panose="020B0A04020102020204" pitchFamily="34" charset="0"/>
              </a:rPr>
              <a:t>Classification and change detection 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 Black" panose="020B0A04020102020204" pitchFamily="34" charset="0"/>
              </a:rPr>
              <a:t>New product creation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 Black" panose="020B0A04020102020204" pitchFamily="34" charset="0"/>
              </a:rPr>
              <a:t>Bias correction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 Black" panose="020B0A04020102020204" pitchFamily="34" charset="0"/>
              </a:rPr>
              <a:t>and code acceleration</a:t>
            </a:r>
          </a:p>
        </p:txBody>
      </p:sp>
    </p:spTree>
    <p:extLst>
      <p:ext uri="{BB962C8B-B14F-4D97-AF65-F5344CB8AC3E}">
        <p14:creationId xmlns:p14="http://schemas.microsoft.com/office/powerpoint/2010/main" val="405941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A804-E3BA-A8A3-F510-95F2310B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02" y="-38821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73850-1ED2-568E-3576-A75FB96712FA}"/>
              </a:ext>
            </a:extLst>
          </p:cNvPr>
          <p:cNvSpPr txBox="1"/>
          <p:nvPr/>
        </p:nvSpPr>
        <p:spPr>
          <a:xfrm>
            <a:off x="170935" y="914400"/>
            <a:ext cx="5557072" cy="624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Seagrass is a vital ecosystem that plays a significant role in maintaining the health and biodiversity of coastal waters worldwide. However, due to human activities such as pollution and climate change, seagrass habitats have been rapidly declining, posing a threat to the marine ecosystem. Therefore, predicting the distribution of seagrass habitats across coastal shallow waters is crucial for conservation efforts and effective management strategies.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Goal: </a:t>
            </a:r>
            <a:r>
              <a:rPr lang="en-US" sz="1900" b="1" dirty="0"/>
              <a:t>To developed a machine learning model using the Random Forest Classifier algorithm to predict the distribution of seagrass habitats across coastal shallow waters worldwide</a:t>
            </a:r>
            <a:r>
              <a:rPr lang="en-US" sz="19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Independent variables</a:t>
            </a:r>
            <a:r>
              <a:rPr lang="en-US" sz="1900" dirty="0"/>
              <a:t>:  Dissolved Oxygen, nitrate, phosphate, salinity, silicate, Elevation and water temperature.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Dependent</a:t>
            </a:r>
            <a:r>
              <a:rPr lang="en-US" sz="1900" dirty="0"/>
              <a:t>: Occurrence of seagrass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4F458-DD7B-4D08-6AE8-9E5418EFC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0" r="2340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791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7C2D-FEEE-886B-BD17-41C311578137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E9728-C638-DECE-6A27-953A3012415A}"/>
              </a:ext>
            </a:extLst>
          </p:cNvPr>
          <p:cNvSpPr txBox="1"/>
          <p:nvPr/>
        </p:nvSpPr>
        <p:spPr>
          <a:xfrm>
            <a:off x="4231573" y="248038"/>
            <a:ext cx="5013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  <a:cs typeface="Aldhabi" panose="020B0604020202020204" pitchFamily="2" charset="-78"/>
              </a:rPr>
              <a:t>Python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EA441-7D92-F33A-3577-B67AFCDD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32189"/>
            <a:ext cx="5961889" cy="2570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97A32F-4990-1F45-0D0B-1F70EDB4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99" y="3306493"/>
            <a:ext cx="5613890" cy="3303469"/>
          </a:xfrm>
          <a:prstGeom prst="rect">
            <a:avLst/>
          </a:prstGeom>
        </p:spPr>
      </p:pic>
      <p:pic>
        <p:nvPicPr>
          <p:cNvPr id="1026" name="Picture 2" descr="Documentation — GeoPandas 0.12.2+0.gefcb367.dirty documentation">
            <a:extLst>
              <a:ext uri="{FF2B5EF4-FFF2-40B4-BE49-F238E27FC236}">
                <a16:creationId xmlns:a16="http://schemas.microsoft.com/office/drawing/2014/main" id="{83C91569-599B-9721-0A0A-271844C4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605" y="4245806"/>
            <a:ext cx="2785123" cy="71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E9D5D-2ECF-62A5-BB5C-8013F9C6C605}"/>
              </a:ext>
            </a:extLst>
          </p:cNvPr>
          <p:cNvSpPr txBox="1"/>
          <p:nvPr/>
        </p:nvSpPr>
        <p:spPr>
          <a:xfrm>
            <a:off x="0" y="1098019"/>
            <a:ext cx="75236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>
                <a:latin typeface="Arial Black" panose="020B0A04020102020204" pitchFamily="34" charset="0"/>
                <a:cs typeface="Aldhabi" panose="020B0604020202020204" pitchFamily="2" charset="-78"/>
              </a:rPr>
              <a:t>Arcpy</a:t>
            </a: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(</a:t>
            </a:r>
            <a:r>
              <a:rPr lang="en-US" sz="2000" dirty="0">
                <a:latin typeface="Arial Black" panose="020B0A04020102020204" pitchFamily="34" charset="0"/>
                <a:cs typeface="Aldhabi" panose="020B0604020202020204" pitchFamily="2" charset="-78"/>
              </a:rPr>
              <a:t>use of ArcGIS function using python</a:t>
            </a: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OS (</a:t>
            </a:r>
            <a:r>
              <a:rPr lang="en-US" sz="2000" dirty="0">
                <a:latin typeface="Arial Black" panose="020B0A04020102020204" pitchFamily="34" charset="0"/>
                <a:cs typeface="Aldhabi" panose="020B0604020202020204" pitchFamily="2" charset="-78"/>
              </a:rPr>
              <a:t>Path</a:t>
            </a: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Pandas </a:t>
            </a:r>
            <a:r>
              <a:rPr lang="en-US" sz="2000" dirty="0">
                <a:latin typeface="Arial Black" panose="020B0A04020102020204" pitchFamily="34" charset="0"/>
                <a:cs typeface="Aldhabi" panose="020B0604020202020204" pitchFamily="2" charset="-78"/>
              </a:rPr>
              <a:t>( Data manipulation)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latin typeface="Arial Black" panose="020B0A04020102020204" pitchFamily="34" charset="0"/>
                <a:cs typeface="Aldhabi" panose="020B0604020202020204" pitchFamily="2" charset="-78"/>
              </a:rPr>
              <a:t>Numpy</a:t>
            </a: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 (</a:t>
            </a:r>
            <a:r>
              <a:rPr lang="en-US" sz="2000" dirty="0">
                <a:latin typeface="Arial Black" panose="020B0A04020102020204" pitchFamily="34" charset="0"/>
                <a:cs typeface="Aldhabi" panose="020B0604020202020204" pitchFamily="2" charset="-78"/>
              </a:rPr>
              <a:t>Array</a:t>
            </a: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latin typeface="Arial Black" panose="020B0A04020102020204" pitchFamily="34" charset="0"/>
                <a:cs typeface="Aldhabi" panose="020B0604020202020204" pitchFamily="2" charset="-78"/>
              </a:rPr>
              <a:t>Geopandas</a:t>
            </a: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(</a:t>
            </a:r>
            <a:r>
              <a:rPr lang="en-US" sz="2000" dirty="0">
                <a:latin typeface="Arial Black" panose="020B0A04020102020204" pitchFamily="34" charset="0"/>
                <a:cs typeface="Aldhabi" panose="020B0604020202020204" pitchFamily="2" charset="-78"/>
              </a:rPr>
              <a:t>Spatial data manipulation)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Scikit-learn (</a:t>
            </a:r>
            <a:r>
              <a:rPr lang="en-US" sz="2000" dirty="0">
                <a:latin typeface="Arial Black" panose="020B0A04020102020204" pitchFamily="34" charset="0"/>
                <a:cs typeface="Aldhabi" panose="020B0604020202020204" pitchFamily="2" charset="-78"/>
              </a:rPr>
              <a:t>Machine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DC3AA-AF67-5296-3C86-332A6B133682}"/>
              </a:ext>
            </a:extLst>
          </p:cNvPr>
          <p:cNvSpPr txBox="1"/>
          <p:nvPr/>
        </p:nvSpPr>
        <p:spPr>
          <a:xfrm>
            <a:off x="0" y="4145007"/>
            <a:ext cx="6759146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The code is divided into four parts.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1st part is the importing packages and functions,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part is the data manipulation 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3rd part is the model formulation and the last the is the prediction and saving predicted raster</a:t>
            </a:r>
          </a:p>
        </p:txBody>
      </p:sp>
    </p:spTree>
    <p:extLst>
      <p:ext uri="{BB962C8B-B14F-4D97-AF65-F5344CB8AC3E}">
        <p14:creationId xmlns:p14="http://schemas.microsoft.com/office/powerpoint/2010/main" val="14338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7C2D-FEEE-886B-BD17-41C311578137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E9728-C638-DECE-6A27-953A3012415A}"/>
              </a:ext>
            </a:extLst>
          </p:cNvPr>
          <p:cNvSpPr txBox="1"/>
          <p:nvPr/>
        </p:nvSpPr>
        <p:spPr>
          <a:xfrm>
            <a:off x="4231573" y="248038"/>
            <a:ext cx="3973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Data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D034-E8D5-7E51-3ABD-E888AC8396DF}"/>
              </a:ext>
            </a:extLst>
          </p:cNvPr>
          <p:cNvSpPr txBox="1"/>
          <p:nvPr/>
        </p:nvSpPr>
        <p:spPr>
          <a:xfrm>
            <a:off x="0" y="1900371"/>
            <a:ext cx="120292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Select Independent Variables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Filling missing value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Select Dependent Variable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Random </a:t>
            </a:r>
            <a:r>
              <a:rPr lang="en-US" sz="3200" dirty="0" err="1">
                <a:latin typeface="Arial Black" panose="020B0A04020102020204" pitchFamily="34" charset="0"/>
                <a:cs typeface="Aldhabi" panose="020B0604020202020204" pitchFamily="2" charset="-78"/>
              </a:rPr>
              <a:t>random</a:t>
            </a: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 point as training 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Generate Points to Rasters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Extract variable wise for each variables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Factorize Dependent Variable [presence/absence] </a:t>
            </a:r>
          </a:p>
        </p:txBody>
      </p:sp>
    </p:spTree>
    <p:extLst>
      <p:ext uri="{BB962C8B-B14F-4D97-AF65-F5344CB8AC3E}">
        <p14:creationId xmlns:p14="http://schemas.microsoft.com/office/powerpoint/2010/main" val="33391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7C2D-FEEE-886B-BD17-41C311578137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E9728-C638-DECE-6A27-953A3012415A}"/>
              </a:ext>
            </a:extLst>
          </p:cNvPr>
          <p:cNvSpPr txBox="1"/>
          <p:nvPr/>
        </p:nvSpPr>
        <p:spPr>
          <a:xfrm>
            <a:off x="1704079" y="266832"/>
            <a:ext cx="7993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ldhabi" panose="020B0604020202020204" pitchFamily="2" charset="-78"/>
              </a:rPr>
              <a:t>Method for analysis and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CC803-30B2-C4EC-74AF-7B84DB0DC835}"/>
              </a:ext>
            </a:extLst>
          </p:cNvPr>
          <p:cNvSpPr/>
          <p:nvPr/>
        </p:nvSpPr>
        <p:spPr>
          <a:xfrm>
            <a:off x="699713" y="1407238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39BCD-01CA-1A53-70A2-ED042BBB98C5}"/>
              </a:ext>
            </a:extLst>
          </p:cNvPr>
          <p:cNvSpPr/>
          <p:nvPr/>
        </p:nvSpPr>
        <p:spPr>
          <a:xfrm>
            <a:off x="2703616" y="1407238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3A834-1DE5-6600-1C5C-9314DD84C728}"/>
              </a:ext>
            </a:extLst>
          </p:cNvPr>
          <p:cNvSpPr/>
          <p:nvPr/>
        </p:nvSpPr>
        <p:spPr>
          <a:xfrm>
            <a:off x="4851071" y="1407238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Filling missing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28DED-8348-D73F-04D9-B6F5DE5A53A6}"/>
              </a:ext>
            </a:extLst>
          </p:cNvPr>
          <p:cNvSpPr/>
          <p:nvPr/>
        </p:nvSpPr>
        <p:spPr>
          <a:xfrm>
            <a:off x="6913882" y="1407237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Kriging -Raster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471EC-06C0-8589-C9E8-164C65AFBE3C}"/>
              </a:ext>
            </a:extLst>
          </p:cNvPr>
          <p:cNvSpPr/>
          <p:nvPr/>
        </p:nvSpPr>
        <p:spPr>
          <a:xfrm>
            <a:off x="8976693" y="1407236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DD75F-5EF9-77C6-7C1E-6015185FB6A3}"/>
              </a:ext>
            </a:extLst>
          </p:cNvPr>
          <p:cNvSpPr/>
          <p:nvPr/>
        </p:nvSpPr>
        <p:spPr>
          <a:xfrm>
            <a:off x="699711" y="2889672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Present 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83DD8-3074-0E51-A853-55F46094673E}"/>
              </a:ext>
            </a:extLst>
          </p:cNvPr>
          <p:cNvSpPr/>
          <p:nvPr/>
        </p:nvSpPr>
        <p:spPr>
          <a:xfrm>
            <a:off x="2532470" y="2889672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for all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A3A79-E4EE-1011-23DD-F90667164515}"/>
              </a:ext>
            </a:extLst>
          </p:cNvPr>
          <p:cNvSpPr/>
          <p:nvPr/>
        </p:nvSpPr>
        <p:spPr>
          <a:xfrm>
            <a:off x="4365229" y="2889672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by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F6164-C971-DFE6-6E82-D80B5CEA4681}"/>
              </a:ext>
            </a:extLst>
          </p:cNvPr>
          <p:cNvSpPr/>
          <p:nvPr/>
        </p:nvSpPr>
        <p:spPr>
          <a:xfrm>
            <a:off x="6465182" y="2889672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for selected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14FE0-D31C-E756-11BA-165CA0124766}"/>
              </a:ext>
            </a:extLst>
          </p:cNvPr>
          <p:cNvSpPr/>
          <p:nvPr/>
        </p:nvSpPr>
        <p:spPr>
          <a:xfrm>
            <a:off x="8612985" y="2889671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to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39262-33A3-12FE-BE3F-021C0DA44CAC}"/>
              </a:ext>
            </a:extLst>
          </p:cNvPr>
          <p:cNvSpPr/>
          <p:nvPr/>
        </p:nvSpPr>
        <p:spPr>
          <a:xfrm>
            <a:off x="699710" y="4277105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to pandas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207DD9-674F-5D11-7192-33001F40FD20}"/>
              </a:ext>
            </a:extLst>
          </p:cNvPr>
          <p:cNvSpPr/>
          <p:nvPr/>
        </p:nvSpPr>
        <p:spPr>
          <a:xfrm>
            <a:off x="2666126" y="4277104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Factorize present column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D867DA-BD62-1A26-6515-484E56A94002}"/>
              </a:ext>
            </a:extLst>
          </p:cNvPr>
          <p:cNvSpPr/>
          <p:nvPr/>
        </p:nvSpPr>
        <p:spPr>
          <a:xfrm>
            <a:off x="4632542" y="4277103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and Train set- 90%,10%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3A29AA-8C27-DB61-91E9-7932F1F741FF}"/>
              </a:ext>
            </a:extLst>
          </p:cNvPr>
          <p:cNvSpPr/>
          <p:nvPr/>
        </p:nvSpPr>
        <p:spPr>
          <a:xfrm>
            <a:off x="6598958" y="4277103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C99FE-7BD5-BA52-07A2-F63A14CDF0A7}"/>
              </a:ext>
            </a:extLst>
          </p:cNvPr>
          <p:cNvSpPr/>
          <p:nvPr/>
        </p:nvSpPr>
        <p:spPr>
          <a:xfrm>
            <a:off x="8565374" y="4277102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5ACB37-230C-800E-6D21-815D4590A200}"/>
              </a:ext>
            </a:extLst>
          </p:cNvPr>
          <p:cNvSpPr/>
          <p:nvPr/>
        </p:nvSpPr>
        <p:spPr>
          <a:xfrm>
            <a:off x="699709" y="5664538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48F73-D342-B920-A96D-C35B1676B48A}"/>
              </a:ext>
            </a:extLst>
          </p:cNvPr>
          <p:cNvSpPr/>
          <p:nvPr/>
        </p:nvSpPr>
        <p:spPr>
          <a:xfrm>
            <a:off x="2703616" y="5659291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to feature class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1CDD0D-24AB-C98E-C95B-8042AE1DD97E}"/>
              </a:ext>
            </a:extLst>
          </p:cNvPr>
          <p:cNvSpPr/>
          <p:nvPr/>
        </p:nvSpPr>
        <p:spPr>
          <a:xfrm>
            <a:off x="4851071" y="5659291"/>
            <a:ext cx="1699103" cy="86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density predicted seagrass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714AB-5945-3063-92D5-48A079DC6A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98816" y="183771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A74D06-12B0-37EB-3FE5-D499DE3F4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02719" y="1837713"/>
            <a:ext cx="448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AA4BE4-7638-6283-F211-D2A70D34D36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550174" y="1837712"/>
            <a:ext cx="3637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3EA71-C57B-DEAA-70A8-A63DB4E8FBEF}"/>
              </a:ext>
            </a:extLst>
          </p:cNvPr>
          <p:cNvCxnSpPr>
            <a:cxnSpLocks/>
          </p:cNvCxnSpPr>
          <p:nvPr/>
        </p:nvCxnSpPr>
        <p:spPr>
          <a:xfrm flipV="1">
            <a:off x="8612985" y="1885213"/>
            <a:ext cx="3637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4DE169-B368-C879-FBCD-B975942A83B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398814" y="3320147"/>
            <a:ext cx="133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C90A9D-78A6-EC25-1CC3-57B1ED97F4D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231573" y="3315203"/>
            <a:ext cx="171146" cy="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CF3978-B1E9-BE1D-8813-8EBA20455BE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069686" y="3320147"/>
            <a:ext cx="395496" cy="17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A60BD2-ADD6-47F0-6FF3-722BD741970C}"/>
              </a:ext>
            </a:extLst>
          </p:cNvPr>
          <p:cNvCxnSpPr>
            <a:cxnSpLocks/>
          </p:cNvCxnSpPr>
          <p:nvPr/>
        </p:nvCxnSpPr>
        <p:spPr>
          <a:xfrm>
            <a:off x="8164285" y="3446816"/>
            <a:ext cx="448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498053-64D2-4E07-4CF4-B6C5F55E31A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398813" y="4707579"/>
            <a:ext cx="2673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8BD37C-C611-A439-B935-F88E4450451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365229" y="4704955"/>
            <a:ext cx="304803" cy="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F9B6D4-F746-820C-EAD5-1AB466E0B09B}"/>
              </a:ext>
            </a:extLst>
          </p:cNvPr>
          <p:cNvCxnSpPr>
            <a:cxnSpLocks/>
          </p:cNvCxnSpPr>
          <p:nvPr/>
        </p:nvCxnSpPr>
        <p:spPr>
          <a:xfrm flipV="1">
            <a:off x="6331645" y="4793029"/>
            <a:ext cx="304803" cy="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D1D9A8-4381-3332-4BCA-D9795FBE2730}"/>
              </a:ext>
            </a:extLst>
          </p:cNvPr>
          <p:cNvCxnSpPr>
            <a:cxnSpLocks/>
          </p:cNvCxnSpPr>
          <p:nvPr/>
        </p:nvCxnSpPr>
        <p:spPr>
          <a:xfrm flipV="1">
            <a:off x="8298061" y="4793029"/>
            <a:ext cx="304803" cy="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E9F8E4-2BEF-5B69-071B-CED13B6EEB4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398812" y="6089766"/>
            <a:ext cx="30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18077D-E8A4-89A1-AD59-B603463BB51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385019" y="6089765"/>
            <a:ext cx="4660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E80DF47-ECC8-85CB-5C36-AF832CD1D4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H="1">
            <a:off x="699711" y="1837711"/>
            <a:ext cx="9976085" cy="1482436"/>
          </a:xfrm>
          <a:prstGeom prst="bentConnector5">
            <a:avLst>
              <a:gd name="adj1" fmla="val -2291"/>
              <a:gd name="adj2" fmla="val 50000"/>
              <a:gd name="adj3" fmla="val 102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223B24A-92B2-4BC2-4B57-05DB8FBA1852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H="1">
            <a:off x="699710" y="3320146"/>
            <a:ext cx="9612378" cy="1387434"/>
          </a:xfrm>
          <a:prstGeom prst="bentConnector5">
            <a:avLst>
              <a:gd name="adj1" fmla="val -2378"/>
              <a:gd name="adj2" fmla="val 50000"/>
              <a:gd name="adj3" fmla="val 102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C143D86-C292-C63E-A8D3-A38395256BC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H="1">
            <a:off x="699709" y="4707577"/>
            <a:ext cx="9564768" cy="1387436"/>
          </a:xfrm>
          <a:prstGeom prst="bentConnector5">
            <a:avLst>
              <a:gd name="adj1" fmla="val -2390"/>
              <a:gd name="adj2" fmla="val 50000"/>
              <a:gd name="adj3" fmla="val 102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7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3B0C-A3C4-1808-D36B-225035A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50784-3CA5-A688-8ED6-ABC483BA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350517"/>
            <a:ext cx="7429500" cy="39052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7B153E8-88F8-D8F0-4B1D-2FCD04824144}"/>
              </a:ext>
            </a:extLst>
          </p:cNvPr>
          <p:cNvSpPr txBox="1">
            <a:spLocks/>
          </p:cNvSpPr>
          <p:nvPr/>
        </p:nvSpPr>
        <p:spPr>
          <a:xfrm>
            <a:off x="731520" y="1229296"/>
            <a:ext cx="125432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Predicted Raster from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6122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1139E-3B4D-51A5-E9A5-6692F92BD639}"/>
              </a:ext>
            </a:extLst>
          </p:cNvPr>
          <p:cNvSpPr txBox="1"/>
          <p:nvPr/>
        </p:nvSpPr>
        <p:spPr>
          <a:xfrm>
            <a:off x="2197101" y="735283"/>
            <a:ext cx="4978399" cy="3165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so much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4B138A32-58ED-2AA2-6C2F-8C2CD561C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A05B3E13-6BB3-4DF8-A362-C24B7690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3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460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GIS Programming </vt:lpstr>
      <vt:lpstr>PowerPoint Presentation</vt:lpstr>
      <vt:lpstr>Project </vt:lpstr>
      <vt:lpstr>PowerPoint Presentation</vt:lpstr>
      <vt:lpstr>PowerPoint Presentation</vt:lpstr>
      <vt:lpstr>PowerPoint Presentation</vt:lpstr>
      <vt:lpstr>Output: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Programming </dc:title>
  <dc:creator>Hafez Ahmad</dc:creator>
  <cp:lastModifiedBy>Ahmad, Hafez</cp:lastModifiedBy>
  <cp:revision>12</cp:revision>
  <dcterms:created xsi:type="dcterms:W3CDTF">2023-04-11T16:54:42Z</dcterms:created>
  <dcterms:modified xsi:type="dcterms:W3CDTF">2023-04-25T14:42:48Z</dcterms:modified>
</cp:coreProperties>
</file>