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84A6-563D-128E-C5B8-825C14A64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AAD0ED-B142-AD7B-C9B7-DC6802998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70CF80-F816-DFC0-0380-93D045DB6D09}"/>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5" name="Footer Placeholder 4">
            <a:extLst>
              <a:ext uri="{FF2B5EF4-FFF2-40B4-BE49-F238E27FC236}">
                <a16:creationId xmlns:a16="http://schemas.microsoft.com/office/drawing/2014/main" id="{B2856A07-02CB-3C13-7C75-7C6D2B631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32680-CE61-67BC-47CE-52EE3D6BDEA1}"/>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196320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C092-3939-E87C-F142-0270609D7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74FBB-DE2C-1F49-56D2-4A8EF1C6B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D555A-43D9-65B3-7A96-86F4B69A43C2}"/>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5" name="Footer Placeholder 4">
            <a:extLst>
              <a:ext uri="{FF2B5EF4-FFF2-40B4-BE49-F238E27FC236}">
                <a16:creationId xmlns:a16="http://schemas.microsoft.com/office/drawing/2014/main" id="{188C627C-A60A-FA86-A32D-1B49F601C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AD0EF-920C-A7B9-7BFC-7909B5C01AD4}"/>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14950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70E8D-AC8F-A9E2-FAE0-547B014C7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20F3-54FC-3841-3A14-5AA4B6162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F18B5-4666-1176-BA3A-D042CC390311}"/>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5" name="Footer Placeholder 4">
            <a:extLst>
              <a:ext uri="{FF2B5EF4-FFF2-40B4-BE49-F238E27FC236}">
                <a16:creationId xmlns:a16="http://schemas.microsoft.com/office/drawing/2014/main" id="{3C35A980-B31F-646D-08F1-541AEC47A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63BD0-734F-F0E1-ECFD-90BBAA6D0400}"/>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69021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7275-1F9C-4D70-5658-658FE8862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74F970-B84E-41AB-B0F2-5C86B4AFD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ED9A7-7B82-62D3-C7DC-1BBF429B1246}"/>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5" name="Footer Placeholder 4">
            <a:extLst>
              <a:ext uri="{FF2B5EF4-FFF2-40B4-BE49-F238E27FC236}">
                <a16:creationId xmlns:a16="http://schemas.microsoft.com/office/drawing/2014/main" id="{37D2A9EB-88D0-2178-33A1-B9E5A4349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98AFF-EECD-0C69-3BB7-D9680481CA4E}"/>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317195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0DDB-EDAB-0FFC-1253-8C8909F0C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63CBF-781B-1279-7581-5563FD0CAB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40560B-E88A-F58A-2C0B-1E9C3286ADA9}"/>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5" name="Footer Placeholder 4">
            <a:extLst>
              <a:ext uri="{FF2B5EF4-FFF2-40B4-BE49-F238E27FC236}">
                <a16:creationId xmlns:a16="http://schemas.microsoft.com/office/drawing/2014/main" id="{8F24B7DB-9652-7E74-0D22-8AEEDCEDA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C5816-EE16-CF94-4104-068631DDE8A5}"/>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77764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458C-DF56-58C4-699E-6EBA62B47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6C23E-C033-FE51-EAA1-B111CEE4AB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7F7D1-E7CE-605D-806E-1A96E16F6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E40D4-048C-C7BF-DE09-711814871F14}"/>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6" name="Footer Placeholder 5">
            <a:extLst>
              <a:ext uri="{FF2B5EF4-FFF2-40B4-BE49-F238E27FC236}">
                <a16:creationId xmlns:a16="http://schemas.microsoft.com/office/drawing/2014/main" id="{38B5ED26-77A5-687A-1A08-7C1B3D74E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29D52-1AC8-3130-1A11-DAD021AE32F3}"/>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43014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DBA5-3F91-00C0-D2C5-BDBA0617D5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54C024-BFD6-C039-6DB6-C327913340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AB55D7-BD5A-75D3-9196-8AFA7D73B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2F52BF-9B04-9530-8A38-89EA9D91A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C553D7-7E35-63E8-0B7A-18FD99EE8E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51C866-CB4F-1D53-5174-24B4EEDF98A5}"/>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8" name="Footer Placeholder 7">
            <a:extLst>
              <a:ext uri="{FF2B5EF4-FFF2-40B4-BE49-F238E27FC236}">
                <a16:creationId xmlns:a16="http://schemas.microsoft.com/office/drawing/2014/main" id="{63695880-BC62-9B1C-7F17-1AF854E7A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EE5394-5F77-EFCA-738D-3685B8C0D2A3}"/>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31531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75B0-1DFD-97BC-170D-EB0851D1EB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8E772-957E-A9C1-7205-7E54B8D5FD4E}"/>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4" name="Footer Placeholder 3">
            <a:extLst>
              <a:ext uri="{FF2B5EF4-FFF2-40B4-BE49-F238E27FC236}">
                <a16:creationId xmlns:a16="http://schemas.microsoft.com/office/drawing/2014/main" id="{74AB6232-3EFF-3B70-0FBC-E98840D0F6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02BDB-67EF-9FC2-56AF-3AC9F830823C}"/>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99400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DF8B5-207B-37F4-4831-7992B1FDA87E}"/>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3" name="Footer Placeholder 2">
            <a:extLst>
              <a:ext uri="{FF2B5EF4-FFF2-40B4-BE49-F238E27FC236}">
                <a16:creationId xmlns:a16="http://schemas.microsoft.com/office/drawing/2014/main" id="{FCC037FC-E688-7B40-C791-5F9762BD6E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F7FE9-6D1C-F999-4E8D-ACB3B29DEF1D}"/>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415006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36BF-A8CA-74A9-4F04-167940E63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072105-FB35-8F53-9D93-0EC744CF4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43825F-AE2E-E9D4-58F8-D132E4FF1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C5F54-0876-D1AC-16CB-4B622C0A1F7B}"/>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6" name="Footer Placeholder 5">
            <a:extLst>
              <a:ext uri="{FF2B5EF4-FFF2-40B4-BE49-F238E27FC236}">
                <a16:creationId xmlns:a16="http://schemas.microsoft.com/office/drawing/2014/main" id="{4BD39F32-4E01-1682-9B9C-37F020797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FAA60-408F-4956-492D-07AE94800CD8}"/>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53627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856D-0B13-81FD-9338-6AE73E347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C86F0-3DEB-280A-A5BD-410130698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7960E4-7F39-45A2-6F60-2573B4AFB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EA106-2B78-21DA-3530-E3623471ABF2}"/>
              </a:ext>
            </a:extLst>
          </p:cNvPr>
          <p:cNvSpPr>
            <a:spLocks noGrp="1"/>
          </p:cNvSpPr>
          <p:nvPr>
            <p:ph type="dt" sz="half" idx="10"/>
          </p:nvPr>
        </p:nvSpPr>
        <p:spPr/>
        <p:txBody>
          <a:bodyPr/>
          <a:lstStyle/>
          <a:p>
            <a:fld id="{06DBD5CC-30A3-48EF-824F-9C02CBC81D3F}" type="datetimeFigureOut">
              <a:rPr lang="en-US" smtClean="0"/>
              <a:t>5/31/2024</a:t>
            </a:fld>
            <a:endParaRPr lang="en-US"/>
          </a:p>
        </p:txBody>
      </p:sp>
      <p:sp>
        <p:nvSpPr>
          <p:cNvPr id="6" name="Footer Placeholder 5">
            <a:extLst>
              <a:ext uri="{FF2B5EF4-FFF2-40B4-BE49-F238E27FC236}">
                <a16:creationId xmlns:a16="http://schemas.microsoft.com/office/drawing/2014/main" id="{534E67AD-3E71-9237-F83F-146CC25F4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AC789-96FB-370F-ABFF-673BF7ECD880}"/>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407817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ECD88-5CBD-2494-BD37-2016D7235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D05F97-3707-E22F-A9D0-B11F2A90E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10B18-427F-835F-59B6-9B2BF30E5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BD5CC-30A3-48EF-824F-9C02CBC81D3F}" type="datetimeFigureOut">
              <a:rPr lang="en-US" smtClean="0"/>
              <a:t>5/31/2024</a:t>
            </a:fld>
            <a:endParaRPr lang="en-US"/>
          </a:p>
        </p:txBody>
      </p:sp>
      <p:sp>
        <p:nvSpPr>
          <p:cNvPr id="5" name="Footer Placeholder 4">
            <a:extLst>
              <a:ext uri="{FF2B5EF4-FFF2-40B4-BE49-F238E27FC236}">
                <a16:creationId xmlns:a16="http://schemas.microsoft.com/office/drawing/2014/main" id="{0FA0453A-B9CB-73B3-5777-8DF243FED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FBC7E-9A4C-0652-0F62-155FF86F9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9A3BF-9FEA-4B6B-B5D5-B51D9F294B80}" type="slidenum">
              <a:rPr lang="en-US" smtClean="0"/>
              <a:t>‹#›</a:t>
            </a:fld>
            <a:endParaRPr lang="en-US"/>
          </a:p>
        </p:txBody>
      </p:sp>
    </p:spTree>
    <p:extLst>
      <p:ext uri="{BB962C8B-B14F-4D97-AF65-F5344CB8AC3E}">
        <p14:creationId xmlns:p14="http://schemas.microsoft.com/office/powerpoint/2010/main" val="372682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2249353"/>
            <a:ext cx="85378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new pod called web-pod image </a:t>
            </a:r>
            <a:r>
              <a:rPr lang="en-US" altLang="en-US" sz="2800" dirty="0" err="1"/>
              <a:t>busybox</a:t>
            </a:r>
            <a:endParaRPr lang="en-US" altLang="en-US" sz="2800" dirty="0"/>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Allow the pod to be able to set </a:t>
            </a:r>
            <a:r>
              <a:rPr lang="en-US" altLang="en-US" sz="2800" dirty="0" err="1"/>
              <a:t>system_time</a:t>
            </a:r>
            <a:endParaRPr lang="en-US" altLang="en-US" sz="2800" dirty="0"/>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The container should sleep for 3200 seconds</a:t>
            </a:r>
          </a:p>
        </p:txBody>
      </p:sp>
    </p:spTree>
    <p:extLst>
      <p:ext uri="{BB962C8B-B14F-4D97-AF65-F5344CB8AC3E}">
        <p14:creationId xmlns:p14="http://schemas.microsoft.com/office/powerpoint/2010/main" val="379731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10</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1900662"/>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a:t>
            </a:r>
            <a:r>
              <a:rPr lang="en-US" altLang="en-US" sz="2800" dirty="0" err="1"/>
              <a:t>persistant</a:t>
            </a:r>
            <a:r>
              <a:rPr lang="en-US" altLang="en-US" sz="2800" dirty="0"/>
              <a:t> volume with the given specs: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Volume name: </a:t>
            </a:r>
            <a:r>
              <a:rPr lang="en-US" altLang="en-US" sz="2800" dirty="0" err="1"/>
              <a:t>pv</a:t>
            </a:r>
            <a:r>
              <a:rPr lang="en-US" altLang="en-US" sz="2800" dirty="0"/>
              <a:t>-demo</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Storage: 100Mi</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Access modes: </a:t>
            </a:r>
            <a:r>
              <a:rPr lang="en-US" altLang="en-US" sz="2800" dirty="0" err="1"/>
              <a:t>ReadWriteMany</a:t>
            </a:r>
            <a:endParaRPr lang="en-US" altLang="en-US" sz="2800" dirty="0"/>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Host path: /</a:t>
            </a:r>
            <a:r>
              <a:rPr lang="en-US" altLang="en-US" sz="2800" dirty="0" err="1"/>
              <a:t>pv</a:t>
            </a:r>
            <a:r>
              <a:rPr lang="en-US" altLang="en-US" sz="2800" dirty="0"/>
              <a:t>/host-data</a:t>
            </a:r>
          </a:p>
        </p:txBody>
      </p:sp>
    </p:spTree>
    <p:extLst>
      <p:ext uri="{BB962C8B-B14F-4D97-AF65-F5344CB8AC3E}">
        <p14:creationId xmlns:p14="http://schemas.microsoft.com/office/powerpoint/2010/main" val="118868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11</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41122" y="1874728"/>
            <a:ext cx="810631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nginx pod called </a:t>
            </a:r>
            <a:r>
              <a:rPr lang="en-US" altLang="en-US" sz="2800" dirty="0" err="1"/>
              <a:t>dns</a:t>
            </a:r>
            <a:r>
              <a:rPr lang="en-US" altLang="en-US" sz="2800" dirty="0"/>
              <a:t>-resolver using image nginx expose it internally with a service called </a:t>
            </a:r>
            <a:r>
              <a:rPr lang="en-US" altLang="en-US" sz="2800" dirty="0" err="1"/>
              <a:t>dns</a:t>
            </a:r>
            <a:r>
              <a:rPr lang="en-US" altLang="en-US" sz="2800" dirty="0"/>
              <a:t>-resolver-service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check if pod and service name are resolvable from within the cluster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use the image: busybox:1.28 for </a:t>
            </a:r>
            <a:r>
              <a:rPr lang="en-US" altLang="en-US" sz="2800" dirty="0" err="1"/>
              <a:t>dns</a:t>
            </a:r>
            <a:r>
              <a:rPr lang="en-US" altLang="en-US" sz="2800" dirty="0"/>
              <a:t> lookup</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save the result in /root/</a:t>
            </a:r>
            <a:r>
              <a:rPr lang="en-US" altLang="en-US" sz="2800" dirty="0" err="1"/>
              <a:t>nginx.svc</a:t>
            </a:r>
            <a:endParaRPr lang="en-US" altLang="en-US" sz="2800" dirty="0"/>
          </a:p>
        </p:txBody>
      </p:sp>
    </p:spTree>
    <p:extLst>
      <p:ext uri="{BB962C8B-B14F-4D97-AF65-F5344CB8AC3E}">
        <p14:creationId xmlns:p14="http://schemas.microsoft.com/office/powerpoint/2010/main" val="305230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12</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30848" y="1946020"/>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a:t>
            </a:r>
            <a:r>
              <a:rPr lang="en-US" altLang="en-US" sz="2800" dirty="0" err="1"/>
              <a:t>replicaset</a:t>
            </a:r>
            <a:r>
              <a:rPr lang="en-US" altLang="en-US" sz="2800" dirty="0"/>
              <a:t> (</a:t>
            </a:r>
            <a:r>
              <a:rPr lang="en-US" altLang="en-US" sz="2800" dirty="0" err="1"/>
              <a:t>name:appychip</a:t>
            </a:r>
            <a:r>
              <a:rPr lang="en-US" altLang="en-US" sz="2800" dirty="0"/>
              <a:t>, </a:t>
            </a:r>
            <a:r>
              <a:rPr lang="en-US" altLang="en-US" sz="2800" dirty="0" err="1"/>
              <a:t>image:nginx</a:t>
            </a:r>
            <a:r>
              <a:rPr lang="en-US" altLang="en-US" sz="2800" dirty="0"/>
              <a:t>, </a:t>
            </a:r>
            <a:r>
              <a:rPr lang="en-US" altLang="en-US" sz="2800" dirty="0" err="1"/>
              <a:t>Replicaset</a:t>
            </a:r>
            <a:r>
              <a:rPr lang="en-US" altLang="en-US" sz="2800" dirty="0"/>
              <a:t>: 4).</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There is already a pod running in cluster.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Make sure that the total  count of pods running in the cluster not more than 4.</a:t>
            </a:r>
          </a:p>
        </p:txBody>
      </p:sp>
    </p:spTree>
    <p:extLst>
      <p:ext uri="{BB962C8B-B14F-4D97-AF65-F5344CB8AC3E}">
        <p14:creationId xmlns:p14="http://schemas.microsoft.com/office/powerpoint/2010/main" val="375766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13</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71944" y="1839718"/>
            <a:ext cx="8106313"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network policy named “</a:t>
            </a:r>
            <a:r>
              <a:rPr lang="en-US" altLang="en-US" sz="2800" dirty="0" err="1"/>
              <a:t>appychip</a:t>
            </a:r>
            <a:r>
              <a:rPr lang="en-US" altLang="en-US" sz="2800" dirty="0"/>
              <a:t>” in default namespace. There should be two types ingress and egress.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The ingress should block traffic from IP range of your choice except some other IP range. Should also have namespace and pod selector.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Ports for ingress policy should be 6379.</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For egress, it should allow traffic to an IP range of your choice on 5978 port.</a:t>
            </a:r>
          </a:p>
        </p:txBody>
      </p:sp>
    </p:spTree>
    <p:extLst>
      <p:ext uri="{BB962C8B-B14F-4D97-AF65-F5344CB8AC3E}">
        <p14:creationId xmlns:p14="http://schemas.microsoft.com/office/powerpoint/2010/main" val="244926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a:t>
            </a:r>
            <a:r>
              <a:rPr lang="en-US" altLang="en-US" sz="3600" b="1" u="sng">
                <a:solidFill>
                  <a:schemeClr val="accent1"/>
                </a:solidFill>
              </a:rPr>
              <a:t># 1</a:t>
            </a:r>
            <a:r>
              <a:rPr lang="en-US" altLang="en-US" sz="3600" b="1" u="sng" dirty="0">
                <a:solidFill>
                  <a:schemeClr val="accent1"/>
                </a:solidFill>
              </a:rPr>
              <a:t>4</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71944" y="2116721"/>
            <a:ext cx="81063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You have access to multiple clusters from your main terminal through </a:t>
            </a:r>
            <a:r>
              <a:rPr lang="en-US" altLang="en-US" sz="2400" dirty="0" err="1"/>
              <a:t>kubectl</a:t>
            </a:r>
            <a:r>
              <a:rPr lang="en-US" altLang="en-US" sz="2400" dirty="0"/>
              <a:t> contexts. Write all those context names into /opt/course/1/contexts.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Next write a command to display the current context into /opt/course/1/context_default_kubectl.sh, the command should use </a:t>
            </a:r>
            <a:r>
              <a:rPr lang="en-US" altLang="en-US" sz="2400" dirty="0" err="1"/>
              <a:t>kubectl</a:t>
            </a:r>
            <a:r>
              <a:rPr lang="en-US" altLang="en-US" sz="2400" dirty="0"/>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Finally write a second command doing the same thing into /opt/course/1/context_default_no_kubectl.sh, but without the use of </a:t>
            </a:r>
            <a:r>
              <a:rPr lang="en-US" altLang="en-US" sz="2400" dirty="0" err="1"/>
              <a:t>kubectl</a:t>
            </a:r>
            <a:r>
              <a:rPr lang="en-US" altLang="en-US" sz="2400" dirty="0"/>
              <a:t>.</a:t>
            </a:r>
          </a:p>
        </p:txBody>
      </p:sp>
    </p:spTree>
    <p:extLst>
      <p:ext uri="{BB962C8B-B14F-4D97-AF65-F5344CB8AC3E}">
        <p14:creationId xmlns:p14="http://schemas.microsoft.com/office/powerpoint/2010/main" val="197162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15</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71944" y="2486053"/>
            <a:ext cx="810631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There are various pods in all </a:t>
            </a:r>
            <a:r>
              <a:rPr lang="en-US" altLang="en-US" sz="2400" dirty="0" err="1"/>
              <a:t>namespaces.Write</a:t>
            </a:r>
            <a:r>
              <a:rPr lang="en-US" altLang="en-US" sz="2400" dirty="0"/>
              <a:t> a command into /opt/course/5/find_pods.sh which lists all pods sorted by their age (</a:t>
            </a:r>
            <a:r>
              <a:rPr lang="en-US" altLang="en-US" sz="2400" dirty="0" err="1"/>
              <a:t>metadata.creationTimestamp</a:t>
            </a:r>
            <a:r>
              <a:rPr lang="en-US" altLang="en-US" sz="2400" dirty="0"/>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Write a second command into /opt/course/5/find_pods_uid.sh which lists all pods sorted by field </a:t>
            </a:r>
            <a:r>
              <a:rPr lang="en-US" altLang="en-US" sz="2400" dirty="0" err="1"/>
              <a:t>metadata.uid</a:t>
            </a:r>
            <a:r>
              <a:rPr lang="en-US" altLang="en-US" sz="2400" dirty="0"/>
              <a:t>. Use </a:t>
            </a:r>
            <a:r>
              <a:rPr lang="en-US" altLang="en-US" sz="2400" dirty="0" err="1"/>
              <a:t>kubectl</a:t>
            </a:r>
            <a:r>
              <a:rPr lang="en-US" altLang="en-US" sz="2400" dirty="0"/>
              <a:t> sorting for both commands</a:t>
            </a:r>
          </a:p>
        </p:txBody>
      </p:sp>
    </p:spTree>
    <p:extLst>
      <p:ext uri="{BB962C8B-B14F-4D97-AF65-F5344CB8AC3E}">
        <p14:creationId xmlns:p14="http://schemas.microsoft.com/office/powerpoint/2010/main" val="235060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16</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674686" y="2423332"/>
            <a:ext cx="810631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Upgrade the cluster (master and worker node) from 1.29.0 to 1.29.5-1.1.Make sure to first drain both node and make it available after upgrade</a:t>
            </a:r>
          </a:p>
        </p:txBody>
      </p:sp>
    </p:spTree>
    <p:extLst>
      <p:ext uri="{BB962C8B-B14F-4D97-AF65-F5344CB8AC3E}">
        <p14:creationId xmlns:p14="http://schemas.microsoft.com/office/powerpoint/2010/main" val="416127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17</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61670" y="1803964"/>
            <a:ext cx="8106313"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Ssh into the </a:t>
            </a:r>
            <a:r>
              <a:rPr lang="en-US" altLang="en-US" dirty="0" err="1"/>
              <a:t>controlplane</a:t>
            </a:r>
            <a:r>
              <a:rPr lang="en-US" altLang="en-US" dirty="0"/>
              <a:t> node with ssh cluster1-controlplane1. Check how the </a:t>
            </a:r>
            <a:r>
              <a:rPr lang="en-US" altLang="en-US" dirty="0" err="1"/>
              <a:t>controlplane</a:t>
            </a:r>
            <a:r>
              <a:rPr lang="en-US" altLang="en-US" dirty="0"/>
              <a:t> components </a:t>
            </a:r>
            <a:r>
              <a:rPr lang="en-US" altLang="en-US" dirty="0" err="1"/>
              <a:t>kubelet</a:t>
            </a:r>
            <a:r>
              <a:rPr lang="en-US" altLang="en-US" dirty="0"/>
              <a:t>, </a:t>
            </a:r>
            <a:r>
              <a:rPr lang="en-US" altLang="en-US" dirty="0" err="1"/>
              <a:t>kube-apiserver</a:t>
            </a:r>
            <a:r>
              <a:rPr lang="en-US" altLang="en-US" dirty="0"/>
              <a:t>, </a:t>
            </a:r>
            <a:r>
              <a:rPr lang="en-US" altLang="en-US" dirty="0" err="1"/>
              <a:t>kubescheduler</a:t>
            </a:r>
            <a:r>
              <a:rPr lang="en-US" altLang="en-US" dirty="0"/>
              <a:t>, </a:t>
            </a:r>
            <a:r>
              <a:rPr lang="en-US" altLang="en-US" dirty="0" err="1"/>
              <a:t>kube</a:t>
            </a:r>
            <a:r>
              <a:rPr lang="en-US" altLang="en-US" dirty="0"/>
              <a:t>-controller-manager and </a:t>
            </a:r>
            <a:r>
              <a:rPr lang="en-US" altLang="en-US" dirty="0" err="1"/>
              <a:t>etcd</a:t>
            </a:r>
            <a:r>
              <a:rPr lang="en-US" altLang="en-US" dirty="0"/>
              <a:t> are started/installed on the </a:t>
            </a:r>
            <a:r>
              <a:rPr lang="en-US" altLang="en-US" dirty="0" err="1"/>
              <a:t>controlplane</a:t>
            </a:r>
            <a:r>
              <a:rPr lang="en-US" altLang="en-US" dirty="0"/>
              <a:t> </a:t>
            </a:r>
            <a:r>
              <a:rPr lang="en-US" altLang="en-US" dirty="0" err="1"/>
              <a:t>node.Also</a:t>
            </a:r>
            <a:r>
              <a:rPr lang="en-US" altLang="en-US" dirty="0"/>
              <a:t> find out the name of the DNS application and how its started/installed on the </a:t>
            </a:r>
            <a:r>
              <a:rPr lang="en-US" altLang="en-US" dirty="0" err="1"/>
              <a:t>controlplane</a:t>
            </a:r>
            <a:r>
              <a:rPr lang="en-US" altLang="en-US" dirty="0"/>
              <a:t> node.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Write your findings into the file/opt/course/8/controlplane-components.txt.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The file should be structured like: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#/opt/course/8/controlplane-componenets.txt</a:t>
            </a:r>
          </a:p>
          <a:p>
            <a:pPr lvl="4" algn="just"/>
            <a:r>
              <a:rPr lang="en-US" altLang="en-US" dirty="0" err="1"/>
              <a:t>Kubelet</a:t>
            </a:r>
            <a:r>
              <a:rPr lang="en-US" altLang="en-US" dirty="0"/>
              <a:t>: [Type]</a:t>
            </a:r>
          </a:p>
          <a:p>
            <a:pPr lvl="4" algn="just"/>
            <a:r>
              <a:rPr lang="en-US" altLang="en-US" dirty="0" err="1"/>
              <a:t>Kube-apierver</a:t>
            </a:r>
            <a:r>
              <a:rPr lang="en-US" altLang="en-US" dirty="0"/>
              <a:t>: [Type]</a:t>
            </a:r>
          </a:p>
          <a:p>
            <a:pPr lvl="4" algn="just"/>
            <a:r>
              <a:rPr lang="en-US" altLang="en-US" dirty="0" err="1"/>
              <a:t>Kube</a:t>
            </a:r>
            <a:r>
              <a:rPr lang="en-US" altLang="en-US" dirty="0"/>
              <a:t>-scheduler: [Type]</a:t>
            </a:r>
          </a:p>
          <a:p>
            <a:pPr lvl="4" algn="just"/>
            <a:r>
              <a:rPr lang="en-US" altLang="en-US" dirty="0" err="1"/>
              <a:t>Kube</a:t>
            </a:r>
            <a:r>
              <a:rPr lang="en-US" altLang="en-US" dirty="0"/>
              <a:t>-controller-manager:[Type]</a:t>
            </a:r>
          </a:p>
          <a:p>
            <a:pPr lvl="4" algn="just"/>
            <a:r>
              <a:rPr lang="en-US" altLang="en-US" dirty="0" err="1"/>
              <a:t>Etcd</a:t>
            </a:r>
            <a:r>
              <a:rPr lang="en-US" altLang="en-US" dirty="0"/>
              <a:t>: [Type]</a:t>
            </a:r>
          </a:p>
          <a:p>
            <a:pPr lvl="4" algn="just"/>
            <a:r>
              <a:rPr lang="en-US" altLang="en-US" dirty="0" err="1"/>
              <a:t>Dns</a:t>
            </a:r>
            <a:r>
              <a:rPr lang="en-US" altLang="en-US" dirty="0"/>
              <a:t>: [Type] [Name]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Choices of [Type] are: are-not </a:t>
            </a:r>
            <a:r>
              <a:rPr lang="en-US" altLang="en-US" dirty="0" err="1"/>
              <a:t>installed,process,static-pod,pod</a:t>
            </a:r>
            <a:endParaRPr lang="en-US" altLang="en-US" dirty="0"/>
          </a:p>
        </p:txBody>
      </p:sp>
    </p:spTree>
    <p:extLst>
      <p:ext uri="{BB962C8B-B14F-4D97-AF65-F5344CB8AC3E}">
        <p14:creationId xmlns:p14="http://schemas.microsoft.com/office/powerpoint/2010/main" val="367450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18</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41121" y="2151728"/>
            <a:ext cx="8106313"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ctr">
              <a:buFont typeface="Arial" panose="020B0604020202020204" pitchFamily="34" charset="0"/>
              <a:buChar char="•"/>
            </a:pPr>
            <a:r>
              <a:rPr lang="en-US" altLang="en-US" sz="2000" dirty="0"/>
              <a:t>Create a namespace named </a:t>
            </a:r>
            <a:r>
              <a:rPr lang="en-US" altLang="en-US" sz="2000" dirty="0" err="1"/>
              <a:t>appychip</a:t>
            </a:r>
            <a:r>
              <a:rPr lang="en-US" altLang="en-US" sz="2000" dirty="0"/>
              <a:t>.</a:t>
            </a:r>
          </a:p>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Create a new network policy named my-policy in the </a:t>
            </a:r>
            <a:r>
              <a:rPr lang="en-US" altLang="en-US" sz="2000" dirty="0" err="1"/>
              <a:t>appychip</a:t>
            </a:r>
            <a:r>
              <a:rPr lang="en-US" altLang="en-US" sz="2000" dirty="0"/>
              <a:t> namespace.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t>Requirements</a:t>
            </a:r>
            <a:r>
              <a:rPr lang="en-US" altLang="en-US" sz="2000" dirty="0"/>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dirty="0"/>
              <a:t>1.Network policy should allow PODS within the </a:t>
            </a:r>
            <a:r>
              <a:rPr lang="en-US" altLang="en-US" sz="2000" dirty="0" err="1"/>
              <a:t>appychip</a:t>
            </a:r>
            <a:r>
              <a:rPr lang="en-US" altLang="en-US" sz="2000" dirty="0"/>
              <a:t> to connect to each other only on port 80. no other ports should be allowed.</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dirty="0"/>
              <a:t>2.No PODS from outside of the </a:t>
            </a:r>
            <a:r>
              <a:rPr lang="en-US" altLang="en-US" sz="2000" dirty="0" err="1"/>
              <a:t>appychip</a:t>
            </a:r>
            <a:r>
              <a:rPr lang="en-US" altLang="en-US" sz="2000" dirty="0"/>
              <a:t> should be able to connect to any pods inside the </a:t>
            </a:r>
            <a:r>
              <a:rPr lang="en-US" altLang="en-US" sz="2000" dirty="0" err="1"/>
              <a:t>appychip</a:t>
            </a:r>
            <a:endParaRPr lang="en-US" altLang="en-US" sz="2000" dirty="0"/>
          </a:p>
        </p:txBody>
      </p:sp>
    </p:spTree>
    <p:extLst>
      <p:ext uri="{BB962C8B-B14F-4D97-AF65-F5344CB8AC3E}">
        <p14:creationId xmlns:p14="http://schemas.microsoft.com/office/powerpoint/2010/main" val="176832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431569" y="231640"/>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19</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756878" y="1136379"/>
            <a:ext cx="810631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000" b="0" i="0" dirty="0">
                <a:solidFill>
                  <a:srgbClr val="0D0D0D"/>
                </a:solidFill>
                <a:effectLst/>
                <a:highlight>
                  <a:srgbClr val="FFFFFF"/>
                </a:highlight>
                <a:cs typeface="Arial" panose="020B0604020202020204" pitchFamily="34" charset="0"/>
              </a:rPr>
              <a:t>Create a Persistent Volume (PV) and a corresponding Persistent Volume Claim (PVC) and then use it in a Pod.</a:t>
            </a:r>
          </a:p>
          <a:p>
            <a:pPr algn="ctr"/>
            <a:r>
              <a:rPr lang="en-US" altLang="en-US" sz="2000" dirty="0">
                <a:cs typeface="Arial" panose="020B0604020202020204" pitchFamily="34" charset="0"/>
              </a:rPr>
              <a:t>1.Create a Persistent Volume named my-</a:t>
            </a:r>
            <a:r>
              <a:rPr lang="en-US" altLang="en-US" sz="2000" dirty="0" err="1">
                <a:cs typeface="Arial" panose="020B0604020202020204" pitchFamily="34" charset="0"/>
              </a:rPr>
              <a:t>pv</a:t>
            </a:r>
            <a:r>
              <a:rPr lang="en-US" altLang="en-US" sz="2000" dirty="0">
                <a:cs typeface="Arial" panose="020B0604020202020204" pitchFamily="34" charset="0"/>
              </a:rPr>
              <a:t> with the following specifications:</a:t>
            </a:r>
          </a:p>
          <a:p>
            <a:pPr algn="ctr"/>
            <a:r>
              <a:rPr lang="en-US" altLang="en-US" sz="2000" dirty="0">
                <a:cs typeface="Arial" panose="020B0604020202020204" pitchFamily="34" charset="0"/>
              </a:rPr>
              <a:t>Capacity: 1Gi</a:t>
            </a:r>
          </a:p>
          <a:p>
            <a:pPr algn="ctr"/>
            <a:r>
              <a:rPr lang="en-US" altLang="en-US" sz="2000" dirty="0">
                <a:cs typeface="Arial" panose="020B0604020202020204" pitchFamily="34" charset="0"/>
              </a:rPr>
              <a:t>Access Modes: </a:t>
            </a:r>
            <a:r>
              <a:rPr lang="en-US" altLang="en-US" sz="2000" dirty="0" err="1">
                <a:cs typeface="Arial" panose="020B0604020202020204" pitchFamily="34" charset="0"/>
              </a:rPr>
              <a:t>ReadWriteOnce</a:t>
            </a:r>
            <a:endParaRPr lang="en-US" altLang="en-US" sz="2000" dirty="0">
              <a:cs typeface="Arial" panose="020B0604020202020204" pitchFamily="34" charset="0"/>
            </a:endParaRPr>
          </a:p>
          <a:p>
            <a:pPr algn="ctr"/>
            <a:r>
              <a:rPr lang="en-US" altLang="en-US" sz="2000" dirty="0" err="1">
                <a:cs typeface="Arial" panose="020B0604020202020204" pitchFamily="34" charset="0"/>
              </a:rPr>
              <a:t>HostPath</a:t>
            </a:r>
            <a:r>
              <a:rPr lang="en-US" altLang="en-US" sz="2000" dirty="0">
                <a:cs typeface="Arial" panose="020B0604020202020204" pitchFamily="34" charset="0"/>
              </a:rPr>
              <a:t>: /</a:t>
            </a:r>
            <a:r>
              <a:rPr lang="en-US" altLang="en-US" sz="2000" dirty="0" err="1">
                <a:cs typeface="Arial" panose="020B0604020202020204" pitchFamily="34" charset="0"/>
              </a:rPr>
              <a:t>mnt</a:t>
            </a:r>
            <a:r>
              <a:rPr lang="en-US" altLang="en-US" sz="2000" dirty="0">
                <a:cs typeface="Arial" panose="020B0604020202020204" pitchFamily="34" charset="0"/>
              </a:rPr>
              <a:t>/data</a:t>
            </a:r>
          </a:p>
          <a:p>
            <a:pPr algn="ctr"/>
            <a:r>
              <a:rPr lang="en-US" altLang="en-US" sz="2000" dirty="0">
                <a:cs typeface="Arial" panose="020B0604020202020204" pitchFamily="34" charset="0"/>
              </a:rPr>
              <a:t>Storage Class: manual</a:t>
            </a:r>
          </a:p>
          <a:p>
            <a:pPr algn="ctr"/>
            <a:r>
              <a:rPr lang="en-US" altLang="en-US" sz="2000" dirty="0">
                <a:cs typeface="Arial" panose="020B0604020202020204" pitchFamily="34" charset="0"/>
              </a:rPr>
              <a:t>2.Create a Persistent Volume Claim named my-</a:t>
            </a:r>
            <a:r>
              <a:rPr lang="en-US" altLang="en-US" sz="2000" dirty="0" err="1">
                <a:cs typeface="Arial" panose="020B0604020202020204" pitchFamily="34" charset="0"/>
              </a:rPr>
              <a:t>pvc</a:t>
            </a:r>
            <a:r>
              <a:rPr lang="en-US" altLang="en-US" sz="2000" dirty="0">
                <a:cs typeface="Arial" panose="020B0604020202020204" pitchFamily="34" charset="0"/>
              </a:rPr>
              <a:t> with the following specifications:</a:t>
            </a:r>
          </a:p>
          <a:p>
            <a:pPr algn="ctr"/>
            <a:r>
              <a:rPr lang="en-US" altLang="en-US" sz="2000" dirty="0">
                <a:cs typeface="Arial" panose="020B0604020202020204" pitchFamily="34" charset="0"/>
              </a:rPr>
              <a:t>Requested Storage: 1Gi</a:t>
            </a:r>
          </a:p>
          <a:p>
            <a:pPr algn="ctr"/>
            <a:r>
              <a:rPr lang="en-US" altLang="en-US" sz="2000" dirty="0">
                <a:cs typeface="Arial" panose="020B0604020202020204" pitchFamily="34" charset="0"/>
              </a:rPr>
              <a:t>Access Modes: </a:t>
            </a:r>
            <a:r>
              <a:rPr lang="en-US" altLang="en-US" sz="2000" dirty="0" err="1">
                <a:cs typeface="Arial" panose="020B0604020202020204" pitchFamily="34" charset="0"/>
              </a:rPr>
              <a:t>ReadWriteOnce</a:t>
            </a:r>
            <a:endParaRPr lang="en-US" altLang="en-US" sz="2000" dirty="0">
              <a:cs typeface="Arial" panose="020B0604020202020204" pitchFamily="34" charset="0"/>
            </a:endParaRPr>
          </a:p>
          <a:p>
            <a:pPr algn="ctr"/>
            <a:r>
              <a:rPr lang="en-US" altLang="en-US" sz="2000" dirty="0">
                <a:cs typeface="Arial" panose="020B0604020202020204" pitchFamily="34" charset="0"/>
              </a:rPr>
              <a:t>Storage Class: manual</a:t>
            </a:r>
          </a:p>
          <a:p>
            <a:pPr algn="ctr"/>
            <a:r>
              <a:rPr lang="en-US" altLang="en-US" sz="2000" dirty="0">
                <a:cs typeface="Arial" panose="020B0604020202020204" pitchFamily="34" charset="0"/>
              </a:rPr>
              <a:t>3.Create mount the volume at /</a:t>
            </a:r>
            <a:r>
              <a:rPr lang="en-US" altLang="en-US" sz="2000" dirty="0" err="1">
                <a:cs typeface="Arial" panose="020B0604020202020204" pitchFamily="34" charset="0"/>
              </a:rPr>
              <a:t>usr</a:t>
            </a:r>
            <a:r>
              <a:rPr lang="en-US" altLang="en-US" sz="2000" dirty="0">
                <a:cs typeface="Arial" panose="020B0604020202020204" pitchFamily="34" charset="0"/>
              </a:rPr>
              <a:t>/share Pod named nginx-pod that uses the PVC my-</a:t>
            </a:r>
            <a:r>
              <a:rPr lang="en-US" altLang="en-US" sz="2000" dirty="0" err="1">
                <a:cs typeface="Arial" panose="020B0604020202020204" pitchFamily="34" charset="0"/>
              </a:rPr>
              <a:t>pvc</a:t>
            </a:r>
            <a:r>
              <a:rPr lang="en-US" altLang="en-US" sz="2000" dirty="0">
                <a:cs typeface="Arial" panose="020B0604020202020204" pitchFamily="34" charset="0"/>
              </a:rPr>
              <a:t> to are/nginx/html.</a:t>
            </a:r>
          </a:p>
          <a:p>
            <a:pPr algn="ctr"/>
            <a:r>
              <a:rPr lang="en-US" altLang="en-US" sz="2000" dirty="0">
                <a:cs typeface="Arial" panose="020B0604020202020204" pitchFamily="34" charset="0"/>
              </a:rPr>
              <a:t>4.Verify that the Pod is running and using the Persistent Volume.</a:t>
            </a:r>
          </a:p>
        </p:txBody>
      </p:sp>
    </p:spTree>
    <p:extLst>
      <p:ext uri="{BB962C8B-B14F-4D97-AF65-F5344CB8AC3E}">
        <p14:creationId xmlns:p14="http://schemas.microsoft.com/office/powerpoint/2010/main" val="233797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1777685"/>
            <a:ext cx="853782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new deployment called my-project, with image nginx and 1 replica .Next upgrade the deployment to version nginx:1.25 using rolling update.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Make sure that version upgrade is recorded in the resource annotation.</a:t>
            </a:r>
          </a:p>
        </p:txBody>
      </p:sp>
    </p:spTree>
    <p:extLst>
      <p:ext uri="{BB962C8B-B14F-4D97-AF65-F5344CB8AC3E}">
        <p14:creationId xmlns:p14="http://schemas.microsoft.com/office/powerpoint/2010/main" val="221367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20</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00715" y="2202203"/>
            <a:ext cx="810631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dirty="0">
                <a:cs typeface="Arial" panose="020B0604020202020204" pitchFamily="34" charset="0"/>
              </a:rPr>
              <a:t>Create a new user “</a:t>
            </a:r>
            <a:r>
              <a:rPr lang="en-US" altLang="en-US" sz="2000" dirty="0" err="1">
                <a:cs typeface="Arial" panose="020B0604020202020204" pitchFamily="34" charset="0"/>
              </a:rPr>
              <a:t>sam</a:t>
            </a:r>
            <a:r>
              <a:rPr lang="en-US" altLang="en-US" sz="2000" dirty="0">
                <a:cs typeface="Arial" panose="020B0604020202020204" pitchFamily="34" charset="0"/>
              </a:rPr>
              <a:t>” .Grant him access to the cluster.</a:t>
            </a:r>
          </a:p>
          <a:p>
            <a:pPr algn="ctr"/>
            <a:r>
              <a:rPr lang="en-US" altLang="en-US" sz="2000" dirty="0">
                <a:cs typeface="Arial" panose="020B0604020202020204" pitchFamily="34" charset="0"/>
              </a:rPr>
              <a:t>User “</a:t>
            </a:r>
            <a:r>
              <a:rPr lang="en-US" altLang="en-US" sz="2000" dirty="0" err="1">
                <a:cs typeface="Arial" panose="020B0604020202020204" pitchFamily="34" charset="0"/>
              </a:rPr>
              <a:t>sam</a:t>
            </a:r>
            <a:r>
              <a:rPr lang="en-US" altLang="en-US" sz="2000" dirty="0">
                <a:cs typeface="Arial" panose="020B0604020202020204" pitchFamily="34" charset="0"/>
              </a:rPr>
              <a:t>” should have permission to create, list, get, update and delete pods. The private key exists at location:</a:t>
            </a:r>
          </a:p>
          <a:p>
            <a:pPr algn="ctr"/>
            <a:r>
              <a:rPr lang="en-US" altLang="en-US" sz="2000" dirty="0">
                <a:cs typeface="Arial" panose="020B0604020202020204" pitchFamily="34" charset="0"/>
              </a:rPr>
              <a:t>/root/</a:t>
            </a:r>
            <a:r>
              <a:rPr lang="en-US" altLang="en-US" sz="2000" dirty="0" err="1">
                <a:cs typeface="Arial" panose="020B0604020202020204" pitchFamily="34" charset="0"/>
              </a:rPr>
              <a:t>sam</a:t>
            </a:r>
            <a:r>
              <a:rPr lang="en-US" altLang="en-US" sz="2000" dirty="0">
                <a:cs typeface="Arial" panose="020B0604020202020204" pitchFamily="34" charset="0"/>
              </a:rPr>
              <a:t>/.key and </a:t>
            </a:r>
            <a:r>
              <a:rPr lang="en-US" altLang="en-US" sz="2000" dirty="0" err="1">
                <a:cs typeface="Arial" panose="020B0604020202020204" pitchFamily="34" charset="0"/>
              </a:rPr>
              <a:t>csr</a:t>
            </a:r>
            <a:r>
              <a:rPr lang="en-US" altLang="en-US" sz="2000" dirty="0">
                <a:cs typeface="Arial" panose="020B0604020202020204" pitchFamily="34" charset="0"/>
              </a:rPr>
              <a:t> at /root/</a:t>
            </a:r>
            <a:r>
              <a:rPr lang="en-US" altLang="en-US" sz="2000" dirty="0" err="1">
                <a:cs typeface="Arial" panose="020B0604020202020204" pitchFamily="34" charset="0"/>
              </a:rPr>
              <a:t>sam.csr</a:t>
            </a:r>
            <a:endParaRPr lang="en-US" altLang="en-US" sz="2000" dirty="0">
              <a:cs typeface="Arial" panose="020B0604020202020204" pitchFamily="34" charset="0"/>
            </a:endParaRPr>
          </a:p>
        </p:txBody>
      </p:sp>
    </p:spTree>
    <p:extLst>
      <p:ext uri="{BB962C8B-B14F-4D97-AF65-F5344CB8AC3E}">
        <p14:creationId xmlns:p14="http://schemas.microsoft.com/office/powerpoint/2010/main" val="245598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21</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21263" y="2069356"/>
            <a:ext cx="810631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Identify the root cause of the frequent restarts of the web-app pods in the production namespace.</a:t>
            </a:r>
          </a:p>
          <a:p>
            <a:pPr algn="ctr"/>
            <a:r>
              <a:rPr lang="en-US" altLang="en-US" sz="2400" dirty="0">
                <a:cs typeface="Arial" panose="020B0604020202020204" pitchFamily="34" charset="0"/>
              </a:rPr>
              <a:t>Resolve the issue to ensure the pods stop restarting frequently.</a:t>
            </a:r>
          </a:p>
          <a:p>
            <a:pPr algn="ctr"/>
            <a:r>
              <a:rPr lang="en-US" altLang="en-US" sz="2400" dirty="0">
                <a:cs typeface="Arial" panose="020B0604020202020204" pitchFamily="34" charset="0"/>
              </a:rPr>
              <a:t>Verify that the solution is effective by checking the pod status.</a:t>
            </a:r>
          </a:p>
        </p:txBody>
      </p:sp>
    </p:spTree>
    <p:extLst>
      <p:ext uri="{BB962C8B-B14F-4D97-AF65-F5344CB8AC3E}">
        <p14:creationId xmlns:p14="http://schemas.microsoft.com/office/powerpoint/2010/main" val="215726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22</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21263" y="2069356"/>
            <a:ext cx="810631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Identify the root cause of why the payment-service pods are in a Pending state in the finance namespace.</a:t>
            </a:r>
          </a:p>
          <a:p>
            <a:pPr algn="ctr"/>
            <a:r>
              <a:rPr lang="en-US" altLang="en-US" sz="2400" dirty="0">
                <a:cs typeface="Arial" panose="020B0604020202020204" pitchFamily="34" charset="0"/>
              </a:rPr>
              <a:t>Resolve the issue to ensure the pods transition to a Running state.</a:t>
            </a:r>
          </a:p>
          <a:p>
            <a:pPr algn="ctr"/>
            <a:r>
              <a:rPr lang="en-US" altLang="en-US" sz="2400" dirty="0">
                <a:cs typeface="Arial" panose="020B0604020202020204" pitchFamily="34" charset="0"/>
              </a:rPr>
              <a:t>Verify that the solution is effective by checking the pod status.</a:t>
            </a:r>
          </a:p>
        </p:txBody>
      </p:sp>
    </p:spTree>
    <p:extLst>
      <p:ext uri="{BB962C8B-B14F-4D97-AF65-F5344CB8AC3E}">
        <p14:creationId xmlns:p14="http://schemas.microsoft.com/office/powerpoint/2010/main" val="245395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23</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21263" y="2254022"/>
            <a:ext cx="810631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Create a </a:t>
            </a:r>
            <a:r>
              <a:rPr lang="en-US" altLang="en-US" sz="2400" dirty="0" err="1">
                <a:cs typeface="Arial" panose="020B0604020202020204" pitchFamily="34" charset="0"/>
              </a:rPr>
              <a:t>CronJob</a:t>
            </a:r>
            <a:r>
              <a:rPr lang="en-US" altLang="en-US" sz="2400" dirty="0">
                <a:cs typeface="Arial" panose="020B0604020202020204" pitchFamily="34" charset="0"/>
              </a:rPr>
              <a:t> for running every 2 minutes with </a:t>
            </a:r>
            <a:r>
              <a:rPr lang="en-US" altLang="en-US" sz="2400" dirty="0" err="1">
                <a:cs typeface="Arial" panose="020B0604020202020204" pitchFamily="34" charset="0"/>
              </a:rPr>
              <a:t>busybox</a:t>
            </a:r>
            <a:r>
              <a:rPr lang="en-US" altLang="en-US" sz="2400" dirty="0">
                <a:cs typeface="Arial" panose="020B0604020202020204" pitchFamily="34" charset="0"/>
              </a:rPr>
              <a:t> </a:t>
            </a:r>
            <a:r>
              <a:rPr lang="en-US" altLang="en-US" sz="2400" dirty="0" err="1">
                <a:cs typeface="Arial" panose="020B0604020202020204" pitchFamily="34" charset="0"/>
              </a:rPr>
              <a:t>image.The</a:t>
            </a:r>
            <a:r>
              <a:rPr lang="en-US" altLang="en-US" sz="2400" dirty="0">
                <a:cs typeface="Arial" panose="020B0604020202020204" pitchFamily="34" charset="0"/>
              </a:rPr>
              <a:t> job name should be my-job and it should print the current date and time to the console. After running the job save any one of the pod logs to below path /root/logs.txt</a:t>
            </a:r>
          </a:p>
        </p:txBody>
      </p:sp>
    </p:spTree>
    <p:extLst>
      <p:ext uri="{BB962C8B-B14F-4D97-AF65-F5344CB8AC3E}">
        <p14:creationId xmlns:p14="http://schemas.microsoft.com/office/powerpoint/2010/main" val="466479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24</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21263" y="2623353"/>
            <a:ext cx="810631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Find the schedulable nodes in the cluster and save the name and count into the below file.</a:t>
            </a:r>
          </a:p>
          <a:p>
            <a:pPr algn="ctr"/>
            <a:r>
              <a:rPr lang="en-US" altLang="en-US" sz="2400" dirty="0">
                <a:cs typeface="Arial" panose="020B0604020202020204" pitchFamily="34" charset="0"/>
              </a:rPr>
              <a:t>File path: /root/nodes.txt</a:t>
            </a:r>
          </a:p>
        </p:txBody>
      </p:sp>
    </p:spTree>
    <p:extLst>
      <p:ext uri="{BB962C8B-B14F-4D97-AF65-F5344CB8AC3E}">
        <p14:creationId xmlns:p14="http://schemas.microsoft.com/office/powerpoint/2010/main" val="50459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25</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31537" y="2377043"/>
            <a:ext cx="810631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There is a pod running in node. Take a backup of the pod ETCD database and then delete the pod and restore the pod again.</a:t>
            </a:r>
          </a:p>
          <a:p>
            <a:pPr algn="ctr"/>
            <a:endParaRPr lang="en-US" altLang="en-US" sz="2400" dirty="0">
              <a:cs typeface="Arial" panose="020B0604020202020204" pitchFamily="34" charset="0"/>
            </a:endParaRPr>
          </a:p>
        </p:txBody>
      </p:sp>
    </p:spTree>
    <p:extLst>
      <p:ext uri="{BB962C8B-B14F-4D97-AF65-F5344CB8AC3E}">
        <p14:creationId xmlns:p14="http://schemas.microsoft.com/office/powerpoint/2010/main" val="1163205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26</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10989" y="2346877"/>
            <a:ext cx="810631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You can find a pod named multi-container-pod running in the cluster take the container logs and the container id of the c2 container and save it into the below mentioned location, restart the c2 container and write the cluster events to the /root/event.log file</a:t>
            </a:r>
          </a:p>
          <a:p>
            <a:pPr algn="ctr"/>
            <a:r>
              <a:rPr lang="en-US" altLang="en-US" sz="2400" dirty="0">
                <a:cs typeface="Arial" panose="020B0604020202020204" pitchFamily="34" charset="0"/>
              </a:rPr>
              <a:t>Log save to /root/logs.txt</a:t>
            </a:r>
          </a:p>
          <a:p>
            <a:pPr algn="ctr"/>
            <a:r>
              <a:rPr lang="en-US" altLang="en-US" sz="2400" dirty="0">
                <a:cs typeface="Arial" panose="020B0604020202020204" pitchFamily="34" charset="0"/>
              </a:rPr>
              <a:t>Container id to /root/id.txt</a:t>
            </a:r>
          </a:p>
        </p:txBody>
      </p:sp>
    </p:spTree>
    <p:extLst>
      <p:ext uri="{BB962C8B-B14F-4D97-AF65-F5344CB8AC3E}">
        <p14:creationId xmlns:p14="http://schemas.microsoft.com/office/powerpoint/2010/main" val="4145324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3" y="1187137"/>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27 &amp; 28</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10989" y="3085540"/>
            <a:ext cx="810631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https://killercoda.com/killer-shell-cka/scenario/scheduling-priority</a:t>
            </a:r>
          </a:p>
          <a:p>
            <a:pPr algn="ctr"/>
            <a:endParaRPr lang="en-US" altLang="en-US" sz="2400" dirty="0">
              <a:cs typeface="Arial" panose="020B0604020202020204" pitchFamily="34" charset="0"/>
            </a:endParaRPr>
          </a:p>
        </p:txBody>
      </p:sp>
    </p:spTree>
    <p:extLst>
      <p:ext uri="{BB962C8B-B14F-4D97-AF65-F5344CB8AC3E}">
        <p14:creationId xmlns:p14="http://schemas.microsoft.com/office/powerpoint/2010/main" val="958107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3" y="1187137"/>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29 &amp; 30</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10988" y="2797595"/>
            <a:ext cx="810631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https://killercoda.com/killer-shell-cka/scenario/configmap-pod-access</a:t>
            </a:r>
          </a:p>
        </p:txBody>
      </p:sp>
    </p:spTree>
    <p:extLst>
      <p:ext uri="{BB962C8B-B14F-4D97-AF65-F5344CB8AC3E}">
        <p14:creationId xmlns:p14="http://schemas.microsoft.com/office/powerpoint/2010/main" val="1719342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31</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2042843" y="2335796"/>
            <a:ext cx="810631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0" i="0" dirty="0">
                <a:solidFill>
                  <a:srgbClr val="3C4043"/>
                </a:solidFill>
                <a:effectLst/>
                <a:latin typeface="Roboto" panose="02000000000000000000" pitchFamily="2" charset="0"/>
              </a:rPr>
              <a:t>Create a YAML file to define a pod named </a:t>
            </a:r>
            <a:r>
              <a:rPr lang="en-US" sz="2400" b="0" i="0" dirty="0" err="1">
                <a:solidFill>
                  <a:srgbClr val="3C4043"/>
                </a:solidFill>
                <a:effectLst/>
                <a:latin typeface="Roboto" panose="02000000000000000000" pitchFamily="2" charset="0"/>
              </a:rPr>
              <a:t>gpu</a:t>
            </a:r>
            <a:r>
              <a:rPr lang="en-US" sz="2400" b="0" i="0" dirty="0">
                <a:solidFill>
                  <a:srgbClr val="3C4043"/>
                </a:solidFill>
                <a:effectLst/>
                <a:latin typeface="Roboto" panose="02000000000000000000" pitchFamily="2" charset="0"/>
              </a:rPr>
              <a:t>-test that uses the </a:t>
            </a:r>
            <a:r>
              <a:rPr lang="en-US" sz="2400" b="0" i="0" dirty="0" err="1">
                <a:solidFill>
                  <a:srgbClr val="3C4043"/>
                </a:solidFill>
                <a:effectLst/>
                <a:latin typeface="Roboto" panose="02000000000000000000" pitchFamily="2" charset="0"/>
              </a:rPr>
              <a:t>nginx:latest</a:t>
            </a:r>
            <a:r>
              <a:rPr lang="en-US" sz="2400" b="0" i="0" dirty="0">
                <a:solidFill>
                  <a:srgbClr val="3C4043"/>
                </a:solidFill>
                <a:effectLst/>
                <a:latin typeface="Roboto" panose="02000000000000000000" pitchFamily="2" charset="0"/>
              </a:rPr>
              <a:t> image. </a:t>
            </a:r>
            <a:br>
              <a:rPr lang="en-US" sz="2400" dirty="0"/>
            </a:br>
            <a:r>
              <a:rPr lang="en-US" sz="2400" b="0" i="0" dirty="0">
                <a:solidFill>
                  <a:srgbClr val="3C4043"/>
                </a:solidFill>
                <a:effectLst/>
                <a:latin typeface="Roboto" panose="02000000000000000000" pitchFamily="2" charset="0"/>
              </a:rPr>
              <a:t>Use </a:t>
            </a:r>
            <a:r>
              <a:rPr lang="en-US" sz="2400" b="0" i="0" dirty="0" err="1">
                <a:solidFill>
                  <a:srgbClr val="3C4043"/>
                </a:solidFill>
                <a:effectLst/>
                <a:latin typeface="Roboto" panose="02000000000000000000" pitchFamily="2" charset="0"/>
              </a:rPr>
              <a:t>nodeSelector</a:t>
            </a:r>
            <a:r>
              <a:rPr lang="en-US" sz="2400" b="0" i="0" dirty="0">
                <a:solidFill>
                  <a:srgbClr val="3C4043"/>
                </a:solidFill>
                <a:effectLst/>
                <a:latin typeface="Roboto" panose="02000000000000000000" pitchFamily="2" charset="0"/>
              </a:rPr>
              <a:t> to ensure the pod is scheduled only on nodes with the label type=</a:t>
            </a:r>
            <a:r>
              <a:rPr lang="en-US" sz="2400" b="0" i="0" dirty="0" err="1">
                <a:solidFill>
                  <a:srgbClr val="3C4043"/>
                </a:solidFill>
                <a:effectLst/>
                <a:latin typeface="Roboto" panose="02000000000000000000" pitchFamily="2" charset="0"/>
              </a:rPr>
              <a:t>gpu</a:t>
            </a:r>
            <a:r>
              <a:rPr lang="en-US" sz="2400" b="0" i="0" dirty="0">
                <a:solidFill>
                  <a:srgbClr val="3C4043"/>
                </a:solidFill>
                <a:effectLst/>
                <a:latin typeface="Roboto" panose="02000000000000000000" pitchFamily="2" charset="0"/>
              </a:rPr>
              <a:t>.</a:t>
            </a:r>
            <a:endParaRPr lang="en-US" altLang="en-US" sz="2400" dirty="0">
              <a:cs typeface="Arial" panose="020B0604020202020204" pitchFamily="34" charset="0"/>
            </a:endParaRPr>
          </a:p>
        </p:txBody>
      </p:sp>
    </p:spTree>
    <p:extLst>
      <p:ext uri="{BB962C8B-B14F-4D97-AF65-F5344CB8AC3E}">
        <p14:creationId xmlns:p14="http://schemas.microsoft.com/office/powerpoint/2010/main" val="278092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2249355"/>
            <a:ext cx="85378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new deployment called my-deployment. Scale the deployment to 3 replicas.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Make sure desired number of pod always running</a:t>
            </a:r>
          </a:p>
        </p:txBody>
      </p:sp>
    </p:spTree>
    <p:extLst>
      <p:ext uri="{BB962C8B-B14F-4D97-AF65-F5344CB8AC3E}">
        <p14:creationId xmlns:p14="http://schemas.microsoft.com/office/powerpoint/2010/main" val="340550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32</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2042842" y="2335796"/>
            <a:ext cx="864228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0" i="0" dirty="0">
                <a:solidFill>
                  <a:srgbClr val="3C4043"/>
                </a:solidFill>
                <a:effectLst/>
                <a:latin typeface="Roboto" panose="02000000000000000000" pitchFamily="2" charset="0"/>
              </a:rPr>
              <a:t>Create a Kubernetes secret and expose using a file in the pod.</a:t>
            </a:r>
            <a:br>
              <a:rPr lang="en-US" sz="2400" dirty="0"/>
            </a:br>
            <a:r>
              <a:rPr lang="en-US" sz="2400" b="0" i="0" dirty="0">
                <a:solidFill>
                  <a:srgbClr val="3C4043"/>
                </a:solidFill>
                <a:effectLst/>
                <a:latin typeface="Roboto" panose="02000000000000000000" pitchFamily="2" charset="0"/>
              </a:rPr>
              <a:t>Name: secret01</a:t>
            </a:r>
            <a:br>
              <a:rPr lang="en-US" sz="2400" dirty="0"/>
            </a:br>
            <a:r>
              <a:rPr lang="en-US" sz="2400" b="0" i="0" dirty="0">
                <a:solidFill>
                  <a:srgbClr val="3C4043"/>
                </a:solidFill>
                <a:effectLst/>
                <a:latin typeface="Roboto" panose="02000000000000000000" pitchFamily="2" charset="0"/>
              </a:rPr>
              <a:t>password: </a:t>
            </a:r>
            <a:r>
              <a:rPr lang="en-US" sz="2400" b="0" i="0" dirty="0" err="1">
                <a:solidFill>
                  <a:srgbClr val="3C4043"/>
                </a:solidFill>
                <a:effectLst/>
                <a:latin typeface="Roboto" panose="02000000000000000000" pitchFamily="2" charset="0"/>
              </a:rPr>
              <a:t>mysecretpass</a:t>
            </a:r>
            <a:br>
              <a:rPr lang="en-US" sz="2400" dirty="0"/>
            </a:br>
            <a:r>
              <a:rPr lang="en-US" sz="2400" b="0" i="0" dirty="0">
                <a:solidFill>
                  <a:srgbClr val="3C4043"/>
                </a:solidFill>
                <a:effectLst/>
                <a:latin typeface="Roboto" panose="02000000000000000000" pitchFamily="2" charset="0"/>
              </a:rPr>
              <a:t>Export secret as a plain text file on the pod</a:t>
            </a:r>
            <a:endParaRPr lang="en-US" altLang="en-US" sz="2400" dirty="0">
              <a:cs typeface="Arial" panose="020B0604020202020204" pitchFamily="34" charset="0"/>
            </a:endParaRPr>
          </a:p>
        </p:txBody>
      </p:sp>
    </p:spTree>
    <p:extLst>
      <p:ext uri="{BB962C8B-B14F-4D97-AF65-F5344CB8AC3E}">
        <p14:creationId xmlns:p14="http://schemas.microsoft.com/office/powerpoint/2010/main" val="31154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33</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2042842" y="2151130"/>
            <a:ext cx="864228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0" i="0" dirty="0">
                <a:solidFill>
                  <a:srgbClr val="3C4043"/>
                </a:solidFill>
                <a:effectLst/>
                <a:latin typeface="Roboto" panose="02000000000000000000" pitchFamily="2" charset="0"/>
              </a:rPr>
              <a:t>Use imperative commands to create a secret named secret1 with key value pairs</a:t>
            </a:r>
            <a:br>
              <a:rPr lang="en-US" sz="2400" dirty="0"/>
            </a:br>
            <a:r>
              <a:rPr lang="en-US" sz="2400" b="0" i="0" dirty="0">
                <a:solidFill>
                  <a:srgbClr val="3C4043"/>
                </a:solidFill>
                <a:effectLst/>
                <a:latin typeface="Roboto" panose="02000000000000000000" pitchFamily="2" charset="0"/>
              </a:rPr>
              <a:t>username=my_user1</a:t>
            </a:r>
            <a:br>
              <a:rPr lang="en-US" sz="2400" dirty="0"/>
            </a:br>
            <a:r>
              <a:rPr lang="en-US" sz="2400" b="0" i="0" dirty="0">
                <a:solidFill>
                  <a:srgbClr val="3C4043"/>
                </a:solidFill>
                <a:effectLst/>
                <a:latin typeface="Roboto" panose="02000000000000000000" pitchFamily="2" charset="0"/>
              </a:rPr>
              <a:t>password=P@ssword1</a:t>
            </a:r>
            <a:br>
              <a:rPr lang="en-US" sz="2400" dirty="0"/>
            </a:br>
            <a:r>
              <a:rPr lang="en-US" sz="2400" b="0" i="0" dirty="0">
                <a:solidFill>
                  <a:srgbClr val="3C4043"/>
                </a:solidFill>
                <a:effectLst/>
                <a:latin typeface="Roboto" panose="02000000000000000000" pitchFamily="2" charset="0"/>
              </a:rPr>
              <a:t>Verify that the secret was created with the correct data</a:t>
            </a:r>
            <a:endParaRPr lang="en-US" altLang="en-US" sz="2400" dirty="0">
              <a:cs typeface="Arial" panose="020B0604020202020204" pitchFamily="34" charset="0"/>
            </a:endParaRPr>
          </a:p>
        </p:txBody>
      </p:sp>
    </p:spTree>
    <p:extLst>
      <p:ext uri="{BB962C8B-B14F-4D97-AF65-F5344CB8AC3E}">
        <p14:creationId xmlns:p14="http://schemas.microsoft.com/office/powerpoint/2010/main" val="374059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34</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2042842" y="2151130"/>
            <a:ext cx="864228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0" i="0" dirty="0">
                <a:solidFill>
                  <a:srgbClr val="3C4043"/>
                </a:solidFill>
                <a:effectLst/>
                <a:latin typeface="Roboto" panose="02000000000000000000" pitchFamily="2" charset="0"/>
              </a:rPr>
              <a:t>Create a </a:t>
            </a:r>
            <a:r>
              <a:rPr lang="en-US" sz="2400" b="0" i="0" dirty="0" err="1">
                <a:solidFill>
                  <a:srgbClr val="3C4043"/>
                </a:solidFill>
                <a:effectLst/>
                <a:latin typeface="Roboto" panose="02000000000000000000" pitchFamily="2" charset="0"/>
              </a:rPr>
              <a:t>yaml</a:t>
            </a:r>
            <a:r>
              <a:rPr lang="en-US" sz="2400" b="0" i="0" dirty="0">
                <a:solidFill>
                  <a:srgbClr val="3C4043"/>
                </a:solidFill>
                <a:effectLst/>
                <a:latin typeface="Roboto" panose="02000000000000000000" pitchFamily="2" charset="0"/>
              </a:rPr>
              <a:t> file to create a secret named secret2, with key value pairs</a:t>
            </a:r>
            <a:br>
              <a:rPr lang="en-US" sz="2400" dirty="0"/>
            </a:br>
            <a:r>
              <a:rPr lang="en-US" sz="2400" b="0" i="0" dirty="0">
                <a:solidFill>
                  <a:srgbClr val="3C4043"/>
                </a:solidFill>
                <a:effectLst/>
                <a:latin typeface="Roboto" panose="02000000000000000000" pitchFamily="2" charset="0"/>
              </a:rPr>
              <a:t>user2=my_user2</a:t>
            </a:r>
            <a:br>
              <a:rPr lang="en-US" sz="2400" dirty="0"/>
            </a:br>
            <a:r>
              <a:rPr lang="en-US" sz="2400" b="0" i="0" dirty="0">
                <a:solidFill>
                  <a:srgbClr val="3C4043"/>
                </a:solidFill>
                <a:effectLst/>
                <a:latin typeface="Roboto" panose="02000000000000000000" pitchFamily="2" charset="0"/>
              </a:rPr>
              <a:t>password2=P@ssword2</a:t>
            </a:r>
            <a:br>
              <a:rPr lang="en-US" sz="2400" dirty="0"/>
            </a:br>
            <a:r>
              <a:rPr lang="en-US" sz="2400" b="0" i="0" dirty="0">
                <a:solidFill>
                  <a:srgbClr val="3C4043"/>
                </a:solidFill>
                <a:effectLst/>
                <a:latin typeface="Roboto" panose="02000000000000000000" pitchFamily="2" charset="0"/>
              </a:rPr>
              <a:t>Verify that the secret was created with the correct data</a:t>
            </a:r>
            <a:endParaRPr lang="en-US" altLang="en-US" sz="2400" dirty="0">
              <a:cs typeface="Arial" panose="020B0604020202020204" pitchFamily="34" charset="0"/>
            </a:endParaRPr>
          </a:p>
        </p:txBody>
      </p:sp>
    </p:spTree>
    <p:extLst>
      <p:ext uri="{BB962C8B-B14F-4D97-AF65-F5344CB8AC3E}">
        <p14:creationId xmlns:p14="http://schemas.microsoft.com/office/powerpoint/2010/main" val="3786264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35</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2053116" y="2090561"/>
            <a:ext cx="864228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r>
              <a:rPr lang="en-US" sz="2400" b="0" i="0" dirty="0">
                <a:solidFill>
                  <a:srgbClr val="3C4043"/>
                </a:solidFill>
                <a:effectLst/>
                <a:latin typeface="Roboto" panose="02000000000000000000" pitchFamily="2" charset="0"/>
              </a:rPr>
              <a:t>Create a new </a:t>
            </a:r>
            <a:r>
              <a:rPr lang="en-US" sz="2400" b="0" i="0" dirty="0" err="1">
                <a:solidFill>
                  <a:srgbClr val="3C4043"/>
                </a:solidFill>
                <a:effectLst/>
                <a:latin typeface="Roboto" panose="02000000000000000000" pitchFamily="2" charset="0"/>
              </a:rPr>
              <a:t>ClusterRole</a:t>
            </a:r>
            <a:r>
              <a:rPr lang="en-US" sz="2400" b="0" i="0" dirty="0">
                <a:solidFill>
                  <a:srgbClr val="3C4043"/>
                </a:solidFill>
                <a:effectLst/>
                <a:latin typeface="Roboto" panose="02000000000000000000" pitchFamily="2" charset="0"/>
              </a:rPr>
              <a:t> named deployment-</a:t>
            </a:r>
            <a:r>
              <a:rPr lang="en-US" sz="2400" b="0" i="0" dirty="0" err="1">
                <a:solidFill>
                  <a:srgbClr val="3C4043"/>
                </a:solidFill>
                <a:effectLst/>
                <a:latin typeface="Roboto" panose="02000000000000000000" pitchFamily="2" charset="0"/>
              </a:rPr>
              <a:t>clusterrole</a:t>
            </a:r>
            <a:r>
              <a:rPr lang="en-US" sz="2400" b="0" i="0" dirty="0">
                <a:solidFill>
                  <a:srgbClr val="3C4043"/>
                </a:solidFill>
                <a:effectLst/>
                <a:latin typeface="Roboto" panose="02000000000000000000" pitchFamily="2" charset="0"/>
              </a:rPr>
              <a:t> that only allows the creation of the following resource types: </a:t>
            </a:r>
          </a:p>
          <a:p>
            <a:pPr algn="l">
              <a:buFont typeface="Arial" panose="020B0604020202020204" pitchFamily="34" charset="0"/>
              <a:buChar char="•"/>
            </a:pPr>
            <a:r>
              <a:rPr lang="en-US" sz="2400" b="0" i="0" dirty="0">
                <a:solidFill>
                  <a:srgbClr val="3C4043"/>
                </a:solidFill>
                <a:effectLst/>
                <a:latin typeface="Roboto" panose="02000000000000000000" pitchFamily="2" charset="0"/>
              </a:rPr>
              <a:t> Deployment</a:t>
            </a:r>
          </a:p>
          <a:p>
            <a:pPr algn="l">
              <a:buFont typeface="Arial" panose="020B0604020202020204" pitchFamily="34" charset="0"/>
              <a:buChar char="•"/>
            </a:pPr>
            <a:r>
              <a:rPr lang="en-US" sz="2400" b="0" i="0" dirty="0" err="1">
                <a:solidFill>
                  <a:srgbClr val="3C4043"/>
                </a:solidFill>
                <a:effectLst/>
                <a:latin typeface="Roboto" panose="02000000000000000000" pitchFamily="2" charset="0"/>
              </a:rPr>
              <a:t>StatefulSet</a:t>
            </a:r>
            <a:endParaRPr lang="en-US" sz="2400" b="0" i="0" dirty="0">
              <a:solidFill>
                <a:srgbClr val="3C4043"/>
              </a:solidFill>
              <a:effectLst/>
              <a:latin typeface="Roboto" panose="02000000000000000000" pitchFamily="2" charset="0"/>
            </a:endParaRPr>
          </a:p>
          <a:p>
            <a:pPr algn="l">
              <a:buFont typeface="Arial" panose="020B0604020202020204" pitchFamily="34" charset="0"/>
              <a:buChar char="•"/>
            </a:pPr>
            <a:r>
              <a:rPr lang="en-US" sz="2400" b="0" i="0" dirty="0" err="1">
                <a:solidFill>
                  <a:srgbClr val="3C4043"/>
                </a:solidFill>
                <a:effectLst/>
                <a:latin typeface="Roboto" panose="02000000000000000000" pitchFamily="2" charset="0"/>
              </a:rPr>
              <a:t>DaemonSet</a:t>
            </a:r>
            <a:endParaRPr lang="en-US" sz="2400" b="0" i="0" dirty="0">
              <a:solidFill>
                <a:srgbClr val="3C4043"/>
              </a:solidFill>
              <a:effectLst/>
              <a:latin typeface="Roboto" panose="02000000000000000000" pitchFamily="2" charset="0"/>
            </a:endParaRPr>
          </a:p>
          <a:p>
            <a:r>
              <a:rPr lang="en-US" sz="2400" b="0" i="0" dirty="0">
                <a:solidFill>
                  <a:srgbClr val="3C4043"/>
                </a:solidFill>
                <a:effectLst/>
                <a:latin typeface="Roboto" panose="02000000000000000000" pitchFamily="2" charset="0"/>
              </a:rPr>
              <a:t>Create a new </a:t>
            </a:r>
            <a:r>
              <a:rPr lang="en-US" sz="2400" b="0" i="0" dirty="0" err="1">
                <a:solidFill>
                  <a:srgbClr val="3C4043"/>
                </a:solidFill>
                <a:effectLst/>
                <a:latin typeface="Roboto" panose="02000000000000000000" pitchFamily="2" charset="0"/>
              </a:rPr>
              <a:t>ServiceAccount</a:t>
            </a:r>
            <a:r>
              <a:rPr lang="en-US" sz="2400" b="0" i="0" dirty="0">
                <a:solidFill>
                  <a:srgbClr val="3C4043"/>
                </a:solidFill>
                <a:effectLst/>
                <a:latin typeface="Roboto" panose="02000000000000000000" pitchFamily="2" charset="0"/>
              </a:rPr>
              <a:t> named </a:t>
            </a:r>
            <a:r>
              <a:rPr lang="en-US" sz="2400" b="0" i="0" dirty="0" err="1">
                <a:solidFill>
                  <a:srgbClr val="3C4043"/>
                </a:solidFill>
                <a:effectLst/>
                <a:latin typeface="Roboto" panose="02000000000000000000" pitchFamily="2" charset="0"/>
              </a:rPr>
              <a:t>cicd</a:t>
            </a:r>
            <a:r>
              <a:rPr lang="en-US" sz="2400" b="0" i="0" dirty="0">
                <a:solidFill>
                  <a:srgbClr val="3C4043"/>
                </a:solidFill>
                <a:effectLst/>
                <a:latin typeface="Roboto" panose="02000000000000000000" pitchFamily="2" charset="0"/>
              </a:rPr>
              <a:t>-token in namespace named app-team1. </a:t>
            </a:r>
            <a:br>
              <a:rPr lang="en-US" sz="2400" dirty="0"/>
            </a:br>
            <a:r>
              <a:rPr lang="en-US" sz="2400" b="0" i="0" dirty="0">
                <a:solidFill>
                  <a:srgbClr val="3C4043"/>
                </a:solidFill>
                <a:effectLst/>
                <a:latin typeface="Roboto" panose="02000000000000000000" pitchFamily="2" charset="0"/>
              </a:rPr>
              <a:t>Limited to namespace app-team1, bind the new </a:t>
            </a:r>
            <a:r>
              <a:rPr lang="en-US" sz="2400" b="0" i="0" dirty="0" err="1">
                <a:solidFill>
                  <a:srgbClr val="3C4043"/>
                </a:solidFill>
                <a:effectLst/>
                <a:latin typeface="Roboto" panose="02000000000000000000" pitchFamily="2" charset="0"/>
              </a:rPr>
              <a:t>ClusterRole</a:t>
            </a:r>
            <a:r>
              <a:rPr lang="en-US" sz="2400" b="0" i="0" dirty="0">
                <a:solidFill>
                  <a:srgbClr val="3C4043"/>
                </a:solidFill>
                <a:effectLst/>
                <a:latin typeface="Roboto" panose="02000000000000000000" pitchFamily="2" charset="0"/>
              </a:rPr>
              <a:t> -to the new </a:t>
            </a:r>
            <a:r>
              <a:rPr lang="en-US" sz="2400" b="0" i="0" dirty="0" err="1">
                <a:solidFill>
                  <a:srgbClr val="3C4043"/>
                </a:solidFill>
                <a:effectLst/>
                <a:latin typeface="Roboto" panose="02000000000000000000" pitchFamily="2" charset="0"/>
              </a:rPr>
              <a:t>ServiceAccount</a:t>
            </a:r>
            <a:r>
              <a:rPr lang="en-US" sz="2400" b="0" i="0" dirty="0">
                <a:solidFill>
                  <a:srgbClr val="3C4043"/>
                </a:solidFill>
                <a:effectLst/>
                <a:latin typeface="Roboto" panose="02000000000000000000" pitchFamily="2" charset="0"/>
              </a:rPr>
              <a:t> </a:t>
            </a:r>
            <a:r>
              <a:rPr lang="en-US" sz="2400" b="0" i="0" dirty="0" err="1">
                <a:solidFill>
                  <a:srgbClr val="3C4043"/>
                </a:solidFill>
                <a:effectLst/>
                <a:latin typeface="Roboto" panose="02000000000000000000" pitchFamily="2" charset="0"/>
              </a:rPr>
              <a:t>cicd</a:t>
            </a:r>
            <a:r>
              <a:rPr lang="en-US" sz="2400" b="0" i="0" dirty="0">
                <a:solidFill>
                  <a:srgbClr val="3C4043"/>
                </a:solidFill>
                <a:effectLst/>
                <a:latin typeface="Roboto" panose="02000000000000000000" pitchFamily="2" charset="0"/>
              </a:rPr>
              <a:t>-token.</a:t>
            </a:r>
            <a:endParaRPr lang="en-US" altLang="en-US" sz="2400" dirty="0">
              <a:cs typeface="Arial" panose="020B0604020202020204" pitchFamily="34" charset="0"/>
            </a:endParaRPr>
          </a:p>
        </p:txBody>
      </p:sp>
    </p:spTree>
    <p:extLst>
      <p:ext uri="{BB962C8B-B14F-4D97-AF65-F5344CB8AC3E}">
        <p14:creationId xmlns:p14="http://schemas.microsoft.com/office/powerpoint/2010/main" val="343025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4</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2464799"/>
            <a:ext cx="853782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Deploy a web-nginx pod using the nginx 1.25 image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With the labels set to tier=web-app</a:t>
            </a:r>
          </a:p>
        </p:txBody>
      </p:sp>
    </p:spTree>
    <p:extLst>
      <p:ext uri="{BB962C8B-B14F-4D97-AF65-F5344CB8AC3E}">
        <p14:creationId xmlns:p14="http://schemas.microsoft.com/office/powerpoint/2010/main" val="17622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5</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2033912"/>
            <a:ext cx="853782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static pod on node01 called static pod with image nginx and you have to make sure that it is recreated/restarted automatically in case of any failure happens</a:t>
            </a:r>
          </a:p>
        </p:txBody>
      </p:sp>
    </p:spTree>
    <p:extLst>
      <p:ext uri="{BB962C8B-B14F-4D97-AF65-F5344CB8AC3E}">
        <p14:creationId xmlns:p14="http://schemas.microsoft.com/office/powerpoint/2010/main" val="11397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6</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1900662"/>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pod called pod-multi with two containers, as given below:</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Container 1 - name: container1, image: nginx</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Container2 - name: container2, image: </a:t>
            </a:r>
            <a:r>
              <a:rPr lang="en-US" altLang="en-US" sz="2800" dirty="0" err="1"/>
              <a:t>busybox</a:t>
            </a:r>
            <a:r>
              <a:rPr lang="en-US" altLang="en-US" sz="2800" dirty="0"/>
              <a:t>, command: sleep 4800</a:t>
            </a:r>
          </a:p>
        </p:txBody>
      </p:sp>
    </p:spTree>
    <p:extLst>
      <p:ext uri="{BB962C8B-B14F-4D97-AF65-F5344CB8AC3E}">
        <p14:creationId xmlns:p14="http://schemas.microsoft.com/office/powerpoint/2010/main" val="94740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7</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2116105"/>
            <a:ext cx="8106313"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pod called test-pod in "custom" namespace belonging to the test environment (env=test) and backend tier (tier=backend).</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image: nginx:1.17</a:t>
            </a:r>
          </a:p>
        </p:txBody>
      </p:sp>
    </p:spTree>
    <p:extLst>
      <p:ext uri="{BB962C8B-B14F-4D97-AF65-F5344CB8AC3E}">
        <p14:creationId xmlns:p14="http://schemas.microsoft.com/office/powerpoint/2010/main" val="212949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8</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2546992"/>
            <a:ext cx="81063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Get the node node01 in JSON format and store it in a file at/node-</a:t>
            </a:r>
            <a:r>
              <a:rPr lang="en-US" altLang="en-US" sz="2800" dirty="0" err="1"/>
              <a:t>info.json</a:t>
            </a:r>
            <a:endParaRPr lang="en-US" altLang="en-US" sz="2800" dirty="0"/>
          </a:p>
        </p:txBody>
      </p:sp>
    </p:spTree>
    <p:extLst>
      <p:ext uri="{BB962C8B-B14F-4D97-AF65-F5344CB8AC3E}">
        <p14:creationId xmlns:p14="http://schemas.microsoft.com/office/powerpoint/2010/main" val="408147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9</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1900661"/>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Use JSON PATH query to retrieve the </a:t>
            </a:r>
            <a:r>
              <a:rPr lang="en-US" altLang="en-US" sz="2800" dirty="0" err="1"/>
              <a:t>os</a:t>
            </a:r>
            <a:r>
              <a:rPr lang="en-US" altLang="en-US" sz="2800" dirty="0"/>
              <a:t> images of all the nodes and store it in a file "all-nodes-os-info.txt" at root location.</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Note: The </a:t>
            </a:r>
            <a:r>
              <a:rPr lang="en-US" altLang="en-US" sz="2800" dirty="0" err="1"/>
              <a:t>osimage</a:t>
            </a:r>
            <a:r>
              <a:rPr lang="en-US" altLang="en-US" sz="2800" dirty="0"/>
              <a:t> are under the </a:t>
            </a:r>
            <a:r>
              <a:rPr lang="en-US" altLang="en-US" sz="2800" dirty="0" err="1"/>
              <a:t>nodelnfo</a:t>
            </a:r>
            <a:r>
              <a:rPr lang="en-US" altLang="en-US" sz="2800" dirty="0"/>
              <a:t> section under status of each node.</a:t>
            </a:r>
          </a:p>
        </p:txBody>
      </p:sp>
    </p:spTree>
    <p:extLst>
      <p:ext uri="{BB962C8B-B14F-4D97-AF65-F5344CB8AC3E}">
        <p14:creationId xmlns:p14="http://schemas.microsoft.com/office/powerpoint/2010/main" val="2749253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3515</TotalTime>
  <Words>1600</Words>
  <Application>Microsoft Office PowerPoint</Application>
  <PresentationFormat>Widescreen</PresentationFormat>
  <Paragraphs>128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samraiz bhatti</dc:creator>
  <cp:lastModifiedBy>samraiz bhatti</cp:lastModifiedBy>
  <cp:revision>86</cp:revision>
  <dcterms:created xsi:type="dcterms:W3CDTF">2024-05-06T10:53:15Z</dcterms:created>
  <dcterms:modified xsi:type="dcterms:W3CDTF">2024-05-31T11:39:23Z</dcterms:modified>
</cp:coreProperties>
</file>