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047F-3459-92EE-1E9A-34B8549F7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1905D4-D7EA-D77E-EC55-C8815B244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24FAF1-6D34-FAED-FCB5-4C00610503BB}"/>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71150E1F-6DE2-9477-FF9B-1941CF427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30D10-6C84-82CD-06C4-755970642EA2}"/>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68982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C394-9CAA-739E-1CFC-6B66889FE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DEF87-3D6D-CCC1-69AA-4D01C8EDE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1E43C-A738-DC84-886D-296521FC0BFC}"/>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999B1FE1-2CDC-F4D0-4504-54DEA2948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3C35A-4E09-B398-6A8E-00CE9CC89BB1}"/>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8093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3A970-614B-E985-66A7-21663BBD27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3FF90-0A8B-3502-CCDD-01AA04734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3BD9-451A-CA03-A716-954D4055F143}"/>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65DC5CC7-2C28-96C2-4C58-E090ACAD9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74622-FDA1-5C66-D86E-157DCD5B077B}"/>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5122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C0F8-ACEE-8A15-5B9F-28234C55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29C10-ED46-6C8C-58F1-C7700E600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B397B-0930-DBBA-EEC4-05B23735DDB1}"/>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6DE8FF61-A972-6058-5365-DB1ED8BD5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2EF8-9C3A-8985-5A6E-85C2CE5B9387}"/>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7634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D-1007-480A-EA70-E7D5D50C2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A9ADCF-DDBB-7E97-0374-48271FA9E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17748-504B-B60A-F24F-E8169E98B2A5}"/>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2C09FCBE-2769-82BE-8BFC-625A09FD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6E1C0-7F98-7581-1A65-9506CCEF0437}"/>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73338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9833-77EE-5EDA-D6B4-55C903899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6E56A-2042-22EF-AFFE-0A1EF19A4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2F05E5-7588-7A3D-BEEF-B7BF27E82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FA6CD1-091B-7248-9309-E03BD937B83B}"/>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6" name="Footer Placeholder 5">
            <a:extLst>
              <a:ext uri="{FF2B5EF4-FFF2-40B4-BE49-F238E27FC236}">
                <a16:creationId xmlns:a16="http://schemas.microsoft.com/office/drawing/2014/main" id="{AA2481CC-1BEF-D22D-EDC0-4D6EB1920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363C7-D7C8-6E3E-D66B-314E75DC3F32}"/>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52337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DA78-0A97-1837-E628-BA56F773A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55CC5-36CE-5DCF-3883-D3F6B005C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E206E-DBD7-4717-D17C-281000E7B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2EA8AA-32EF-D912-DBC7-25DD3DE9C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AB361-ED24-02C1-6747-1B801EDE3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EEC0B-23CC-8096-448F-837C1031ECBD}"/>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8" name="Footer Placeholder 7">
            <a:extLst>
              <a:ext uri="{FF2B5EF4-FFF2-40B4-BE49-F238E27FC236}">
                <a16:creationId xmlns:a16="http://schemas.microsoft.com/office/drawing/2014/main" id="{E6D78337-680E-1A4A-9FA2-3082412A92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5091AB-DC05-64B2-EC8F-417ED9E31F1A}"/>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57823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4C0A-E96F-5E96-838F-095064B114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3B38C-4D1F-1643-2E42-A08DBA081811}"/>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4" name="Footer Placeholder 3">
            <a:extLst>
              <a:ext uri="{FF2B5EF4-FFF2-40B4-BE49-F238E27FC236}">
                <a16:creationId xmlns:a16="http://schemas.microsoft.com/office/drawing/2014/main" id="{FBAB746B-3FEC-3275-F90E-711533FF4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C98C4B-D682-23BD-10D8-2569CA2D8E8A}"/>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10719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9EEAE4-653F-BB5E-F555-EC6EBBA01BF2}"/>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3" name="Footer Placeholder 2">
            <a:extLst>
              <a:ext uri="{FF2B5EF4-FFF2-40B4-BE49-F238E27FC236}">
                <a16:creationId xmlns:a16="http://schemas.microsoft.com/office/drawing/2014/main" id="{7245B05E-81DB-74D9-075B-B7E928CB9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8C22BA-884B-0E38-31E6-25644AE53DEF}"/>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96388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19F7-0BED-6C9C-91EC-3761FD59E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659B18-27DF-4382-3525-048B6D958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C4779-9BDE-8FB4-671A-005BBD124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9C860-2425-91BF-86E7-3C7F5C8BF636}"/>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6" name="Footer Placeholder 5">
            <a:extLst>
              <a:ext uri="{FF2B5EF4-FFF2-40B4-BE49-F238E27FC236}">
                <a16:creationId xmlns:a16="http://schemas.microsoft.com/office/drawing/2014/main" id="{9F5EAB30-F4A9-388D-707C-9BB14B234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03144-DCD5-D946-1BD9-FB932ED409FB}"/>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38078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4E00-DF12-9ED2-CBE0-B5104C66B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E092A1-3C96-780C-9542-CD23DFB70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60224-101F-93EE-A0C7-D6CD575A6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F5BBC-7FB5-F140-06D8-6DDB1F7F4EB1}"/>
              </a:ext>
            </a:extLst>
          </p:cNvPr>
          <p:cNvSpPr>
            <a:spLocks noGrp="1"/>
          </p:cNvSpPr>
          <p:nvPr>
            <p:ph type="dt" sz="half" idx="10"/>
          </p:nvPr>
        </p:nvSpPr>
        <p:spPr/>
        <p:txBody>
          <a:bodyPr/>
          <a:lstStyle/>
          <a:p>
            <a:fld id="{821FF8AF-0BC8-484C-9AF0-5635B9105D75}" type="datetimeFigureOut">
              <a:rPr lang="en-US" smtClean="0"/>
              <a:t>6/4/2024</a:t>
            </a:fld>
            <a:endParaRPr lang="en-US"/>
          </a:p>
        </p:txBody>
      </p:sp>
      <p:sp>
        <p:nvSpPr>
          <p:cNvPr id="6" name="Footer Placeholder 5">
            <a:extLst>
              <a:ext uri="{FF2B5EF4-FFF2-40B4-BE49-F238E27FC236}">
                <a16:creationId xmlns:a16="http://schemas.microsoft.com/office/drawing/2014/main" id="{0464083F-8755-20C1-63D7-61BC69E53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E633E-892D-D9D8-520D-B74B6F72C4ED}"/>
              </a:ext>
            </a:extLst>
          </p:cNvPr>
          <p:cNvSpPr>
            <a:spLocks noGrp="1"/>
          </p:cNvSpPr>
          <p:nvPr>
            <p:ph type="sldNum" sz="quarter" idx="12"/>
          </p:nvPr>
        </p:nvSpPr>
        <p:spPr/>
        <p:txBody>
          <a:bodyPr/>
          <a:lstStyle/>
          <a:p>
            <a:fld id="{36532342-CA56-4D2E-9B01-7E51F5B0E5E3}" type="slidenum">
              <a:rPr lang="en-US" smtClean="0"/>
              <a:t>‹#›</a:t>
            </a:fld>
            <a:endParaRPr lang="en-US"/>
          </a:p>
        </p:txBody>
      </p:sp>
    </p:spTree>
    <p:extLst>
      <p:ext uri="{BB962C8B-B14F-4D97-AF65-F5344CB8AC3E}">
        <p14:creationId xmlns:p14="http://schemas.microsoft.com/office/powerpoint/2010/main" val="21759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6CD5C-6145-E161-D781-166388CEA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8B185C-817B-1105-1AE7-C27E8DE5C6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9CA82-0D29-35AE-AE07-579B69523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FF8AF-0BC8-484C-9AF0-5635B9105D75}" type="datetimeFigureOut">
              <a:rPr lang="en-US" smtClean="0"/>
              <a:t>6/4/2024</a:t>
            </a:fld>
            <a:endParaRPr lang="en-US"/>
          </a:p>
        </p:txBody>
      </p:sp>
      <p:sp>
        <p:nvSpPr>
          <p:cNvPr id="5" name="Footer Placeholder 4">
            <a:extLst>
              <a:ext uri="{FF2B5EF4-FFF2-40B4-BE49-F238E27FC236}">
                <a16:creationId xmlns:a16="http://schemas.microsoft.com/office/drawing/2014/main" id="{A53A5169-277C-5948-6B90-2E51CD0A4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2A256-B028-AFC7-F515-63B2B1C3B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32342-CA56-4D2E-9B01-7E51F5B0E5E3}" type="slidenum">
              <a:rPr lang="en-US" smtClean="0"/>
              <a:t>‹#›</a:t>
            </a:fld>
            <a:endParaRPr lang="en-US"/>
          </a:p>
        </p:txBody>
      </p:sp>
    </p:spTree>
    <p:extLst>
      <p:ext uri="{BB962C8B-B14F-4D97-AF65-F5344CB8AC3E}">
        <p14:creationId xmlns:p14="http://schemas.microsoft.com/office/powerpoint/2010/main" val="15667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0C2D950-4C97-9218-CBC5-4A01441F000A}"/>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a:t>
            </a:r>
          </a:p>
        </p:txBody>
      </p:sp>
      <p:sp>
        <p:nvSpPr>
          <p:cNvPr id="7" name="Rectangle 2">
            <a:extLst>
              <a:ext uri="{FF2B5EF4-FFF2-40B4-BE49-F238E27FC236}">
                <a16:creationId xmlns:a16="http://schemas.microsoft.com/office/drawing/2014/main" id="{7C4A093B-D9FA-0776-B954-5257A3B18420}"/>
              </a:ext>
            </a:extLst>
          </p:cNvPr>
          <p:cNvSpPr>
            <a:spLocks noChangeArrowheads="1"/>
          </p:cNvSpPr>
          <p:nvPr/>
        </p:nvSpPr>
        <p:spPr bwMode="auto">
          <a:xfrm rot="10800000" flipV="1">
            <a:off x="1530848" y="1730577"/>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a:t>
            </a:r>
            <a:r>
              <a:rPr lang="en-US" altLang="en-US" sz="2800" dirty="0" err="1"/>
              <a:t>replicaset</a:t>
            </a:r>
            <a:r>
              <a:rPr lang="en-US" altLang="en-US" sz="2800" dirty="0"/>
              <a:t> (</a:t>
            </a:r>
            <a:r>
              <a:rPr lang="en-US" altLang="en-US" sz="2800" dirty="0" err="1"/>
              <a:t>name:mychip</a:t>
            </a:r>
            <a:r>
              <a:rPr lang="en-US" altLang="en-US" sz="2800" dirty="0"/>
              <a:t>, </a:t>
            </a:r>
            <a:r>
              <a:rPr lang="en-US" altLang="en-US" sz="2800" dirty="0" err="1"/>
              <a:t>image:busybox</a:t>
            </a:r>
            <a:r>
              <a:rPr lang="en-US" altLang="en-US" sz="2800" dirty="0"/>
              <a:t>, </a:t>
            </a:r>
            <a:r>
              <a:rPr lang="en-US" altLang="en-US" sz="2800" dirty="0" err="1"/>
              <a:t>Replicaset</a:t>
            </a:r>
            <a:r>
              <a:rPr lang="en-US" altLang="en-US" sz="2800" dirty="0"/>
              <a:t>: 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There is already a pod running in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the total  count of pods running in the cluster not more than 4.</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FF0000"/>
                </a:solidFill>
              </a:rPr>
              <a:t>Note</a:t>
            </a:r>
            <a:r>
              <a:rPr lang="en-US" altLang="en-US" sz="2800" dirty="0"/>
              <a:t>: Create scenario</a:t>
            </a:r>
          </a:p>
        </p:txBody>
      </p:sp>
    </p:spTree>
    <p:extLst>
      <p:ext uri="{BB962C8B-B14F-4D97-AF65-F5344CB8AC3E}">
        <p14:creationId xmlns:p14="http://schemas.microsoft.com/office/powerpoint/2010/main" val="91462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FCCA48F-5DB8-985B-2618-4BCC8BACCDB3}"/>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10</a:t>
            </a:r>
          </a:p>
        </p:txBody>
      </p:sp>
      <p:sp>
        <p:nvSpPr>
          <p:cNvPr id="5" name="Rectangle 2">
            <a:extLst>
              <a:ext uri="{FF2B5EF4-FFF2-40B4-BE49-F238E27FC236}">
                <a16:creationId xmlns:a16="http://schemas.microsoft.com/office/drawing/2014/main" id="{CD21330D-17BE-98B7-EAD4-C6F55F1FB093}"/>
              </a:ext>
            </a:extLst>
          </p:cNvPr>
          <p:cNvSpPr>
            <a:spLocks noChangeArrowheads="1"/>
          </p:cNvSpPr>
          <p:nvPr/>
        </p:nvSpPr>
        <p:spPr bwMode="auto">
          <a:xfrm rot="10800000" flipV="1">
            <a:off x="1263718" y="1777685"/>
            <a:ext cx="853782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new deployment called first-project, with image </a:t>
            </a:r>
            <a:r>
              <a:rPr lang="en-US" altLang="en-US" sz="2800" dirty="0" err="1"/>
              <a:t>busybox</a:t>
            </a:r>
            <a:r>
              <a:rPr lang="en-US" altLang="en-US" sz="2800" dirty="0"/>
              <a:t> and 1 replica .Next upgrade the deployment to version busybox:1.28 using rolling update.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Make sure that version upgrade is recorded in the resource annotation.</a:t>
            </a:r>
          </a:p>
        </p:txBody>
      </p:sp>
    </p:spTree>
    <p:extLst>
      <p:ext uri="{BB962C8B-B14F-4D97-AF65-F5344CB8AC3E}">
        <p14:creationId xmlns:p14="http://schemas.microsoft.com/office/powerpoint/2010/main" val="120906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EE09D7D-9CAC-1F75-4778-1E05B4DA8246}"/>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11</a:t>
            </a:r>
          </a:p>
        </p:txBody>
      </p:sp>
      <p:sp>
        <p:nvSpPr>
          <p:cNvPr id="5" name="Rectangle 2">
            <a:extLst>
              <a:ext uri="{FF2B5EF4-FFF2-40B4-BE49-F238E27FC236}">
                <a16:creationId xmlns:a16="http://schemas.microsoft.com/office/drawing/2014/main" id="{DD4FBA44-5938-F289-73B0-DD5DA80343C4}"/>
              </a:ext>
            </a:extLst>
          </p:cNvPr>
          <p:cNvSpPr>
            <a:spLocks noChangeArrowheads="1"/>
          </p:cNvSpPr>
          <p:nvPr/>
        </p:nvSpPr>
        <p:spPr bwMode="auto">
          <a:xfrm rot="10800000" flipV="1">
            <a:off x="1263718" y="2033912"/>
            <a:ext cx="853782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static pod on node01 called static pod with image nginx and you have to make sure that it is recreated/restarted automatically in case of any failure happens</a:t>
            </a:r>
          </a:p>
        </p:txBody>
      </p:sp>
    </p:spTree>
    <p:extLst>
      <p:ext uri="{BB962C8B-B14F-4D97-AF65-F5344CB8AC3E}">
        <p14:creationId xmlns:p14="http://schemas.microsoft.com/office/powerpoint/2010/main" val="299706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73DFCCF-D1D8-F5F7-D4D8-93AAEA6045DD}"/>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12</a:t>
            </a:r>
          </a:p>
        </p:txBody>
      </p:sp>
      <p:sp>
        <p:nvSpPr>
          <p:cNvPr id="5" name="Rectangle 2">
            <a:extLst>
              <a:ext uri="{FF2B5EF4-FFF2-40B4-BE49-F238E27FC236}">
                <a16:creationId xmlns:a16="http://schemas.microsoft.com/office/drawing/2014/main" id="{574CCD3F-621E-8A5A-5703-CBC03463EEED}"/>
              </a:ext>
            </a:extLst>
          </p:cNvPr>
          <p:cNvSpPr>
            <a:spLocks noChangeArrowheads="1"/>
          </p:cNvSpPr>
          <p:nvPr/>
        </p:nvSpPr>
        <p:spPr bwMode="auto">
          <a:xfrm rot="10800000" flipV="1">
            <a:off x="1325364" y="1900661"/>
            <a:ext cx="810631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JSON PATH query to retrieve the </a:t>
            </a:r>
            <a:r>
              <a:rPr lang="en-US" altLang="en-US" sz="2800" dirty="0" err="1"/>
              <a:t>os</a:t>
            </a:r>
            <a:r>
              <a:rPr lang="en-US" altLang="en-US" sz="2800" dirty="0"/>
              <a:t> images of all the nodes and store it in a file "all-nodes-os-info.txt" at root location.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Note: The </a:t>
            </a:r>
            <a:r>
              <a:rPr lang="en-US" altLang="en-US" sz="2800" dirty="0" err="1"/>
              <a:t>osimage</a:t>
            </a:r>
            <a:r>
              <a:rPr lang="en-US" altLang="en-US" sz="2800" dirty="0"/>
              <a:t> are under the </a:t>
            </a:r>
            <a:r>
              <a:rPr lang="en-US" altLang="en-US" sz="2800" dirty="0" err="1"/>
              <a:t>nodelnfo</a:t>
            </a:r>
            <a:r>
              <a:rPr lang="en-US" altLang="en-US" sz="2800" dirty="0"/>
              <a:t> section under status of each node.</a:t>
            </a:r>
          </a:p>
        </p:txBody>
      </p:sp>
    </p:spTree>
    <p:extLst>
      <p:ext uri="{BB962C8B-B14F-4D97-AF65-F5344CB8AC3E}">
        <p14:creationId xmlns:p14="http://schemas.microsoft.com/office/powerpoint/2010/main" val="169428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8B48120-41BB-68DE-D6F6-E9EFA2FCB256}"/>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13</a:t>
            </a:r>
          </a:p>
        </p:txBody>
      </p:sp>
      <p:sp>
        <p:nvSpPr>
          <p:cNvPr id="5" name="Rectangle 2">
            <a:extLst>
              <a:ext uri="{FF2B5EF4-FFF2-40B4-BE49-F238E27FC236}">
                <a16:creationId xmlns:a16="http://schemas.microsoft.com/office/drawing/2014/main" id="{CBF8F43D-6DB6-B433-78F4-012A07E43505}"/>
              </a:ext>
            </a:extLst>
          </p:cNvPr>
          <p:cNvSpPr>
            <a:spLocks noChangeArrowheads="1"/>
          </p:cNvSpPr>
          <p:nvPr/>
        </p:nvSpPr>
        <p:spPr bwMode="auto">
          <a:xfrm rot="10800000" flipV="1">
            <a:off x="1541122" y="1874728"/>
            <a:ext cx="810631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nginx pod called </a:t>
            </a:r>
            <a:r>
              <a:rPr lang="en-US" altLang="en-US" sz="2800" dirty="0" err="1"/>
              <a:t>dns</a:t>
            </a:r>
            <a:r>
              <a:rPr lang="en-US" altLang="en-US" sz="2800" dirty="0"/>
              <a:t>-resolver using image nginx expose it internally with a service called </a:t>
            </a:r>
            <a:r>
              <a:rPr lang="en-US" altLang="en-US" sz="2800" dirty="0" err="1"/>
              <a:t>dns</a:t>
            </a:r>
            <a:r>
              <a:rPr lang="en-US" altLang="en-US" sz="2800" dirty="0"/>
              <a:t>-resolver-service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check if pod and service name are resolvable from within the cluster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use the image: busybox:1.28 for </a:t>
            </a:r>
            <a:r>
              <a:rPr lang="en-US" altLang="en-US" sz="2800" dirty="0" err="1"/>
              <a:t>dns</a:t>
            </a:r>
            <a:r>
              <a:rPr lang="en-US" altLang="en-US" sz="2800" dirty="0"/>
              <a:t> lookup</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save the result in /root/</a:t>
            </a:r>
            <a:r>
              <a:rPr lang="en-US" altLang="en-US" sz="2800" dirty="0" err="1"/>
              <a:t>nginx.svc</a:t>
            </a:r>
            <a:endParaRPr lang="en-US" altLang="en-US" sz="2800" dirty="0"/>
          </a:p>
        </p:txBody>
      </p:sp>
    </p:spTree>
    <p:extLst>
      <p:ext uri="{BB962C8B-B14F-4D97-AF65-F5344CB8AC3E}">
        <p14:creationId xmlns:p14="http://schemas.microsoft.com/office/powerpoint/2010/main" val="25884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A076DB-7946-A67C-0949-F80B2E6534F6}"/>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14</a:t>
            </a:r>
          </a:p>
        </p:txBody>
      </p:sp>
      <p:sp>
        <p:nvSpPr>
          <p:cNvPr id="5" name="Rectangle 2">
            <a:extLst>
              <a:ext uri="{FF2B5EF4-FFF2-40B4-BE49-F238E27FC236}">
                <a16:creationId xmlns:a16="http://schemas.microsoft.com/office/drawing/2014/main" id="{18FCD038-65C7-97BB-2A1D-0A85BB5E9A63}"/>
              </a:ext>
            </a:extLst>
          </p:cNvPr>
          <p:cNvSpPr>
            <a:spLocks noChangeArrowheads="1"/>
          </p:cNvSpPr>
          <p:nvPr/>
        </p:nvSpPr>
        <p:spPr bwMode="auto">
          <a:xfrm rot="10800000" flipV="1">
            <a:off x="2042842" y="2151130"/>
            <a:ext cx="864228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0" i="0" dirty="0">
                <a:solidFill>
                  <a:srgbClr val="3C4043"/>
                </a:solidFill>
                <a:effectLst/>
                <a:latin typeface="Roboto" panose="02000000000000000000" pitchFamily="2" charset="0"/>
              </a:rPr>
              <a:t>Use imperative commands to create a secret named secret1 with key value pairs</a:t>
            </a:r>
            <a:br>
              <a:rPr lang="en-US" sz="2400" dirty="0"/>
            </a:br>
            <a:r>
              <a:rPr lang="en-US" sz="2400" b="0" i="0" dirty="0">
                <a:solidFill>
                  <a:srgbClr val="3C4043"/>
                </a:solidFill>
                <a:effectLst/>
                <a:latin typeface="Roboto" panose="02000000000000000000" pitchFamily="2" charset="0"/>
              </a:rPr>
              <a:t>username=</a:t>
            </a:r>
            <a:r>
              <a:rPr lang="en-US" sz="2400" b="0" i="0" dirty="0" err="1">
                <a:solidFill>
                  <a:srgbClr val="3C4043"/>
                </a:solidFill>
                <a:effectLst/>
                <a:latin typeface="Roboto" panose="02000000000000000000" pitchFamily="2" charset="0"/>
              </a:rPr>
              <a:t>alex</a:t>
            </a:r>
            <a:br>
              <a:rPr lang="en-US" sz="2400" dirty="0"/>
            </a:br>
            <a:r>
              <a:rPr lang="en-US" sz="2400" b="0" i="0" dirty="0">
                <a:solidFill>
                  <a:srgbClr val="3C4043"/>
                </a:solidFill>
                <a:effectLst/>
                <a:latin typeface="Roboto" panose="02000000000000000000" pitchFamily="2" charset="0"/>
              </a:rPr>
              <a:t>password=alex1</a:t>
            </a:r>
            <a:br>
              <a:rPr lang="en-US" sz="2400" dirty="0"/>
            </a:br>
            <a:r>
              <a:rPr lang="en-US" sz="2400" b="0" i="0" dirty="0">
                <a:solidFill>
                  <a:srgbClr val="3C4043"/>
                </a:solidFill>
                <a:effectLst/>
                <a:latin typeface="Roboto" panose="02000000000000000000" pitchFamily="2" charset="0"/>
              </a:rPr>
              <a:t>Verify that the secret was created with the correct data</a:t>
            </a:r>
            <a:endParaRPr lang="en-US" altLang="en-US" sz="2400" dirty="0">
              <a:cs typeface="Arial" panose="020B0604020202020204" pitchFamily="34" charset="0"/>
            </a:endParaRPr>
          </a:p>
        </p:txBody>
      </p:sp>
    </p:spTree>
    <p:extLst>
      <p:ext uri="{BB962C8B-B14F-4D97-AF65-F5344CB8AC3E}">
        <p14:creationId xmlns:p14="http://schemas.microsoft.com/office/powerpoint/2010/main" val="331871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07FC126-E079-8F48-227A-7C88352523F7}"/>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15</a:t>
            </a:r>
          </a:p>
        </p:txBody>
      </p:sp>
      <p:sp>
        <p:nvSpPr>
          <p:cNvPr id="5" name="Rectangle 2">
            <a:extLst>
              <a:ext uri="{FF2B5EF4-FFF2-40B4-BE49-F238E27FC236}">
                <a16:creationId xmlns:a16="http://schemas.microsoft.com/office/drawing/2014/main" id="{6D6F37B4-1A1C-6445-BA51-232232388545}"/>
              </a:ext>
            </a:extLst>
          </p:cNvPr>
          <p:cNvSpPr>
            <a:spLocks noChangeArrowheads="1"/>
          </p:cNvSpPr>
          <p:nvPr/>
        </p:nvSpPr>
        <p:spPr bwMode="auto">
          <a:xfrm rot="10800000" flipV="1">
            <a:off x="2053116" y="2090561"/>
            <a:ext cx="864228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r>
              <a:rPr lang="en-US" sz="2400" b="0" i="0" dirty="0">
                <a:solidFill>
                  <a:srgbClr val="3C4043"/>
                </a:solidFill>
                <a:effectLst/>
                <a:latin typeface="Roboto" panose="02000000000000000000" pitchFamily="2" charset="0"/>
              </a:rPr>
              <a:t>Create a new </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named deployment-</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that only allows the creation of the following resource types: </a:t>
            </a:r>
          </a:p>
          <a:p>
            <a:pPr algn="l">
              <a:buFont typeface="Arial" panose="020B0604020202020204" pitchFamily="34" charset="0"/>
              <a:buChar char="•"/>
            </a:pPr>
            <a:r>
              <a:rPr lang="en-US" sz="2400" b="0" i="0" dirty="0">
                <a:solidFill>
                  <a:srgbClr val="3C4043"/>
                </a:solidFill>
                <a:effectLst/>
                <a:latin typeface="Roboto" panose="02000000000000000000" pitchFamily="2" charset="0"/>
              </a:rPr>
              <a:t> Deployment</a:t>
            </a:r>
          </a:p>
          <a:p>
            <a:pPr algn="l">
              <a:buFont typeface="Arial" panose="020B0604020202020204" pitchFamily="34" charset="0"/>
              <a:buChar char="•"/>
            </a:pPr>
            <a:r>
              <a:rPr lang="en-US" sz="2400" b="0" i="0" dirty="0" err="1">
                <a:solidFill>
                  <a:srgbClr val="3C4043"/>
                </a:solidFill>
                <a:effectLst/>
                <a:latin typeface="Roboto" panose="02000000000000000000" pitchFamily="2" charset="0"/>
              </a:rPr>
              <a:t>StatefulSet</a:t>
            </a:r>
            <a:endParaRPr lang="en-US" sz="2400" b="0" i="0" dirty="0">
              <a:solidFill>
                <a:srgbClr val="3C4043"/>
              </a:solidFill>
              <a:effectLst/>
              <a:latin typeface="Roboto" panose="02000000000000000000" pitchFamily="2" charset="0"/>
            </a:endParaRPr>
          </a:p>
          <a:p>
            <a:pPr algn="l">
              <a:buFont typeface="Arial" panose="020B0604020202020204" pitchFamily="34" charset="0"/>
              <a:buChar char="•"/>
            </a:pPr>
            <a:r>
              <a:rPr lang="en-US" sz="2400" b="0" i="0" dirty="0" err="1">
                <a:solidFill>
                  <a:srgbClr val="3C4043"/>
                </a:solidFill>
                <a:effectLst/>
                <a:latin typeface="Roboto" panose="02000000000000000000" pitchFamily="2" charset="0"/>
              </a:rPr>
              <a:t>DaemonSet</a:t>
            </a:r>
            <a:endParaRPr lang="en-US" sz="2400" b="0" i="0" dirty="0">
              <a:solidFill>
                <a:srgbClr val="3C4043"/>
              </a:solidFill>
              <a:effectLst/>
              <a:latin typeface="Roboto" panose="02000000000000000000" pitchFamily="2" charset="0"/>
            </a:endParaRPr>
          </a:p>
          <a:p>
            <a:r>
              <a:rPr lang="en-US" sz="2400" b="0" i="0" dirty="0">
                <a:solidFill>
                  <a:srgbClr val="3C4043"/>
                </a:solidFill>
                <a:effectLst/>
                <a:latin typeface="Roboto" panose="02000000000000000000" pitchFamily="2" charset="0"/>
              </a:rPr>
              <a:t>Create a new </a:t>
            </a:r>
            <a:r>
              <a:rPr lang="en-US" sz="2400" b="0" i="0" dirty="0" err="1">
                <a:solidFill>
                  <a:srgbClr val="3C4043"/>
                </a:solidFill>
                <a:effectLst/>
                <a:latin typeface="Roboto" panose="02000000000000000000" pitchFamily="2" charset="0"/>
              </a:rPr>
              <a:t>ServiceAccount</a:t>
            </a:r>
            <a:r>
              <a:rPr lang="en-US" sz="2400" b="0" i="0" dirty="0">
                <a:solidFill>
                  <a:srgbClr val="3C4043"/>
                </a:solidFill>
                <a:effectLst/>
                <a:latin typeface="Roboto" panose="02000000000000000000" pitchFamily="2" charset="0"/>
              </a:rPr>
              <a:t> named </a:t>
            </a:r>
            <a:r>
              <a:rPr lang="en-US" sz="2400" b="0" i="0" dirty="0" err="1">
                <a:solidFill>
                  <a:srgbClr val="3C4043"/>
                </a:solidFill>
                <a:effectLst/>
                <a:latin typeface="Roboto" panose="02000000000000000000" pitchFamily="2" charset="0"/>
              </a:rPr>
              <a:t>cicd</a:t>
            </a:r>
            <a:r>
              <a:rPr lang="en-US" sz="2400" b="0" i="0" dirty="0">
                <a:solidFill>
                  <a:srgbClr val="3C4043"/>
                </a:solidFill>
                <a:effectLst/>
                <a:latin typeface="Roboto" panose="02000000000000000000" pitchFamily="2" charset="0"/>
              </a:rPr>
              <a:t>-token in namespace named app-team1. </a:t>
            </a:r>
            <a:br>
              <a:rPr lang="en-US" sz="2400" dirty="0"/>
            </a:br>
            <a:r>
              <a:rPr lang="en-US" sz="2400" b="0" i="0" dirty="0">
                <a:solidFill>
                  <a:srgbClr val="3C4043"/>
                </a:solidFill>
                <a:effectLst/>
                <a:latin typeface="Roboto" panose="02000000000000000000" pitchFamily="2" charset="0"/>
              </a:rPr>
              <a:t>Limited to namespace app-team1, bind the new </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-to the new </a:t>
            </a:r>
            <a:r>
              <a:rPr lang="en-US" sz="2400" b="0" i="0" dirty="0" err="1">
                <a:solidFill>
                  <a:srgbClr val="3C4043"/>
                </a:solidFill>
                <a:effectLst/>
                <a:latin typeface="Roboto" panose="02000000000000000000" pitchFamily="2" charset="0"/>
              </a:rPr>
              <a:t>ServiceAccount</a:t>
            </a:r>
            <a:r>
              <a:rPr lang="en-US" sz="2400" b="0" i="0" dirty="0">
                <a:solidFill>
                  <a:srgbClr val="3C4043"/>
                </a:solidFill>
                <a:effectLst/>
                <a:latin typeface="Roboto" panose="02000000000000000000" pitchFamily="2" charset="0"/>
              </a:rPr>
              <a:t> </a:t>
            </a:r>
            <a:r>
              <a:rPr lang="en-US" sz="2400" b="0" i="0" dirty="0" err="1">
                <a:solidFill>
                  <a:srgbClr val="3C4043"/>
                </a:solidFill>
                <a:effectLst/>
                <a:latin typeface="Roboto" panose="02000000000000000000" pitchFamily="2" charset="0"/>
              </a:rPr>
              <a:t>cicd</a:t>
            </a:r>
            <a:r>
              <a:rPr lang="en-US" sz="2400" b="0" i="0" dirty="0">
                <a:solidFill>
                  <a:srgbClr val="3C4043"/>
                </a:solidFill>
                <a:effectLst/>
                <a:latin typeface="Roboto" panose="02000000000000000000" pitchFamily="2" charset="0"/>
              </a:rPr>
              <a:t>-token.</a:t>
            </a:r>
            <a:endParaRPr lang="en-US" altLang="en-US" sz="2400" dirty="0">
              <a:cs typeface="Arial" panose="020B0604020202020204" pitchFamily="34" charset="0"/>
            </a:endParaRPr>
          </a:p>
        </p:txBody>
      </p:sp>
    </p:spTree>
    <p:extLst>
      <p:ext uri="{BB962C8B-B14F-4D97-AF65-F5344CB8AC3E}">
        <p14:creationId xmlns:p14="http://schemas.microsoft.com/office/powerpoint/2010/main" val="113165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E51B9F4-80AA-9CEA-8608-DB029C8B06C8}"/>
              </a:ext>
            </a:extLst>
          </p:cNvPr>
          <p:cNvSpPr>
            <a:spLocks noChangeArrowheads="1"/>
          </p:cNvSpPr>
          <p:nvPr/>
        </p:nvSpPr>
        <p:spPr bwMode="auto">
          <a:xfrm rot="10800000" flipV="1">
            <a:off x="3256903" y="1176862"/>
            <a:ext cx="51679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16</a:t>
            </a:r>
          </a:p>
        </p:txBody>
      </p:sp>
      <p:sp>
        <p:nvSpPr>
          <p:cNvPr id="5" name="Rectangle 2">
            <a:extLst>
              <a:ext uri="{FF2B5EF4-FFF2-40B4-BE49-F238E27FC236}">
                <a16:creationId xmlns:a16="http://schemas.microsoft.com/office/drawing/2014/main" id="{3964920C-4C4A-FBC2-BDC9-62931B2956F1}"/>
              </a:ext>
            </a:extLst>
          </p:cNvPr>
          <p:cNvSpPr>
            <a:spLocks noChangeArrowheads="1"/>
          </p:cNvSpPr>
          <p:nvPr/>
        </p:nvSpPr>
        <p:spPr bwMode="auto">
          <a:xfrm rot="10800000" flipV="1">
            <a:off x="2053116" y="2090561"/>
            <a:ext cx="864228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r>
              <a:rPr lang="en-US" sz="2400" b="0" i="0" dirty="0">
                <a:solidFill>
                  <a:srgbClr val="3C4043"/>
                </a:solidFill>
                <a:effectLst/>
                <a:latin typeface="Roboto" panose="02000000000000000000" pitchFamily="2" charset="0"/>
              </a:rPr>
              <a:t>Create Namespace applications</a:t>
            </a:r>
            <a:br>
              <a:rPr lang="en-US" sz="2400" dirty="0"/>
            </a:br>
            <a:r>
              <a:rPr lang="en-US" sz="2400" b="0" i="0" dirty="0">
                <a:solidFill>
                  <a:srgbClr val="3C4043"/>
                </a:solidFill>
                <a:effectLst/>
                <a:latin typeface="Roboto" panose="02000000000000000000" pitchFamily="2" charset="0"/>
              </a:rPr>
              <a:t>User smoke should be allowed to create and delete Pods, Deployments and </a:t>
            </a:r>
            <a:r>
              <a:rPr lang="en-US" sz="2400" b="0" i="0" dirty="0" err="1">
                <a:solidFill>
                  <a:srgbClr val="3C4043"/>
                </a:solidFill>
                <a:effectLst/>
                <a:latin typeface="Roboto" panose="02000000000000000000" pitchFamily="2" charset="0"/>
              </a:rPr>
              <a:t>StatefulSets</a:t>
            </a:r>
            <a:r>
              <a:rPr lang="en-US" sz="2400" b="0" i="0" dirty="0">
                <a:solidFill>
                  <a:srgbClr val="3C4043"/>
                </a:solidFill>
                <a:effectLst/>
                <a:latin typeface="Roboto" panose="02000000000000000000" pitchFamily="2" charset="0"/>
              </a:rPr>
              <a:t> in Namespace applications</a:t>
            </a:r>
            <a:br>
              <a:rPr lang="en-US" sz="2400" dirty="0"/>
            </a:br>
            <a:r>
              <a:rPr lang="en-US" sz="2400" b="0" i="0" dirty="0">
                <a:solidFill>
                  <a:srgbClr val="3C4043"/>
                </a:solidFill>
                <a:effectLst/>
                <a:latin typeface="Roboto" panose="02000000000000000000" pitchFamily="2" charset="0"/>
              </a:rPr>
              <a:t>User smoke should have view permissions (like the permissions of the default </a:t>
            </a:r>
            <a:r>
              <a:rPr lang="en-US" sz="2400" b="0" i="0" dirty="0" err="1">
                <a:solidFill>
                  <a:srgbClr val="3C4043"/>
                </a:solidFill>
                <a:effectLst/>
                <a:latin typeface="Roboto" panose="02000000000000000000" pitchFamily="2" charset="0"/>
              </a:rPr>
              <a:t>ClusterRole</a:t>
            </a:r>
            <a:r>
              <a:rPr lang="en-US" sz="2400" b="0" i="0" dirty="0">
                <a:solidFill>
                  <a:srgbClr val="3C4043"/>
                </a:solidFill>
                <a:effectLst/>
                <a:latin typeface="Roboto" panose="02000000000000000000" pitchFamily="2" charset="0"/>
              </a:rPr>
              <a:t> named view) in all Namespaces but not in </a:t>
            </a:r>
            <a:r>
              <a:rPr lang="en-US" sz="2400" b="0" i="0" dirty="0" err="1">
                <a:solidFill>
                  <a:srgbClr val="3C4043"/>
                </a:solidFill>
                <a:effectLst/>
                <a:latin typeface="Roboto" panose="02000000000000000000" pitchFamily="2" charset="0"/>
              </a:rPr>
              <a:t>kube</a:t>
            </a:r>
            <a:r>
              <a:rPr lang="en-US" sz="2400" b="0" i="0" dirty="0">
                <a:solidFill>
                  <a:srgbClr val="3C4043"/>
                </a:solidFill>
                <a:effectLst/>
                <a:latin typeface="Roboto" panose="02000000000000000000" pitchFamily="2" charset="0"/>
              </a:rPr>
              <a:t>-system</a:t>
            </a:r>
            <a:br>
              <a:rPr lang="en-US" sz="2400" dirty="0"/>
            </a:br>
            <a:r>
              <a:rPr lang="en-US" sz="2400" b="0" i="0" dirty="0">
                <a:solidFill>
                  <a:srgbClr val="3C4043"/>
                </a:solidFill>
                <a:effectLst/>
                <a:latin typeface="Roboto" panose="02000000000000000000" pitchFamily="2" charset="0"/>
              </a:rPr>
              <a:t>User smoke should be allowed to see available Secrets in Namespace applications. Just Secret names, no data.</a:t>
            </a:r>
            <a:br>
              <a:rPr lang="en-US" sz="2400" dirty="0"/>
            </a:br>
            <a:r>
              <a:rPr lang="en-US" sz="2400" b="0" i="0" dirty="0">
                <a:solidFill>
                  <a:srgbClr val="3C4043"/>
                </a:solidFill>
                <a:effectLst/>
                <a:latin typeface="Roboto" panose="02000000000000000000" pitchFamily="2" charset="0"/>
              </a:rPr>
              <a:t>Verify everything using </a:t>
            </a:r>
            <a:r>
              <a:rPr lang="en-US" sz="2400" b="0" i="0" dirty="0" err="1">
                <a:solidFill>
                  <a:srgbClr val="3C4043"/>
                </a:solidFill>
                <a:effectLst/>
                <a:latin typeface="Roboto" panose="02000000000000000000" pitchFamily="2" charset="0"/>
              </a:rPr>
              <a:t>kubectl</a:t>
            </a:r>
            <a:r>
              <a:rPr lang="en-US" sz="2400" b="0" i="0" dirty="0">
                <a:solidFill>
                  <a:srgbClr val="3C4043"/>
                </a:solidFill>
                <a:effectLst/>
                <a:latin typeface="Roboto" panose="02000000000000000000" pitchFamily="2" charset="0"/>
              </a:rPr>
              <a:t> auth can-</a:t>
            </a:r>
            <a:r>
              <a:rPr lang="en-US" sz="2400" b="0" i="0" dirty="0" err="1">
                <a:solidFill>
                  <a:srgbClr val="3C4043"/>
                </a:solidFill>
                <a:effectLst/>
                <a:latin typeface="Roboto" panose="02000000000000000000" pitchFamily="2" charset="0"/>
              </a:rPr>
              <a:t>i</a:t>
            </a:r>
            <a:endParaRPr lang="en-US" altLang="en-US" sz="2400" dirty="0">
              <a:cs typeface="Arial" panose="020B0604020202020204" pitchFamily="34" charset="0"/>
            </a:endParaRPr>
          </a:p>
        </p:txBody>
      </p:sp>
    </p:spTree>
    <p:extLst>
      <p:ext uri="{BB962C8B-B14F-4D97-AF65-F5344CB8AC3E}">
        <p14:creationId xmlns:p14="http://schemas.microsoft.com/office/powerpoint/2010/main" val="380209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B3F9285-72D9-E5EC-112B-B7D559697B34}"/>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17</a:t>
            </a:r>
          </a:p>
        </p:txBody>
      </p:sp>
      <p:sp>
        <p:nvSpPr>
          <p:cNvPr id="5" name="Rectangle 2">
            <a:extLst>
              <a:ext uri="{FF2B5EF4-FFF2-40B4-BE49-F238E27FC236}">
                <a16:creationId xmlns:a16="http://schemas.microsoft.com/office/drawing/2014/main" id="{DC55BA58-F1BD-C2E7-3C13-5207DD2B4684}"/>
              </a:ext>
            </a:extLst>
          </p:cNvPr>
          <p:cNvSpPr>
            <a:spLocks noChangeArrowheads="1"/>
          </p:cNvSpPr>
          <p:nvPr/>
        </p:nvSpPr>
        <p:spPr bwMode="auto">
          <a:xfrm rot="10800000" flipV="1">
            <a:off x="1910989" y="2346877"/>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You can find a pod named </a:t>
            </a:r>
            <a:r>
              <a:rPr lang="en-US" altLang="en-US" sz="2400" b="1" dirty="0" err="1">
                <a:cs typeface="Arial" panose="020B0604020202020204" pitchFamily="34" charset="0"/>
              </a:rPr>
              <a:t>myfirstpod</a:t>
            </a:r>
            <a:r>
              <a:rPr lang="en-US" altLang="en-US" sz="2400" dirty="0">
                <a:cs typeface="Arial" panose="020B0604020202020204" pitchFamily="34" charset="0"/>
              </a:rPr>
              <a:t> running in the cluster take the container logs and the container id of the c2 container and save it into the below mentioned location, restart the c2 container and write the cluster events to the /root/event.log file</a:t>
            </a:r>
          </a:p>
          <a:p>
            <a:pPr algn="ctr"/>
            <a:r>
              <a:rPr lang="en-US" altLang="en-US" sz="2400" dirty="0">
                <a:cs typeface="Arial" panose="020B0604020202020204" pitchFamily="34" charset="0"/>
              </a:rPr>
              <a:t>Log save to /root/logs.txt</a:t>
            </a:r>
          </a:p>
          <a:p>
            <a:pPr algn="ctr"/>
            <a:r>
              <a:rPr lang="en-US" altLang="en-US" sz="2400" dirty="0">
                <a:cs typeface="Arial" panose="020B0604020202020204" pitchFamily="34" charset="0"/>
              </a:rPr>
              <a:t>Container id to /root/id.txt</a:t>
            </a:r>
          </a:p>
        </p:txBody>
      </p:sp>
    </p:spTree>
    <p:extLst>
      <p:ext uri="{BB962C8B-B14F-4D97-AF65-F5344CB8AC3E}">
        <p14:creationId xmlns:p14="http://schemas.microsoft.com/office/powerpoint/2010/main" val="14630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9BC682-BB32-B261-4132-418BDC280958}"/>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2</a:t>
            </a:r>
          </a:p>
        </p:txBody>
      </p:sp>
      <p:sp>
        <p:nvSpPr>
          <p:cNvPr id="5" name="Rectangle 2">
            <a:extLst>
              <a:ext uri="{FF2B5EF4-FFF2-40B4-BE49-F238E27FC236}">
                <a16:creationId xmlns:a16="http://schemas.microsoft.com/office/drawing/2014/main" id="{1DEFF131-EFF6-4384-0B88-F413887C007D}"/>
              </a:ext>
            </a:extLst>
          </p:cNvPr>
          <p:cNvSpPr>
            <a:spLocks noChangeArrowheads="1"/>
          </p:cNvSpPr>
          <p:nvPr/>
        </p:nvSpPr>
        <p:spPr bwMode="auto">
          <a:xfrm rot="10800000" flipV="1">
            <a:off x="1571944" y="1839718"/>
            <a:ext cx="8106313"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Create a network policy named “double” in default namespace. There should be two types ingress and egress.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The ingress should block traffic from IP range of your choice except some other IP range. Should also have namespace and pod selector.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Ports for ingress policy should be 6379.</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t>For egress, it should allow traffic to an IP range of your choice on 5978 port.</a:t>
            </a:r>
          </a:p>
        </p:txBody>
      </p:sp>
    </p:spTree>
    <p:extLst>
      <p:ext uri="{BB962C8B-B14F-4D97-AF65-F5344CB8AC3E}">
        <p14:creationId xmlns:p14="http://schemas.microsoft.com/office/powerpoint/2010/main" val="296321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12B28CA-DB6F-07D1-25EC-9862468639A5}"/>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3</a:t>
            </a:r>
          </a:p>
        </p:txBody>
      </p:sp>
      <p:sp>
        <p:nvSpPr>
          <p:cNvPr id="5" name="Rectangle 2">
            <a:extLst>
              <a:ext uri="{FF2B5EF4-FFF2-40B4-BE49-F238E27FC236}">
                <a16:creationId xmlns:a16="http://schemas.microsoft.com/office/drawing/2014/main" id="{6A3D2471-B709-CF45-30D3-53694FD5C9B5}"/>
              </a:ext>
            </a:extLst>
          </p:cNvPr>
          <p:cNvSpPr>
            <a:spLocks noChangeArrowheads="1"/>
          </p:cNvSpPr>
          <p:nvPr/>
        </p:nvSpPr>
        <p:spPr bwMode="auto">
          <a:xfrm rot="10800000" flipV="1">
            <a:off x="1571944" y="2116721"/>
            <a:ext cx="81063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You have access to multiple clusters from your main terminal through </a:t>
            </a:r>
            <a:r>
              <a:rPr lang="en-US" altLang="en-US" sz="2400" dirty="0" err="1"/>
              <a:t>kubectl</a:t>
            </a:r>
            <a:r>
              <a:rPr lang="en-US" altLang="en-US" sz="2400" dirty="0"/>
              <a:t> contexts. Write all those context names into /opt/course/1/contexts.</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Next write a command to display the current context into /opt/course/1/context_default_kubectl.sh, the command should use </a:t>
            </a:r>
            <a:r>
              <a:rPr lang="en-US" altLang="en-US" sz="2400" dirty="0" err="1"/>
              <a:t>kubectl</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Finally write a second command doing the same thing into /opt/course/1/context_default_no_kubectl.sh, but without the use of </a:t>
            </a:r>
            <a:r>
              <a:rPr lang="en-US" altLang="en-US" sz="2400" dirty="0" err="1"/>
              <a:t>kubectl</a:t>
            </a:r>
            <a:r>
              <a:rPr lang="en-US" altLang="en-US" sz="2400" dirty="0"/>
              <a:t>.</a:t>
            </a:r>
          </a:p>
        </p:txBody>
      </p:sp>
    </p:spTree>
    <p:extLst>
      <p:ext uri="{BB962C8B-B14F-4D97-AF65-F5344CB8AC3E}">
        <p14:creationId xmlns:p14="http://schemas.microsoft.com/office/powerpoint/2010/main" val="35956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CC93941-2B40-D7E9-3883-C2532A46BE17}"/>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4</a:t>
            </a:r>
          </a:p>
        </p:txBody>
      </p:sp>
      <p:sp>
        <p:nvSpPr>
          <p:cNvPr id="7" name="Rectangle 2">
            <a:extLst>
              <a:ext uri="{FF2B5EF4-FFF2-40B4-BE49-F238E27FC236}">
                <a16:creationId xmlns:a16="http://schemas.microsoft.com/office/drawing/2014/main" id="{CEE21666-615D-6D16-444A-9716D1598B5E}"/>
              </a:ext>
            </a:extLst>
          </p:cNvPr>
          <p:cNvSpPr>
            <a:spLocks noChangeArrowheads="1"/>
          </p:cNvSpPr>
          <p:nvPr/>
        </p:nvSpPr>
        <p:spPr bwMode="auto">
          <a:xfrm rot="10800000" flipV="1">
            <a:off x="1571944" y="2486053"/>
            <a:ext cx="810631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There are various pods in all </a:t>
            </a:r>
            <a:r>
              <a:rPr lang="en-US" altLang="en-US" sz="2400" dirty="0" err="1"/>
              <a:t>namespaces.Write</a:t>
            </a:r>
            <a:r>
              <a:rPr lang="en-US" altLang="en-US" sz="2400" dirty="0"/>
              <a:t> a command into /opt/course/5/find_pods.sh which lists all pods sorted by their age (</a:t>
            </a:r>
            <a:r>
              <a:rPr lang="en-US" altLang="en-US" sz="2400" dirty="0" err="1"/>
              <a:t>metadata.creationTimestamp</a:t>
            </a:r>
            <a:r>
              <a:rPr lang="en-US" altLang="en-US" sz="2400" dirty="0"/>
              <a:t>).</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Write a second command into /opt/course/5/find_pods_uid.sh which lists all pods sorted by field </a:t>
            </a:r>
            <a:r>
              <a:rPr lang="en-US" altLang="en-US" sz="2400" dirty="0" err="1"/>
              <a:t>metadata.uid</a:t>
            </a:r>
            <a:r>
              <a:rPr lang="en-US" altLang="en-US" sz="2400" dirty="0"/>
              <a:t>. Use </a:t>
            </a:r>
            <a:r>
              <a:rPr lang="en-US" altLang="en-US" sz="2400" dirty="0" err="1"/>
              <a:t>kubectl</a:t>
            </a:r>
            <a:r>
              <a:rPr lang="en-US" altLang="en-US" sz="2400" dirty="0"/>
              <a:t> sorting for both commands</a:t>
            </a:r>
          </a:p>
        </p:txBody>
      </p:sp>
    </p:spTree>
    <p:extLst>
      <p:ext uri="{BB962C8B-B14F-4D97-AF65-F5344CB8AC3E}">
        <p14:creationId xmlns:p14="http://schemas.microsoft.com/office/powerpoint/2010/main" val="41159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1BC69B8-1D5B-33FA-8718-84E948991B50}"/>
              </a:ext>
            </a:extLst>
          </p:cNvPr>
          <p:cNvSpPr>
            <a:spLocks noChangeArrowheads="1"/>
          </p:cNvSpPr>
          <p:nvPr/>
        </p:nvSpPr>
        <p:spPr bwMode="auto">
          <a:xfrm rot="10800000" flipV="1">
            <a:off x="3380198" y="991928"/>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5</a:t>
            </a:r>
          </a:p>
        </p:txBody>
      </p:sp>
      <p:sp>
        <p:nvSpPr>
          <p:cNvPr id="5" name="Rectangle 2">
            <a:extLst>
              <a:ext uri="{FF2B5EF4-FFF2-40B4-BE49-F238E27FC236}">
                <a16:creationId xmlns:a16="http://schemas.microsoft.com/office/drawing/2014/main" id="{DDDA63AA-EB20-FD1D-26B8-EAB545360BC5}"/>
              </a:ext>
            </a:extLst>
          </p:cNvPr>
          <p:cNvSpPr>
            <a:spLocks noChangeArrowheads="1"/>
          </p:cNvSpPr>
          <p:nvPr/>
        </p:nvSpPr>
        <p:spPr bwMode="auto">
          <a:xfrm rot="10800000" flipV="1">
            <a:off x="1674686" y="2423332"/>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400" dirty="0"/>
              <a:t>Upgrade the cluster (master and worker node) from 1.29.0 to 1.29.5-1.1.Make sure to first drain both node and make it available after upgrade</a:t>
            </a:r>
          </a:p>
        </p:txBody>
      </p:sp>
    </p:spTree>
    <p:extLst>
      <p:ext uri="{BB962C8B-B14F-4D97-AF65-F5344CB8AC3E}">
        <p14:creationId xmlns:p14="http://schemas.microsoft.com/office/powerpoint/2010/main" val="4502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6567161-EBA0-6237-FD3D-3A123AFBACBB}"/>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6</a:t>
            </a:r>
          </a:p>
        </p:txBody>
      </p:sp>
      <p:sp>
        <p:nvSpPr>
          <p:cNvPr id="5" name="Rectangle 2">
            <a:extLst>
              <a:ext uri="{FF2B5EF4-FFF2-40B4-BE49-F238E27FC236}">
                <a16:creationId xmlns:a16="http://schemas.microsoft.com/office/drawing/2014/main" id="{C4118F7B-8495-BE91-03C2-C86EE2971676}"/>
              </a:ext>
            </a:extLst>
          </p:cNvPr>
          <p:cNvSpPr>
            <a:spLocks noChangeArrowheads="1"/>
          </p:cNvSpPr>
          <p:nvPr/>
        </p:nvSpPr>
        <p:spPr bwMode="auto">
          <a:xfrm rot="10800000" flipV="1">
            <a:off x="1900715" y="2079093"/>
            <a:ext cx="81063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Create a new user “</a:t>
            </a:r>
            <a:r>
              <a:rPr lang="en-US" altLang="en-US" sz="2400" dirty="0" err="1">
                <a:cs typeface="Arial" panose="020B0604020202020204" pitchFamily="34" charset="0"/>
              </a:rPr>
              <a:t>alex</a:t>
            </a:r>
            <a:r>
              <a:rPr lang="en-US" altLang="en-US" sz="2400" dirty="0">
                <a:cs typeface="Arial" panose="020B0604020202020204" pitchFamily="34" charset="0"/>
              </a:rPr>
              <a:t>” .Grant him access to the cluster.</a:t>
            </a:r>
          </a:p>
          <a:p>
            <a:pPr algn="ctr"/>
            <a:r>
              <a:rPr lang="en-US" altLang="en-US" sz="2400" dirty="0">
                <a:cs typeface="Arial" panose="020B0604020202020204" pitchFamily="34" charset="0"/>
              </a:rPr>
              <a:t>User “</a:t>
            </a:r>
            <a:r>
              <a:rPr lang="en-US" altLang="en-US" sz="2400" dirty="0" err="1">
                <a:cs typeface="Arial" panose="020B0604020202020204" pitchFamily="34" charset="0"/>
              </a:rPr>
              <a:t>alex</a:t>
            </a:r>
            <a:r>
              <a:rPr lang="en-US" altLang="en-US" sz="2400" dirty="0">
                <a:cs typeface="Arial" panose="020B0604020202020204" pitchFamily="34" charset="0"/>
              </a:rPr>
              <a:t>” should have permission to create, list, get, update and delete pods. The private key exists at location:</a:t>
            </a:r>
          </a:p>
          <a:p>
            <a:pPr algn="ctr"/>
            <a:r>
              <a:rPr lang="en-US" altLang="en-US" sz="2400" dirty="0">
                <a:cs typeface="Arial" panose="020B0604020202020204" pitchFamily="34" charset="0"/>
              </a:rPr>
              <a:t>/root/ </a:t>
            </a:r>
            <a:r>
              <a:rPr lang="en-US" altLang="en-US" sz="2400" dirty="0" err="1">
                <a:cs typeface="Arial" panose="020B0604020202020204" pitchFamily="34" charset="0"/>
              </a:rPr>
              <a:t>alex</a:t>
            </a:r>
            <a:r>
              <a:rPr lang="en-US" altLang="en-US" sz="2400" dirty="0">
                <a:cs typeface="Arial" panose="020B0604020202020204" pitchFamily="34" charset="0"/>
              </a:rPr>
              <a:t>/.key and </a:t>
            </a:r>
            <a:r>
              <a:rPr lang="en-US" altLang="en-US" sz="2400" dirty="0" err="1">
                <a:cs typeface="Arial" panose="020B0604020202020204" pitchFamily="34" charset="0"/>
              </a:rPr>
              <a:t>csr</a:t>
            </a:r>
            <a:r>
              <a:rPr lang="en-US" altLang="en-US" sz="2400" dirty="0">
                <a:cs typeface="Arial" panose="020B0604020202020204" pitchFamily="34" charset="0"/>
              </a:rPr>
              <a:t> at /root/ </a:t>
            </a:r>
            <a:r>
              <a:rPr lang="en-US" altLang="en-US" sz="2400" dirty="0" err="1">
                <a:cs typeface="Arial" panose="020B0604020202020204" pitchFamily="34" charset="0"/>
              </a:rPr>
              <a:t>alex.csr</a:t>
            </a:r>
            <a:endParaRPr lang="en-US" altLang="en-US" sz="2400" dirty="0">
              <a:cs typeface="Arial" panose="020B0604020202020204" pitchFamily="34" charset="0"/>
            </a:endParaRPr>
          </a:p>
        </p:txBody>
      </p:sp>
    </p:spTree>
    <p:extLst>
      <p:ext uri="{BB962C8B-B14F-4D97-AF65-F5344CB8AC3E}">
        <p14:creationId xmlns:p14="http://schemas.microsoft.com/office/powerpoint/2010/main" val="354397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8257F0A-52CD-315F-63B1-2619E510BBAE}"/>
              </a:ext>
            </a:extLst>
          </p:cNvPr>
          <p:cNvSpPr>
            <a:spLocks noChangeArrowheads="1"/>
          </p:cNvSpPr>
          <p:nvPr/>
        </p:nvSpPr>
        <p:spPr bwMode="auto">
          <a:xfrm rot="10800000" flipV="1">
            <a:off x="3431569" y="231640"/>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7</a:t>
            </a:r>
          </a:p>
        </p:txBody>
      </p:sp>
      <p:sp>
        <p:nvSpPr>
          <p:cNvPr id="5" name="Rectangle 2">
            <a:extLst>
              <a:ext uri="{FF2B5EF4-FFF2-40B4-BE49-F238E27FC236}">
                <a16:creationId xmlns:a16="http://schemas.microsoft.com/office/drawing/2014/main" id="{A072D888-77B6-1B0C-B678-B6D90BF63397}"/>
              </a:ext>
            </a:extLst>
          </p:cNvPr>
          <p:cNvSpPr>
            <a:spLocks noChangeArrowheads="1"/>
          </p:cNvSpPr>
          <p:nvPr/>
        </p:nvSpPr>
        <p:spPr bwMode="auto">
          <a:xfrm rot="10800000" flipV="1">
            <a:off x="1756878" y="1136379"/>
            <a:ext cx="810631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b="0" i="0" dirty="0">
                <a:solidFill>
                  <a:srgbClr val="0D0D0D"/>
                </a:solidFill>
                <a:effectLst/>
                <a:highlight>
                  <a:srgbClr val="FFFFFF"/>
                </a:highlight>
                <a:cs typeface="Arial" panose="020B0604020202020204" pitchFamily="34" charset="0"/>
              </a:rPr>
              <a:t>Create a Persistent Volume (PV) and a corresponding Persistent Volume Claim (PVC) and then use it in a Pod.</a:t>
            </a:r>
          </a:p>
          <a:p>
            <a:pPr algn="ctr"/>
            <a:r>
              <a:rPr lang="en-US" altLang="en-US" sz="2000" dirty="0">
                <a:cs typeface="Arial" panose="020B0604020202020204" pitchFamily="34" charset="0"/>
              </a:rPr>
              <a:t>1.Create a Persistent Volume named my-</a:t>
            </a:r>
            <a:r>
              <a:rPr lang="en-US" altLang="en-US" sz="2000" dirty="0" err="1">
                <a:cs typeface="Arial" panose="020B0604020202020204" pitchFamily="34" charset="0"/>
              </a:rPr>
              <a:t>pv</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Capacity: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err="1">
                <a:cs typeface="Arial" panose="020B0604020202020204" pitchFamily="34" charset="0"/>
              </a:rPr>
              <a:t>HostPath</a:t>
            </a:r>
            <a:r>
              <a:rPr lang="en-US" altLang="en-US" sz="2000" dirty="0">
                <a:cs typeface="Arial" panose="020B0604020202020204" pitchFamily="34" charset="0"/>
              </a:rPr>
              <a:t>: /</a:t>
            </a:r>
            <a:r>
              <a:rPr lang="en-US" altLang="en-US" sz="2000" dirty="0" err="1">
                <a:cs typeface="Arial" panose="020B0604020202020204" pitchFamily="34" charset="0"/>
              </a:rPr>
              <a:t>mnt</a:t>
            </a:r>
            <a:r>
              <a:rPr lang="en-US" altLang="en-US" sz="2000" dirty="0">
                <a:cs typeface="Arial" panose="020B0604020202020204" pitchFamily="34" charset="0"/>
              </a:rPr>
              <a:t>/data</a:t>
            </a: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2.Create a Persistent Volume Claim named my-</a:t>
            </a:r>
            <a:r>
              <a:rPr lang="en-US" altLang="en-US" sz="2000" dirty="0" err="1">
                <a:cs typeface="Arial" panose="020B0604020202020204" pitchFamily="34" charset="0"/>
              </a:rPr>
              <a:t>pvc</a:t>
            </a:r>
            <a:r>
              <a:rPr lang="en-US" altLang="en-US" sz="2000" dirty="0">
                <a:cs typeface="Arial" panose="020B0604020202020204" pitchFamily="34" charset="0"/>
              </a:rPr>
              <a:t> with the following specifications:</a:t>
            </a:r>
          </a:p>
          <a:p>
            <a:pPr algn="ctr"/>
            <a:r>
              <a:rPr lang="en-US" altLang="en-US" sz="2000" dirty="0">
                <a:cs typeface="Arial" panose="020B0604020202020204" pitchFamily="34" charset="0"/>
              </a:rPr>
              <a:t>Requested Storage: 1Gi</a:t>
            </a:r>
          </a:p>
          <a:p>
            <a:pPr algn="ctr"/>
            <a:r>
              <a:rPr lang="en-US" altLang="en-US" sz="2000" dirty="0">
                <a:cs typeface="Arial" panose="020B0604020202020204" pitchFamily="34" charset="0"/>
              </a:rPr>
              <a:t>Access Modes: </a:t>
            </a:r>
            <a:r>
              <a:rPr lang="en-US" altLang="en-US" sz="2000" dirty="0" err="1">
                <a:cs typeface="Arial" panose="020B0604020202020204" pitchFamily="34" charset="0"/>
              </a:rPr>
              <a:t>ReadWriteOnce</a:t>
            </a:r>
            <a:endParaRPr lang="en-US" altLang="en-US" sz="2000" dirty="0">
              <a:cs typeface="Arial" panose="020B0604020202020204" pitchFamily="34" charset="0"/>
            </a:endParaRPr>
          </a:p>
          <a:p>
            <a:pPr algn="ctr"/>
            <a:r>
              <a:rPr lang="en-US" altLang="en-US" sz="2000" dirty="0">
                <a:cs typeface="Arial" panose="020B0604020202020204" pitchFamily="34" charset="0"/>
              </a:rPr>
              <a:t>Storage Class: manual</a:t>
            </a:r>
          </a:p>
          <a:p>
            <a:pPr algn="ctr"/>
            <a:r>
              <a:rPr lang="en-US" altLang="en-US" sz="2000" dirty="0">
                <a:cs typeface="Arial" panose="020B0604020202020204" pitchFamily="34" charset="0"/>
              </a:rPr>
              <a:t>3.Create mount the volume at /</a:t>
            </a:r>
            <a:r>
              <a:rPr lang="en-US" altLang="en-US" sz="2000" dirty="0" err="1">
                <a:cs typeface="Arial" panose="020B0604020202020204" pitchFamily="34" charset="0"/>
              </a:rPr>
              <a:t>usr</a:t>
            </a:r>
            <a:r>
              <a:rPr lang="en-US" altLang="en-US" sz="2000" dirty="0">
                <a:cs typeface="Arial" panose="020B0604020202020204" pitchFamily="34" charset="0"/>
              </a:rPr>
              <a:t>/share Pod named nginx-pod that uses the PVC my-</a:t>
            </a:r>
            <a:r>
              <a:rPr lang="en-US" altLang="en-US" sz="2000" dirty="0" err="1">
                <a:cs typeface="Arial" panose="020B0604020202020204" pitchFamily="34" charset="0"/>
              </a:rPr>
              <a:t>pvc</a:t>
            </a:r>
            <a:r>
              <a:rPr lang="en-US" altLang="en-US" sz="2000" dirty="0">
                <a:cs typeface="Arial" panose="020B0604020202020204" pitchFamily="34" charset="0"/>
              </a:rPr>
              <a:t> to are/nginx/html.</a:t>
            </a:r>
          </a:p>
          <a:p>
            <a:pPr algn="ctr"/>
            <a:r>
              <a:rPr lang="en-US" altLang="en-US" sz="2000" dirty="0">
                <a:cs typeface="Arial" panose="020B0604020202020204" pitchFamily="34" charset="0"/>
              </a:rPr>
              <a:t>4.Verify that the Pod is running and using the Persistent Volume.</a:t>
            </a:r>
          </a:p>
        </p:txBody>
      </p:sp>
    </p:spTree>
    <p:extLst>
      <p:ext uri="{BB962C8B-B14F-4D97-AF65-F5344CB8AC3E}">
        <p14:creationId xmlns:p14="http://schemas.microsoft.com/office/powerpoint/2010/main" val="28816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9BE06DA-83C8-2493-9DC1-E9491715567A}"/>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8</a:t>
            </a:r>
          </a:p>
        </p:txBody>
      </p:sp>
      <p:sp>
        <p:nvSpPr>
          <p:cNvPr id="7" name="Rectangle 2">
            <a:extLst>
              <a:ext uri="{FF2B5EF4-FFF2-40B4-BE49-F238E27FC236}">
                <a16:creationId xmlns:a16="http://schemas.microsoft.com/office/drawing/2014/main" id="{14F11CC6-381A-81AD-17E2-71E1EE4E0A02}"/>
              </a:ext>
            </a:extLst>
          </p:cNvPr>
          <p:cNvSpPr>
            <a:spLocks noChangeArrowheads="1"/>
          </p:cNvSpPr>
          <p:nvPr/>
        </p:nvSpPr>
        <p:spPr bwMode="auto">
          <a:xfrm rot="10800000" flipV="1">
            <a:off x="1931537" y="2335676"/>
            <a:ext cx="810631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Find the schedulable nodes in the cluster and save the name and count into the below file.</a:t>
            </a:r>
          </a:p>
          <a:p>
            <a:pPr algn="ctr"/>
            <a:r>
              <a:rPr lang="en-US" altLang="en-US" sz="2400" dirty="0">
                <a:cs typeface="Arial" panose="020B0604020202020204" pitchFamily="34" charset="0"/>
              </a:rPr>
              <a:t>File path: /root/nodes.txt</a:t>
            </a:r>
          </a:p>
        </p:txBody>
      </p:sp>
    </p:spTree>
    <p:extLst>
      <p:ext uri="{BB962C8B-B14F-4D97-AF65-F5344CB8AC3E}">
        <p14:creationId xmlns:p14="http://schemas.microsoft.com/office/powerpoint/2010/main" val="175910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4C5A835-49E5-92F0-5305-A927A354DDBB}"/>
              </a:ext>
            </a:extLst>
          </p:cNvPr>
          <p:cNvSpPr>
            <a:spLocks noChangeArrowheads="1"/>
          </p:cNvSpPr>
          <p:nvPr/>
        </p:nvSpPr>
        <p:spPr bwMode="auto">
          <a:xfrm rot="10800000" flipV="1">
            <a:off x="3780887" y="1187137"/>
            <a:ext cx="39966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u="sng" dirty="0">
                <a:solidFill>
                  <a:schemeClr val="accent1"/>
                </a:solidFill>
              </a:rPr>
              <a:t>Question # 9</a:t>
            </a:r>
          </a:p>
        </p:txBody>
      </p:sp>
      <p:sp>
        <p:nvSpPr>
          <p:cNvPr id="5" name="Rectangle 2">
            <a:extLst>
              <a:ext uri="{FF2B5EF4-FFF2-40B4-BE49-F238E27FC236}">
                <a16:creationId xmlns:a16="http://schemas.microsoft.com/office/drawing/2014/main" id="{CAE34EB9-96E9-1976-58C5-6AF339DFFFD3}"/>
              </a:ext>
            </a:extLst>
          </p:cNvPr>
          <p:cNvSpPr>
            <a:spLocks noChangeArrowheads="1"/>
          </p:cNvSpPr>
          <p:nvPr/>
        </p:nvSpPr>
        <p:spPr bwMode="auto">
          <a:xfrm rot="10800000" flipV="1">
            <a:off x="1931537" y="2192377"/>
            <a:ext cx="810631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cs typeface="Arial" panose="020B0604020202020204" pitchFamily="34" charset="0"/>
              </a:rPr>
              <a:t>There is a pod running in node. Take a backup of the pod ETCD database and then delete the pod and restore the pod again.</a:t>
            </a:r>
          </a:p>
          <a:p>
            <a:pPr algn="ctr"/>
            <a:r>
              <a:rPr lang="en-US" altLang="en-US" sz="2400" dirty="0">
                <a:solidFill>
                  <a:srgbClr val="FF0000"/>
                </a:solidFill>
                <a:cs typeface="Arial" panose="020B0604020202020204" pitchFamily="34" charset="0"/>
              </a:rPr>
              <a:t>Note</a:t>
            </a:r>
            <a:r>
              <a:rPr lang="en-US" altLang="en-US" sz="2400" dirty="0">
                <a:cs typeface="Arial" panose="020B0604020202020204" pitchFamily="34" charset="0"/>
              </a:rPr>
              <a:t>: Create a scenario</a:t>
            </a:r>
          </a:p>
          <a:p>
            <a:pPr algn="ctr"/>
            <a:endParaRPr lang="en-US" altLang="en-US" sz="2400" dirty="0">
              <a:cs typeface="Arial" panose="020B0604020202020204" pitchFamily="34" charset="0"/>
            </a:endParaRPr>
          </a:p>
        </p:txBody>
      </p:sp>
    </p:spTree>
    <p:extLst>
      <p:ext uri="{BB962C8B-B14F-4D97-AF65-F5344CB8AC3E}">
        <p14:creationId xmlns:p14="http://schemas.microsoft.com/office/powerpoint/2010/main" val="884958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983</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samraiz bhatti</dc:creator>
  <cp:lastModifiedBy>samraiz bhatti</cp:lastModifiedBy>
  <cp:revision>23</cp:revision>
  <dcterms:created xsi:type="dcterms:W3CDTF">2024-06-04T10:53:31Z</dcterms:created>
  <dcterms:modified xsi:type="dcterms:W3CDTF">2024-06-04T11:36:11Z</dcterms:modified>
</cp:coreProperties>
</file>