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88" r:id="rId3"/>
    <p:sldId id="376" r:id="rId4"/>
    <p:sldId id="332" r:id="rId5"/>
    <p:sldId id="297" r:id="rId6"/>
    <p:sldId id="311" r:id="rId7"/>
    <p:sldId id="312" r:id="rId8"/>
    <p:sldId id="360" r:id="rId9"/>
    <p:sldId id="363" r:id="rId10"/>
    <p:sldId id="309" r:id="rId11"/>
    <p:sldId id="335" r:id="rId12"/>
    <p:sldId id="380" r:id="rId13"/>
    <p:sldId id="356" r:id="rId14"/>
    <p:sldId id="377" r:id="rId15"/>
    <p:sldId id="357" r:id="rId16"/>
    <p:sldId id="369" r:id="rId17"/>
    <p:sldId id="378" r:id="rId18"/>
    <p:sldId id="379" r:id="rId19"/>
    <p:sldId id="337" r:id="rId20"/>
    <p:sldId id="338" r:id="rId21"/>
    <p:sldId id="339" r:id="rId22"/>
    <p:sldId id="359" r:id="rId23"/>
    <p:sldId id="355" r:id="rId24"/>
    <p:sldId id="340" r:id="rId25"/>
    <p:sldId id="351" r:id="rId26"/>
    <p:sldId id="374" r:id="rId27"/>
    <p:sldId id="257" r:id="rId28"/>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ki Merrick"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19194D"/>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79" d="100"/>
          <a:sy n="79" d="100"/>
        </p:scale>
        <p:origin x="1109" y="72"/>
      </p:cViewPr>
      <p:guideLst>
        <p:guide orient="horz" pos="576"/>
        <p:guide pos="288"/>
      </p:guideLst>
    </p:cSldViewPr>
  </p:slideViewPr>
  <p:notesTextViewPr>
    <p:cViewPr>
      <p:scale>
        <a:sx n="100" d="100"/>
        <a:sy n="100" d="100"/>
      </p:scale>
      <p:origin x="0" y="0"/>
    </p:cViewPr>
  </p:notesTextViewPr>
  <p:sorterViewPr>
    <p:cViewPr>
      <p:scale>
        <a:sx n="100" d="100"/>
        <a:sy n="100"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8/2/2016</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8/2/2016</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dirty="0"/>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20</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23</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498FD08-3005-48CD-9831-CACD5758C3F7}" type="datetime1">
              <a:rPr lang="en-US" smtClean="0"/>
              <a:t>8/2/2016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26F6BDD-DAEA-4B56-A3BE-D4B587CDD05B}" type="datetime1">
              <a:rPr lang="en-US" smtClean="0"/>
              <a:t>8/2/2016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955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13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hyperlink" Target="https://groups.google.com/forum/#!forum/hl7v2-lab-compendium-testing"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hl7v2-edos-r1-testing.nist.gov/edos-r2/#/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roups.google.com/forum/#!forum/hl7v2-lab-compendium-testing" TargetMode="External"/><Relationship Id="rId4" Type="http://schemas.openxmlformats.org/officeDocument/2006/relationships/hyperlink" Target="http://www.hl7.org/implement/standards/product_brief.cfm?product_id=15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l7.org/implement/standards/product_brief.cfm?product_id=15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inc.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954107"/>
          </a:xfrm>
        </p:spPr>
        <p:txBody>
          <a:bodyPr/>
          <a:lstStyle/>
          <a:p>
            <a:pPr eaLnBrk="1" hangingPunct="1"/>
            <a:r>
              <a:rPr lang="en-US" dirty="0"/>
              <a:t>Understanding Conformance Testing </a:t>
            </a:r>
            <a:br>
              <a:rPr lang="en-US" dirty="0"/>
            </a:br>
            <a:r>
              <a:rPr lang="en-US" dirty="0"/>
              <a:t>Using the NIST HL7 v2 </a:t>
            </a:r>
            <a:r>
              <a:rPr lang="en-US" dirty="0" err="1"/>
              <a:t>eDOS</a:t>
            </a:r>
            <a:r>
              <a:rPr lang="en-US" dirty="0"/>
              <a:t>-EHR Validation Tool</a:t>
            </a:r>
          </a:p>
        </p:txBody>
      </p:sp>
      <p:sp>
        <p:nvSpPr>
          <p:cNvPr id="3" name="Subtitle 2"/>
          <p:cNvSpPr>
            <a:spLocks noGrp="1"/>
          </p:cNvSpPr>
          <p:nvPr>
            <p:ph type="subTitle" idx="1"/>
          </p:nvPr>
        </p:nvSpPr>
        <p:spPr>
          <a:xfrm>
            <a:off x="304800" y="2286000"/>
            <a:ext cx="8763000" cy="869950"/>
          </a:xfrm>
        </p:spPr>
        <p:txBody>
          <a:bodyPr/>
          <a:lstStyle/>
          <a:p>
            <a:pPr algn="l"/>
            <a:r>
              <a:rPr lang="en-US" dirty="0">
                <a:solidFill>
                  <a:schemeClr val="tx1"/>
                </a:solidFill>
              </a:rPr>
              <a:t>Conformance Criterion: </a:t>
            </a:r>
          </a:p>
          <a:p>
            <a:pPr algn="l"/>
            <a:r>
              <a:rPr lang="en-US" dirty="0">
                <a:solidFill>
                  <a:schemeClr val="tx1"/>
                </a:solidFill>
              </a:rPr>
              <a:t>Receive and incorporate laboratory order compendium (</a:t>
            </a:r>
            <a:r>
              <a:rPr lang="en-US" dirty="0" err="1">
                <a:solidFill>
                  <a:schemeClr val="tx1"/>
                </a:solidFill>
              </a:rPr>
              <a:t>eDOS</a:t>
            </a:r>
            <a:r>
              <a:rPr lang="en-US" dirty="0">
                <a:solidFill>
                  <a:schemeClr val="tx1"/>
                </a:solidFill>
              </a:rPr>
              <a:t>*)</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a:t>
            </a:r>
            <a:r>
              <a:rPr lang="en-US" sz="2400" i="1" dirty="0">
                <a:solidFill>
                  <a:srgbClr val="19194D"/>
                </a:solidFill>
                <a:latin typeface="+mn-lt"/>
              </a:rPr>
              <a:t>NIST</a:t>
            </a:r>
            <a:r>
              <a:rPr lang="en-US" sz="2400" i="1" dirty="0">
                <a:solidFill>
                  <a:schemeClr val="accent2">
                    <a:lumMod val="50000"/>
                  </a:schemeClr>
                </a:solidFill>
                <a:latin typeface="+mn-lt"/>
              </a:rPr>
              <a:t> (rsnelick@nist.gov)</a:t>
            </a:r>
          </a:p>
          <a:p>
            <a:pPr fontAlgn="auto">
              <a:spcBef>
                <a:spcPct val="20000"/>
              </a:spcBef>
              <a:spcAft>
                <a:spcPts val="0"/>
              </a:spcAft>
              <a:buFont typeface="Arial" pitchFamily="34" charset="0"/>
              <a:buNone/>
              <a:defRPr/>
            </a:pPr>
            <a:r>
              <a:rPr lang="en-US" sz="2400" i="1" dirty="0">
                <a:latin typeface="+mn-lt"/>
              </a:rPr>
              <a:t>V1.0  August 2, 2016</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
        <p:nvSpPr>
          <p:cNvPr id="5" name="TextBox 4"/>
          <p:cNvSpPr txBox="1"/>
          <p:nvPr/>
        </p:nvSpPr>
        <p:spPr>
          <a:xfrm>
            <a:off x="152400" y="5791200"/>
            <a:ext cx="2819400" cy="307777"/>
          </a:xfrm>
          <a:prstGeom prst="rect">
            <a:avLst/>
          </a:prstGeom>
          <a:noFill/>
        </p:spPr>
        <p:txBody>
          <a:bodyPr wrap="square" rtlCol="0">
            <a:spAutoFit/>
          </a:bodyPr>
          <a:lstStyle/>
          <a:p>
            <a:r>
              <a:rPr lang="en-US" sz="1400" dirty="0"/>
              <a:t>*Electronic Directory of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4" y="120650"/>
            <a:ext cx="8791575" cy="523220"/>
          </a:xfrm>
        </p:spPr>
        <p:txBody>
          <a:bodyPr/>
          <a:lstStyle/>
          <a:p>
            <a:r>
              <a:rPr lang="en-US" dirty="0"/>
              <a:t>Receive and Incorporate </a:t>
            </a:r>
            <a:r>
              <a:rPr lang="en-US" dirty="0" err="1"/>
              <a:t>eDOS</a:t>
            </a:r>
            <a:r>
              <a:rPr lang="en-US" dirty="0"/>
              <a:t> Testing Process</a:t>
            </a:r>
          </a:p>
        </p:txBody>
      </p:sp>
      <p:sp>
        <p:nvSpPr>
          <p:cNvPr id="10256" name="TextBox 23"/>
          <p:cNvSpPr txBox="1">
            <a:spLocks noChangeArrowheads="1"/>
          </p:cNvSpPr>
          <p:nvPr/>
        </p:nvSpPr>
        <p:spPr bwMode="auto">
          <a:xfrm>
            <a:off x="276224" y="3352800"/>
            <a:ext cx="8486776" cy="2462213"/>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HIT Module is the system being tested. The Module is required to receive* and process </a:t>
            </a:r>
            <a:r>
              <a:rPr lang="en-US" sz="1400" dirty="0" err="1">
                <a:latin typeface="+mn-lt"/>
              </a:rPr>
              <a:t>eDOS</a:t>
            </a:r>
            <a:r>
              <a:rPr lang="en-US" sz="1400" dirty="0">
                <a:latin typeface="+mn-lt"/>
              </a:rPr>
              <a:t> messages that meet the conformance and vocabulary standards (see previous slides) and to incorporate specific test data contained in the messages.</a:t>
            </a:r>
          </a:p>
          <a:p>
            <a:pPr marL="342900" indent="-342900">
              <a:buFont typeface="Franklin Gothic Demi" pitchFamily="34" charset="0"/>
              <a:buAutoNum type="arabicPeriod"/>
            </a:pPr>
            <a:r>
              <a:rPr lang="en-US" sz="1400" dirty="0">
                <a:latin typeface="+mn-lt"/>
              </a:rPr>
              <a:t>The messages are exported* from the NIST Test Tool and imported* into the Module, and validation (visual inspection) is performed by the Tester/Inspector using the Test </a:t>
            </a:r>
            <a:r>
              <a:rPr lang="en-US" sz="1400" u="sng" dirty="0">
                <a:latin typeface="+mn-lt"/>
              </a:rPr>
              <a:t>Case</a:t>
            </a:r>
            <a:r>
              <a:rPr lang="en-US" sz="1400" dirty="0">
                <a:latin typeface="+mn-lt"/>
              </a:rPr>
              <a:t>-specific Juror Document.</a:t>
            </a:r>
          </a:p>
          <a:p>
            <a:pPr marL="342900" indent="-342900">
              <a:buFont typeface="Franklin Gothic Demi" pitchFamily="34" charset="0"/>
              <a:buAutoNum type="arabicPeriod"/>
            </a:pPr>
            <a:r>
              <a:rPr lang="en-US" sz="1400" dirty="0">
                <a:latin typeface="+mn-lt"/>
              </a:rPr>
              <a:t>Test data are available through the Test Tool via the Test Steps in the Test Cases. </a:t>
            </a:r>
          </a:p>
          <a:p>
            <a:pPr marL="800100" lvl="1" indent="-342900">
              <a:buFont typeface="+mj-lt"/>
              <a:buAutoNum type="alphaLcPeriod"/>
            </a:pPr>
            <a:r>
              <a:rPr lang="en-US" sz="1400" dirty="0">
                <a:latin typeface="+mn-lt"/>
              </a:rPr>
              <a:t>Each Test </a:t>
            </a:r>
            <a:r>
              <a:rPr lang="en-US" sz="1400" u="sng" dirty="0">
                <a:latin typeface="+mn-lt"/>
              </a:rPr>
              <a:t>Step</a:t>
            </a:r>
            <a:r>
              <a:rPr lang="en-US" sz="1400" dirty="0">
                <a:latin typeface="+mn-lt"/>
              </a:rPr>
              <a:t> includes a Test Story that provides the context, a Test Data Specification that lists the data that are typically available in the clinical setting, a Message Content Data Sheet that shows a conformant message (in a table format) including a detailed profile of the required elements, and a Test Message</a:t>
            </a:r>
          </a:p>
          <a:p>
            <a:pPr marL="800100" lvl="1" indent="-342900">
              <a:buFont typeface="+mj-lt"/>
              <a:buAutoNum type="alphaLcPeriod"/>
            </a:pPr>
            <a:r>
              <a:rPr lang="en-US" sz="1400" dirty="0">
                <a:latin typeface="+mn-lt"/>
              </a:rPr>
              <a:t>Each Test </a:t>
            </a:r>
            <a:r>
              <a:rPr lang="en-US" sz="1400" u="sng" dirty="0">
                <a:latin typeface="+mn-lt"/>
              </a:rPr>
              <a:t>Case</a:t>
            </a:r>
            <a:r>
              <a:rPr lang="en-US" sz="1400" dirty="0">
                <a:latin typeface="+mn-lt"/>
              </a:rPr>
              <a:t> includes a Juror Document.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10</a:t>
            </a:fld>
            <a:endParaRPr lang="en-US"/>
          </a:p>
        </p:txBody>
      </p:sp>
      <p:sp>
        <p:nvSpPr>
          <p:cNvPr id="3" name="TextBox 2"/>
          <p:cNvSpPr txBox="1"/>
          <p:nvPr/>
        </p:nvSpPr>
        <p:spPr>
          <a:xfrm>
            <a:off x="228600" y="5864423"/>
            <a:ext cx="8610600" cy="276999"/>
          </a:xfrm>
          <a:prstGeom prst="rect">
            <a:avLst/>
          </a:prstGeom>
          <a:noFill/>
        </p:spPr>
        <p:txBody>
          <a:bodyPr wrap="square" rtlCol="0">
            <a:spAutoFit/>
          </a:bodyPr>
          <a:lstStyle/>
          <a:p>
            <a:r>
              <a:rPr lang="en-US" sz="1200" dirty="0"/>
              <a:t>*How the message is exported/imported/received is not in-scope for certification testing</a:t>
            </a:r>
          </a:p>
        </p:txBody>
      </p:sp>
      <p:grpSp>
        <p:nvGrpSpPr>
          <p:cNvPr id="7" name="Group 6"/>
          <p:cNvGrpSpPr/>
          <p:nvPr/>
        </p:nvGrpSpPr>
        <p:grpSpPr>
          <a:xfrm>
            <a:off x="609600" y="762000"/>
            <a:ext cx="7549849" cy="2416138"/>
            <a:chOff x="609600" y="838200"/>
            <a:chExt cx="7549849" cy="2416138"/>
          </a:xfrm>
        </p:grpSpPr>
        <p:sp>
          <p:nvSpPr>
            <p:cNvPr id="4" name="Rounded Rectangle 3"/>
            <p:cNvSpPr/>
            <p:nvPr/>
          </p:nvSpPr>
          <p:spPr>
            <a:xfrm>
              <a:off x="2819400" y="10668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2"/>
                  </a:solidFill>
                </a:rPr>
                <a:t>NIST </a:t>
              </a:r>
              <a:r>
                <a:rPr lang="en-US" sz="1200" dirty="0">
                  <a:solidFill>
                    <a:schemeClr val="accent2"/>
                  </a:solidFill>
                </a:rPr>
                <a:t>Validation Tool</a:t>
              </a:r>
            </a:p>
            <a:p>
              <a:pPr algn="ctr">
                <a:defRPr/>
              </a:pPr>
              <a:endParaRPr lang="en-US" sz="1200" dirty="0">
                <a:solidFill>
                  <a:schemeClr val="accent2"/>
                </a:solidFill>
              </a:endParaRPr>
            </a:p>
          </p:txBody>
        </p:sp>
        <p:sp>
          <p:nvSpPr>
            <p:cNvPr id="5" name="Rounded Rectangle 4"/>
            <p:cNvSpPr/>
            <p:nvPr/>
          </p:nvSpPr>
          <p:spPr>
            <a:xfrm>
              <a:off x="5638800" y="10668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solidFill>
                  <a:schemeClr val="accent2"/>
                </a:solidFill>
              </a:endParaRPr>
            </a:p>
            <a:p>
              <a:pPr algn="ctr">
                <a:defRPr/>
              </a:pPr>
              <a:r>
                <a:rPr lang="en-US" sz="1600" dirty="0">
                  <a:solidFill>
                    <a:schemeClr val="accent2"/>
                  </a:solidFill>
                </a:rPr>
                <a:t>HIT Module</a:t>
              </a:r>
              <a:endParaRPr lang="en-US" dirty="0">
                <a:solidFill>
                  <a:schemeClr val="accent2"/>
                </a:solidFill>
              </a:endParaRPr>
            </a:p>
            <a:p>
              <a:pPr algn="ctr">
                <a:defRPr/>
              </a:pPr>
              <a:r>
                <a:rPr lang="en-US" sz="1050" dirty="0">
                  <a:solidFill>
                    <a:schemeClr val="accent2"/>
                  </a:solidFill>
                  <a:latin typeface="Calibri" pitchFamily="34" charset="0"/>
                </a:rPr>
                <a:t>(System under Test)</a:t>
              </a:r>
            </a:p>
            <a:p>
              <a:pPr algn="ctr">
                <a:defRPr/>
              </a:pPr>
              <a:endParaRPr lang="en-US" dirty="0">
                <a:solidFill>
                  <a:schemeClr val="accent2"/>
                </a:solidFill>
              </a:endParaRPr>
            </a:p>
          </p:txBody>
        </p:sp>
        <p:cxnSp>
          <p:nvCxnSpPr>
            <p:cNvPr id="8" name="Straight Arrow Connector 7"/>
            <p:cNvCxnSpPr/>
            <p:nvPr/>
          </p:nvCxnSpPr>
          <p:spPr>
            <a:xfrm>
              <a:off x="4191000" y="1524000"/>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267200" y="838200"/>
              <a:ext cx="1324402" cy="276999"/>
            </a:xfrm>
            <a:prstGeom prst="rect">
              <a:avLst/>
            </a:prstGeom>
            <a:noFill/>
            <a:ln w="9525">
              <a:noFill/>
              <a:miter lim="800000"/>
              <a:headEnd/>
              <a:tailEnd/>
            </a:ln>
          </p:spPr>
          <p:txBody>
            <a:bodyPr wrap="none">
              <a:spAutoFit/>
            </a:bodyPr>
            <a:lstStyle/>
            <a:p>
              <a:r>
                <a:rPr lang="en-US" sz="1200" dirty="0">
                  <a:latin typeface="Calibri" pitchFamily="34" charset="0"/>
                </a:rPr>
                <a:t>HL7 </a:t>
              </a:r>
              <a:r>
                <a:rPr lang="en-US" sz="1200" dirty="0" err="1">
                  <a:latin typeface="Calibri" pitchFamily="34" charset="0"/>
                </a:rPr>
                <a:t>eDOS</a:t>
              </a:r>
              <a:r>
                <a:rPr lang="en-US" sz="1200" dirty="0">
                  <a:latin typeface="Calibri" pitchFamily="34" charset="0"/>
                </a:rPr>
                <a:t> IG 2015</a:t>
              </a:r>
            </a:p>
          </p:txBody>
        </p:sp>
        <p:cxnSp>
          <p:nvCxnSpPr>
            <p:cNvPr id="15" name="Shape 14"/>
            <p:cNvCxnSpPr>
              <a:stCxn id="18" idx="3"/>
              <a:endCxn id="4" idx="2"/>
            </p:cNvCxnSpPr>
            <p:nvPr/>
          </p:nvCxnSpPr>
          <p:spPr>
            <a:xfrm flipV="1">
              <a:off x="2057400" y="2057400"/>
              <a:ext cx="1447800" cy="252413"/>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Folded Corner 17"/>
            <p:cNvSpPr/>
            <p:nvPr/>
          </p:nvSpPr>
          <p:spPr>
            <a:xfrm>
              <a:off x="990600" y="1876425"/>
              <a:ext cx="1066800" cy="86677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2"/>
                  </a:solidFill>
                  <a:latin typeface="Calibri" pitchFamily="34" charset="0"/>
                </a:rPr>
                <a:t>Configuration </a:t>
              </a:r>
              <a:r>
                <a:rPr lang="en-US" sz="1050" dirty="0">
                  <a:solidFill>
                    <a:schemeClr val="accent2"/>
                  </a:solidFill>
                  <a:latin typeface="Calibri" pitchFamily="34" charset="0"/>
                </a:rPr>
                <a:t>of Changeable Data as Needed</a:t>
              </a:r>
            </a:p>
          </p:txBody>
        </p:sp>
        <p:sp>
          <p:nvSpPr>
            <p:cNvPr id="10255" name="TextBox 20"/>
            <p:cNvSpPr txBox="1">
              <a:spLocks noChangeArrowheads="1"/>
            </p:cNvSpPr>
            <p:nvPr/>
          </p:nvSpPr>
          <p:spPr bwMode="auto">
            <a:xfrm>
              <a:off x="2012445" y="2318220"/>
              <a:ext cx="1909525" cy="461665"/>
            </a:xfrm>
            <a:prstGeom prst="rect">
              <a:avLst/>
            </a:prstGeom>
            <a:noFill/>
            <a:ln w="9525">
              <a:noFill/>
              <a:miter lim="800000"/>
              <a:headEnd/>
              <a:tailEnd/>
            </a:ln>
          </p:spPr>
          <p:txBody>
            <a:bodyPr wrap="square">
              <a:spAutoFit/>
            </a:bodyPr>
            <a:lstStyle/>
            <a:p>
              <a:r>
                <a:rPr lang="en-US" sz="1200" dirty="0">
                  <a:latin typeface="Calibri" pitchFamily="34" charset="0"/>
                </a:rPr>
                <a:t>Master File Notification (MFN) Message Elements </a:t>
              </a:r>
            </a:p>
          </p:txBody>
        </p:sp>
        <p:sp>
          <p:nvSpPr>
            <p:cNvPr id="10257" name="TextBox 24"/>
            <p:cNvSpPr txBox="1">
              <a:spLocks noChangeArrowheads="1"/>
            </p:cNvSpPr>
            <p:nvPr/>
          </p:nvSpPr>
          <p:spPr bwMode="auto">
            <a:xfrm>
              <a:off x="2919412" y="1752600"/>
              <a:ext cx="1135439" cy="276999"/>
            </a:xfrm>
            <a:prstGeom prst="rect">
              <a:avLst/>
            </a:prstGeom>
            <a:noFill/>
            <a:ln w="9525">
              <a:noFill/>
              <a:miter lim="800000"/>
              <a:headEnd/>
              <a:tailEnd/>
            </a:ln>
          </p:spPr>
          <p:txBody>
            <a:bodyPr wrap="none">
              <a:spAutoFit/>
            </a:bodyPr>
            <a:lstStyle/>
            <a:p>
              <a:r>
                <a:rPr lang="en-US" sz="1200" dirty="0">
                  <a:latin typeface="Calibri" pitchFamily="34" charset="0"/>
                </a:rPr>
                <a:t>MFN Elements </a:t>
              </a:r>
            </a:p>
          </p:txBody>
        </p:sp>
        <p:sp>
          <p:nvSpPr>
            <p:cNvPr id="20" name="TextBox 19"/>
            <p:cNvSpPr txBox="1"/>
            <p:nvPr/>
          </p:nvSpPr>
          <p:spPr>
            <a:xfrm>
              <a:off x="4162842" y="1210390"/>
              <a:ext cx="1600200" cy="246221"/>
            </a:xfrm>
            <a:prstGeom prst="rect">
              <a:avLst/>
            </a:prstGeom>
            <a:noFill/>
          </p:spPr>
          <p:txBody>
            <a:bodyPr wrap="square">
              <a:spAutoFit/>
            </a:bodyPr>
            <a:lstStyle/>
            <a:p>
              <a:pPr>
                <a:defRPr/>
              </a:pPr>
              <a:r>
                <a:rPr lang="en-US" sz="1000" dirty="0">
                  <a:latin typeface="Calibri" pitchFamily="34" charset="0"/>
                </a:rPr>
                <a:t>Conformance Test Scope</a:t>
              </a:r>
            </a:p>
          </p:txBody>
        </p:sp>
        <p:cxnSp>
          <p:nvCxnSpPr>
            <p:cNvPr id="21" name="Shape 20"/>
            <p:cNvCxnSpPr/>
            <p:nvPr/>
          </p:nvCxnSpPr>
          <p:spPr>
            <a:xfrm>
              <a:off x="3828888" y="2086370"/>
              <a:ext cx="1837640" cy="581799"/>
            </a:xfrm>
            <a:prstGeom prst="bentConnector3">
              <a:avLst>
                <a:gd name="adj1" fmla="val 770"/>
              </a:avLst>
            </a:prstGeom>
            <a:ln w="28575">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678406" y="23622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latin typeface="Calibri" pitchFamily="34" charset="0"/>
                </a:rPr>
                <a:t>Juror Document</a:t>
              </a:r>
              <a:endParaRPr lang="en-US" dirty="0">
                <a:solidFill>
                  <a:schemeClr val="accent2"/>
                </a:solidFill>
                <a:latin typeface="Calibri" pitchFamily="34" charset="0"/>
              </a:endParaRPr>
            </a:p>
          </p:txBody>
        </p:sp>
        <p:sp>
          <p:nvSpPr>
            <p:cNvPr id="10261" name="TextBox 18"/>
            <p:cNvSpPr txBox="1">
              <a:spLocks noChangeArrowheads="1"/>
            </p:cNvSpPr>
            <p:nvPr/>
          </p:nvSpPr>
          <p:spPr bwMode="auto">
            <a:xfrm>
              <a:off x="4197984" y="1976735"/>
              <a:ext cx="1468544" cy="461665"/>
            </a:xfrm>
            <a:prstGeom prst="rect">
              <a:avLst/>
            </a:prstGeom>
            <a:noFill/>
            <a:ln w="9525">
              <a:noFill/>
              <a:miter lim="800000"/>
              <a:headEnd/>
              <a:tailEnd/>
            </a:ln>
          </p:spPr>
          <p:txBody>
            <a:bodyPr wrap="none">
              <a:spAutoFit/>
            </a:bodyPr>
            <a:lstStyle/>
            <a:p>
              <a:pPr algn="ctr"/>
              <a:r>
                <a:rPr lang="en-US" sz="1200" dirty="0">
                  <a:latin typeface="Calibri" pitchFamily="34" charset="0"/>
                </a:rPr>
                <a:t>Message </a:t>
              </a:r>
            </a:p>
            <a:p>
              <a:pPr algn="ctr"/>
              <a:r>
                <a:rPr lang="en-US" sz="1200" dirty="0">
                  <a:latin typeface="Calibri" pitchFamily="34" charset="0"/>
                </a:rPr>
                <a:t>Exported/Imported*</a:t>
              </a:r>
            </a:p>
          </p:txBody>
        </p:sp>
        <p:sp>
          <p:nvSpPr>
            <p:cNvPr id="22" name="TextBox 21"/>
            <p:cNvSpPr txBox="1"/>
            <p:nvPr/>
          </p:nvSpPr>
          <p:spPr>
            <a:xfrm>
              <a:off x="609600" y="3000422"/>
              <a:ext cx="5867400" cy="253916"/>
            </a:xfrm>
            <a:prstGeom prst="rect">
              <a:avLst/>
            </a:prstGeom>
            <a:noFill/>
          </p:spPr>
          <p:txBody>
            <a:bodyPr wrap="square" rtlCol="0">
              <a:spAutoFit/>
            </a:bodyPr>
            <a:lstStyle/>
            <a:p>
              <a:r>
                <a:rPr lang="en-US" sz="1050" dirty="0"/>
                <a:t>Diagram does not show testing process for Master File Acknowledgment (MFK) messages</a:t>
              </a:r>
            </a:p>
          </p:txBody>
        </p:sp>
        <p:sp>
          <p:nvSpPr>
            <p:cNvPr id="9" name="Rectangle 8"/>
            <p:cNvSpPr/>
            <p:nvPr/>
          </p:nvSpPr>
          <p:spPr>
            <a:xfrm>
              <a:off x="4038600" y="1143000"/>
              <a:ext cx="1752600" cy="882134"/>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19" name="Rectangle 18"/>
            <p:cNvSpPr/>
            <p:nvPr/>
          </p:nvSpPr>
          <p:spPr>
            <a:xfrm>
              <a:off x="4343400" y="16002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4343400" y="1600200"/>
              <a:ext cx="1073051" cy="276999"/>
            </a:xfrm>
            <a:prstGeom prst="rect">
              <a:avLst/>
            </a:prstGeom>
            <a:noFill/>
            <a:ln w="9525">
              <a:noFill/>
              <a:miter lim="800000"/>
              <a:headEnd/>
              <a:tailEnd/>
            </a:ln>
          </p:spPr>
          <p:txBody>
            <a:bodyPr wrap="none">
              <a:spAutoFit/>
            </a:bodyPr>
            <a:lstStyle/>
            <a:p>
              <a:r>
                <a:rPr lang="en-US" sz="1200" dirty="0">
                  <a:latin typeface="Calibri" pitchFamily="34" charset="0"/>
                </a:rPr>
                <a:t>MFN Message</a:t>
              </a:r>
            </a:p>
          </p:txBody>
        </p:sp>
        <p:cxnSp>
          <p:nvCxnSpPr>
            <p:cNvPr id="17" name="Elbow Connector 16"/>
            <p:cNvCxnSpPr>
              <a:stCxn id="37" idx="3"/>
              <a:endCxn id="5" idx="3"/>
            </p:cNvCxnSpPr>
            <p:nvPr/>
          </p:nvCxnSpPr>
          <p:spPr>
            <a:xfrm flipH="1" flipV="1">
              <a:off x="7010400" y="1562100"/>
              <a:ext cx="39606" cy="1104900"/>
            </a:xfrm>
            <a:prstGeom prst="bentConnector3">
              <a:avLst>
                <a:gd name="adj1" fmla="val -577185"/>
              </a:avLst>
            </a:prstGeom>
            <a:ln w="28575">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TextBox 20"/>
            <p:cNvSpPr txBox="1">
              <a:spLocks noChangeArrowheads="1"/>
            </p:cNvSpPr>
            <p:nvPr/>
          </p:nvSpPr>
          <p:spPr bwMode="auto">
            <a:xfrm>
              <a:off x="7159762" y="1856555"/>
              <a:ext cx="999687" cy="461665"/>
            </a:xfrm>
            <a:prstGeom prst="rect">
              <a:avLst/>
            </a:prstGeom>
            <a:noFill/>
            <a:ln w="9525">
              <a:noFill/>
              <a:miter lim="800000"/>
              <a:headEnd/>
              <a:tailEnd/>
            </a:ln>
          </p:spPr>
          <p:txBody>
            <a:bodyPr wrap="square">
              <a:spAutoFit/>
            </a:bodyPr>
            <a:lstStyle/>
            <a:p>
              <a:pPr algn="ctr"/>
              <a:r>
                <a:rPr lang="en-US" sz="1200" dirty="0">
                  <a:latin typeface="Calibri" pitchFamily="34" charset="0"/>
                </a:rPr>
                <a:t>Visual Inspection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90600" y="1655122"/>
            <a:ext cx="6324600" cy="4512214"/>
          </a:xfrm>
          <a:prstGeom prst="rect">
            <a:avLst/>
          </a:prstGeom>
        </p:spPr>
      </p:pic>
      <p:sp>
        <p:nvSpPr>
          <p:cNvPr id="3" name="Title 2"/>
          <p:cNvSpPr>
            <a:spLocks noGrp="1"/>
          </p:cNvSpPr>
          <p:nvPr>
            <p:ph type="title"/>
          </p:nvPr>
        </p:nvSpPr>
        <p:spPr>
          <a:xfrm>
            <a:off x="276225" y="120650"/>
            <a:ext cx="8229600" cy="523220"/>
          </a:xfrm>
        </p:spPr>
        <p:txBody>
          <a:bodyPr/>
          <a:lstStyle/>
          <a:p>
            <a:r>
              <a:rPr lang="en-US" dirty="0"/>
              <a:t>Receive and Incorporate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receive and incorporate Smoke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dirty="0"/>
          </a:p>
        </p:txBody>
      </p:sp>
      <p:sp>
        <p:nvSpPr>
          <p:cNvPr id="7" name="TextBox 6"/>
          <p:cNvSpPr txBox="1"/>
          <p:nvPr/>
        </p:nvSpPr>
        <p:spPr>
          <a:xfrm>
            <a:off x="6934200" y="5572036"/>
            <a:ext cx="2133600" cy="600164"/>
          </a:xfrm>
          <a:prstGeom prst="rect">
            <a:avLst/>
          </a:prstGeom>
          <a:noFill/>
        </p:spPr>
        <p:txBody>
          <a:bodyPr wrap="square" rtlCol="0">
            <a:spAutoFit/>
          </a:bodyPr>
          <a:lstStyle/>
          <a:p>
            <a:pPr algn="r"/>
            <a:r>
              <a:rPr lang="en-US" sz="1100" dirty="0"/>
              <a:t>*Acknowledgement (MFK) messages are tested only in the Smoke Test Scenario</a:t>
            </a:r>
          </a:p>
        </p:txBody>
      </p:sp>
    </p:spTree>
    <p:extLst>
      <p:ext uri="{BB962C8B-B14F-4D97-AF65-F5344CB8AC3E}">
        <p14:creationId xmlns:p14="http://schemas.microsoft.com/office/powerpoint/2010/main" val="30935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8652" y="1913289"/>
            <a:ext cx="7509548" cy="3997301"/>
          </a:xfrm>
          <a:prstGeom prst="rect">
            <a:avLst/>
          </a:prstGeom>
        </p:spPr>
      </p:pic>
      <p:sp>
        <p:nvSpPr>
          <p:cNvPr id="3" name="Title 2"/>
          <p:cNvSpPr>
            <a:spLocks noGrp="1"/>
          </p:cNvSpPr>
          <p:nvPr>
            <p:ph type="title"/>
          </p:nvPr>
        </p:nvSpPr>
        <p:spPr>
          <a:xfrm>
            <a:off x="276225" y="120650"/>
            <a:ext cx="8229600" cy="523220"/>
          </a:xfrm>
        </p:spPr>
        <p:txBody>
          <a:bodyPr/>
          <a:lstStyle/>
          <a:p>
            <a:r>
              <a:rPr lang="en-US" dirty="0"/>
              <a:t>Receive and Incorporate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receive and incorporate*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dirty="0"/>
          </a:p>
        </p:txBody>
      </p:sp>
      <p:sp>
        <p:nvSpPr>
          <p:cNvPr id="7" name="TextBox 6"/>
          <p:cNvSpPr txBox="1"/>
          <p:nvPr/>
        </p:nvSpPr>
        <p:spPr>
          <a:xfrm>
            <a:off x="7772399" y="5910590"/>
            <a:ext cx="1370763" cy="261610"/>
          </a:xfrm>
          <a:prstGeom prst="rect">
            <a:avLst/>
          </a:prstGeom>
          <a:noFill/>
        </p:spPr>
        <p:txBody>
          <a:bodyPr wrap="square" rtlCol="0">
            <a:spAutoFit/>
          </a:bodyPr>
          <a:lstStyle/>
          <a:p>
            <a:pPr algn="r"/>
            <a:r>
              <a:rPr lang="en-US" sz="1100" dirty="0"/>
              <a:t>*Non-Smoke Test</a:t>
            </a:r>
          </a:p>
        </p:txBody>
      </p:sp>
    </p:spTree>
    <p:extLst>
      <p:ext uri="{BB962C8B-B14F-4D97-AF65-F5344CB8AC3E}">
        <p14:creationId xmlns:p14="http://schemas.microsoft.com/office/powerpoint/2010/main" val="3887214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a:t>
            </a:r>
          </a:p>
        </p:txBody>
      </p:sp>
      <p:sp>
        <p:nvSpPr>
          <p:cNvPr id="4" name="Content Placeholder 3"/>
          <p:cNvSpPr>
            <a:spLocks noGrp="1"/>
          </p:cNvSpPr>
          <p:nvPr>
            <p:ph idx="1"/>
          </p:nvPr>
        </p:nvSpPr>
        <p:spPr>
          <a:xfrm>
            <a:off x="381000" y="631656"/>
            <a:ext cx="8524875" cy="5616743"/>
          </a:xfrm>
        </p:spPr>
        <p:txBody>
          <a:bodyPr/>
          <a:lstStyle/>
          <a:p>
            <a:r>
              <a:rPr lang="en-US" sz="1800" dirty="0"/>
              <a:t>Test data are available in the </a:t>
            </a:r>
            <a:r>
              <a:rPr lang="en-US" sz="1800" dirty="0" err="1"/>
              <a:t>eDOS</a:t>
            </a:r>
            <a:r>
              <a:rPr lang="en-US" sz="1800" dirty="0"/>
              <a:t> Test Tool via the Test Scenarios provided in the EHR Test Plan</a:t>
            </a:r>
          </a:p>
          <a:p>
            <a:r>
              <a:rPr lang="en-US" sz="1800" dirty="0"/>
              <a:t>The Test Scenarios are composed of Test Cases and Test Steps</a:t>
            </a:r>
          </a:p>
          <a:p>
            <a:r>
              <a:rPr lang="en-US" sz="1800" dirty="0"/>
              <a:t>Each Test Step includes a Test Story, Test Data Specification, Message Content Data Sheet, Test Message</a:t>
            </a:r>
          </a:p>
          <a:p>
            <a:r>
              <a:rPr lang="en-US" sz="1800" dirty="0"/>
              <a:t>Each Test </a:t>
            </a:r>
            <a:r>
              <a:rPr lang="en-US" sz="1800" u="sng" dirty="0"/>
              <a:t>Case</a:t>
            </a:r>
            <a:r>
              <a:rPr lang="en-US" sz="1800" dirty="0"/>
              <a:t> includes a Juror Document</a:t>
            </a:r>
          </a:p>
          <a:p>
            <a:pPr marL="342900" lvl="2" indent="-342900"/>
            <a:r>
              <a:rPr lang="en-US" sz="1800" dirty="0"/>
              <a:t>The HL7 Version 2.5.1 Implementation Guide: S&amp;I Framework Laboratory Test Compendium Framework (</a:t>
            </a:r>
            <a:r>
              <a:rPr lang="en-US" sz="1800" dirty="0" err="1"/>
              <a:t>eDOS</a:t>
            </a:r>
            <a:r>
              <a:rPr lang="en-US" sz="1800" dirty="0"/>
              <a:t>) interoperability standard defines </a:t>
            </a:r>
            <a:r>
              <a:rPr lang="en-US" sz="1800" u="sng" dirty="0"/>
              <a:t>two Profile options </a:t>
            </a:r>
            <a:r>
              <a:rPr lang="en-US" sz="1800" dirty="0"/>
              <a:t>relevant for conformance testing </a:t>
            </a:r>
          </a:p>
          <a:p>
            <a:endParaRPr lang="en-US" sz="1800" dirty="0"/>
          </a:p>
          <a:p>
            <a:endParaRPr lang="en-US" sz="1800" dirty="0"/>
          </a:p>
          <a:p>
            <a:endParaRPr lang="en-US" sz="1800" dirty="0"/>
          </a:p>
          <a:p>
            <a:endParaRPr lang="en-US" sz="1800" dirty="0"/>
          </a:p>
          <a:p>
            <a:r>
              <a:rPr lang="en-US" sz="1800" dirty="0"/>
              <a:t>The Tool provides </a:t>
            </a:r>
            <a:r>
              <a:rPr lang="en-US" sz="1800" b="1" dirty="0"/>
              <a:t>three</a:t>
            </a:r>
            <a:r>
              <a:rPr lang="en-US" sz="1800" dirty="0"/>
              <a:t> Test Scenarios for the GU Profile options and three for the NG Profile options</a:t>
            </a:r>
          </a:p>
          <a:p>
            <a:r>
              <a:rPr lang="en-US" sz="1800" dirty="0"/>
              <a:t>For the purpose of the testing, conformance to only one Profile option is required — the Vendor will inform the Tester as to which Profile option their HIT Module is conformant</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13</a:t>
            </a:fld>
            <a:endParaRPr lang="en-US" dirty="0"/>
          </a:p>
        </p:txBody>
      </p:sp>
      <p:pic>
        <p:nvPicPr>
          <p:cNvPr id="3" name="Picture 2"/>
          <p:cNvPicPr>
            <a:picLocks noChangeAspect="1"/>
          </p:cNvPicPr>
          <p:nvPr/>
        </p:nvPicPr>
        <p:blipFill>
          <a:blip r:embed="rId2"/>
          <a:stretch>
            <a:fillRect/>
          </a:stretch>
        </p:blipFill>
        <p:spPr>
          <a:xfrm>
            <a:off x="857250" y="3429000"/>
            <a:ext cx="7372350" cy="1295400"/>
          </a:xfrm>
          <a:prstGeom prst="rect">
            <a:avLst/>
          </a:prstGeom>
        </p:spPr>
      </p:pic>
    </p:spTree>
    <p:extLst>
      <p:ext uri="{BB962C8B-B14F-4D97-AF65-F5344CB8AC3E}">
        <p14:creationId xmlns:p14="http://schemas.microsoft.com/office/powerpoint/2010/main" val="176668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 (cont’d)</a:t>
            </a:r>
          </a:p>
        </p:txBody>
      </p:sp>
      <p:sp>
        <p:nvSpPr>
          <p:cNvPr id="4" name="Content Placeholder 3"/>
          <p:cNvSpPr>
            <a:spLocks noGrp="1"/>
          </p:cNvSpPr>
          <p:nvPr>
            <p:ph idx="1"/>
          </p:nvPr>
        </p:nvSpPr>
        <p:spPr>
          <a:xfrm>
            <a:off x="381000" y="873227"/>
            <a:ext cx="8524875" cy="5181600"/>
          </a:xfrm>
        </p:spPr>
        <p:txBody>
          <a:bodyPr/>
          <a:lstStyle/>
          <a:p>
            <a:pPr marL="0" indent="0">
              <a:buNone/>
            </a:pPr>
            <a:r>
              <a:rPr lang="en-US" sz="2000" dirty="0"/>
              <a:t>The HL7 Version 2.5.1 Implementation Guide: S&amp;I Framework Laboratory Test Compendium Framework (</a:t>
            </a:r>
            <a:r>
              <a:rPr lang="en-US" sz="2000" dirty="0" err="1"/>
              <a:t>eDOS</a:t>
            </a:r>
            <a:r>
              <a:rPr lang="en-US" sz="2000" dirty="0"/>
              <a:t>) interoperability standard defines </a:t>
            </a:r>
          </a:p>
          <a:p>
            <a:r>
              <a:rPr lang="en-US" sz="1800" u="sng" dirty="0"/>
              <a:t>Four transaction message types</a:t>
            </a:r>
            <a:r>
              <a:rPr lang="en-US" sz="1800" dirty="0"/>
              <a:t> relevant for </a:t>
            </a:r>
            <a:r>
              <a:rPr lang="en-US" sz="1800" dirty="0" err="1"/>
              <a:t>eDOS</a:t>
            </a:r>
            <a:r>
              <a:rPr lang="en-US" sz="1800" dirty="0"/>
              <a:t> conformance testing </a:t>
            </a:r>
          </a:p>
          <a:p>
            <a:pPr lvl="1"/>
            <a:r>
              <a:rPr lang="en-US" sz="1600" dirty="0"/>
              <a:t>MFN^M08^MFN_M08 – Master File Notification Test/Observation (“M08”)</a:t>
            </a:r>
          </a:p>
          <a:p>
            <a:pPr lvl="1"/>
            <a:r>
              <a:rPr lang="en-US" sz="1600" dirty="0"/>
              <a:t>MFN^M10^MFN_M10 – Master File Notification Test/Observation Batteries (“M10”)</a:t>
            </a:r>
          </a:p>
          <a:p>
            <a:pPr lvl="1"/>
            <a:r>
              <a:rPr lang="fr-FR" sz="1600" dirty="0"/>
              <a:t>MFN^M04^MFN_M04 – Charge Description Master File Message </a:t>
            </a:r>
            <a:r>
              <a:rPr lang="en-US" sz="1600" dirty="0"/>
              <a:t>(“M04”)</a:t>
            </a:r>
          </a:p>
          <a:p>
            <a:pPr lvl="1"/>
            <a:r>
              <a:rPr lang="fr-FR" sz="1600" dirty="0"/>
              <a:t>MFN^M18^MFN_M18 – Test/ Observation (Payer) Master File Message </a:t>
            </a:r>
            <a:r>
              <a:rPr lang="en-US" sz="1600" dirty="0"/>
              <a:t>(“M18”)</a:t>
            </a:r>
          </a:p>
          <a:p>
            <a:r>
              <a:rPr lang="en-US" sz="1800" u="sng" dirty="0"/>
              <a:t>Four Acknowledgment message types</a:t>
            </a:r>
            <a:r>
              <a:rPr lang="en-US" sz="1800" dirty="0"/>
              <a:t> relevant for </a:t>
            </a:r>
            <a:r>
              <a:rPr lang="en-US" sz="1800" dirty="0" err="1"/>
              <a:t>eDOS</a:t>
            </a:r>
            <a:r>
              <a:rPr lang="en-US" sz="1800" dirty="0"/>
              <a:t> conformance testing </a:t>
            </a:r>
          </a:p>
          <a:p>
            <a:pPr lvl="1"/>
            <a:r>
              <a:rPr lang="en-US" sz="1600" dirty="0"/>
              <a:t>MFK^M08^MFK_M01 – Master File Acknowledgement Test/Observation</a:t>
            </a:r>
          </a:p>
          <a:p>
            <a:pPr lvl="1"/>
            <a:r>
              <a:rPr lang="en-US" sz="1600" dirty="0"/>
              <a:t>MFK^M10^MFK_M01 – Master File Acknowledgement Test/Observation Batteries</a:t>
            </a:r>
          </a:p>
          <a:p>
            <a:pPr lvl="1"/>
            <a:r>
              <a:rPr lang="en-US" sz="1600" dirty="0"/>
              <a:t>MFK^M04^MFK_M01 – Master File Acknowledgement Charge Description</a:t>
            </a:r>
          </a:p>
          <a:p>
            <a:pPr lvl="1"/>
            <a:r>
              <a:rPr lang="en-US" sz="1600" dirty="0"/>
              <a:t>MFK^M18^MFK_M01 – Master File Acknowledgement Test/Observation (Payer) Master File Message</a:t>
            </a:r>
          </a:p>
          <a:p>
            <a:pPr lvl="3"/>
            <a:endParaRPr lang="en-US" sz="400" dirty="0"/>
          </a:p>
          <a:p>
            <a:endParaRPr lang="en-US" sz="1800" dirty="0"/>
          </a:p>
          <a:p>
            <a:endParaRPr lang="en-US" sz="1800" dirty="0"/>
          </a:p>
          <a:p>
            <a:endParaRPr lang="en-US" sz="1800" dirty="0"/>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14</a:t>
            </a:fld>
            <a:endParaRPr lang="en-US" dirty="0"/>
          </a:p>
        </p:txBody>
      </p:sp>
    </p:spTree>
    <p:extLst>
      <p:ext uri="{BB962C8B-B14F-4D97-AF65-F5344CB8AC3E}">
        <p14:creationId xmlns:p14="http://schemas.microsoft.com/office/powerpoint/2010/main" val="380744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4312583" cy="5334000"/>
          </a:xfrm>
        </p:spPr>
        <p:txBody>
          <a:bodyPr/>
          <a:lstStyle/>
          <a:p>
            <a:r>
              <a:rPr lang="en-US" sz="2000" dirty="0"/>
              <a:t>Test Scenarios/Cases/Steps for the two Profile options are provided in the EHR Test Plan in the </a:t>
            </a:r>
            <a:r>
              <a:rPr lang="en-US" sz="2000" dirty="0" err="1"/>
              <a:t>eDOS</a:t>
            </a:r>
            <a:r>
              <a:rPr lang="en-US" sz="2000" dirty="0"/>
              <a:t> Test Tool</a:t>
            </a:r>
          </a:p>
          <a:p>
            <a:r>
              <a:rPr lang="en-US" sz="2000" dirty="0"/>
              <a:t>This figure shows a sub-set of the Test Scenarios/Cases/Steps in the EHR Test Plan for the GU Profile option</a:t>
            </a:r>
          </a:p>
          <a:p>
            <a:r>
              <a:rPr lang="en-US" sz="2000" dirty="0"/>
              <a:t>The Tester shall execute all </a:t>
            </a:r>
            <a:r>
              <a:rPr lang="en-US" sz="2000" b="1" dirty="0"/>
              <a:t>three </a:t>
            </a:r>
            <a:r>
              <a:rPr lang="en-US" sz="2000" dirty="0"/>
              <a:t>Test Scenarios for </a:t>
            </a:r>
            <a:r>
              <a:rPr lang="en-US" sz="2000" b="1" dirty="0"/>
              <a:t>either</a:t>
            </a:r>
            <a:r>
              <a:rPr lang="en-US" sz="2000" dirty="0"/>
              <a:t> the GU or NG Profile</a:t>
            </a:r>
          </a:p>
          <a:p>
            <a:endParaRPr lang="en-US" sz="2200" dirty="0"/>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
        <p:nvSpPr>
          <p:cNvPr id="3" name="Right Arrow 2"/>
          <p:cNvSpPr/>
          <p:nvPr/>
        </p:nvSpPr>
        <p:spPr>
          <a:xfrm>
            <a:off x="4535494" y="2286000"/>
            <a:ext cx="591970" cy="453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5257800" y="673032"/>
            <a:ext cx="3733799" cy="5419725"/>
            <a:chOff x="5257800" y="673032"/>
            <a:chExt cx="3733799" cy="5419725"/>
          </a:xfrm>
        </p:grpSpPr>
        <p:pic>
          <p:nvPicPr>
            <p:cNvPr id="17" name="Picture 16"/>
            <p:cNvPicPr>
              <a:picLocks noChangeAspect="1"/>
            </p:cNvPicPr>
            <p:nvPr/>
          </p:nvPicPr>
          <p:blipFill>
            <a:blip r:embed="rId2"/>
            <a:stretch>
              <a:fillRect/>
            </a:stretch>
          </p:blipFill>
          <p:spPr>
            <a:xfrm>
              <a:off x="5343524" y="673032"/>
              <a:ext cx="3648075" cy="5419725"/>
            </a:xfrm>
            <a:prstGeom prst="rect">
              <a:avLst/>
            </a:prstGeom>
            <a:ln>
              <a:solidFill>
                <a:schemeClr val="tx1"/>
              </a:solidFill>
            </a:ln>
          </p:spPr>
        </p:pic>
        <p:sp>
          <p:nvSpPr>
            <p:cNvPr id="13" name="TextBox 12"/>
            <p:cNvSpPr txBox="1"/>
            <p:nvPr/>
          </p:nvSpPr>
          <p:spPr>
            <a:xfrm>
              <a:off x="5867400" y="1367996"/>
              <a:ext cx="1480068" cy="261610"/>
            </a:xfrm>
            <a:prstGeom prst="rect">
              <a:avLst/>
            </a:prstGeom>
            <a:noFill/>
          </p:spPr>
          <p:txBody>
            <a:bodyPr wrap="square" rtlCol="0">
              <a:spAutoFit/>
            </a:bodyPr>
            <a:lstStyle/>
            <a:p>
              <a:pPr algn="ctr"/>
              <a:r>
                <a:rPr lang="en-US" sz="1100" dirty="0">
                  <a:solidFill>
                    <a:srgbClr val="FF0000"/>
                  </a:solidFill>
                </a:rPr>
                <a:t>Profile option</a:t>
              </a:r>
            </a:p>
          </p:txBody>
        </p:sp>
        <p:sp>
          <p:nvSpPr>
            <p:cNvPr id="11" name="TextBox 10"/>
            <p:cNvSpPr txBox="1"/>
            <p:nvPr/>
          </p:nvSpPr>
          <p:spPr>
            <a:xfrm>
              <a:off x="6400800" y="1629606"/>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0" name="TextBox 9"/>
            <p:cNvSpPr txBox="1"/>
            <p:nvPr/>
          </p:nvSpPr>
          <p:spPr>
            <a:xfrm>
              <a:off x="6781800" y="1891216"/>
              <a:ext cx="990600" cy="261610"/>
            </a:xfrm>
            <a:prstGeom prst="rect">
              <a:avLst/>
            </a:prstGeom>
            <a:noFill/>
          </p:spPr>
          <p:txBody>
            <a:bodyPr wrap="square" rtlCol="0">
              <a:spAutoFit/>
            </a:bodyPr>
            <a:lstStyle/>
            <a:p>
              <a:pPr algn="ctr"/>
              <a:r>
                <a:rPr lang="en-US" sz="1100" dirty="0">
                  <a:solidFill>
                    <a:srgbClr val="FF0000"/>
                  </a:solidFill>
                </a:rPr>
                <a:t>Test Case</a:t>
              </a:r>
            </a:p>
          </p:txBody>
        </p:sp>
        <p:sp>
          <p:nvSpPr>
            <p:cNvPr id="15" name="TextBox 14"/>
            <p:cNvSpPr txBox="1"/>
            <p:nvPr/>
          </p:nvSpPr>
          <p:spPr>
            <a:xfrm>
              <a:off x="5257800" y="2100590"/>
              <a:ext cx="1150930" cy="261610"/>
            </a:xfrm>
            <a:prstGeom prst="rect">
              <a:avLst/>
            </a:prstGeom>
            <a:noFill/>
          </p:spPr>
          <p:txBody>
            <a:bodyPr wrap="square" rtlCol="0">
              <a:spAutoFit/>
            </a:bodyPr>
            <a:lstStyle/>
            <a:p>
              <a:pPr algn="ctr"/>
              <a:r>
                <a:rPr lang="en-US" sz="1100" dirty="0">
                  <a:solidFill>
                    <a:srgbClr val="FF0000"/>
                  </a:solidFill>
                </a:rPr>
                <a:t>MFN Test Step</a:t>
              </a:r>
            </a:p>
          </p:txBody>
        </p:sp>
        <p:sp>
          <p:nvSpPr>
            <p:cNvPr id="14" name="TextBox 13"/>
            <p:cNvSpPr txBox="1"/>
            <p:nvPr/>
          </p:nvSpPr>
          <p:spPr>
            <a:xfrm>
              <a:off x="6400800" y="4114800"/>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8" name="TextBox 17"/>
            <p:cNvSpPr txBox="1"/>
            <p:nvPr/>
          </p:nvSpPr>
          <p:spPr>
            <a:xfrm>
              <a:off x="6705600" y="4343400"/>
              <a:ext cx="990600" cy="261610"/>
            </a:xfrm>
            <a:prstGeom prst="rect">
              <a:avLst/>
            </a:prstGeom>
            <a:noFill/>
          </p:spPr>
          <p:txBody>
            <a:bodyPr wrap="square" rtlCol="0">
              <a:spAutoFit/>
            </a:bodyPr>
            <a:lstStyle/>
            <a:p>
              <a:pPr algn="ctr"/>
              <a:r>
                <a:rPr lang="en-US" sz="1100" dirty="0">
                  <a:solidFill>
                    <a:srgbClr val="FF0000"/>
                  </a:solidFill>
                </a:rPr>
                <a:t>Test Case</a:t>
              </a:r>
            </a:p>
          </p:txBody>
        </p:sp>
        <p:sp>
          <p:nvSpPr>
            <p:cNvPr id="19" name="TextBox 18"/>
            <p:cNvSpPr txBox="1"/>
            <p:nvPr/>
          </p:nvSpPr>
          <p:spPr>
            <a:xfrm>
              <a:off x="5257800" y="2362200"/>
              <a:ext cx="1150930" cy="261610"/>
            </a:xfrm>
            <a:prstGeom prst="rect">
              <a:avLst/>
            </a:prstGeom>
            <a:noFill/>
          </p:spPr>
          <p:txBody>
            <a:bodyPr wrap="square" rtlCol="0">
              <a:spAutoFit/>
            </a:bodyPr>
            <a:lstStyle/>
            <a:p>
              <a:pPr algn="ctr"/>
              <a:r>
                <a:rPr lang="en-US" sz="1100" dirty="0">
                  <a:solidFill>
                    <a:srgbClr val="FF0000"/>
                  </a:solidFill>
                </a:rPr>
                <a:t>MFK Test Step</a:t>
              </a:r>
            </a:p>
          </p:txBody>
        </p:sp>
        <p:sp>
          <p:nvSpPr>
            <p:cNvPr id="20" name="TextBox 19"/>
            <p:cNvSpPr txBox="1"/>
            <p:nvPr/>
          </p:nvSpPr>
          <p:spPr>
            <a:xfrm>
              <a:off x="5257800" y="4615190"/>
              <a:ext cx="1150930" cy="261610"/>
            </a:xfrm>
            <a:prstGeom prst="rect">
              <a:avLst/>
            </a:prstGeom>
            <a:noFill/>
          </p:spPr>
          <p:txBody>
            <a:bodyPr wrap="square" rtlCol="0">
              <a:spAutoFit/>
            </a:bodyPr>
            <a:lstStyle/>
            <a:p>
              <a:pPr algn="ctr"/>
              <a:r>
                <a:rPr lang="en-US" sz="1100" dirty="0">
                  <a:solidFill>
                    <a:srgbClr val="FF0000"/>
                  </a:solidFill>
                </a:rPr>
                <a:t>MFN Test Step</a:t>
              </a:r>
            </a:p>
          </p:txBody>
        </p:sp>
      </p:grpSp>
    </p:spTree>
    <p:extLst>
      <p:ext uri="{BB962C8B-B14F-4D97-AF65-F5344CB8AC3E}">
        <p14:creationId xmlns:p14="http://schemas.microsoft.com/office/powerpoint/2010/main" val="169259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pic>
        <p:nvPicPr>
          <p:cNvPr id="5" name="Picture 4"/>
          <p:cNvPicPr>
            <a:picLocks noChangeAspect="1"/>
          </p:cNvPicPr>
          <p:nvPr/>
        </p:nvPicPr>
        <p:blipFill>
          <a:blip r:embed="rId2"/>
          <a:stretch>
            <a:fillRect/>
          </a:stretch>
        </p:blipFill>
        <p:spPr>
          <a:xfrm>
            <a:off x="685800" y="1170190"/>
            <a:ext cx="7665430" cy="4975268"/>
          </a:xfrm>
          <a:prstGeom prst="rect">
            <a:avLst/>
          </a:prstGeom>
        </p:spPr>
      </p:pic>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Test Cases/Steps for Smoke Test and Initial Load</a:t>
            </a:r>
          </a:p>
          <a:p>
            <a:endParaRPr lang="en-US" sz="1800" dirty="0"/>
          </a:p>
        </p:txBody>
      </p:sp>
    </p:spTree>
    <p:extLst>
      <p:ext uri="{BB962C8B-B14F-4D97-AF65-F5344CB8AC3E}">
        <p14:creationId xmlns:p14="http://schemas.microsoft.com/office/powerpoint/2010/main" val="257610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first three of the six Update Test Cases in the Tool</a:t>
            </a:r>
          </a:p>
          <a:p>
            <a:endParaRPr lang="en-US" sz="1800" dirty="0"/>
          </a:p>
        </p:txBody>
      </p:sp>
      <p:pic>
        <p:nvPicPr>
          <p:cNvPr id="3" name="Picture 2"/>
          <p:cNvPicPr>
            <a:picLocks noChangeAspect="1"/>
          </p:cNvPicPr>
          <p:nvPr/>
        </p:nvPicPr>
        <p:blipFill>
          <a:blip r:embed="rId2"/>
          <a:stretch>
            <a:fillRect/>
          </a:stretch>
        </p:blipFill>
        <p:spPr>
          <a:xfrm>
            <a:off x="564002" y="1205626"/>
            <a:ext cx="7894198" cy="4853704"/>
          </a:xfrm>
          <a:prstGeom prst="rect">
            <a:avLst/>
          </a:prstGeom>
        </p:spPr>
      </p:pic>
    </p:spTree>
    <p:extLst>
      <p:ext uri="{BB962C8B-B14F-4D97-AF65-F5344CB8AC3E}">
        <p14:creationId xmlns:p14="http://schemas.microsoft.com/office/powerpoint/2010/main" val="160381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last three of the six Update Test Cases in the Tool</a:t>
            </a:r>
          </a:p>
          <a:p>
            <a:endParaRPr lang="en-US" sz="1800" dirty="0"/>
          </a:p>
        </p:txBody>
      </p:sp>
      <p:pic>
        <p:nvPicPr>
          <p:cNvPr id="5" name="Picture 4"/>
          <p:cNvPicPr>
            <a:picLocks noChangeAspect="1"/>
          </p:cNvPicPr>
          <p:nvPr/>
        </p:nvPicPr>
        <p:blipFill>
          <a:blip r:embed="rId2"/>
          <a:stretch>
            <a:fillRect/>
          </a:stretch>
        </p:blipFill>
        <p:spPr>
          <a:xfrm>
            <a:off x="1219200" y="1143000"/>
            <a:ext cx="6629400" cy="4956114"/>
          </a:xfrm>
          <a:prstGeom prst="rect">
            <a:avLst/>
          </a:prstGeom>
        </p:spPr>
      </p:pic>
    </p:spTree>
    <p:extLst>
      <p:ext uri="{BB962C8B-B14F-4D97-AF65-F5344CB8AC3E}">
        <p14:creationId xmlns:p14="http://schemas.microsoft.com/office/powerpoint/2010/main" val="637133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Data Documents* for Each Test Step</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19</a:t>
            </a:fld>
            <a:endParaRPr lang="en-US" dirty="0">
              <a:solidFill>
                <a:schemeClr val="bg1"/>
              </a:solidFill>
            </a:endParaRPr>
          </a:p>
        </p:txBody>
      </p:sp>
      <p:sp>
        <p:nvSpPr>
          <p:cNvPr id="5" name="TextBox 4"/>
          <p:cNvSpPr txBox="1"/>
          <p:nvPr/>
        </p:nvSpPr>
        <p:spPr>
          <a:xfrm>
            <a:off x="6019800" y="1219200"/>
            <a:ext cx="29718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narrative Test Story that describes a real world situation and provides context for the Test Step</a:t>
            </a:r>
          </a:p>
          <a:p>
            <a:pPr marL="285750" indent="-285750">
              <a:buFont typeface="Arial" panose="020B0604020202020204" pitchFamily="34" charset="0"/>
              <a:buChar char="•"/>
            </a:pPr>
            <a:r>
              <a:rPr lang="en-US" dirty="0"/>
              <a:t>Along with the Test Story description is information about </a:t>
            </a:r>
            <a:r>
              <a:rPr lang="en-US" dirty="0" err="1"/>
              <a:t>PreConditions</a:t>
            </a:r>
            <a:r>
              <a:rPr lang="en-US" dirty="0"/>
              <a:t>, </a:t>
            </a:r>
            <a:r>
              <a:rPr lang="en-US" dirty="0" err="1"/>
              <a:t>PostConditions</a:t>
            </a:r>
            <a:r>
              <a:rPr lang="en-US" dirty="0"/>
              <a:t>, Test Objectives, and Notes to Testers</a:t>
            </a:r>
          </a:p>
        </p:txBody>
      </p:sp>
      <p:sp>
        <p:nvSpPr>
          <p:cNvPr id="10" name="TextBox 9"/>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sp>
        <p:nvSpPr>
          <p:cNvPr id="7" name="TextBox 6"/>
          <p:cNvSpPr txBox="1"/>
          <p:nvPr/>
        </p:nvSpPr>
        <p:spPr>
          <a:xfrm>
            <a:off x="6019800" y="843801"/>
            <a:ext cx="2667000" cy="461665"/>
          </a:xfrm>
          <a:prstGeom prst="rect">
            <a:avLst/>
          </a:prstGeom>
          <a:noFill/>
        </p:spPr>
        <p:txBody>
          <a:bodyPr wrap="square" rtlCol="0">
            <a:spAutoFit/>
          </a:bodyPr>
          <a:lstStyle/>
          <a:p>
            <a:pPr algn="ctr"/>
            <a:r>
              <a:rPr lang="en-US" sz="2400" dirty="0"/>
              <a:t>Test Story</a:t>
            </a:r>
          </a:p>
        </p:txBody>
      </p:sp>
      <p:sp>
        <p:nvSpPr>
          <p:cNvPr id="8" name="TextBox 7"/>
          <p:cNvSpPr txBox="1"/>
          <p:nvPr/>
        </p:nvSpPr>
        <p:spPr>
          <a:xfrm>
            <a:off x="6705600" y="5710535"/>
            <a:ext cx="2438400" cy="461665"/>
          </a:xfrm>
          <a:prstGeom prst="rect">
            <a:avLst/>
          </a:prstGeom>
          <a:noFill/>
        </p:spPr>
        <p:txBody>
          <a:bodyPr wrap="square" rtlCol="0">
            <a:spAutoFit/>
          </a:bodyPr>
          <a:lstStyle/>
          <a:p>
            <a:r>
              <a:rPr lang="en-US" sz="1200" dirty="0"/>
              <a:t>*Available for viewing online and via downloaded pdf or txt file</a:t>
            </a:r>
          </a:p>
        </p:txBody>
      </p:sp>
      <p:pic>
        <p:nvPicPr>
          <p:cNvPr id="11" name="Picture 10"/>
          <p:cNvPicPr>
            <a:picLocks noChangeAspect="1"/>
          </p:cNvPicPr>
          <p:nvPr/>
        </p:nvPicPr>
        <p:blipFill>
          <a:blip r:embed="rId2"/>
          <a:stretch>
            <a:fillRect/>
          </a:stretch>
        </p:blipFill>
        <p:spPr>
          <a:xfrm>
            <a:off x="228600" y="884238"/>
            <a:ext cx="5793363" cy="4068762"/>
          </a:xfrm>
          <a:prstGeom prst="rect">
            <a:avLst/>
          </a:prstGeom>
          <a:ln>
            <a:solidFill>
              <a:schemeClr val="tx1"/>
            </a:solidFill>
          </a:ln>
        </p:spPr>
      </p:pic>
    </p:spTree>
    <p:extLst>
      <p:ext uri="{BB962C8B-B14F-4D97-AF65-F5344CB8AC3E}">
        <p14:creationId xmlns:p14="http://schemas.microsoft.com/office/powerpoint/2010/main" val="197334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5438775"/>
          </a:xfrm>
        </p:spPr>
        <p:txBody>
          <a:bodyPr>
            <a:normAutofit/>
          </a:bodyPr>
          <a:lstStyle/>
          <a:p>
            <a:pPr eaLnBrk="1" hangingPunct="1">
              <a:defRPr/>
            </a:pPr>
            <a:r>
              <a:rPr lang="en-US" dirty="0"/>
              <a:t>Provide an additional resource to explain the process of HIT Module conformance testing related to HL7 v2 </a:t>
            </a:r>
            <a:r>
              <a:rPr lang="en-US" dirty="0" err="1"/>
              <a:t>eDOS</a:t>
            </a:r>
            <a:r>
              <a:rPr lang="en-US" dirty="0"/>
              <a:t>-Electronic Health Record (</a:t>
            </a:r>
            <a:r>
              <a:rPr lang="en-US" dirty="0" err="1"/>
              <a:t>eDOS</a:t>
            </a:r>
            <a:r>
              <a:rPr lang="en-US" dirty="0"/>
              <a:t>-EHR) Messaging</a:t>
            </a:r>
            <a:endParaRPr lang="en-US" dirty="0">
              <a:solidFill>
                <a:srgbClr val="0070C0"/>
              </a:solidFill>
            </a:endParaRPr>
          </a:p>
          <a:p>
            <a:pPr eaLnBrk="1" hangingPunct="1">
              <a:defRPr/>
            </a:pPr>
            <a:r>
              <a:rPr lang="en-US" dirty="0"/>
              <a:t>Describe NIST approach for assessing and validating the test messages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20</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20</a:t>
            </a:fld>
            <a:endParaRPr lang="en-US" dirty="0"/>
          </a:p>
        </p:txBody>
      </p:sp>
      <p:sp>
        <p:nvSpPr>
          <p:cNvPr id="11" name="TextBox 10"/>
          <p:cNvSpPr txBox="1"/>
          <p:nvPr/>
        </p:nvSpPr>
        <p:spPr>
          <a:xfrm>
            <a:off x="5486400" y="1219200"/>
            <a:ext cx="3496483" cy="3139321"/>
          </a:xfrm>
          <a:prstGeom prst="rect">
            <a:avLst/>
          </a:prstGeom>
          <a:noFill/>
        </p:spPr>
        <p:txBody>
          <a:bodyPr wrap="square" rtlCol="0">
            <a:spAutoFit/>
          </a:bodyPr>
          <a:lstStyle/>
          <a:p>
            <a:pPr marL="285750" indent="-285750">
              <a:buFont typeface="Arial" pitchFamily="34" charset="0"/>
              <a:buChar char="•"/>
            </a:pPr>
            <a:r>
              <a:rPr lang="en-US" dirty="0"/>
              <a:t>Each Test Step includes a Test Data Specification that</a:t>
            </a:r>
          </a:p>
          <a:p>
            <a:pPr marL="627063" lvl="1" indent="-285750">
              <a:buFont typeface="Arial" pitchFamily="34" charset="0"/>
              <a:buChar char="-"/>
            </a:pPr>
            <a:r>
              <a:rPr lang="en-US" dirty="0"/>
              <a:t>Lists data associated with the Test Story</a:t>
            </a:r>
          </a:p>
          <a:p>
            <a:pPr marL="627063" lvl="1" indent="-285750">
              <a:buFont typeface="Arial" pitchFamily="34" charset="0"/>
              <a:buChar char="-"/>
            </a:pPr>
            <a:r>
              <a:rPr lang="en-US" dirty="0"/>
              <a:t>Consists of typical information found in the clinical setting </a:t>
            </a:r>
          </a:p>
          <a:p>
            <a:pPr marL="285750" indent="-285750">
              <a:buFont typeface="Arial" pitchFamily="34" charset="0"/>
              <a:buChar char="•"/>
            </a:pPr>
            <a:r>
              <a:rPr lang="en-US" dirty="0"/>
              <a:t>A test message is generated using these data and the </a:t>
            </a:r>
            <a:r>
              <a:rPr lang="en-US" dirty="0" err="1"/>
              <a:t>eDOS</a:t>
            </a:r>
            <a:r>
              <a:rPr lang="en-US" dirty="0"/>
              <a:t>-EHR Test Tool functions </a:t>
            </a:r>
          </a:p>
        </p:txBody>
      </p:sp>
      <p:sp>
        <p:nvSpPr>
          <p:cNvPr id="12" name="TextBox 11"/>
          <p:cNvSpPr txBox="1"/>
          <p:nvPr/>
        </p:nvSpPr>
        <p:spPr>
          <a:xfrm>
            <a:off x="5638800" y="778413"/>
            <a:ext cx="3382789" cy="461665"/>
          </a:xfrm>
          <a:prstGeom prst="rect">
            <a:avLst/>
          </a:prstGeom>
          <a:noFill/>
        </p:spPr>
        <p:txBody>
          <a:bodyPr wrap="square" rtlCol="0">
            <a:spAutoFit/>
          </a:bodyPr>
          <a:lstStyle/>
          <a:p>
            <a:pPr algn="ctr"/>
            <a:r>
              <a:rPr lang="en-US" sz="2400" dirty="0"/>
              <a:t>Test Data Specification</a:t>
            </a:r>
          </a:p>
        </p:txBody>
      </p:sp>
      <p:sp>
        <p:nvSpPr>
          <p:cNvPr id="10" name="TextBox 9"/>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pic>
        <p:nvPicPr>
          <p:cNvPr id="5" name="Picture 4"/>
          <p:cNvPicPr>
            <a:picLocks noChangeAspect="1"/>
          </p:cNvPicPr>
          <p:nvPr/>
        </p:nvPicPr>
        <p:blipFill>
          <a:blip r:embed="rId3"/>
          <a:stretch>
            <a:fillRect/>
          </a:stretch>
        </p:blipFill>
        <p:spPr>
          <a:xfrm>
            <a:off x="186435" y="778413"/>
            <a:ext cx="5292137" cy="4784187"/>
          </a:xfrm>
          <a:prstGeom prst="rect">
            <a:avLst/>
          </a:prstGeom>
          <a:ln>
            <a:solidFill>
              <a:schemeClr val="tx1"/>
            </a:solidFill>
          </a:ln>
        </p:spPr>
      </p:pic>
    </p:spTree>
    <p:extLst>
      <p:ext uri="{BB962C8B-B14F-4D97-AF65-F5344CB8AC3E}">
        <p14:creationId xmlns:p14="http://schemas.microsoft.com/office/powerpoint/2010/main" val="187171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1732" y="700361"/>
            <a:ext cx="4482667" cy="4804045"/>
          </a:xfrm>
          <a:prstGeom prst="rect">
            <a:avLst/>
          </a:prstGeom>
          <a:ln>
            <a:solidFill>
              <a:schemeClr val="tx1"/>
            </a:solidFill>
          </a:ln>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TextBox 1"/>
          <p:cNvSpPr txBox="1"/>
          <p:nvPr/>
        </p:nvSpPr>
        <p:spPr>
          <a:xfrm>
            <a:off x="4724400" y="1240078"/>
            <a:ext cx="4191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Message Content Data Sheet that shows a conformant message instance </a:t>
            </a:r>
          </a:p>
          <a:p>
            <a:pPr marL="285750" indent="-285750">
              <a:buFont typeface="Arial" panose="020B0604020202020204" pitchFamily="34" charset="0"/>
              <a:buChar char="•"/>
            </a:pPr>
            <a:r>
              <a:rPr lang="en-US" dirty="0"/>
              <a:t>The category of the test data is listed in the Categorization column</a:t>
            </a:r>
          </a:p>
          <a:p>
            <a:pPr marL="285750" indent="-285750">
              <a:buFont typeface="Arial" panose="020B0604020202020204" pitchFamily="34" charset="0"/>
              <a:buChar char="•"/>
            </a:pPr>
            <a:r>
              <a:rPr lang="en-US" dirty="0"/>
              <a:t>The Categorization indicates how the data in the messages that are imported into the Tool are assessed by the validation engine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21</a:t>
            </a:fld>
            <a:endParaRPr lang="en-US" dirty="0"/>
          </a:p>
        </p:txBody>
      </p:sp>
      <p:sp>
        <p:nvSpPr>
          <p:cNvPr id="16" name="TextBox 15"/>
          <p:cNvSpPr txBox="1"/>
          <p:nvPr/>
        </p:nvSpPr>
        <p:spPr>
          <a:xfrm>
            <a:off x="4724400" y="778413"/>
            <a:ext cx="4268821" cy="461665"/>
          </a:xfrm>
          <a:prstGeom prst="rect">
            <a:avLst/>
          </a:prstGeom>
          <a:noFill/>
        </p:spPr>
        <p:txBody>
          <a:bodyPr wrap="square" rtlCol="0">
            <a:spAutoFit/>
          </a:bodyPr>
          <a:lstStyle/>
          <a:p>
            <a:pPr algn="ctr"/>
            <a:r>
              <a:rPr lang="en-US" sz="2400" dirty="0"/>
              <a:t>Message Content Data Sheet</a:t>
            </a:r>
          </a:p>
        </p:txBody>
      </p:sp>
      <p:cxnSp>
        <p:nvCxnSpPr>
          <p:cNvPr id="19" name="Straight Arrow Connector 18"/>
          <p:cNvCxnSpPr/>
          <p:nvPr/>
        </p:nvCxnSpPr>
        <p:spPr>
          <a:xfrm flipH="1" flipV="1">
            <a:off x="4267200" y="1447800"/>
            <a:ext cx="572314" cy="75751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886200" y="2349884"/>
            <a:ext cx="914403" cy="46951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spTree>
    <p:extLst>
      <p:ext uri="{BB962C8B-B14F-4D97-AF65-F5344CB8AC3E}">
        <p14:creationId xmlns:p14="http://schemas.microsoft.com/office/powerpoint/2010/main" val="104754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20651"/>
            <a:ext cx="8639175" cy="523220"/>
          </a:xfrm>
        </p:spPr>
        <p:txBody>
          <a:bodyPr/>
          <a:lstStyle/>
          <a:p>
            <a:r>
              <a:rPr lang="en-US" dirty="0"/>
              <a:t>Test Data Documents for Each Test Step (cont’d)</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22</a:t>
            </a:fld>
            <a:endParaRPr lang="en-US" dirty="0">
              <a:solidFill>
                <a:schemeClr val="bg1"/>
              </a:solidFill>
            </a:endParaRPr>
          </a:p>
        </p:txBody>
      </p:sp>
      <p:sp>
        <p:nvSpPr>
          <p:cNvPr id="5" name="TextBox 4"/>
          <p:cNvSpPr txBox="1"/>
          <p:nvPr/>
        </p:nvSpPr>
        <p:spPr>
          <a:xfrm>
            <a:off x="5791200" y="1371600"/>
            <a:ext cx="3200400" cy="4308872"/>
          </a:xfrm>
          <a:prstGeom prst="rect">
            <a:avLst/>
          </a:prstGeom>
          <a:noFill/>
        </p:spPr>
        <p:txBody>
          <a:bodyPr wrap="square" rtlCol="0">
            <a:spAutoFit/>
          </a:bodyPr>
          <a:lstStyle/>
          <a:p>
            <a:pPr marL="285750" indent="-285750">
              <a:buFont typeface="Arial" pitchFamily="34" charset="0"/>
              <a:buChar char="•"/>
            </a:pPr>
            <a:r>
              <a:rPr lang="en-US" sz="1600" dirty="0"/>
              <a:t>A test message is provided that coincides with the Test Story for the Test Step</a:t>
            </a:r>
          </a:p>
          <a:p>
            <a:pPr marL="285750" indent="-285750">
              <a:buFont typeface="Arial" pitchFamily="34" charset="0"/>
              <a:buChar char="•"/>
            </a:pPr>
            <a:r>
              <a:rPr lang="en-US" sz="1600" dirty="0"/>
              <a:t>For the EHR Test Plan</a:t>
            </a:r>
          </a:p>
          <a:p>
            <a:pPr marL="573088" lvl="1" indent="-285750">
              <a:buFont typeface="Arial" pitchFamily="34" charset="0"/>
              <a:buChar char="•"/>
            </a:pPr>
            <a:r>
              <a:rPr lang="en-US" sz="1400" dirty="0"/>
              <a:t>The </a:t>
            </a:r>
            <a:r>
              <a:rPr lang="en-US" sz="1400" dirty="0" err="1"/>
              <a:t>eDOS</a:t>
            </a:r>
            <a:r>
              <a:rPr lang="en-US" sz="1400" dirty="0"/>
              <a:t> Master File Notification (MFN) test messages are exported (sent) by the </a:t>
            </a:r>
            <a:r>
              <a:rPr lang="en-US" sz="1400" dirty="0" err="1"/>
              <a:t>eDOS</a:t>
            </a:r>
            <a:r>
              <a:rPr lang="en-US" sz="1400" dirty="0"/>
              <a:t> Test Tool (acting as the LIS or EHR-S lab module) and are imported (received) by the HIT Module being tested</a:t>
            </a:r>
          </a:p>
          <a:p>
            <a:pPr marL="573088" lvl="1" indent="-285750">
              <a:buFont typeface="Arial" pitchFamily="34" charset="0"/>
              <a:buChar char="•"/>
            </a:pPr>
            <a:r>
              <a:rPr lang="en-US" sz="1400" dirty="0"/>
              <a:t>For the Smoke Test only, a Master File Acknowledgement (MFK) message is sent by the HIT Module and received by the </a:t>
            </a:r>
            <a:r>
              <a:rPr lang="en-US" sz="1400" dirty="0" err="1"/>
              <a:t>eDOS</a:t>
            </a:r>
            <a:r>
              <a:rPr lang="en-US" sz="1400" dirty="0"/>
              <a:t> Test Tool in response to each Master File Notification message</a:t>
            </a:r>
          </a:p>
        </p:txBody>
      </p:sp>
      <p:sp>
        <p:nvSpPr>
          <p:cNvPr id="8" name="TextBox 7"/>
          <p:cNvSpPr txBox="1"/>
          <p:nvPr/>
        </p:nvSpPr>
        <p:spPr>
          <a:xfrm>
            <a:off x="5791200" y="762000"/>
            <a:ext cx="3352800" cy="461665"/>
          </a:xfrm>
          <a:prstGeom prst="rect">
            <a:avLst/>
          </a:prstGeom>
          <a:noFill/>
        </p:spPr>
        <p:txBody>
          <a:bodyPr wrap="square" rtlCol="0">
            <a:spAutoFit/>
          </a:bodyPr>
          <a:lstStyle/>
          <a:p>
            <a:pPr algn="ctr"/>
            <a:r>
              <a:rPr lang="en-US" sz="2400" dirty="0"/>
              <a:t>Example Test Message</a:t>
            </a:r>
          </a:p>
        </p:txBody>
      </p:sp>
      <p:sp>
        <p:nvSpPr>
          <p:cNvPr id="12" name="TextBox 11"/>
          <p:cNvSpPr txBox="1"/>
          <p:nvPr/>
        </p:nvSpPr>
        <p:spPr>
          <a:xfrm>
            <a:off x="76201" y="3210580"/>
            <a:ext cx="5638800" cy="523220"/>
          </a:xfrm>
          <a:prstGeom prst="rect">
            <a:avLst/>
          </a:prstGeom>
          <a:noFill/>
        </p:spPr>
        <p:txBody>
          <a:bodyPr wrap="square" rtlCol="0">
            <a:spAutoFit/>
          </a:bodyPr>
          <a:lstStyle/>
          <a:p>
            <a:r>
              <a:rPr lang="en-US" sz="1400" dirty="0"/>
              <a:t>Example Test Message for the EDOS_0.0_1.1-M08_GU Test Step for the Smoke Test </a:t>
            </a:r>
          </a:p>
        </p:txBody>
      </p:sp>
      <p:pic>
        <p:nvPicPr>
          <p:cNvPr id="6" name="Picture 5"/>
          <p:cNvPicPr>
            <a:picLocks noChangeAspect="1"/>
          </p:cNvPicPr>
          <p:nvPr/>
        </p:nvPicPr>
        <p:blipFill>
          <a:blip r:embed="rId2"/>
          <a:stretch>
            <a:fillRect/>
          </a:stretch>
        </p:blipFill>
        <p:spPr>
          <a:xfrm>
            <a:off x="124838" y="1248945"/>
            <a:ext cx="5657107" cy="1934943"/>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165370" y="4173390"/>
            <a:ext cx="5656634" cy="907396"/>
          </a:xfrm>
          <a:prstGeom prst="rect">
            <a:avLst/>
          </a:prstGeom>
          <a:ln>
            <a:solidFill>
              <a:schemeClr val="tx1"/>
            </a:solidFill>
          </a:ln>
        </p:spPr>
      </p:pic>
      <p:sp>
        <p:nvSpPr>
          <p:cNvPr id="14" name="TextBox 13"/>
          <p:cNvSpPr txBox="1"/>
          <p:nvPr/>
        </p:nvSpPr>
        <p:spPr>
          <a:xfrm>
            <a:off x="114301" y="5069900"/>
            <a:ext cx="5638800" cy="523220"/>
          </a:xfrm>
          <a:prstGeom prst="rect">
            <a:avLst/>
          </a:prstGeom>
          <a:noFill/>
        </p:spPr>
        <p:txBody>
          <a:bodyPr wrap="square" rtlCol="0">
            <a:spAutoFit/>
          </a:bodyPr>
          <a:lstStyle/>
          <a:p>
            <a:r>
              <a:rPr lang="en-US" sz="1400" dirty="0"/>
              <a:t>Example Test Message for the MFK_0.0_1.1-MFK_M08_GU Test Step for the Smoke Test </a:t>
            </a:r>
          </a:p>
        </p:txBody>
      </p:sp>
    </p:spTree>
    <p:extLst>
      <p:ext uri="{BB962C8B-B14F-4D97-AF65-F5344CB8AC3E}">
        <p14:creationId xmlns:p14="http://schemas.microsoft.com/office/powerpoint/2010/main" val="1054273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23</a:t>
            </a:fld>
            <a:endParaRPr lang="en-US" sz="1400" dirty="0">
              <a:solidFill>
                <a:schemeClr val="bg1"/>
              </a:solidFill>
            </a:endParaRPr>
          </a:p>
        </p:txBody>
      </p:sp>
      <p:sp>
        <p:nvSpPr>
          <p:cNvPr id="2" name="TextBox 1"/>
          <p:cNvSpPr txBox="1"/>
          <p:nvPr/>
        </p:nvSpPr>
        <p:spPr>
          <a:xfrm>
            <a:off x="6223238" y="1371600"/>
            <a:ext cx="2809638" cy="2062103"/>
          </a:xfrm>
          <a:prstGeom prst="rect">
            <a:avLst/>
          </a:prstGeom>
          <a:noFill/>
        </p:spPr>
        <p:txBody>
          <a:bodyPr wrap="square" rtlCol="0">
            <a:spAutoFit/>
          </a:bodyPr>
          <a:lstStyle/>
          <a:p>
            <a:r>
              <a:rPr lang="en-US" sz="1600" dirty="0"/>
              <a:t>Each Test </a:t>
            </a:r>
            <a:r>
              <a:rPr lang="en-US" sz="1600" u="sng" dirty="0"/>
              <a:t>Case</a:t>
            </a:r>
            <a:r>
              <a:rPr lang="en-US" sz="1600" dirty="0"/>
              <a:t> includes a Juror Document, a checklist used by the Tester/Inspector to assess and record whether the </a:t>
            </a:r>
            <a:r>
              <a:rPr lang="en-US" sz="1600" dirty="0" err="1"/>
              <a:t>eDOS</a:t>
            </a:r>
            <a:r>
              <a:rPr lang="en-US" sz="1600" dirty="0"/>
              <a:t> data in the set of Test Messages are incorporated into the HIT Module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23</a:t>
            </a:fld>
            <a:endParaRPr lang="en-US" dirty="0"/>
          </a:p>
        </p:txBody>
      </p:sp>
      <p:sp>
        <p:nvSpPr>
          <p:cNvPr id="15" name="TextBox 14"/>
          <p:cNvSpPr txBox="1"/>
          <p:nvPr/>
        </p:nvSpPr>
        <p:spPr>
          <a:xfrm>
            <a:off x="6019800" y="762000"/>
            <a:ext cx="2819400" cy="461665"/>
          </a:xfrm>
          <a:prstGeom prst="rect">
            <a:avLst/>
          </a:prstGeom>
          <a:noFill/>
        </p:spPr>
        <p:txBody>
          <a:bodyPr wrap="square" rtlCol="0">
            <a:spAutoFit/>
          </a:bodyPr>
          <a:lstStyle/>
          <a:p>
            <a:pPr algn="ctr"/>
            <a:r>
              <a:rPr lang="en-US" sz="2400" dirty="0"/>
              <a:t>Juror Document</a:t>
            </a:r>
          </a:p>
        </p:txBody>
      </p:sp>
      <p:sp>
        <p:nvSpPr>
          <p:cNvPr id="14" name="TextBox 13"/>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grpSp>
        <p:nvGrpSpPr>
          <p:cNvPr id="16" name="Group 15"/>
          <p:cNvGrpSpPr/>
          <p:nvPr/>
        </p:nvGrpSpPr>
        <p:grpSpPr>
          <a:xfrm>
            <a:off x="165100" y="789163"/>
            <a:ext cx="3421598" cy="4267200"/>
            <a:chOff x="1143000" y="-457200"/>
            <a:chExt cx="6124575" cy="8131328"/>
          </a:xfrm>
        </p:grpSpPr>
        <p:pic>
          <p:nvPicPr>
            <p:cNvPr id="11" name="Picture 10"/>
            <p:cNvPicPr>
              <a:picLocks noChangeAspect="1"/>
            </p:cNvPicPr>
            <p:nvPr/>
          </p:nvPicPr>
          <p:blipFill>
            <a:blip r:embed="rId3"/>
            <a:stretch>
              <a:fillRect/>
            </a:stretch>
          </p:blipFill>
          <p:spPr>
            <a:xfrm>
              <a:off x="1143000" y="-457200"/>
              <a:ext cx="6124575" cy="4733925"/>
            </a:xfrm>
            <a:prstGeom prst="rect">
              <a:avLst/>
            </a:prstGeom>
            <a:ln>
              <a:solidFill>
                <a:srgbClr val="0070C0"/>
              </a:solidFill>
            </a:ln>
          </p:spPr>
        </p:pic>
        <p:pic>
          <p:nvPicPr>
            <p:cNvPr id="12" name="Picture 11"/>
            <p:cNvPicPr>
              <a:picLocks noChangeAspect="1"/>
            </p:cNvPicPr>
            <p:nvPr/>
          </p:nvPicPr>
          <p:blipFill>
            <a:blip r:embed="rId4"/>
            <a:stretch>
              <a:fillRect/>
            </a:stretch>
          </p:blipFill>
          <p:spPr>
            <a:xfrm>
              <a:off x="1143000" y="4197503"/>
              <a:ext cx="6057900" cy="3476625"/>
            </a:xfrm>
            <a:prstGeom prst="rect">
              <a:avLst/>
            </a:prstGeom>
            <a:ln>
              <a:solidFill>
                <a:srgbClr val="0070C0"/>
              </a:solidFill>
            </a:ln>
          </p:spPr>
        </p:pic>
      </p:grpSp>
      <p:pic>
        <p:nvPicPr>
          <p:cNvPr id="4" name="Picture 3"/>
          <p:cNvPicPr>
            <a:picLocks noChangeAspect="1"/>
          </p:cNvPicPr>
          <p:nvPr/>
        </p:nvPicPr>
        <p:blipFill>
          <a:blip r:embed="rId5"/>
          <a:stretch>
            <a:fillRect/>
          </a:stretch>
        </p:blipFill>
        <p:spPr>
          <a:xfrm>
            <a:off x="2667000" y="1831679"/>
            <a:ext cx="3421598" cy="3730921"/>
          </a:xfrm>
          <a:prstGeom prst="rect">
            <a:avLst/>
          </a:prstGeom>
          <a:ln>
            <a:solidFill>
              <a:srgbClr val="0070C0"/>
            </a:solidFill>
          </a:ln>
        </p:spPr>
      </p:pic>
    </p:spTree>
    <p:extLst>
      <p:ext uri="{BB962C8B-B14F-4D97-AF65-F5344CB8AC3E}">
        <p14:creationId xmlns:p14="http://schemas.microsoft.com/office/powerpoint/2010/main" val="1757557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The Juror Document</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24</a:t>
            </a:fld>
            <a:endParaRPr lang="en-US"/>
          </a:p>
        </p:txBody>
      </p:sp>
      <p:sp>
        <p:nvSpPr>
          <p:cNvPr id="6" name="Content Placeholder 2"/>
          <p:cNvSpPr>
            <a:spLocks noGrp="1"/>
          </p:cNvSpPr>
          <p:nvPr>
            <p:ph idx="1"/>
          </p:nvPr>
        </p:nvSpPr>
        <p:spPr>
          <a:xfrm>
            <a:off x="457200" y="793750"/>
            <a:ext cx="8048625" cy="4953000"/>
          </a:xfrm>
        </p:spPr>
        <p:txBody>
          <a:bodyPr>
            <a:normAutofit fontScale="25000" lnSpcReduction="20000"/>
          </a:bodyPr>
          <a:lstStyle/>
          <a:p>
            <a:pPr>
              <a:lnSpc>
                <a:spcPct val="120000"/>
              </a:lnSpc>
              <a:spcBef>
                <a:spcPts val="432"/>
              </a:spcBef>
            </a:pPr>
            <a:r>
              <a:rPr lang="en-US" sz="8800" dirty="0"/>
              <a:t>Juror Document categorizes test data according to how the data in the HIT Module are to be verified </a:t>
            </a:r>
          </a:p>
          <a:p>
            <a:pPr>
              <a:lnSpc>
                <a:spcPct val="120000"/>
              </a:lnSpc>
              <a:spcBef>
                <a:spcPts val="432"/>
              </a:spcBef>
            </a:pPr>
            <a:r>
              <a:rPr lang="en-US" sz="8800" dirty="0"/>
              <a:t>Document is composed of two sets of tables</a:t>
            </a:r>
          </a:p>
          <a:p>
            <a:pPr lvl="1">
              <a:lnSpc>
                <a:spcPct val="120000"/>
              </a:lnSpc>
              <a:spcBef>
                <a:spcPts val="432"/>
              </a:spcBef>
            </a:pPr>
            <a:r>
              <a:rPr lang="en-US" sz="8000" dirty="0"/>
              <a:t>“Display Verification” </a:t>
            </a:r>
            <a:r>
              <a:rPr lang="en-US" sz="7200" dirty="0"/>
              <a:t>(labeled “Display Verification : CPOE View”, “Display Verification : Specimen Collection / AOE View”, etc.) </a:t>
            </a:r>
          </a:p>
          <a:p>
            <a:pPr lvl="2">
              <a:lnSpc>
                <a:spcPct val="120000"/>
              </a:lnSpc>
              <a:spcBef>
                <a:spcPts val="432"/>
              </a:spcBef>
            </a:pPr>
            <a:r>
              <a:rPr lang="en-US" sz="7000" dirty="0"/>
              <a:t>Lists the data that are required to be displayed in the Module in accordance with the </a:t>
            </a:r>
            <a:r>
              <a:rPr lang="en-US" sz="7000" dirty="0" err="1"/>
              <a:t>eDOS</a:t>
            </a:r>
            <a:r>
              <a:rPr lang="en-US" sz="7000" dirty="0"/>
              <a:t> Implementation Guide</a:t>
            </a:r>
          </a:p>
          <a:p>
            <a:pPr lvl="2">
              <a:lnSpc>
                <a:spcPct val="120000"/>
              </a:lnSpc>
              <a:spcBef>
                <a:spcPts val="432"/>
              </a:spcBef>
            </a:pPr>
            <a:r>
              <a:rPr lang="en-US" sz="7200" dirty="0"/>
              <a:t>Used by the Tester to verify and document that the data are viewable in the Module by the user in the specified manner</a:t>
            </a:r>
          </a:p>
          <a:p>
            <a:pPr lvl="1">
              <a:lnSpc>
                <a:spcPct val="120000"/>
              </a:lnSpc>
              <a:spcBef>
                <a:spcPts val="432"/>
              </a:spcBef>
            </a:pPr>
            <a:r>
              <a:rPr lang="en-US" sz="8000" dirty="0"/>
              <a:t>“Incorporate Verification”</a:t>
            </a:r>
          </a:p>
          <a:p>
            <a:pPr lvl="2">
              <a:lnSpc>
                <a:spcPct val="120000"/>
              </a:lnSpc>
              <a:spcBef>
                <a:spcPts val="432"/>
              </a:spcBef>
            </a:pPr>
            <a:r>
              <a:rPr lang="en-US" sz="7200" dirty="0"/>
              <a:t>Lists the data that are required to be incorporated into the Module in accordance with the </a:t>
            </a:r>
            <a:r>
              <a:rPr lang="en-US" sz="7200" dirty="0" err="1"/>
              <a:t>eDOS</a:t>
            </a:r>
            <a:r>
              <a:rPr lang="en-US" sz="7200" dirty="0"/>
              <a:t> Implementation Guide</a:t>
            </a:r>
          </a:p>
          <a:p>
            <a:pPr lvl="2">
              <a:lnSpc>
                <a:spcPct val="120000"/>
              </a:lnSpc>
              <a:spcBef>
                <a:spcPts val="432"/>
              </a:spcBef>
            </a:pPr>
            <a:r>
              <a:rPr lang="en-US" sz="7200" dirty="0"/>
              <a:t>Used by the Tester to verify and document that the data are incorporated into the Module in the specified manner</a:t>
            </a:r>
          </a:p>
          <a:p>
            <a:pPr eaLnBrk="1" hangingPunct="1">
              <a:buFontTx/>
              <a:buNone/>
              <a:defRPr/>
            </a:pPr>
            <a:endParaRPr lang="en-US" dirty="0"/>
          </a:p>
        </p:txBody>
      </p:sp>
      <p:sp>
        <p:nvSpPr>
          <p:cNvPr id="9" name="TextBox 8"/>
          <p:cNvSpPr txBox="1"/>
          <p:nvPr/>
        </p:nvSpPr>
        <p:spPr>
          <a:xfrm>
            <a:off x="5181600" y="0"/>
            <a:ext cx="3962400" cy="738664"/>
          </a:xfrm>
          <a:prstGeom prst="rect">
            <a:avLst/>
          </a:prstGeom>
          <a:noFill/>
        </p:spPr>
        <p:txBody>
          <a:bodyPr wrap="square" rtlCol="0">
            <a:spAutoFit/>
          </a:bodyPr>
          <a:lstStyle/>
          <a:p>
            <a:pPr marL="0" lvl="1"/>
            <a:r>
              <a:rPr lang="en-US" sz="1400" i="1" dirty="0"/>
              <a:t>Some elements contained in the messages are not subject to display or incorporate verification and are not listed on the Juror Document</a:t>
            </a:r>
            <a:endParaRPr lang="en-US" sz="3600" i="1" dirty="0"/>
          </a:p>
        </p:txBody>
      </p:sp>
    </p:spTree>
    <p:extLst>
      <p:ext uri="{BB962C8B-B14F-4D97-AF65-F5344CB8AC3E}">
        <p14:creationId xmlns:p14="http://schemas.microsoft.com/office/powerpoint/2010/main" val="685629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4043359263"/>
              </p:ext>
            </p:extLst>
          </p:nvPr>
        </p:nvGraphicFramePr>
        <p:xfrm>
          <a:off x="434181" y="1614019"/>
          <a:ext cx="8275637" cy="2789065"/>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1022">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7619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testing / EHR Test Plan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1" dirty="0">
                        <a:sym typeface="Wingdings" pitchFamily="2" charset="2"/>
                      </a:endParaRP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chemeClr val="tx1"/>
                          </a:solidFill>
                        </a:rPr>
                        <a:t>Used for conformance testing driven by test data </a:t>
                      </a:r>
                    </a:p>
                    <a:p>
                      <a:pPr marL="171450" lvl="1" indent="-171450">
                        <a:buFont typeface="Arial" pitchFamily="34" charset="0"/>
                        <a:buChar char="•"/>
                        <a:defRPr/>
                      </a:pPr>
                      <a:r>
                        <a:rPr lang="en-US" sz="1100" b="0" dirty="0"/>
                        <a:t>Validates HIT Modules that receive and process HL7 messages in accordance with the ONC S&amp;I Framework</a:t>
                      </a:r>
                      <a:r>
                        <a:rPr lang="en-US" sz="1100" b="0" baseline="0" dirty="0"/>
                        <a:t> </a:t>
                      </a:r>
                      <a:r>
                        <a:rPr lang="en-US" sz="1100" b="0" dirty="0"/>
                        <a:t>Laboratory</a:t>
                      </a:r>
                      <a:r>
                        <a:rPr lang="en-US" sz="1100" b="0" baseline="0" dirty="0"/>
                        <a:t> Order Compendium </a:t>
                      </a:r>
                      <a:r>
                        <a:rPr lang="en-US" sz="1100" b="0" dirty="0"/>
                        <a:t>(</a:t>
                      </a:r>
                      <a:r>
                        <a:rPr lang="en-US" sz="1100" b="0" dirty="0" err="1"/>
                        <a:t>eDOS</a:t>
                      </a:r>
                      <a:r>
                        <a:rPr lang="en-US" sz="1100" b="0" dirty="0"/>
                        <a:t>) implementation guide (IG) </a:t>
                      </a:r>
                    </a:p>
                    <a:p>
                      <a:pPr marL="171450" lvl="1" indent="-171450">
                        <a:buFont typeface="Arial" pitchFamily="34" charset="0"/>
                        <a:buChar char="•"/>
                        <a:defRPr/>
                      </a:pPr>
                      <a:r>
                        <a:rPr lang="en-US" sz="1100" b="0" dirty="0">
                          <a:solidFill>
                            <a:schemeClr val="tx1"/>
                          </a:solidFill>
                        </a:rPr>
                        <a:t>Provides Juror document for inspection testing</a:t>
                      </a: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version of the conformance profile that encapsulates the requirements. Profile Viewer tab is accessible in Context-based testing once a Test Case or Test Step is “loaded”. Can be used to assist in the interpretation of message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267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Sets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view of the Value Sets</a:t>
                      </a:r>
                      <a:r>
                        <a:rPr lang="en-US" sz="1100" b="0" baseline="0" dirty="0"/>
                        <a:t> </a:t>
                      </a:r>
                      <a:r>
                        <a:rPr lang="en-US" sz="1100" b="0" dirty="0"/>
                        <a:t>and Vocabulary requirements. Value Sets tab is accessible in Context-based testing once a Test Case or Test Step is “loaded”.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assist in using the Tool for conformance testing (including</a:t>
                      </a:r>
                      <a:r>
                        <a:rPr lang="en-US" sz="1100" b="0" baseline="0" dirty="0"/>
                        <a:t> the </a:t>
                      </a:r>
                      <a:r>
                        <a:rPr lang="en-US" sz="1100" b="0" dirty="0"/>
                        <a:t>NIST Normative Test Process</a:t>
                      </a:r>
                      <a:r>
                        <a:rPr lang="en-US" sz="1100" b="0" baseline="0" dirty="0"/>
                        <a:t> Documents, Implementation Guides, and Release Notes)</a:t>
                      </a:r>
                      <a:r>
                        <a:rPr lang="en-US" sz="1100" b="0" dirty="0"/>
                        <a:t>.</a:t>
                      </a:r>
                      <a:endParaRPr lang="en-US" sz="1100" dirty="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276225" y="76200"/>
            <a:ext cx="8229600" cy="523220"/>
          </a:xfrm>
        </p:spPr>
        <p:txBody>
          <a:bodyPr/>
          <a:lstStyle/>
          <a:p>
            <a:r>
              <a:rPr lang="en-US" dirty="0"/>
              <a:t>NIST </a:t>
            </a:r>
            <a:r>
              <a:rPr lang="en-US" dirty="0" err="1"/>
              <a:t>eDOS</a:t>
            </a:r>
            <a:r>
              <a:rPr lang="en-US" dirty="0"/>
              <a:t>-EHR Test Tool Overview </a:t>
            </a:r>
          </a:p>
        </p:txBody>
      </p:sp>
      <p:sp>
        <p:nvSpPr>
          <p:cNvPr id="6" name="Rectangle 45"/>
          <p:cNvSpPr>
            <a:spLocks noChangeArrowheads="1"/>
          </p:cNvSpPr>
          <p:nvPr/>
        </p:nvSpPr>
        <p:spPr bwMode="auto">
          <a:xfrm>
            <a:off x="304800" y="6858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generates </a:t>
            </a:r>
            <a:r>
              <a:rPr lang="en-US" sz="1600" b="0" dirty="0" err="1"/>
              <a:t>eDOS</a:t>
            </a:r>
            <a:r>
              <a:rPr lang="en-US" sz="1600" b="0" dirty="0"/>
              <a:t> messages to be received/incorporated by HIT </a:t>
            </a:r>
            <a:r>
              <a:rPr lang="en-US" sz="1600" dirty="0"/>
              <a:t>Modules </a:t>
            </a:r>
            <a:r>
              <a:rPr lang="en-US" sz="1600" b="0" dirty="0"/>
              <a:t>and is intended to be used for conformance testing according to the standards listed on the Conformance Standards page of this slide set </a:t>
            </a:r>
          </a:p>
          <a:p>
            <a:pPr marL="0" lvl="1"/>
            <a:endParaRPr lang="en-US" sz="1200" b="0" dirty="0"/>
          </a:p>
          <a:p>
            <a:pPr marL="0" lvl="1"/>
            <a:endParaRPr lang="en-US" sz="1200" b="0" dirty="0"/>
          </a:p>
          <a:p>
            <a:pPr marL="0" lvl="1"/>
            <a:endParaRPr lang="en-US" sz="1200" b="0" dirty="0"/>
          </a:p>
        </p:txBody>
      </p:sp>
      <p:grpSp>
        <p:nvGrpSpPr>
          <p:cNvPr id="4" name="Group 3"/>
          <p:cNvGrpSpPr/>
          <p:nvPr/>
        </p:nvGrpSpPr>
        <p:grpSpPr>
          <a:xfrm>
            <a:off x="314324" y="4648200"/>
            <a:ext cx="8677276" cy="1600200"/>
            <a:chOff x="314324" y="4572000"/>
            <a:chExt cx="8677276" cy="1600200"/>
          </a:xfrm>
        </p:grpSpPr>
        <p:sp>
          <p:nvSpPr>
            <p:cNvPr id="7" name="Rectangle 45"/>
            <p:cNvSpPr>
              <a:spLocks noChangeArrowheads="1"/>
            </p:cNvSpPr>
            <p:nvPr/>
          </p:nvSpPr>
          <p:spPr bwMode="auto">
            <a:xfrm>
              <a:off x="323850" y="4572000"/>
              <a:ext cx="8667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required. Simply click on the link below to access and use the Tool</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or Safari. Recommended browsers are Firefox and Chrome.</a:t>
              </a:r>
              <a:endParaRPr lang="en-US" sz="1400" dirty="0"/>
            </a:p>
            <a:p>
              <a:pPr marL="0" lvl="1"/>
              <a:endParaRPr lang="en-US" sz="700" dirty="0"/>
            </a:p>
            <a:p>
              <a:pPr marL="0" lvl="1"/>
              <a:r>
                <a:rPr lang="en-US" sz="1200" b="0" dirty="0"/>
                <a:t>Register to Google Group at: </a:t>
              </a:r>
              <a:r>
                <a:rPr lang="en-US" sz="1200" u="sng" dirty="0">
                  <a:hlinkClick r:id="rId2"/>
                </a:rPr>
                <a:t>https://groups.google.com/forum/#!forum/hl7v2-lab-compendium-testing </a:t>
              </a:r>
              <a:r>
                <a:rPr lang="en-US" sz="1200" dirty="0"/>
                <a:t>to </a:t>
              </a:r>
              <a:r>
                <a:rPr lang="en-US" sz="1200" b="0" dirty="0"/>
                <a:t>ask questions and provide feedback. </a:t>
              </a:r>
            </a:p>
          </p:txBody>
        </p:sp>
        <p:sp>
          <p:nvSpPr>
            <p:cNvPr id="3" name="TextBox 2"/>
            <p:cNvSpPr txBox="1"/>
            <p:nvPr/>
          </p:nvSpPr>
          <p:spPr>
            <a:xfrm>
              <a:off x="314324" y="4876800"/>
              <a:ext cx="7762875" cy="276999"/>
            </a:xfrm>
            <a:prstGeom prst="rect">
              <a:avLst/>
            </a:prstGeom>
            <a:noFill/>
          </p:spPr>
          <p:txBody>
            <a:bodyPr wrap="square" rtlCol="0">
              <a:spAutoFit/>
            </a:bodyPr>
            <a:lstStyle/>
            <a:p>
              <a:r>
                <a:rPr lang="en-US" sz="1200" dirty="0"/>
                <a:t> </a:t>
              </a:r>
              <a:r>
                <a:rPr lang="en-US" sz="1200" dirty="0">
                  <a:hlinkClick r:id="rId3"/>
                </a:rPr>
                <a:t>http://hl7v2-edos-r1-testing.nist.gov/edos-r2/#/home</a:t>
              </a:r>
              <a:r>
                <a:rPr lang="en-US" sz="1200" dirty="0"/>
                <a:t> </a:t>
              </a:r>
            </a:p>
          </p:txBody>
        </p:sp>
      </p:grpSp>
    </p:spTree>
    <p:extLst>
      <p:ext uri="{BB962C8B-B14F-4D97-AF65-F5344CB8AC3E}">
        <p14:creationId xmlns:p14="http://schemas.microsoft.com/office/powerpoint/2010/main" val="2200538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480864" y="1241365"/>
            <a:ext cx="7304686" cy="3683512"/>
          </a:xfrm>
          <a:prstGeom prst="rect">
            <a:avLst/>
          </a:prstGeom>
        </p:spPr>
      </p:pic>
      <p:sp>
        <p:nvSpPr>
          <p:cNvPr id="8" name="Rectangle 7"/>
          <p:cNvSpPr/>
          <p:nvPr/>
        </p:nvSpPr>
        <p:spPr>
          <a:xfrm>
            <a:off x="1476374" y="1231899"/>
            <a:ext cx="7309175" cy="3685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
          <p:cNvSpPr txBox="1">
            <a:spLocks noChangeArrowheads="1"/>
          </p:cNvSpPr>
          <p:nvPr/>
        </p:nvSpPr>
        <p:spPr bwMode="auto">
          <a:xfrm>
            <a:off x="148900" y="2213865"/>
            <a:ext cx="1222699"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 to open EHR Test Plan.</a:t>
            </a:r>
            <a:endParaRPr lang="en-US" dirty="0">
              <a:solidFill>
                <a:srgbClr val="FF0000"/>
              </a:solidFill>
              <a:latin typeface="Arial" charset="0"/>
            </a:endParaRPr>
          </a:p>
        </p:txBody>
      </p:sp>
      <p:sp>
        <p:nvSpPr>
          <p:cNvPr id="40" name="Oval 39"/>
          <p:cNvSpPr/>
          <p:nvPr/>
        </p:nvSpPr>
        <p:spPr bwMode="auto">
          <a:xfrm>
            <a:off x="-3499" y="201701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41" name="Straight Arrow Connector 76"/>
          <p:cNvCxnSpPr>
            <a:cxnSpLocks noChangeShapeType="1"/>
            <a:stCxn id="39" idx="3"/>
          </p:cNvCxnSpPr>
          <p:nvPr/>
        </p:nvCxnSpPr>
        <p:spPr bwMode="auto">
          <a:xfrm flipV="1">
            <a:off x="1371599" y="1858641"/>
            <a:ext cx="276701" cy="52450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3"/>
          <p:cNvSpPr txBox="1">
            <a:spLocks noChangeArrowheads="1"/>
          </p:cNvSpPr>
          <p:nvPr/>
        </p:nvSpPr>
        <p:spPr bwMode="auto">
          <a:xfrm>
            <a:off x="148901" y="3947515"/>
            <a:ext cx="1217662"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Test Step Title and Test Story tab display.</a:t>
            </a:r>
          </a:p>
        </p:txBody>
      </p:sp>
      <p:sp>
        <p:nvSpPr>
          <p:cNvPr id="50" name="Oval 49"/>
          <p:cNvSpPr/>
          <p:nvPr/>
        </p:nvSpPr>
        <p:spPr bwMode="auto">
          <a:xfrm>
            <a:off x="66675" y="3750665"/>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sp>
        <p:nvSpPr>
          <p:cNvPr id="39948" name="Title 8"/>
          <p:cNvSpPr>
            <a:spLocks noGrp="1"/>
          </p:cNvSpPr>
          <p:nvPr>
            <p:ph type="title"/>
          </p:nvPr>
        </p:nvSpPr>
        <p:spPr>
          <a:xfrm>
            <a:off x="276225" y="71437"/>
            <a:ext cx="8229600" cy="523220"/>
          </a:xfrm>
        </p:spPr>
        <p:txBody>
          <a:bodyPr/>
          <a:lstStyle/>
          <a:p>
            <a:r>
              <a:rPr lang="en-US" dirty="0"/>
              <a:t>NIST </a:t>
            </a:r>
            <a:r>
              <a:rPr lang="en-US" dirty="0" err="1"/>
              <a:t>eDOS</a:t>
            </a:r>
            <a:r>
              <a:rPr lang="en-US" dirty="0"/>
              <a:t>-EHR Test Tool Screen Shot</a:t>
            </a:r>
          </a:p>
        </p:txBody>
      </p:sp>
      <p:cxnSp>
        <p:nvCxnSpPr>
          <p:cNvPr id="29" name="Straight Arrow Connector 76"/>
          <p:cNvCxnSpPr>
            <a:cxnSpLocks noChangeShapeType="1"/>
            <a:stCxn id="49" idx="3"/>
          </p:cNvCxnSpPr>
          <p:nvPr/>
        </p:nvCxnSpPr>
        <p:spPr bwMode="auto">
          <a:xfrm flipV="1">
            <a:off x="1366563" y="1907290"/>
            <a:ext cx="2123121" cy="220950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76"/>
          <p:cNvCxnSpPr>
            <a:cxnSpLocks noChangeShapeType="1"/>
            <a:stCxn id="49" idx="3"/>
          </p:cNvCxnSpPr>
          <p:nvPr/>
        </p:nvCxnSpPr>
        <p:spPr bwMode="auto">
          <a:xfrm flipV="1">
            <a:off x="1366563" y="1663231"/>
            <a:ext cx="2123121" cy="245356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ectangle 3"/>
          <p:cNvSpPr txBox="1">
            <a:spLocks noChangeArrowheads="1"/>
          </p:cNvSpPr>
          <p:nvPr/>
        </p:nvSpPr>
        <p:spPr bwMode="auto">
          <a:xfrm>
            <a:off x="171926" y="1415766"/>
            <a:ext cx="990600"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Selection view of page displays.</a:t>
            </a:r>
          </a:p>
        </p:txBody>
      </p:sp>
      <p:cxnSp>
        <p:nvCxnSpPr>
          <p:cNvPr id="76" name="Straight Arrow Connector 76"/>
          <p:cNvCxnSpPr>
            <a:cxnSpLocks noChangeShapeType="1"/>
          </p:cNvCxnSpPr>
          <p:nvPr/>
        </p:nvCxnSpPr>
        <p:spPr bwMode="auto">
          <a:xfrm flipV="1">
            <a:off x="1181100" y="1449324"/>
            <a:ext cx="342900" cy="19685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Oval 76"/>
          <p:cNvSpPr/>
          <p:nvPr/>
        </p:nvSpPr>
        <p:spPr bwMode="auto">
          <a:xfrm>
            <a:off x="18812" y="1283804"/>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cxnSp>
        <p:nvCxnSpPr>
          <p:cNvPr id="37" name="Straight Arrow Connector 76"/>
          <p:cNvCxnSpPr>
            <a:cxnSpLocks noChangeShapeType="1"/>
          </p:cNvCxnSpPr>
          <p:nvPr/>
        </p:nvCxnSpPr>
        <p:spPr bwMode="auto">
          <a:xfrm>
            <a:off x="2223951" y="963657"/>
            <a:ext cx="295274" cy="3581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oup 6"/>
          <p:cNvGrpSpPr/>
          <p:nvPr/>
        </p:nvGrpSpPr>
        <p:grpSpPr>
          <a:xfrm>
            <a:off x="182880" y="651225"/>
            <a:ext cx="2788920" cy="461665"/>
            <a:chOff x="3329940" y="1072853"/>
            <a:chExt cx="2179320" cy="461665"/>
          </a:xfrm>
        </p:grpSpPr>
        <p:sp>
          <p:nvSpPr>
            <p:cNvPr id="36" name="Rectangle 3"/>
            <p:cNvSpPr txBox="1">
              <a:spLocks noChangeArrowheads="1"/>
            </p:cNvSpPr>
            <p:nvPr/>
          </p:nvSpPr>
          <p:spPr bwMode="auto">
            <a:xfrm>
              <a:off x="3369945" y="1072853"/>
              <a:ext cx="2099310" cy="46166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Open </a:t>
              </a:r>
              <a:r>
                <a:rPr lang="en-US" dirty="0" err="1"/>
                <a:t>eDOS</a:t>
              </a:r>
              <a:r>
                <a:rPr lang="en-US" dirty="0"/>
                <a:t> Validation tool using link:</a:t>
              </a:r>
            </a:p>
            <a:p>
              <a:pPr algn="ctr">
                <a:defRPr/>
              </a:pPr>
              <a:endParaRPr lang="en-US" dirty="0"/>
            </a:p>
            <a:p>
              <a:pPr algn="ctr">
                <a:defRPr/>
              </a:pPr>
              <a:r>
                <a:rPr lang="en-US" dirty="0"/>
                <a:t>and click on Context-based</a:t>
              </a:r>
            </a:p>
          </p:txBody>
        </p:sp>
        <p:sp>
          <p:nvSpPr>
            <p:cNvPr id="26" name="TextBox 25"/>
            <p:cNvSpPr txBox="1"/>
            <p:nvPr/>
          </p:nvSpPr>
          <p:spPr>
            <a:xfrm>
              <a:off x="3329940" y="1186499"/>
              <a:ext cx="2179320" cy="338554"/>
            </a:xfrm>
            <a:prstGeom prst="rect">
              <a:avLst/>
            </a:prstGeom>
            <a:noFill/>
          </p:spPr>
          <p:txBody>
            <a:bodyPr wrap="square" rtlCol="0">
              <a:spAutoFit/>
            </a:bodyPr>
            <a:lstStyle/>
            <a:p>
              <a:pPr algn="ctr"/>
              <a:r>
                <a:rPr lang="en-US" sz="800" dirty="0">
                  <a:hlinkClick r:id="rId3"/>
                </a:rPr>
                <a:t>http://hl7v2-edos-r1-testing.nist.gov/edos-r2/#/home</a:t>
              </a:r>
              <a:endParaRPr lang="en-US" sz="800" dirty="0"/>
            </a:p>
          </p:txBody>
        </p:sp>
      </p:grpSp>
      <p:sp>
        <p:nvSpPr>
          <p:cNvPr id="38" name="Oval 37"/>
          <p:cNvSpPr/>
          <p:nvPr/>
        </p:nvSpPr>
        <p:spPr bwMode="auto">
          <a:xfrm>
            <a:off x="77153" y="471253"/>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sp>
        <p:nvSpPr>
          <p:cNvPr id="34" name="Rectangle 3"/>
          <p:cNvSpPr txBox="1">
            <a:spLocks noChangeArrowheads="1"/>
          </p:cNvSpPr>
          <p:nvPr/>
        </p:nvSpPr>
        <p:spPr bwMode="auto">
          <a:xfrm>
            <a:off x="167438" y="2945369"/>
            <a:ext cx="1143000" cy="70802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expand the Test Scenarios and Test Cases. Click on a Test Step.</a:t>
            </a:r>
            <a:endParaRPr lang="en-US" dirty="0">
              <a:solidFill>
                <a:srgbClr val="FF0000"/>
              </a:solidFill>
              <a:latin typeface="Arial" charset="0"/>
            </a:endParaRPr>
          </a:p>
        </p:txBody>
      </p:sp>
      <p:sp>
        <p:nvSpPr>
          <p:cNvPr id="35" name="Oval 34"/>
          <p:cNvSpPr/>
          <p:nvPr/>
        </p:nvSpPr>
        <p:spPr bwMode="auto">
          <a:xfrm>
            <a:off x="15038" y="2748519"/>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p:cNvCxnSpPr>
          <p:nvPr/>
        </p:nvCxnSpPr>
        <p:spPr bwMode="auto">
          <a:xfrm flipV="1">
            <a:off x="1312210" y="2401933"/>
            <a:ext cx="739199" cy="71189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3"/>
          <p:cNvSpPr txBox="1">
            <a:spLocks noChangeArrowheads="1"/>
          </p:cNvSpPr>
          <p:nvPr/>
        </p:nvSpPr>
        <p:spPr bwMode="auto">
          <a:xfrm>
            <a:off x="170679" y="4624583"/>
            <a:ext cx="1438275"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on Load Test Step button to proceed with conformance testing for the Test Step.</a:t>
            </a:r>
          </a:p>
        </p:txBody>
      </p:sp>
      <p:sp>
        <p:nvSpPr>
          <p:cNvPr id="44" name="Oval 43"/>
          <p:cNvSpPr/>
          <p:nvPr/>
        </p:nvSpPr>
        <p:spPr bwMode="auto">
          <a:xfrm>
            <a:off x="18280" y="4427733"/>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6</a:t>
            </a:r>
          </a:p>
        </p:txBody>
      </p:sp>
      <p:cxnSp>
        <p:nvCxnSpPr>
          <p:cNvPr id="47" name="Straight Arrow Connector 76"/>
          <p:cNvCxnSpPr>
            <a:cxnSpLocks noChangeShapeType="1"/>
            <a:stCxn id="43" idx="3"/>
          </p:cNvCxnSpPr>
          <p:nvPr/>
        </p:nvCxnSpPr>
        <p:spPr bwMode="auto">
          <a:xfrm flipV="1">
            <a:off x="1608954" y="1660302"/>
            <a:ext cx="6468246" cy="32566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5" name="Table 44"/>
          <p:cNvGraphicFramePr>
            <a:graphicFrameLocks noGrp="1"/>
          </p:cNvGraphicFramePr>
          <p:nvPr>
            <p:extLst>
              <p:ext uri="{D42A27DB-BD31-4B8C-83A1-F6EECF244321}">
                <p14:modId xmlns:p14="http://schemas.microsoft.com/office/powerpoint/2010/main" val="644997949"/>
              </p:ext>
            </p:extLst>
          </p:nvPr>
        </p:nvGraphicFramePr>
        <p:xfrm>
          <a:off x="4419600" y="4594791"/>
          <a:ext cx="4495800" cy="1653609"/>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tblGrid>
              <a:tr h="342977">
                <a:tc>
                  <a:txBody>
                    <a:bodyPr/>
                    <a:lstStyle/>
                    <a:p>
                      <a:pPr algn="ctr"/>
                      <a:r>
                        <a:rPr lang="en-US" sz="1600" dirty="0">
                          <a:solidFill>
                            <a:schemeClr val="bg1"/>
                          </a:solidFill>
                        </a:rPr>
                        <a:t>HIT Context-based Validation</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1006398">
                <a:tc>
                  <a:txBody>
                    <a:bodyPr/>
                    <a:lstStyle/>
                    <a:p>
                      <a:r>
                        <a:rPr lang="en-US" sz="1000" dirty="0"/>
                        <a:t>T</a:t>
                      </a:r>
                      <a:r>
                        <a:rPr lang="en-US" sz="1000" baseline="0" dirty="0"/>
                        <a:t>his feature is used to </a:t>
                      </a:r>
                      <a:r>
                        <a:rPr lang="en-US" sz="1000" kern="1200" dirty="0">
                          <a:solidFill>
                            <a:schemeClr val="dk1"/>
                          </a:solidFill>
                          <a:effectLst/>
                          <a:latin typeface="+mn-lt"/>
                          <a:ea typeface="+mn-ea"/>
                          <a:cs typeface="+mn-cs"/>
                        </a:rPr>
                        <a:t>test HIT Modules for conformance to the</a:t>
                      </a:r>
                      <a:r>
                        <a:rPr lang="en-US" sz="1000" kern="1200" baseline="0" dirty="0">
                          <a:solidFill>
                            <a:schemeClr val="dk1"/>
                          </a:solidFill>
                          <a:effectLst/>
                          <a:latin typeface="+mn-lt"/>
                          <a:ea typeface="+mn-ea"/>
                          <a:cs typeface="+mn-cs"/>
                        </a:rPr>
                        <a:t> </a:t>
                      </a:r>
                      <a:r>
                        <a:rPr lang="en-US" sz="1000" kern="1200" baseline="0" dirty="0" err="1">
                          <a:solidFill>
                            <a:schemeClr val="dk1"/>
                          </a:solidFill>
                          <a:effectLst/>
                          <a:latin typeface="+mn-lt"/>
                          <a:ea typeface="+mn-ea"/>
                          <a:cs typeface="+mn-cs"/>
                        </a:rPr>
                        <a:t>eDOS</a:t>
                      </a:r>
                      <a:r>
                        <a:rPr lang="en-US" sz="1000" kern="1200" baseline="0" dirty="0">
                          <a:solidFill>
                            <a:schemeClr val="dk1"/>
                          </a:solidFill>
                          <a:effectLst/>
                          <a:latin typeface="+mn-lt"/>
                          <a:ea typeface="+mn-ea"/>
                          <a:cs typeface="+mn-cs"/>
                        </a:rPr>
                        <a:t> standards</a:t>
                      </a:r>
                      <a:r>
                        <a:rPr lang="en-US" sz="1000" kern="1200" dirty="0">
                          <a:solidFill>
                            <a:schemeClr val="dk1"/>
                          </a:solidFill>
                          <a:effectLst/>
                          <a:latin typeface="+mn-lt"/>
                          <a:ea typeface="+mn-ea"/>
                          <a:cs typeface="+mn-cs"/>
                        </a:rPr>
                        <a:t>. The majority of the validation involves inspection testing. This process utilizes an inspector to ascertain if the lab order compendium data provided in the test message are displayed by and incorporated into the Module. The Juror Document (available when the Test Case is selected) guides the inspector through the assessment process. Another type of validation pertains to the automated testing that assesses the Acknowledgements (MFK) sent by the Module to the </a:t>
                      </a:r>
                      <a:r>
                        <a:rPr lang="en-US" sz="1000" kern="1200" dirty="0" err="1">
                          <a:solidFill>
                            <a:schemeClr val="dk1"/>
                          </a:solidFill>
                          <a:effectLst/>
                          <a:latin typeface="+mn-lt"/>
                          <a:ea typeface="+mn-ea"/>
                          <a:cs typeface="+mn-cs"/>
                        </a:rPr>
                        <a:t>eDOS</a:t>
                      </a:r>
                      <a:r>
                        <a:rPr lang="en-US" sz="1000" kern="1200" dirty="0">
                          <a:solidFill>
                            <a:schemeClr val="dk1"/>
                          </a:solidFill>
                          <a:effectLst/>
                          <a:latin typeface="+mn-lt"/>
                          <a:ea typeface="+mn-ea"/>
                          <a:cs typeface="+mn-cs"/>
                        </a:rPr>
                        <a:t> Test Harness. </a:t>
                      </a:r>
                      <a:endParaRPr lang="en-US" sz="1000" dirty="0"/>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0568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838200"/>
            <a:ext cx="8353425" cy="4800600"/>
          </a:xfrm>
        </p:spPr>
        <p:txBody>
          <a:bodyPr>
            <a:normAutofit/>
          </a:bodyPr>
          <a:lstStyle/>
          <a:p>
            <a:pPr marL="342900" lvl="1" indent="-342900" eaLnBrk="1" hangingPunct="1">
              <a:buFontTx/>
              <a:buChar char="•"/>
              <a:defRPr/>
            </a:pPr>
            <a:r>
              <a:rPr lang="en-US" dirty="0"/>
              <a:t>Test Tool Web Site </a:t>
            </a:r>
            <a:r>
              <a:rPr lang="en-US" sz="1400" dirty="0">
                <a:hlinkClick r:id="rId2"/>
              </a:rPr>
              <a:t>http://hl7v2-edos-r1-testing.nist.gov/edos-r2/#/home</a:t>
            </a:r>
            <a:r>
              <a:rPr lang="en-US" sz="1400" dirty="0"/>
              <a:t> </a:t>
            </a:r>
            <a:r>
              <a:rPr lang="en-US" dirty="0"/>
              <a:t>provides</a:t>
            </a:r>
          </a:p>
          <a:p>
            <a:pPr lvl="1" eaLnBrk="1" hangingPunct="1">
              <a:defRPr/>
            </a:pPr>
            <a:r>
              <a:rPr lang="en-US" dirty="0"/>
              <a:t>Test Tool (API, Web Application, and Desktop)</a:t>
            </a:r>
          </a:p>
          <a:p>
            <a:pPr lvl="1" eaLnBrk="1" hangingPunct="1">
              <a:defRPr/>
            </a:pPr>
            <a:r>
              <a:rPr lang="en-US" dirty="0"/>
              <a:t>Test Cases/Steps, Test Stories, Test Data, Message Content Sheets, Example Messages, Juror Documents</a:t>
            </a:r>
          </a:p>
          <a:p>
            <a:pPr lvl="1" eaLnBrk="1" hangingPunct="1">
              <a:defRPr/>
            </a:pPr>
            <a:r>
              <a:rPr lang="en-US" dirty="0"/>
              <a:t>User Documentation</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lvl="2" eaLnBrk="1" hangingPunct="1">
              <a:defRPr/>
            </a:pPr>
            <a:r>
              <a:rPr lang="en-US" dirty="0"/>
              <a:t>Validation Reports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Scope of Conformance Testing</a:t>
            </a:r>
          </a:p>
          <a:p>
            <a:pPr eaLnBrk="1" hangingPunct="1">
              <a:defRPr/>
            </a:pPr>
            <a:r>
              <a:rPr lang="en-US" dirty="0"/>
              <a:t>Incorporate laboratory order compendium criterion and conformance standards</a:t>
            </a:r>
          </a:p>
          <a:p>
            <a:pPr eaLnBrk="1" hangingPunct="1">
              <a:defRPr/>
            </a:pPr>
            <a:r>
              <a:rPr lang="en-US" dirty="0"/>
              <a:t>Testing Process Diagram</a:t>
            </a:r>
          </a:p>
          <a:p>
            <a:pPr eaLnBrk="1" hangingPunct="1">
              <a:defRPr/>
            </a:pPr>
            <a:r>
              <a:rPr lang="en-US" dirty="0"/>
              <a:t>Testing Workflow Diagrams</a:t>
            </a:r>
          </a:p>
          <a:p>
            <a:pPr eaLnBrk="1" hangingPunct="1">
              <a:defRPr/>
            </a:pPr>
            <a:r>
              <a:rPr lang="en-US" dirty="0"/>
              <a:t>Explanation of Test Scenarios and Test Cases/Steps</a:t>
            </a:r>
          </a:p>
          <a:p>
            <a:pPr eaLnBrk="1" hangingPunct="1">
              <a:defRPr/>
            </a:pPr>
            <a:r>
              <a:rPr lang="en-US" dirty="0"/>
              <a:t>Example Test Step Documents</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a:p>
        </p:txBody>
      </p:sp>
    </p:spTree>
    <p:extLst>
      <p:ext uri="{BB962C8B-B14F-4D97-AF65-F5344CB8AC3E}">
        <p14:creationId xmlns:p14="http://schemas.microsoft.com/office/powerpoint/2010/main" val="6423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962025"/>
            <a:ext cx="8448675" cy="5210175"/>
          </a:xfrm>
        </p:spPr>
        <p:txBody>
          <a:bodyPr>
            <a:normAutofit/>
          </a:bodyPr>
          <a:lstStyle/>
          <a:p>
            <a:pPr marL="342900" lvl="1" indent="-342900" eaLnBrk="1" hangingPunct="1">
              <a:buFontTx/>
              <a:buChar char="•"/>
              <a:defRPr/>
            </a:pPr>
            <a:r>
              <a:rPr lang="en-US" dirty="0"/>
              <a:t>Test Tool Web Site </a:t>
            </a:r>
            <a:r>
              <a:rPr lang="en-US" sz="1400" dirty="0"/>
              <a:t>(</a:t>
            </a:r>
            <a:r>
              <a:rPr lang="en-US" sz="1400" dirty="0">
                <a:hlinkClick r:id="rId3"/>
              </a:rPr>
              <a:t>http://hl7v2-edos-r1-testing.nist.gov/edos-r2/#/home</a:t>
            </a:r>
            <a:r>
              <a:rPr lang="en-US" sz="1400" dirty="0"/>
              <a:t> )</a:t>
            </a:r>
          </a:p>
          <a:p>
            <a:pPr lvl="1" eaLnBrk="1" hangingPunct="1">
              <a:defRPr/>
            </a:pPr>
            <a:r>
              <a:rPr lang="en-US" dirty="0"/>
              <a:t>Validation Tools</a:t>
            </a:r>
          </a:p>
          <a:p>
            <a:pPr lvl="1" eaLnBrk="1" hangingPunct="1">
              <a:defRPr/>
            </a:pPr>
            <a:r>
              <a:rPr lang="en-US" dirty="0"/>
              <a:t>User Documentation</a:t>
            </a:r>
          </a:p>
          <a:p>
            <a:pPr lvl="2" eaLnBrk="1" hangingPunct="1">
              <a:defRPr/>
            </a:pPr>
            <a:r>
              <a:rPr lang="en-US" sz="1800" dirty="0"/>
              <a:t>Normative Test Process Document (on Test Tool Documentation Tab) </a:t>
            </a:r>
          </a:p>
          <a:p>
            <a:pPr lvl="2" eaLnBrk="1" hangingPunct="1">
              <a:defRPr/>
            </a:pPr>
            <a:r>
              <a:rPr lang="en-US" sz="1800" dirty="0"/>
              <a:t>S&amp;I Framework Laboratory Test Compendium Framework (</a:t>
            </a:r>
            <a:r>
              <a:rPr lang="en-US" sz="1800" dirty="0" err="1"/>
              <a:t>eDOS</a:t>
            </a:r>
            <a:r>
              <a:rPr lang="en-US" sz="1800" dirty="0"/>
              <a:t>) Implementation Guide</a:t>
            </a:r>
          </a:p>
          <a:p>
            <a:pPr marL="1195388" lvl="1" indent="0" eaLnBrk="1" hangingPunct="1">
              <a:buNone/>
              <a:defRPr/>
            </a:pPr>
            <a:r>
              <a:rPr lang="en-US" sz="1400" dirty="0"/>
              <a:t>(</a:t>
            </a:r>
            <a:r>
              <a:rPr lang="en-US" sz="1400" dirty="0">
                <a:hlinkClick r:id="rId4"/>
              </a:rPr>
              <a:t>http://www.hl7.org/implement/standards/product_brief.cfm?product_id=151</a:t>
            </a:r>
            <a:r>
              <a:rPr lang="en-US" sz="1400" dirty="0"/>
              <a:t> )</a:t>
            </a:r>
          </a:p>
          <a:p>
            <a:pPr lvl="2" eaLnBrk="1" hangingPunct="1">
              <a:defRPr/>
            </a:pPr>
            <a:r>
              <a:rPr lang="en-US" sz="1800" dirty="0" err="1"/>
              <a:t>eDOS</a:t>
            </a:r>
            <a:r>
              <a:rPr lang="en-US" sz="1800" dirty="0"/>
              <a:t>-EHR Tool Quick Reference Guide (In Process)</a:t>
            </a:r>
          </a:p>
          <a:p>
            <a:pPr lvl="2" eaLnBrk="1" hangingPunct="1">
              <a:defRPr/>
            </a:pPr>
            <a:r>
              <a:rPr lang="en-US" sz="1800" dirty="0" err="1"/>
              <a:t>eDOS</a:t>
            </a:r>
            <a:r>
              <a:rPr lang="en-US" sz="1800" dirty="0"/>
              <a:t>-EHR Tool Tutorial (In Process)</a:t>
            </a:r>
          </a:p>
          <a:p>
            <a:pPr lvl="1" indent="-280988" eaLnBrk="1" hangingPunct="1">
              <a:defRPr/>
            </a:pPr>
            <a:r>
              <a:rPr lang="en-US" dirty="0"/>
              <a:t>Release Notes for each version of Test Tool      </a:t>
            </a:r>
          </a:p>
          <a:p>
            <a:pPr marL="1146175" lvl="1" indent="0" eaLnBrk="1" hangingPunct="1">
              <a:buNone/>
              <a:defRPr/>
            </a:pPr>
            <a:r>
              <a:rPr lang="en-US" sz="1600" dirty="0"/>
              <a:t>(on Test Tool Documentation Tab)</a:t>
            </a:r>
          </a:p>
          <a:p>
            <a:pPr eaLnBrk="1" hangingPunct="1">
              <a:defRPr/>
            </a:pPr>
            <a:r>
              <a:rPr lang="en-US" sz="2200" dirty="0" err="1"/>
              <a:t>eDOS</a:t>
            </a:r>
            <a:r>
              <a:rPr lang="en-US" sz="2200" dirty="0"/>
              <a:t> Test Tool Google Group for submitting questions to the Test Tool developers </a:t>
            </a:r>
            <a:r>
              <a:rPr lang="en-US" sz="1200" dirty="0"/>
              <a:t>(</a:t>
            </a:r>
            <a:r>
              <a:rPr lang="en-US" sz="1200" u="sng" dirty="0">
                <a:hlinkClick r:id="rId5"/>
              </a:rPr>
              <a:t>https://groups.google.com/forum/#!forum/hl7v2-lab-compendium-testing</a:t>
            </a:r>
            <a:r>
              <a:rPr lang="en-US" sz="1200" dirty="0"/>
              <a: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dirty="0"/>
          </a:p>
        </p:txBody>
      </p:sp>
    </p:spTree>
    <p:extLst>
      <p:ext uri="{BB962C8B-B14F-4D97-AF65-F5344CB8AC3E}">
        <p14:creationId xmlns:p14="http://schemas.microsoft.com/office/powerpoint/2010/main" val="30684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Conformance Testing - </a:t>
            </a:r>
            <a:r>
              <a:rPr lang="en-US" dirty="0" err="1"/>
              <a:t>eDOS</a:t>
            </a:r>
            <a:r>
              <a:rPr lang="en-US" dirty="0"/>
              <a:t>-EHR</a:t>
            </a:r>
          </a:p>
        </p:txBody>
      </p:sp>
      <p:sp>
        <p:nvSpPr>
          <p:cNvPr id="6" name="Freeform 5"/>
          <p:cNvSpPr/>
          <p:nvPr/>
        </p:nvSpPr>
        <p:spPr>
          <a:xfrm>
            <a:off x="3397757" y="860350"/>
            <a:ext cx="544144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conformance criterion is focused on testing the capability of an HIT Module to receive and incor</a:t>
            </a:r>
            <a:r>
              <a:rPr lang="en-US" sz="1200" dirty="0"/>
              <a:t>porate new and update HL7 laboratory order compendium (</a:t>
            </a:r>
            <a:r>
              <a:rPr lang="en-US" sz="1200" dirty="0" err="1"/>
              <a:t>eDOS</a:t>
            </a:r>
            <a:r>
              <a:rPr lang="en-US" sz="1200" dirty="0"/>
              <a:t>) </a:t>
            </a:r>
            <a:r>
              <a:rPr lang="en-US" sz="1200" kern="1200" dirty="0"/>
              <a:t>messages created for electronic transmission</a:t>
            </a:r>
          </a:p>
          <a:p>
            <a:pPr marL="166688" lvl="1" indent="-166688" algn="l" defTabSz="533400" rtl="0">
              <a:lnSpc>
                <a:spcPct val="90000"/>
              </a:lnSpc>
              <a:spcBef>
                <a:spcPct val="0"/>
              </a:spcBef>
              <a:spcAft>
                <a:spcPct val="15000"/>
              </a:spcAft>
              <a:buChar char="••"/>
            </a:pPr>
            <a:r>
              <a:rPr lang="en-US" sz="1200" dirty="0"/>
              <a:t>Site-specific configuration of the HIT Module is not being tested</a:t>
            </a:r>
          </a:p>
          <a:p>
            <a:pPr marL="166688" lvl="1" indent="-166688" algn="l" defTabSz="533400" rtl="0">
              <a:lnSpc>
                <a:spcPct val="90000"/>
              </a:lnSpc>
              <a:spcBef>
                <a:spcPct val="0"/>
              </a:spcBef>
              <a:spcAft>
                <a:spcPct val="15000"/>
              </a:spcAft>
              <a:buChar char="••"/>
            </a:pPr>
            <a:r>
              <a:rPr lang="en-US" sz="1200" kern="1200" dirty="0"/>
              <a:t>Method of transmitting the </a:t>
            </a:r>
            <a:r>
              <a:rPr lang="en-US" sz="1200" kern="1200" dirty="0" err="1"/>
              <a:t>eDOS</a:t>
            </a:r>
            <a:r>
              <a:rPr lang="en-US" sz="1200" kern="1200" dirty="0"/>
              <a:t> messages is not being tested</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rtl="0">
              <a:lnSpc>
                <a:spcPct val="90000"/>
              </a:lnSpc>
              <a:spcBef>
                <a:spcPct val="0"/>
              </a:spcBef>
              <a:spcAft>
                <a:spcPct val="35000"/>
              </a:spcAft>
            </a:pPr>
            <a:r>
              <a:rPr lang="en-US" sz="1800" kern="1200" dirty="0"/>
              <a:t>Testing is directed at a Health IT Module (product), not specific instances (installations) of the Module</a:t>
            </a:r>
          </a:p>
        </p:txBody>
      </p:sp>
      <p:sp>
        <p:nvSpPr>
          <p:cNvPr id="8" name="Freeform 7"/>
          <p:cNvSpPr/>
          <p:nvPr/>
        </p:nvSpPr>
        <p:spPr>
          <a:xfrm>
            <a:off x="3200400" y="2425375"/>
            <a:ext cx="5638800" cy="1668316"/>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341313" lvl="1" indent="-166688" algn="l" defTabSz="533400" rtl="0">
              <a:lnSpc>
                <a:spcPct val="90000"/>
              </a:lnSpc>
              <a:spcBef>
                <a:spcPct val="0"/>
              </a:spcBef>
              <a:spcAft>
                <a:spcPct val="15000"/>
              </a:spcAft>
              <a:buChar char="••"/>
            </a:pPr>
            <a:r>
              <a:rPr lang="en-US" sz="1200" kern="1200" dirty="0"/>
              <a:t>Testing encompasses only specific use cases described in the </a:t>
            </a:r>
            <a:r>
              <a:rPr lang="en-US" sz="1200" kern="1200" dirty="0" err="1"/>
              <a:t>eDOS</a:t>
            </a:r>
            <a:r>
              <a:rPr lang="en-US" sz="1200" kern="1200" dirty="0"/>
              <a:t> Implementation Guide (IG) </a:t>
            </a:r>
          </a:p>
          <a:p>
            <a:pPr marL="341313"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a:t>
            </a:r>
          </a:p>
          <a:p>
            <a:pPr marL="341313" lvl="1" indent="-166688" defTabSz="533400">
              <a:lnSpc>
                <a:spcPct val="90000"/>
              </a:lnSpc>
              <a:spcAft>
                <a:spcPct val="15000"/>
              </a:spcAft>
              <a:buFontTx/>
              <a:buChar char="••"/>
            </a:pPr>
            <a:r>
              <a:rPr lang="en-US" sz="1200" i="1" dirty="0"/>
              <a:t>How</a:t>
            </a:r>
            <a:r>
              <a:rPr lang="en-US" sz="1200" dirty="0"/>
              <a:t> the </a:t>
            </a:r>
            <a:r>
              <a:rPr lang="en-US" sz="1200" dirty="0" err="1"/>
              <a:t>eDOS</a:t>
            </a:r>
            <a:r>
              <a:rPr lang="en-US" sz="1200" dirty="0"/>
              <a:t> messages are received by/imported into the HIT Module is out of scope</a:t>
            </a:r>
            <a:endParaRPr lang="en-US" sz="1200" kern="1200" dirty="0"/>
          </a:p>
          <a:p>
            <a:pPr marL="341313" lvl="1" indent="-166688" defTabSz="533400">
              <a:lnSpc>
                <a:spcPct val="90000"/>
              </a:lnSpc>
              <a:spcAft>
                <a:spcPct val="15000"/>
              </a:spcAft>
              <a:buFontTx/>
              <a:buChar char="••"/>
            </a:pPr>
            <a:r>
              <a:rPr lang="en-US" sz="1200" dirty="0">
                <a:solidFill>
                  <a:schemeClr val="tx1"/>
                </a:solidFill>
              </a:rPr>
              <a:t>Sending LIS systems are not being tested using the EHR Test Plan in the </a:t>
            </a:r>
            <a:r>
              <a:rPr lang="en-US" sz="1200" dirty="0" err="1">
                <a:solidFill>
                  <a:schemeClr val="tx1"/>
                </a:solidFill>
              </a:rPr>
              <a:t>eDOS</a:t>
            </a:r>
            <a:r>
              <a:rPr lang="en-US" sz="1200" dirty="0">
                <a:solidFill>
                  <a:schemeClr val="tx1"/>
                </a:solidFill>
              </a:rPr>
              <a:t> Test Tool (</a:t>
            </a:r>
            <a:r>
              <a:rPr lang="en-US" sz="1200" i="1" dirty="0">
                <a:solidFill>
                  <a:schemeClr val="tx1"/>
                </a:solidFill>
              </a:rPr>
              <a:t>sending LIS systems are being tested using the LIS Test Plan in the </a:t>
            </a:r>
            <a:r>
              <a:rPr lang="en-US" sz="1200" i="1" dirty="0" err="1">
                <a:solidFill>
                  <a:schemeClr val="tx1"/>
                </a:solidFill>
              </a:rPr>
              <a:t>eDOS</a:t>
            </a:r>
            <a:r>
              <a:rPr lang="en-US" sz="1200" i="1" dirty="0">
                <a:solidFill>
                  <a:schemeClr val="tx1"/>
                </a:solidFill>
              </a:rPr>
              <a:t> Test Tool</a:t>
            </a:r>
            <a:r>
              <a:rPr lang="en-US" sz="1200" dirty="0">
                <a:solidFill>
                  <a:schemeClr val="tx1"/>
                </a:solidFill>
              </a:rPr>
              <a:t>)</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Testing focus and scope are narrow</a:t>
            </a:r>
          </a:p>
        </p:txBody>
      </p:sp>
      <p:sp>
        <p:nvSpPr>
          <p:cNvPr id="10" name="Freeform 9"/>
          <p:cNvSpPr/>
          <p:nvPr/>
        </p:nvSpPr>
        <p:spPr>
          <a:xfrm>
            <a:off x="3124200" y="4190998"/>
            <a:ext cx="571500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71450">
              <a:buFont typeface="Arial" panose="020B0604020202020204" pitchFamily="34" charset="0"/>
              <a:buChar char="•"/>
            </a:pPr>
            <a:r>
              <a:rPr lang="en-US" sz="1200" dirty="0"/>
              <a:t>The HIT Module is required to demonstrate the ability to receive HL7 v2 </a:t>
            </a:r>
            <a:r>
              <a:rPr lang="en-US" sz="1200" dirty="0" err="1"/>
              <a:t>eDOS</a:t>
            </a:r>
            <a:r>
              <a:rPr lang="en-US" sz="1200" dirty="0"/>
              <a:t> messages and to incorporate the lab tests; specific test data for the messages are provided in Test Cases</a:t>
            </a:r>
          </a:p>
          <a:p>
            <a:pPr marL="401638" lvl="1" indent="-166688" defTabSz="533400">
              <a:lnSpc>
                <a:spcPct val="90000"/>
              </a:lnSpc>
              <a:spcAft>
                <a:spcPct val="15000"/>
              </a:spcAft>
              <a:buFontTx/>
              <a:buChar char="••"/>
            </a:pPr>
            <a:r>
              <a:rPr lang="en-US" sz="1200" dirty="0"/>
              <a:t>The test data and Test Cases do not cover all possible clinical lab tests; through consultation with clinical laboratory experts, a subset of key lab tests were selected for testing</a:t>
            </a:r>
          </a:p>
          <a:p>
            <a:pPr marL="401638" lvl="1" indent="-166688" defTabSz="533400">
              <a:lnSpc>
                <a:spcPct val="90000"/>
              </a:lnSpc>
              <a:spcAft>
                <a:spcPct val="15000"/>
              </a:spcAft>
              <a:buFontTx/>
              <a:buChar char="••"/>
            </a:pPr>
            <a:r>
              <a:rPr lang="en-US" sz="1200" dirty="0"/>
              <a:t>The format in which the test data are displayed on the screen of the HIT Module is not part of the testing</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HIT Module conformance testing is driven by the test data</a:t>
            </a:r>
          </a:p>
        </p:txBody>
      </p:sp>
      <p:sp>
        <p:nvSpPr>
          <p:cNvPr id="12" name="TextBox 11"/>
          <p:cNvSpPr txBox="1"/>
          <p:nvPr/>
        </p:nvSpPr>
        <p:spPr>
          <a:xfrm>
            <a:off x="609600" y="5817513"/>
            <a:ext cx="7772400" cy="400110"/>
          </a:xfrm>
          <a:prstGeom prst="rect">
            <a:avLst/>
          </a:prstGeom>
          <a:noFill/>
        </p:spPr>
        <p:txBody>
          <a:bodyPr wrap="square" rtlCol="0">
            <a:spAutoFit/>
          </a:bodyPr>
          <a:lstStyle/>
          <a:p>
            <a:r>
              <a:rPr lang="en-US" sz="1000" dirty="0"/>
              <a:t>Clinical laboratory subject matter experts, in collaboration with the National Institute of Standards and Technology (NIST), provided the Test Scenarios, Test Cases, and Test Data for the Laboratory Order Compendium (</a:t>
            </a:r>
            <a:r>
              <a:rPr lang="en-US" sz="1000" dirty="0" err="1"/>
              <a:t>eDOS</a:t>
            </a:r>
            <a:r>
              <a:rPr lang="en-US" sz="1000" dirty="0"/>
              <a:t>) conformance testing</a:t>
            </a:r>
          </a:p>
        </p:txBody>
      </p:sp>
      <p:sp>
        <p:nvSpPr>
          <p:cNvPr id="13" name="Slide Number Placeholder 1"/>
          <p:cNvSpPr>
            <a:spLocks noGrp="1"/>
          </p:cNvSpPr>
          <p:nvPr>
            <p:ph type="sldNum" sz="quarter" idx="10"/>
          </p:nvPr>
        </p:nvSpPr>
        <p:spPr>
          <a:xfrm>
            <a:off x="3919538" y="6445250"/>
            <a:ext cx="2133600" cy="476250"/>
          </a:xfrm>
        </p:spPr>
        <p:txBody>
          <a:bodyPr/>
          <a:lstStyle/>
          <a:p>
            <a:pPr>
              <a:defRPr/>
            </a:pPr>
            <a:fld id="{38B21DEC-B2E7-4DB1-B478-8098B74F8C3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Conformance Criterion - </a:t>
            </a:r>
            <a:r>
              <a:rPr lang="en-US" dirty="0" err="1"/>
              <a:t>eDOS</a:t>
            </a:r>
            <a:r>
              <a:rPr lang="en-US" dirty="0"/>
              <a:t>-EHR</a:t>
            </a:r>
          </a:p>
        </p:txBody>
      </p:sp>
      <p:sp>
        <p:nvSpPr>
          <p:cNvPr id="3" name="Content Placeholder 2"/>
          <p:cNvSpPr>
            <a:spLocks noGrp="1"/>
          </p:cNvSpPr>
          <p:nvPr>
            <p:ph idx="1"/>
          </p:nvPr>
        </p:nvSpPr>
        <p:spPr>
          <a:xfrm>
            <a:off x="390525" y="762000"/>
            <a:ext cx="8372475" cy="5334000"/>
          </a:xfrm>
        </p:spPr>
        <p:txBody>
          <a:bodyPr>
            <a:normAutofit/>
          </a:bodyPr>
          <a:lstStyle/>
          <a:p>
            <a:pPr marL="0" indent="0">
              <a:buNone/>
            </a:pPr>
            <a:r>
              <a:rPr lang="en-US" dirty="0"/>
              <a:t>Receive and incorporate laboratory order compendium testing evaluates the capability for an HIT Module to receive and process </a:t>
            </a:r>
          </a:p>
          <a:p>
            <a:r>
              <a:rPr lang="en-US" sz="2200" dirty="0"/>
              <a:t>New </a:t>
            </a:r>
            <a:r>
              <a:rPr lang="en-US" sz="2200" dirty="0" err="1"/>
              <a:t>eDOS</a:t>
            </a:r>
            <a:r>
              <a:rPr lang="en-US" sz="2200" dirty="0"/>
              <a:t> messages to create a lab order compendium</a:t>
            </a:r>
          </a:p>
          <a:p>
            <a:r>
              <a:rPr lang="en-US" sz="2200" dirty="0"/>
              <a:t>Update </a:t>
            </a:r>
            <a:r>
              <a:rPr lang="en-US" sz="2200" dirty="0" err="1"/>
              <a:t>eDOS</a:t>
            </a:r>
            <a:r>
              <a:rPr lang="en-US" sz="2200" dirty="0"/>
              <a:t> messages that add-to or modify the existing lab order compendium </a:t>
            </a:r>
          </a:p>
          <a:p>
            <a:r>
              <a:rPr lang="en-US" sz="2200" dirty="0"/>
              <a:t>According to</a:t>
            </a:r>
          </a:p>
          <a:p>
            <a:pPr lvl="1" eaLnBrk="1" hangingPunct="1">
              <a:defRPr/>
            </a:pPr>
            <a:r>
              <a:rPr lang="en-US" sz="2000" dirty="0"/>
              <a:t>HL7 Version 2.5.1 Implementation Guide: S&amp;I Framework Laboratory Test Compendium Framework Release 2, DSTU Release 2 - US Realm, September 2015 (Referred to as the </a:t>
            </a:r>
            <a:r>
              <a:rPr lang="en-US" sz="2000" dirty="0" err="1"/>
              <a:t>eDOS</a:t>
            </a:r>
            <a:r>
              <a:rPr lang="en-US" sz="2000" dirty="0"/>
              <a:t> IG)</a:t>
            </a:r>
            <a:endParaRPr lang="en-US" sz="2000" dirty="0">
              <a:ea typeface="Times New Roman" panose="02020603050405020304" pitchFamily="18" charset="0"/>
              <a:cs typeface="Arial" panose="020B0604020202020204" pitchFamily="34" charset="0"/>
            </a:endParaRPr>
          </a:p>
          <a:p>
            <a:pPr lvl="1" eaLnBrk="1" hangingPunct="1">
              <a:defRPr/>
            </a:pPr>
            <a:r>
              <a:rPr lang="en-US" sz="2000" dirty="0"/>
              <a:t>LOINC® version 2.50 </a:t>
            </a:r>
          </a:p>
          <a:p>
            <a:pPr eaLnBrk="1" hangingPunct="1">
              <a:defRPr/>
            </a:pPr>
            <a:endParaRPr lang="en-US" dirty="0"/>
          </a:p>
          <a:p>
            <a:pPr lvl="1" eaLnBrk="1" hangingPunct="1">
              <a:defRPr/>
            </a:pPr>
            <a:endParaRPr lang="en-US" dirty="0"/>
          </a:p>
          <a:p>
            <a:endParaRPr lang="en-US" sz="26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49159" cy="523220"/>
          </a:xfrm>
        </p:spPr>
        <p:txBody>
          <a:bodyPr/>
          <a:lstStyle/>
          <a:p>
            <a:r>
              <a:rPr lang="en-US" dirty="0"/>
              <a:t>Conformance Standards - </a:t>
            </a:r>
            <a:r>
              <a:rPr lang="en-US" dirty="0" err="1"/>
              <a:t>eDOS</a:t>
            </a:r>
            <a:r>
              <a:rPr lang="en-US" dirty="0"/>
              <a:t>-EHR</a:t>
            </a:r>
          </a:p>
        </p:txBody>
      </p:sp>
      <p:sp>
        <p:nvSpPr>
          <p:cNvPr id="3" name="Content Placeholder 2"/>
          <p:cNvSpPr>
            <a:spLocks noGrp="1"/>
          </p:cNvSpPr>
          <p:nvPr>
            <p:ph idx="1"/>
          </p:nvPr>
        </p:nvSpPr>
        <p:spPr>
          <a:xfrm>
            <a:off x="300509" y="761206"/>
            <a:ext cx="8310091" cy="5562600"/>
          </a:xfrm>
        </p:spPr>
        <p:txBody>
          <a:bodyPr>
            <a:noAutofit/>
          </a:bodyPr>
          <a:lstStyle/>
          <a:p>
            <a:pPr>
              <a:defRPr/>
            </a:pPr>
            <a:r>
              <a:rPr lang="en-US" sz="2200" b="1" dirty="0"/>
              <a:t>Electronic incorporation and transmission of lab order compendium messages</a:t>
            </a:r>
          </a:p>
          <a:p>
            <a:pPr lvl="1">
              <a:defRPr/>
            </a:pPr>
            <a:r>
              <a:rPr lang="en-US" sz="1800" dirty="0"/>
              <a:t>HL7 Version 2.5.1 Implementation Guide: S&amp;I Framework Laboratory Test Compendium Framework Release 2, DSTU Release 2 - US Realm, September 2015 </a:t>
            </a:r>
          </a:p>
          <a:p>
            <a:pPr>
              <a:defRPr/>
            </a:pPr>
            <a:r>
              <a:rPr lang="en-US" sz="2200" b="1" dirty="0"/>
              <a:t>Vocabulary for representing electronic health information </a:t>
            </a:r>
          </a:p>
          <a:p>
            <a:pPr lvl="1"/>
            <a:r>
              <a:rPr lang="en-US" sz="1800" dirty="0"/>
              <a:t>Logical Observation Identifiers Names and Codes (LOINC®) Database version 2.50, a universal code system for identifying laboratory and clinical observations produced by the </a:t>
            </a:r>
            <a:r>
              <a:rPr lang="en-US" sz="1800" dirty="0" err="1"/>
              <a:t>Regenstrief</a:t>
            </a:r>
            <a:r>
              <a:rPr lang="en-US" sz="1800" dirty="0"/>
              <a:t> Institute, Inc.</a:t>
            </a:r>
          </a:p>
          <a:p>
            <a:pPr lvl="1"/>
            <a:endParaRPr lang="en-US" sz="14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Conformance Standards Document – </a:t>
            </a:r>
            <a:r>
              <a:rPr lang="en-US" dirty="0" err="1"/>
              <a:t>eDOS</a:t>
            </a:r>
            <a:r>
              <a:rPr lang="en-US" dirty="0"/>
              <a:t>-EHR</a:t>
            </a:r>
          </a:p>
        </p:txBody>
      </p:sp>
      <p:grpSp>
        <p:nvGrpSpPr>
          <p:cNvPr id="6" name="Group 5"/>
          <p:cNvGrpSpPr/>
          <p:nvPr/>
        </p:nvGrpSpPr>
        <p:grpSpPr>
          <a:xfrm>
            <a:off x="4495800" y="2558139"/>
            <a:ext cx="4448175" cy="626324"/>
            <a:chOff x="175503" y="5246961"/>
            <a:chExt cx="4448175" cy="626324"/>
          </a:xfrm>
        </p:grpSpPr>
        <p:sp>
          <p:nvSpPr>
            <p:cNvPr id="7" name="TextBox 5"/>
            <p:cNvSpPr txBox="1">
              <a:spLocks noChangeArrowheads="1"/>
            </p:cNvSpPr>
            <p:nvPr/>
          </p:nvSpPr>
          <p:spPr bwMode="auto">
            <a:xfrm>
              <a:off x="404103" y="5246961"/>
              <a:ext cx="3567823" cy="461665"/>
            </a:xfrm>
            <a:prstGeom prst="rect">
              <a:avLst/>
            </a:prstGeom>
            <a:noFill/>
            <a:ln w="9525">
              <a:noFill/>
              <a:miter lim="800000"/>
              <a:headEnd/>
              <a:tailEnd/>
            </a:ln>
          </p:spPr>
          <p:txBody>
            <a:bodyPr wrap="square">
              <a:spAutoFit/>
            </a:bodyPr>
            <a:lstStyle/>
            <a:p>
              <a:pPr algn="ctr"/>
              <a:r>
                <a:rPr lang="en-US" sz="1200" dirty="0"/>
                <a:t>HL7 v2.5.1 </a:t>
              </a:r>
              <a:r>
                <a:rPr lang="en-US" sz="1200" dirty="0" err="1"/>
                <a:t>eDOS</a:t>
              </a:r>
              <a:r>
                <a:rPr lang="en-US" sz="1200" dirty="0"/>
                <a:t>  Implementation Guide, Release 2, DSTU Release 2, Sept 2015</a:t>
              </a:r>
            </a:p>
          </p:txBody>
        </p:sp>
        <p:sp>
          <p:nvSpPr>
            <p:cNvPr id="9" name="TextBox 8"/>
            <p:cNvSpPr txBox="1"/>
            <p:nvPr/>
          </p:nvSpPr>
          <p:spPr>
            <a:xfrm>
              <a:off x="175503" y="5627064"/>
              <a:ext cx="4448175" cy="246221"/>
            </a:xfrm>
            <a:prstGeom prst="rect">
              <a:avLst/>
            </a:prstGeom>
            <a:noFill/>
          </p:spPr>
          <p:txBody>
            <a:bodyPr wrap="square" rtlCol="0">
              <a:spAutoFit/>
            </a:bodyPr>
            <a:lstStyle/>
            <a:p>
              <a:pPr>
                <a:defRPr/>
              </a:pPr>
              <a:r>
                <a:rPr lang="en-US" sz="1000" dirty="0">
                  <a:hlinkClick r:id="rId2"/>
                </a:rPr>
                <a:t>http://www.hl7.org/implement/standards/product_brief.cfm?product_id=151</a:t>
              </a:r>
              <a:endParaRPr lang="en-US" sz="1000" dirty="0"/>
            </a:p>
          </p:txBody>
        </p:sp>
      </p:gr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8</a:t>
            </a:fld>
            <a:endParaRPr lang="en-US"/>
          </a:p>
        </p:txBody>
      </p:sp>
      <p:pic>
        <p:nvPicPr>
          <p:cNvPr id="2" name="Picture 1"/>
          <p:cNvPicPr>
            <a:picLocks noChangeAspect="1"/>
          </p:cNvPicPr>
          <p:nvPr/>
        </p:nvPicPr>
        <p:blipFill>
          <a:blip r:embed="rId3"/>
          <a:stretch>
            <a:fillRect/>
          </a:stretch>
        </p:blipFill>
        <p:spPr>
          <a:xfrm>
            <a:off x="368030" y="732534"/>
            <a:ext cx="4051570" cy="5212617"/>
          </a:xfrm>
          <a:prstGeom prst="rect">
            <a:avLst/>
          </a:prstGeom>
        </p:spPr>
      </p:pic>
    </p:spTree>
    <p:extLst>
      <p:ext uri="{BB962C8B-B14F-4D97-AF65-F5344CB8AC3E}">
        <p14:creationId xmlns:p14="http://schemas.microsoft.com/office/powerpoint/2010/main" val="428412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5" y="120650"/>
            <a:ext cx="8229600" cy="523220"/>
          </a:xfrm>
        </p:spPr>
        <p:txBody>
          <a:bodyPr/>
          <a:lstStyle/>
          <a:p>
            <a:r>
              <a:rPr lang="en-US" dirty="0"/>
              <a:t>Vocabulary Standard Web Site – </a:t>
            </a:r>
            <a:r>
              <a:rPr lang="en-US" dirty="0" err="1"/>
              <a:t>eDOS</a:t>
            </a:r>
            <a:r>
              <a:rPr lang="en-US" dirty="0"/>
              <a:t>-EHR</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9</a:t>
            </a:fld>
            <a:endParaRPr lang="en-US"/>
          </a:p>
        </p:txBody>
      </p:sp>
      <p:grpSp>
        <p:nvGrpSpPr>
          <p:cNvPr id="11" name="Group 10"/>
          <p:cNvGrpSpPr/>
          <p:nvPr/>
        </p:nvGrpSpPr>
        <p:grpSpPr>
          <a:xfrm>
            <a:off x="2743200" y="5410200"/>
            <a:ext cx="2933699" cy="444044"/>
            <a:chOff x="5562600" y="4876800"/>
            <a:chExt cx="2933699" cy="444044"/>
          </a:xfrm>
        </p:grpSpPr>
        <p:sp>
          <p:nvSpPr>
            <p:cNvPr id="16" name="Rectangle 4"/>
            <p:cNvSpPr>
              <a:spLocks noChangeArrowheads="1"/>
            </p:cNvSpPr>
            <p:nvPr/>
          </p:nvSpPr>
          <p:spPr bwMode="auto">
            <a:xfrm>
              <a:off x="6515100" y="5105400"/>
              <a:ext cx="1279074" cy="215444"/>
            </a:xfrm>
            <a:prstGeom prst="rect">
              <a:avLst/>
            </a:prstGeom>
            <a:noFill/>
            <a:ln w="9525">
              <a:noFill/>
              <a:miter lim="800000"/>
              <a:headEnd/>
              <a:tailEnd/>
            </a:ln>
          </p:spPr>
          <p:txBody>
            <a:bodyPr wrap="square">
              <a:spAutoFit/>
            </a:bodyPr>
            <a:lstStyle/>
            <a:p>
              <a:pPr algn="ctr"/>
              <a:r>
                <a:rPr lang="en-US" sz="800" dirty="0">
                  <a:hlinkClick r:id="rId2"/>
                </a:rPr>
                <a:t>http://loinc.org/</a:t>
              </a:r>
              <a:r>
                <a:rPr lang="en-US" sz="800" dirty="0"/>
                <a:t> </a:t>
              </a:r>
            </a:p>
          </p:txBody>
        </p:sp>
        <p:sp>
          <p:nvSpPr>
            <p:cNvPr id="18" name="TextBox 5"/>
            <p:cNvSpPr txBox="1">
              <a:spLocks noChangeArrowheads="1"/>
            </p:cNvSpPr>
            <p:nvPr/>
          </p:nvSpPr>
          <p:spPr bwMode="auto">
            <a:xfrm>
              <a:off x="5562600" y="4876800"/>
              <a:ext cx="2933699" cy="276999"/>
            </a:xfrm>
            <a:prstGeom prst="rect">
              <a:avLst/>
            </a:prstGeom>
            <a:noFill/>
            <a:ln w="9525">
              <a:noFill/>
              <a:miter lim="800000"/>
              <a:headEnd/>
              <a:tailEnd/>
            </a:ln>
          </p:spPr>
          <p:txBody>
            <a:bodyPr wrap="square">
              <a:spAutoFit/>
            </a:bodyPr>
            <a:lstStyle/>
            <a:p>
              <a:pPr algn="ctr"/>
              <a:r>
                <a:rPr lang="en-US" sz="1200" dirty="0"/>
                <a:t>LOINC® Database version 2.50 </a:t>
              </a:r>
            </a:p>
          </p:txBody>
        </p:sp>
      </p:grpSp>
      <p:pic>
        <p:nvPicPr>
          <p:cNvPr id="3" name="Picture 2"/>
          <p:cNvPicPr>
            <a:picLocks noChangeAspect="1"/>
          </p:cNvPicPr>
          <p:nvPr/>
        </p:nvPicPr>
        <p:blipFill>
          <a:blip r:embed="rId3"/>
          <a:stretch>
            <a:fillRect/>
          </a:stretch>
        </p:blipFill>
        <p:spPr>
          <a:xfrm>
            <a:off x="199928" y="990600"/>
            <a:ext cx="8791672" cy="3990814"/>
          </a:xfrm>
          <a:prstGeom prst="rect">
            <a:avLst/>
          </a:prstGeom>
          <a:ln>
            <a:solidFill>
              <a:schemeClr val="tx1"/>
            </a:solidFill>
          </a:ln>
        </p:spPr>
      </p:pic>
    </p:spTree>
    <p:extLst>
      <p:ext uri="{BB962C8B-B14F-4D97-AF65-F5344CB8AC3E}">
        <p14:creationId xmlns:p14="http://schemas.microsoft.com/office/powerpoint/2010/main" val="3519685089"/>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53076</TotalTime>
  <Words>2566</Words>
  <Application>Microsoft Office PowerPoint</Application>
  <PresentationFormat>On-screen Show (4:3)</PresentationFormat>
  <Paragraphs>271</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Franklin Gothic Demi</vt:lpstr>
      <vt:lpstr>Times New Roman</vt:lpstr>
      <vt:lpstr>Wingdings</vt:lpstr>
      <vt:lpstr>ppt127F.tmp</vt:lpstr>
      <vt:lpstr>Understanding Conformance Testing  Using the NIST HL7 v2 eDOS-EHR Validation Tool</vt:lpstr>
      <vt:lpstr>Purpose</vt:lpstr>
      <vt:lpstr>Table of Contents</vt:lpstr>
      <vt:lpstr>Resources</vt:lpstr>
      <vt:lpstr>Scope of Conformance Testing - eDOS-EHR</vt:lpstr>
      <vt:lpstr>Conformance Criterion - eDOS-EHR</vt:lpstr>
      <vt:lpstr>Conformance Standards - eDOS-EHR</vt:lpstr>
      <vt:lpstr>Conformance Standards Document – eDOS-EHR</vt:lpstr>
      <vt:lpstr>Vocabulary Standard Web Site – eDOS-EHR</vt:lpstr>
      <vt:lpstr>Receive and Incorporate eDOS Testing Process</vt:lpstr>
      <vt:lpstr>Receive and Incorporate Testing Workflow Diagram</vt:lpstr>
      <vt:lpstr>Receive and Incorporate Testing Workflow Diagram</vt:lpstr>
      <vt:lpstr>Test Scenarios and Test Cases/Steps</vt:lpstr>
      <vt:lpstr>Test Scenarios and Test Cases/Steps (cont’d)</vt:lpstr>
      <vt:lpstr>Test Scenarios and Test Cases/Steps (cont’d)</vt:lpstr>
      <vt:lpstr>Test Scenarios and Test Cases/Steps (cont’d)</vt:lpstr>
      <vt:lpstr>Test Scenarios and Test Cases/Steps (cont’d)</vt:lpstr>
      <vt:lpstr>Test Scenarios and Test Cases/Steps (cont’d)</vt:lpstr>
      <vt:lpstr>Test Data Documents* for Each Test Step</vt:lpstr>
      <vt:lpstr>Test Data Documents for Each Test Step (cont’d)</vt:lpstr>
      <vt:lpstr>Test Data Documents for Each Test Step (cont’d)</vt:lpstr>
      <vt:lpstr>Test Data Documents for Each Test Step (cont’d)</vt:lpstr>
      <vt:lpstr>Test Data Documents for Each Test Step (cont’d)</vt:lpstr>
      <vt:lpstr>The Juror Document</vt:lpstr>
      <vt:lpstr>NIST eDOS-EHR Test Tool Overview </vt:lpstr>
      <vt:lpstr>NIST eDOS-EHR Test Tool Screen Shot</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1330</cp:revision>
  <cp:lastPrinted>2013-03-27T13:25:20Z</cp:lastPrinted>
  <dcterms:created xsi:type="dcterms:W3CDTF">2010-05-04T12:43:55Z</dcterms:created>
  <dcterms:modified xsi:type="dcterms:W3CDTF">2016-08-02T17:38:43Z</dcterms:modified>
</cp:coreProperties>
</file>