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8" r:id="rId3"/>
    <p:sldId id="376" r:id="rId4"/>
    <p:sldId id="332" r:id="rId5"/>
    <p:sldId id="297" r:id="rId6"/>
    <p:sldId id="311" r:id="rId7"/>
    <p:sldId id="312" r:id="rId8"/>
    <p:sldId id="360" r:id="rId9"/>
    <p:sldId id="363" r:id="rId10"/>
    <p:sldId id="380" r:id="rId11"/>
    <p:sldId id="335" r:id="rId12"/>
    <p:sldId id="364" r:id="rId13"/>
    <p:sldId id="356" r:id="rId14"/>
    <p:sldId id="377" r:id="rId15"/>
    <p:sldId id="357" r:id="rId16"/>
    <p:sldId id="369" r:id="rId17"/>
    <p:sldId id="378" r:id="rId18"/>
    <p:sldId id="379" r:id="rId19"/>
    <p:sldId id="337" r:id="rId20"/>
    <p:sldId id="338" r:id="rId21"/>
    <p:sldId id="339" r:id="rId22"/>
    <p:sldId id="359" r:id="rId23"/>
    <p:sldId id="355" r:id="rId24"/>
    <p:sldId id="351" r:id="rId25"/>
    <p:sldId id="381" r:id="rId26"/>
    <p:sldId id="257" r:id="rId27"/>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76" d="100"/>
          <a:sy n="76" d="100"/>
        </p:scale>
        <p:origin x="1109" y="43"/>
      </p:cViewPr>
      <p:guideLst>
        <p:guide orient="horz" pos="576"/>
        <p:guide pos="288"/>
      </p:guideLst>
    </p:cSldViewPr>
  </p:slideViewPr>
  <p:notesTextViewPr>
    <p:cViewPr>
      <p:scale>
        <a:sx n="100" d="100"/>
        <a:sy n="100" d="100"/>
      </p:scale>
      <p:origin x="0" y="0"/>
    </p:cViewPr>
  </p:notesTextViewPr>
  <p:sorterViewPr>
    <p:cViewPr>
      <p:scale>
        <a:sx n="100" d="100"/>
        <a:sy n="100" d="100"/>
      </p:scale>
      <p:origin x="0" y="-63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10/6/2016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10/6/2016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23</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10/6/2016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10/6/2016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hyperlink" Target="https://groups.google.com/forum/#!forum/hl7v2-lab-compendium-testing"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hl7v2-edos-r1-testing.nist.gov/edos-r2/#/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roups.google.com/forum/#!forum/hl7v2-lab-compendium-testing" TargetMode="External"/><Relationship Id="rId4" Type="http://schemas.openxmlformats.org/officeDocument/2006/relationships/hyperlink" Target="http://www.hl7.org/implement/standards/product_brief.cfm?product_id=1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15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eDOS-LIS Validation Tool</a:t>
            </a:r>
          </a:p>
        </p:txBody>
      </p:sp>
      <p:sp>
        <p:nvSpPr>
          <p:cNvPr id="3" name="Subtitle 2"/>
          <p:cNvSpPr>
            <a:spLocks noGrp="1"/>
          </p:cNvSpPr>
          <p:nvPr>
            <p:ph type="subTitle" idx="1"/>
          </p:nvPr>
        </p:nvSpPr>
        <p:spPr>
          <a:xfrm>
            <a:off x="304800" y="2286000"/>
            <a:ext cx="8763000" cy="869950"/>
          </a:xfrm>
        </p:spPr>
        <p:txBody>
          <a:bodyPr/>
          <a:lstStyle/>
          <a:p>
            <a:pPr algn="l"/>
            <a:r>
              <a:rPr lang="en-US" dirty="0">
                <a:solidFill>
                  <a:schemeClr val="tx1"/>
                </a:solidFill>
              </a:rPr>
              <a:t>Conformance Criterion: </a:t>
            </a:r>
          </a:p>
          <a:p>
            <a:pPr algn="l"/>
            <a:r>
              <a:rPr lang="en-US" dirty="0">
                <a:solidFill>
                  <a:schemeClr val="tx1"/>
                </a:solidFill>
              </a:rPr>
              <a:t>Create laboratory order compendium (eDOS*) messages</a:t>
            </a:r>
          </a:p>
          <a:p>
            <a:pPr algn="l"/>
            <a:endParaRPr lang="en-US" dirty="0">
              <a:solidFill>
                <a:schemeClr val="tx1"/>
              </a:solidFill>
            </a:endParaRP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latin typeface="+mn-lt"/>
              </a:rPr>
              <a:t>V2.0  October 6,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
        <p:nvSpPr>
          <p:cNvPr id="5" name="TextBox 4"/>
          <p:cNvSpPr txBox="1"/>
          <p:nvPr/>
        </p:nvSpPr>
        <p:spPr>
          <a:xfrm>
            <a:off x="152400" y="5791200"/>
            <a:ext cx="2819400" cy="307777"/>
          </a:xfrm>
          <a:prstGeom prst="rect">
            <a:avLst/>
          </a:prstGeom>
          <a:noFill/>
        </p:spPr>
        <p:txBody>
          <a:bodyPr wrap="square" rtlCol="0">
            <a:spAutoFit/>
          </a:bodyPr>
          <a:lstStyle/>
          <a:p>
            <a:r>
              <a:rPr lang="en-US" sz="1400" dirty="0"/>
              <a:t>*Electronic Directory of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Create </a:t>
            </a:r>
            <a:r>
              <a:rPr lang="en-US" dirty="0" err="1"/>
              <a:t>eDOS</a:t>
            </a:r>
            <a:r>
              <a:rPr lang="en-US" dirty="0"/>
              <a:t> Messages Testing Process</a:t>
            </a:r>
          </a:p>
        </p:txBody>
      </p:sp>
      <p:sp>
        <p:nvSpPr>
          <p:cNvPr id="10256" name="TextBox 23"/>
          <p:cNvSpPr txBox="1">
            <a:spLocks noChangeArrowheads="1"/>
          </p:cNvSpPr>
          <p:nvPr/>
        </p:nvSpPr>
        <p:spPr bwMode="auto">
          <a:xfrm>
            <a:off x="276224" y="3468231"/>
            <a:ext cx="8715376" cy="2246769"/>
          </a:xfrm>
          <a:prstGeom prst="rect">
            <a:avLst/>
          </a:prstGeom>
          <a:noFill/>
          <a:ln w="9525">
            <a:noFill/>
            <a:miter lim="800000"/>
            <a:headEnd/>
            <a:tailEnd/>
          </a:ln>
        </p:spPr>
        <p:txBody>
          <a:bodyPr wrap="square">
            <a:spAutoFit/>
          </a:bodyPr>
          <a:lstStyle/>
          <a:p>
            <a:pPr marL="342900" lvl="0" indent="-342900">
              <a:buFont typeface="+mj-lt"/>
              <a:buAutoNum type="arabicPeriod"/>
            </a:pPr>
            <a:r>
              <a:rPr lang="en-US" sz="1400" dirty="0"/>
              <a:t>The HIT Module (e.g., LIS or EHR-S lab module) is the system being tested. The HIT Module is required to create messages that meet the conformance and vocabulary standards (See previous slides).</a:t>
            </a:r>
          </a:p>
          <a:p>
            <a:pPr marL="342900" lvl="0" indent="-342900">
              <a:buFont typeface="+mj-lt"/>
              <a:buAutoNum type="arabicPeriod"/>
            </a:pPr>
            <a:r>
              <a:rPr lang="en-US" sz="1400" dirty="0"/>
              <a:t>Test data can be entered into the Module directly via the user interface (manually) or can be imported via an incoming message (using any automated method).</a:t>
            </a:r>
          </a:p>
          <a:p>
            <a:pPr marL="342900" lvl="0" indent="-342900">
              <a:buFont typeface="+mj-lt"/>
              <a:buAutoNum type="arabicPeriod"/>
            </a:pPr>
            <a:r>
              <a:rPr lang="en-US" sz="1400" dirty="0"/>
              <a:t>The Module is expected to process the test data to create an </a:t>
            </a:r>
            <a:r>
              <a:rPr lang="en-US" sz="1400" dirty="0" err="1"/>
              <a:t>eDOS</a:t>
            </a:r>
            <a:r>
              <a:rPr lang="en-US" sz="1400" dirty="0"/>
              <a:t> message. This message is exported* from the Module and imported* into the NIST Test Tool for automated validation.</a:t>
            </a:r>
          </a:p>
          <a:p>
            <a:pPr marL="342900" lvl="0" indent="-342900">
              <a:buFont typeface="+mj-lt"/>
              <a:buAutoNum type="arabicPeriod"/>
            </a:pPr>
            <a:r>
              <a:rPr lang="en-US" sz="1400" dirty="0"/>
              <a:t>Test data are available through the Test Tool via the Test Steps. Each Test Step includes a Test Story that provides the context, a Test Data Specification that lists the test data, a Message Content Data Sheet that shows a conformant message (in a table format) including a detailed profile of the required elements, a Test Message, and (where applicable)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grpSp>
        <p:nvGrpSpPr>
          <p:cNvPr id="9" name="Group 8"/>
          <p:cNvGrpSpPr/>
          <p:nvPr/>
        </p:nvGrpSpPr>
        <p:grpSpPr>
          <a:xfrm>
            <a:off x="990600" y="894632"/>
            <a:ext cx="6400800" cy="2339938"/>
            <a:chOff x="609600" y="914400"/>
            <a:chExt cx="6400800" cy="2339938"/>
          </a:xfrm>
        </p:grpSpPr>
        <p:sp>
          <p:nvSpPr>
            <p:cNvPr id="36" name="Rounded Rectangle 35"/>
            <p:cNvSpPr/>
            <p:nvPr/>
          </p:nvSpPr>
          <p:spPr>
            <a:xfrm>
              <a:off x="5486400" y="22860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Test Tool </a:t>
              </a:r>
              <a:r>
                <a:rPr lang="en-US" sz="1200" dirty="0">
                  <a:solidFill>
                    <a:schemeClr val="accent2"/>
                  </a:solidFill>
                  <a:latin typeface="Calibri" pitchFamily="34" charset="0"/>
                </a:rPr>
                <a:t>(Validation Tool)</a:t>
              </a:r>
              <a:endParaRPr lang="en-US" sz="1400" dirty="0">
                <a:solidFill>
                  <a:schemeClr val="accent2"/>
                </a:solidFill>
                <a:latin typeface="Calibri" pitchFamily="34" charset="0"/>
              </a:endParaRPr>
            </a:p>
          </p:txBody>
        </p:sp>
        <p:sp>
          <p:nvSpPr>
            <p:cNvPr id="22" name="TextBox 21"/>
            <p:cNvSpPr txBox="1"/>
            <p:nvPr/>
          </p:nvSpPr>
          <p:spPr>
            <a:xfrm>
              <a:off x="609600" y="3000422"/>
              <a:ext cx="4724400" cy="253916"/>
            </a:xfrm>
            <a:prstGeom prst="rect">
              <a:avLst/>
            </a:prstGeom>
            <a:noFill/>
          </p:spPr>
          <p:txBody>
            <a:bodyPr wrap="square" rtlCol="0">
              <a:spAutoFit/>
            </a:bodyPr>
            <a:lstStyle/>
            <a:p>
              <a:r>
                <a:rPr lang="en-US" sz="1050" dirty="0"/>
                <a:t>Diagram does not show testing process for Acknowledgment messages</a:t>
              </a:r>
            </a:p>
          </p:txBody>
        </p:sp>
        <p:sp>
          <p:nvSpPr>
            <p:cNvPr id="23" name="Rectangle 22"/>
            <p:cNvSpPr/>
            <p:nvPr/>
          </p:nvSpPr>
          <p:spPr>
            <a:xfrm>
              <a:off x="4343400" y="1676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28194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HIT Module </a:t>
              </a:r>
              <a:r>
                <a:rPr lang="en-US" sz="1100" dirty="0">
                  <a:solidFill>
                    <a:schemeClr val="accent2"/>
                  </a:solidFill>
                </a:rPr>
                <a:t>LIS or EHR-S Lab Module</a:t>
              </a:r>
              <a:endParaRPr lang="en-US" sz="1400" dirty="0">
                <a:solidFill>
                  <a:schemeClr val="accent2"/>
                </a:solidFill>
              </a:endParaRPr>
            </a:p>
            <a:p>
              <a:pPr algn="ctr">
                <a:defRPr/>
              </a:pPr>
              <a:r>
                <a:rPr lang="en-US" sz="1000" dirty="0">
                  <a:solidFill>
                    <a:schemeClr val="accent2"/>
                  </a:solidFill>
                  <a:latin typeface="Calibri" pitchFamily="34" charset="0"/>
                </a:rPr>
                <a:t>(System under Test)</a:t>
              </a:r>
            </a:p>
            <a:p>
              <a:pPr algn="ctr">
                <a:defRPr/>
              </a:pPr>
              <a:endParaRPr lang="en-US" sz="1000" dirty="0">
                <a:solidFill>
                  <a:schemeClr val="accent2"/>
                </a:solidFill>
                <a:latin typeface="Calibri" pitchFamily="34" charset="0"/>
              </a:endParaRPr>
            </a:p>
          </p:txBody>
        </p:sp>
        <p:sp>
          <p:nvSpPr>
            <p:cNvPr id="25" name="Rounded Rectangle 24"/>
            <p:cNvSpPr/>
            <p:nvPr/>
          </p:nvSpPr>
          <p:spPr>
            <a:xfrm>
              <a:off x="56388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2"/>
                  </a:solidFill>
                </a:rPr>
                <a:t>EHR-S</a:t>
              </a:r>
            </a:p>
          </p:txBody>
        </p:sp>
        <p:sp>
          <p:nvSpPr>
            <p:cNvPr id="27" name="Rectangle 26"/>
            <p:cNvSpPr/>
            <p:nvPr/>
          </p:nvSpPr>
          <p:spPr>
            <a:xfrm>
              <a:off x="4038600" y="1219200"/>
              <a:ext cx="1600200" cy="1781222"/>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28" name="TextBox 9"/>
            <p:cNvSpPr txBox="1">
              <a:spLocks noChangeArrowheads="1"/>
            </p:cNvSpPr>
            <p:nvPr/>
          </p:nvSpPr>
          <p:spPr bwMode="auto">
            <a:xfrm>
              <a:off x="4267200" y="914400"/>
              <a:ext cx="1324402" cy="276999"/>
            </a:xfrm>
            <a:prstGeom prst="rect">
              <a:avLst/>
            </a:prstGeom>
            <a:noFill/>
            <a:ln w="9525">
              <a:noFill/>
              <a:miter lim="800000"/>
              <a:headEnd/>
              <a:tailEnd/>
            </a:ln>
          </p:spPr>
          <p:txBody>
            <a:bodyPr wrap="none">
              <a:spAutoFit/>
            </a:bodyPr>
            <a:lstStyle/>
            <a:p>
              <a:r>
                <a:rPr lang="en-US" sz="1200" dirty="0">
                  <a:latin typeface="Calibri" pitchFamily="34" charset="0"/>
                </a:rPr>
                <a:t>HL7 </a:t>
              </a:r>
              <a:r>
                <a:rPr lang="en-US" sz="1200" dirty="0" err="1">
                  <a:latin typeface="Calibri" pitchFamily="34" charset="0"/>
                </a:rPr>
                <a:t>eDOS</a:t>
              </a:r>
              <a:r>
                <a:rPr lang="en-US" sz="1200" dirty="0">
                  <a:latin typeface="Calibri" pitchFamily="34" charset="0"/>
                </a:rPr>
                <a:t> IG 2015</a:t>
              </a:r>
            </a:p>
          </p:txBody>
        </p:sp>
        <p:cxnSp>
          <p:nvCxnSpPr>
            <p:cNvPr id="29" name="Shape 14"/>
            <p:cNvCxnSpPr>
              <a:stCxn id="30" idx="3"/>
              <a:endCxn id="24" idx="2"/>
            </p:cNvCxnSpPr>
            <p:nvPr/>
          </p:nvCxnSpPr>
          <p:spPr>
            <a:xfrm flipV="1">
              <a:off x="1905000" y="2133600"/>
              <a:ext cx="16002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Folded Corner 29"/>
            <p:cNvSpPr/>
            <p:nvPr/>
          </p:nvSpPr>
          <p:spPr>
            <a:xfrm>
              <a:off x="1295400" y="20574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33" name="TextBox 24"/>
            <p:cNvSpPr txBox="1">
              <a:spLocks noChangeArrowheads="1"/>
            </p:cNvSpPr>
            <p:nvPr/>
          </p:nvSpPr>
          <p:spPr bwMode="auto">
            <a:xfrm>
              <a:off x="2919412" y="1905000"/>
              <a:ext cx="1135439" cy="276999"/>
            </a:xfrm>
            <a:prstGeom prst="rect">
              <a:avLst/>
            </a:prstGeom>
            <a:noFill/>
            <a:ln w="9525">
              <a:noFill/>
              <a:miter lim="800000"/>
              <a:headEnd/>
              <a:tailEnd/>
            </a:ln>
          </p:spPr>
          <p:txBody>
            <a:bodyPr wrap="none">
              <a:spAutoFit/>
            </a:bodyPr>
            <a:lstStyle/>
            <a:p>
              <a:r>
                <a:rPr lang="en-US" sz="1200" dirty="0">
                  <a:latin typeface="Calibri" pitchFamily="34" charset="0"/>
                </a:rPr>
                <a:t>MFN Elements </a:t>
              </a:r>
            </a:p>
          </p:txBody>
        </p:sp>
        <p:sp>
          <p:nvSpPr>
            <p:cNvPr id="34" name="TextBox 33"/>
            <p:cNvSpPr txBox="1"/>
            <p:nvPr/>
          </p:nvSpPr>
          <p:spPr>
            <a:xfrm>
              <a:off x="4191000" y="121920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35" name="Shape 20"/>
            <p:cNvCxnSpPr/>
            <p:nvPr/>
          </p:nvCxnSpPr>
          <p:spPr>
            <a:xfrm rot="16200000" flipH="1">
              <a:off x="4888216" y="1963234"/>
              <a:ext cx="561975" cy="614362"/>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8" name="TextBox 18"/>
            <p:cNvSpPr txBox="1">
              <a:spLocks noChangeArrowheads="1"/>
            </p:cNvSpPr>
            <p:nvPr/>
          </p:nvSpPr>
          <p:spPr bwMode="auto">
            <a:xfrm>
              <a:off x="4114800" y="1976735"/>
              <a:ext cx="825803"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Exported*</a:t>
              </a:r>
            </a:p>
          </p:txBody>
        </p:sp>
        <p:sp>
          <p:nvSpPr>
            <p:cNvPr id="31" name="TextBox 19"/>
            <p:cNvSpPr txBox="1">
              <a:spLocks noChangeArrowheads="1"/>
            </p:cNvSpPr>
            <p:nvPr/>
          </p:nvSpPr>
          <p:spPr bwMode="auto">
            <a:xfrm>
              <a:off x="4343400" y="1676400"/>
              <a:ext cx="1073051" cy="276999"/>
            </a:xfrm>
            <a:prstGeom prst="rect">
              <a:avLst/>
            </a:prstGeom>
            <a:noFill/>
            <a:ln w="9525">
              <a:noFill/>
              <a:miter lim="800000"/>
              <a:headEnd/>
              <a:tailEnd/>
            </a:ln>
          </p:spPr>
          <p:txBody>
            <a:bodyPr wrap="none">
              <a:spAutoFit/>
            </a:bodyPr>
            <a:lstStyle/>
            <a:p>
              <a:r>
                <a:rPr lang="en-US" sz="1200" dirty="0">
                  <a:latin typeface="Calibri" pitchFamily="34" charset="0"/>
                </a:rPr>
                <a:t>MFN Message</a:t>
              </a:r>
            </a:p>
          </p:txBody>
        </p:sp>
        <p:sp>
          <p:nvSpPr>
            <p:cNvPr id="39" name="TextBox 18"/>
            <p:cNvSpPr txBox="1">
              <a:spLocks noChangeArrowheads="1"/>
            </p:cNvSpPr>
            <p:nvPr/>
          </p:nvSpPr>
          <p:spPr bwMode="auto">
            <a:xfrm>
              <a:off x="4690353" y="2540989"/>
              <a:ext cx="845040"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Imported*</a:t>
              </a:r>
            </a:p>
          </p:txBody>
        </p:sp>
        <p:cxnSp>
          <p:nvCxnSpPr>
            <p:cNvPr id="6" name="Elbow Connector 5"/>
            <p:cNvCxnSpPr>
              <a:endCxn id="31" idx="0"/>
            </p:cNvCxnSpPr>
            <p:nvPr/>
          </p:nvCxnSpPr>
          <p:spPr>
            <a:xfrm>
              <a:off x="4191000" y="1465421"/>
              <a:ext cx="688926" cy="2109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0"/>
            <p:cNvSpPr txBox="1">
              <a:spLocks noChangeArrowheads="1"/>
            </p:cNvSpPr>
            <p:nvPr/>
          </p:nvSpPr>
          <p:spPr bwMode="auto">
            <a:xfrm>
              <a:off x="1869764" y="2393497"/>
              <a:ext cx="1909525" cy="461665"/>
            </a:xfrm>
            <a:prstGeom prst="rect">
              <a:avLst/>
            </a:prstGeom>
            <a:noFill/>
            <a:ln w="9525">
              <a:noFill/>
              <a:miter lim="800000"/>
              <a:headEnd/>
              <a:tailEnd/>
            </a:ln>
          </p:spPr>
          <p:txBody>
            <a:bodyPr wrap="square">
              <a:spAutoFit/>
            </a:bodyPr>
            <a:lstStyle/>
            <a:p>
              <a:r>
                <a:rPr lang="en-US" sz="1200" dirty="0">
                  <a:latin typeface="Calibri" pitchFamily="34" charset="0"/>
                </a:rPr>
                <a:t>Master File Notification (MFN) Message Elements </a:t>
              </a:r>
            </a:p>
          </p:txBody>
        </p:sp>
      </p:grpSp>
    </p:spTree>
    <p:extLst>
      <p:ext uri="{BB962C8B-B14F-4D97-AF65-F5344CB8AC3E}">
        <p14:creationId xmlns:p14="http://schemas.microsoft.com/office/powerpoint/2010/main" val="368473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5634" y="1676400"/>
            <a:ext cx="7345366" cy="4490706"/>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Create </a:t>
            </a:r>
            <a:r>
              <a:rPr lang="en-US" dirty="0" err="1"/>
              <a:t>eDOS</a:t>
            </a:r>
            <a:r>
              <a:rPr lang="en-US" dirty="0"/>
              <a:t> Message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create lab order compendium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cxnSp>
        <p:nvCxnSpPr>
          <p:cNvPr id="7" name="Straight Arrow Connector 6"/>
          <p:cNvCxnSpPr/>
          <p:nvPr/>
        </p:nvCxnSpPr>
        <p:spPr>
          <a:xfrm>
            <a:off x="6372225" y="5074086"/>
            <a:ext cx="1600200" cy="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62700" y="5074085"/>
            <a:ext cx="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72425" y="4650432"/>
            <a:ext cx="1066800" cy="830997"/>
          </a:xfrm>
          <a:prstGeom prst="rect">
            <a:avLst/>
          </a:prstGeom>
          <a:noFill/>
          <a:ln>
            <a:solidFill>
              <a:schemeClr val="tx1"/>
            </a:solidFill>
          </a:ln>
        </p:spPr>
        <p:txBody>
          <a:bodyPr wrap="square" rtlCol="0">
            <a:spAutoFit/>
          </a:bodyPr>
          <a:lstStyle/>
          <a:p>
            <a:r>
              <a:rPr lang="en-US" sz="800" i="1" dirty="0"/>
              <a:t>For Smoke Test, Tester proceeds now to MFK Testing Workflow shown on next slide</a:t>
            </a:r>
          </a:p>
        </p:txBody>
      </p:sp>
    </p:spTree>
    <p:extLst>
      <p:ext uri="{BB962C8B-B14F-4D97-AF65-F5344CB8AC3E}">
        <p14:creationId xmlns:p14="http://schemas.microsoft.com/office/powerpoint/2010/main" val="30935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67695" y="1676400"/>
            <a:ext cx="7433305" cy="4423276"/>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Send Acknowledgement Testing Workflow Diagram</a:t>
            </a:r>
          </a:p>
        </p:txBody>
      </p:sp>
      <p:sp>
        <p:nvSpPr>
          <p:cNvPr id="4" name="Content Placeholder 3"/>
          <p:cNvSpPr>
            <a:spLocks noGrp="1"/>
          </p:cNvSpPr>
          <p:nvPr>
            <p:ph idx="1"/>
          </p:nvPr>
        </p:nvSpPr>
        <p:spPr>
          <a:xfrm>
            <a:off x="390525" y="657225"/>
            <a:ext cx="8372475" cy="1124662"/>
          </a:xfrm>
        </p:spPr>
        <p:txBody>
          <a:bodyPr/>
          <a:lstStyle/>
          <a:p>
            <a:pPr marL="0" indent="0">
              <a:buNone/>
            </a:pPr>
            <a:r>
              <a:rPr lang="en-US" sz="2200" dirty="0"/>
              <a:t>This diagram shows</a:t>
            </a:r>
          </a:p>
          <a:p>
            <a:pPr lvl="1"/>
            <a:r>
              <a:rPr lang="en-US" sz="1800" dirty="0"/>
              <a:t>How the steps of the send Acknowledgement* (MFK)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sp>
        <p:nvSpPr>
          <p:cNvPr id="10" name="TextBox 9"/>
          <p:cNvSpPr txBox="1"/>
          <p:nvPr/>
        </p:nvSpPr>
        <p:spPr>
          <a:xfrm>
            <a:off x="7508875" y="4876800"/>
            <a:ext cx="1330325" cy="707886"/>
          </a:xfrm>
          <a:prstGeom prst="rect">
            <a:avLst/>
          </a:prstGeom>
          <a:noFill/>
          <a:ln>
            <a:solidFill>
              <a:schemeClr val="tx1"/>
            </a:solidFill>
          </a:ln>
        </p:spPr>
        <p:txBody>
          <a:bodyPr wrap="square" rtlCol="0">
            <a:spAutoFit/>
          </a:bodyPr>
          <a:lstStyle/>
          <a:p>
            <a:r>
              <a:rPr lang="en-US" sz="800" i="1" dirty="0"/>
              <a:t>For Smoke Test, Tester proceeds now to Step 10 of the eDOS Message Testing Workflow shown on previous slide</a:t>
            </a:r>
          </a:p>
        </p:txBody>
      </p:sp>
      <p:cxnSp>
        <p:nvCxnSpPr>
          <p:cNvPr id="14" name="Straight Arrow Connector 13"/>
          <p:cNvCxnSpPr/>
          <p:nvPr/>
        </p:nvCxnSpPr>
        <p:spPr>
          <a:xfrm>
            <a:off x="6972300" y="5230742"/>
            <a:ext cx="533400" cy="1"/>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04075" y="5604063"/>
            <a:ext cx="1939925" cy="600164"/>
          </a:xfrm>
          <a:prstGeom prst="rect">
            <a:avLst/>
          </a:prstGeom>
          <a:noFill/>
        </p:spPr>
        <p:txBody>
          <a:bodyPr wrap="square" rtlCol="0">
            <a:spAutoFit/>
          </a:bodyPr>
          <a:lstStyle/>
          <a:p>
            <a:pPr algn="r"/>
            <a:r>
              <a:rPr lang="en-US" sz="1100" dirty="0"/>
              <a:t>*Acknowledgement messages are tested only in the Smoke Test Scenario</a:t>
            </a:r>
          </a:p>
        </p:txBody>
      </p:sp>
    </p:spTree>
    <p:extLst>
      <p:ext uri="{BB962C8B-B14F-4D97-AF65-F5344CB8AC3E}">
        <p14:creationId xmlns:p14="http://schemas.microsoft.com/office/powerpoint/2010/main" val="21402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eDOS Test Tool via the Test Scenarios provided in the LIS Test Plan</a:t>
            </a:r>
          </a:p>
          <a:p>
            <a:r>
              <a:rPr lang="en-US" sz="1800" dirty="0"/>
              <a:t>The Test Scenarios are composed of Test Cases and Test Steps</a:t>
            </a:r>
          </a:p>
          <a:p>
            <a:r>
              <a:rPr lang="en-US" sz="1800" dirty="0"/>
              <a:t>Each Test Step includes a Test Story, Test Data Specification, Message Content Data Sheet, Test Message, and (where applicable) a Juror Document</a:t>
            </a:r>
          </a:p>
          <a:p>
            <a:pPr marL="342900" lvl="2" indent="-342900"/>
            <a:r>
              <a:rPr lang="en-US" sz="1800" dirty="0"/>
              <a:t>The HL7 Version 2.5.1 Implementation Guide: S&amp;I Framework Laboratory Test Compendium Framework (eDOS) interoperability standard defines </a:t>
            </a:r>
            <a:r>
              <a:rPr lang="en-US" sz="1800" u="sng" dirty="0"/>
              <a:t>two Profile options </a:t>
            </a:r>
            <a:r>
              <a:rPr lang="en-US" sz="1800" dirty="0"/>
              <a:t>relevant for conformance testing </a:t>
            </a:r>
          </a:p>
          <a:p>
            <a:endParaRPr lang="en-US" sz="1800" dirty="0"/>
          </a:p>
          <a:p>
            <a:endParaRPr lang="en-US" sz="1800" dirty="0"/>
          </a:p>
          <a:p>
            <a:endParaRPr lang="en-US" sz="1800" dirty="0"/>
          </a:p>
          <a:p>
            <a:endParaRPr lang="en-US" sz="1800" dirty="0"/>
          </a:p>
          <a:p>
            <a:r>
              <a:rPr lang="en-US" sz="1800" dirty="0"/>
              <a:t>The Tool provides </a:t>
            </a:r>
            <a:r>
              <a:rPr lang="en-US" sz="1800" b="1" dirty="0"/>
              <a:t>three</a:t>
            </a:r>
            <a:r>
              <a:rPr lang="en-US" sz="1800" dirty="0"/>
              <a:t> Test Scenarios for the GU Profile options and three for the NG Profile options</a:t>
            </a:r>
          </a:p>
          <a:p>
            <a:r>
              <a:rPr lang="en-US" sz="1800" dirty="0"/>
              <a:t>For the purpose of the testing, conformance to only one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pic>
        <p:nvPicPr>
          <p:cNvPr id="3" name="Picture 2"/>
          <p:cNvPicPr>
            <a:picLocks noChangeAspect="1"/>
          </p:cNvPicPr>
          <p:nvPr/>
        </p:nvPicPr>
        <p:blipFill>
          <a:blip r:embed="rId2"/>
          <a:stretch>
            <a:fillRect/>
          </a:stretch>
        </p:blipFill>
        <p:spPr>
          <a:xfrm>
            <a:off x="838200" y="3276600"/>
            <a:ext cx="7372350" cy="1295400"/>
          </a:xfrm>
          <a:prstGeom prst="rect">
            <a:avLst/>
          </a:prstGeom>
        </p:spPr>
      </p:pic>
    </p:spTree>
    <p:extLst>
      <p:ext uri="{BB962C8B-B14F-4D97-AF65-F5344CB8AC3E}">
        <p14:creationId xmlns:p14="http://schemas.microsoft.com/office/powerpoint/2010/main" val="176668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 (cont’d)</a:t>
            </a:r>
          </a:p>
        </p:txBody>
      </p:sp>
      <p:sp>
        <p:nvSpPr>
          <p:cNvPr id="4" name="Content Placeholder 3"/>
          <p:cNvSpPr>
            <a:spLocks noGrp="1"/>
          </p:cNvSpPr>
          <p:nvPr>
            <p:ph idx="1"/>
          </p:nvPr>
        </p:nvSpPr>
        <p:spPr>
          <a:xfrm>
            <a:off x="381000" y="873227"/>
            <a:ext cx="8524875" cy="5181600"/>
          </a:xfrm>
        </p:spPr>
        <p:txBody>
          <a:bodyPr/>
          <a:lstStyle/>
          <a:p>
            <a:pPr marL="0" indent="0">
              <a:buNone/>
            </a:pPr>
            <a:r>
              <a:rPr lang="en-US" sz="2000" dirty="0"/>
              <a:t>The HL7 Version 2.5.1 Implementation Guide: S&amp;I Framework Laboratory Test Compendium Framework (eDOS) interoperability standard defines </a:t>
            </a:r>
          </a:p>
          <a:p>
            <a:r>
              <a:rPr lang="en-US" sz="1800" u="sng" dirty="0"/>
              <a:t>Four transaction message types</a:t>
            </a:r>
            <a:r>
              <a:rPr lang="en-US" sz="1800" dirty="0"/>
              <a:t> relevant for eDOS conformance testing </a:t>
            </a:r>
          </a:p>
          <a:p>
            <a:pPr lvl="1"/>
            <a:r>
              <a:rPr lang="en-US" sz="1600" dirty="0"/>
              <a:t>MFN^M08^MFN_M08 – Master File Notification Test/Observation (“M08”)</a:t>
            </a:r>
          </a:p>
          <a:p>
            <a:pPr lvl="1"/>
            <a:r>
              <a:rPr lang="en-US" sz="1600" dirty="0"/>
              <a:t>MFN^M10^MFN_M10 – Master File Notification Test/Observation Batteries (“M10”)</a:t>
            </a:r>
          </a:p>
          <a:p>
            <a:pPr lvl="1"/>
            <a:r>
              <a:rPr lang="fr-FR" sz="1600" dirty="0"/>
              <a:t>MFN^M04^MFN_M04 – Charge Description Master File Message </a:t>
            </a:r>
            <a:r>
              <a:rPr lang="en-US" sz="1600" dirty="0"/>
              <a:t>(“M04”)</a:t>
            </a:r>
          </a:p>
          <a:p>
            <a:pPr lvl="1"/>
            <a:r>
              <a:rPr lang="fr-FR" sz="1600" dirty="0"/>
              <a:t>MFN^M18^MFN_M18 – Test/ Observation (Payer) Master File Message </a:t>
            </a:r>
            <a:r>
              <a:rPr lang="en-US" sz="1600" dirty="0"/>
              <a:t>(“M18”)</a:t>
            </a:r>
          </a:p>
          <a:p>
            <a:r>
              <a:rPr lang="en-US" sz="1800" u="sng" dirty="0"/>
              <a:t>Four Acknowledgment message types</a:t>
            </a:r>
            <a:r>
              <a:rPr lang="en-US" sz="1800" dirty="0"/>
              <a:t> relevant for eDOS conformance testing </a:t>
            </a:r>
          </a:p>
          <a:p>
            <a:pPr lvl="1"/>
            <a:r>
              <a:rPr lang="en-US" sz="1600" dirty="0"/>
              <a:t>MFK^M08^MFK_M01 – Master File Acknowledgement Test/Observation</a:t>
            </a:r>
          </a:p>
          <a:p>
            <a:pPr lvl="1"/>
            <a:r>
              <a:rPr lang="en-US" sz="1600" dirty="0"/>
              <a:t>MFK^M10^MFK_M01 – Master File Acknowledgement Test/Observation Batteries</a:t>
            </a:r>
          </a:p>
          <a:p>
            <a:pPr lvl="1"/>
            <a:r>
              <a:rPr lang="en-US" sz="1600" dirty="0"/>
              <a:t>MFK^M04^MFK_M01 – Master File Acknowledgement Charge Description</a:t>
            </a:r>
          </a:p>
          <a:p>
            <a:pPr lvl="1"/>
            <a:r>
              <a:rPr lang="en-US" sz="1600" dirty="0"/>
              <a:t>MFK^M18^MFK_M01 – Master File Acknowledgement Test/Observation (Payer) Master File Message</a:t>
            </a:r>
          </a:p>
          <a:p>
            <a:pPr lvl="3"/>
            <a:endParaRPr lang="en-US" sz="400" dirty="0"/>
          </a:p>
          <a:p>
            <a:endParaRPr lang="en-US" sz="1800" dirty="0"/>
          </a:p>
          <a:p>
            <a:endParaRPr lang="en-US" sz="1800" dirty="0"/>
          </a:p>
          <a:p>
            <a:endParaRPr lang="en-US" sz="18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380744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57801" y="678873"/>
            <a:ext cx="3505200" cy="5417127"/>
          </a:xfrm>
          <a:prstGeom prst="rect">
            <a:avLst/>
          </a:prstGeom>
          <a:ln>
            <a:solidFill>
              <a:schemeClr val="tx1"/>
            </a:solidFill>
          </a:ln>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4312583" cy="5334000"/>
          </a:xfrm>
        </p:spPr>
        <p:txBody>
          <a:bodyPr/>
          <a:lstStyle/>
          <a:p>
            <a:r>
              <a:rPr lang="en-US" sz="2000" dirty="0"/>
              <a:t>Test Scenarios/Cases/Steps for the two Profile options are provided in the LIS Test Plan in the eDOS Test Tool</a:t>
            </a:r>
          </a:p>
          <a:p>
            <a:r>
              <a:rPr lang="en-US" sz="2000" dirty="0"/>
              <a:t>This figure shows a sub-set of the Test Scenarios/Cases/Steps in the LIS Test Plan for the GU Profile option</a:t>
            </a:r>
          </a:p>
          <a:p>
            <a:r>
              <a:rPr lang="en-US" sz="2000" dirty="0"/>
              <a:t>The Tester shall execute all </a:t>
            </a:r>
            <a:r>
              <a:rPr lang="en-US" sz="2000" b="1" dirty="0"/>
              <a:t>three </a:t>
            </a:r>
            <a:r>
              <a:rPr lang="en-US" sz="2000" dirty="0"/>
              <a:t>Test Scenarios for </a:t>
            </a:r>
            <a:r>
              <a:rPr lang="en-US" sz="2000" b="1" dirty="0"/>
              <a:t>either</a:t>
            </a:r>
            <a:r>
              <a:rPr lang="en-US" sz="2000" dirty="0"/>
              <a:t> the GU or NG Profile</a:t>
            </a:r>
          </a:p>
          <a:p>
            <a:endParaRPr lang="en-US" sz="22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
        <p:nvSpPr>
          <p:cNvPr id="3" name="Right Arrow 2"/>
          <p:cNvSpPr/>
          <p:nvPr/>
        </p:nvSpPr>
        <p:spPr>
          <a:xfrm>
            <a:off x="4535494" y="2286000"/>
            <a:ext cx="591970" cy="453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660766" y="1587576"/>
            <a:ext cx="1480068" cy="261610"/>
          </a:xfrm>
          <a:prstGeom prst="rect">
            <a:avLst/>
          </a:prstGeom>
          <a:noFill/>
        </p:spPr>
        <p:txBody>
          <a:bodyPr wrap="square" rtlCol="0">
            <a:spAutoFit/>
          </a:bodyPr>
          <a:lstStyle/>
          <a:p>
            <a:pPr algn="ctr"/>
            <a:r>
              <a:rPr lang="en-US" sz="1100" dirty="0">
                <a:solidFill>
                  <a:srgbClr val="FF0000"/>
                </a:solidFill>
              </a:rPr>
              <a:t>Profile option</a:t>
            </a:r>
          </a:p>
        </p:txBody>
      </p:sp>
      <p:sp>
        <p:nvSpPr>
          <p:cNvPr id="11" name="TextBox 10"/>
          <p:cNvSpPr txBox="1"/>
          <p:nvPr/>
        </p:nvSpPr>
        <p:spPr>
          <a:xfrm>
            <a:off x="6278394" y="1821479"/>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0" name="TextBox 9"/>
          <p:cNvSpPr txBox="1"/>
          <p:nvPr/>
        </p:nvSpPr>
        <p:spPr>
          <a:xfrm>
            <a:off x="6675121" y="2067631"/>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5" name="TextBox 14"/>
          <p:cNvSpPr txBox="1"/>
          <p:nvPr/>
        </p:nvSpPr>
        <p:spPr>
          <a:xfrm>
            <a:off x="5127464" y="2279122"/>
            <a:ext cx="1150930" cy="246221"/>
          </a:xfrm>
          <a:prstGeom prst="rect">
            <a:avLst/>
          </a:prstGeom>
          <a:noFill/>
        </p:spPr>
        <p:txBody>
          <a:bodyPr wrap="square" rtlCol="0">
            <a:spAutoFit/>
          </a:bodyPr>
          <a:lstStyle/>
          <a:p>
            <a:pPr algn="ctr"/>
            <a:r>
              <a:rPr lang="en-US" sz="1000" dirty="0">
                <a:solidFill>
                  <a:srgbClr val="FF0000"/>
                </a:solidFill>
              </a:rPr>
              <a:t>MFN Test Step</a:t>
            </a:r>
          </a:p>
        </p:txBody>
      </p:sp>
      <p:sp>
        <p:nvSpPr>
          <p:cNvPr id="14" name="TextBox 13"/>
          <p:cNvSpPr txBox="1"/>
          <p:nvPr/>
        </p:nvSpPr>
        <p:spPr>
          <a:xfrm>
            <a:off x="6278394" y="4197355"/>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8" name="TextBox 17"/>
          <p:cNvSpPr txBox="1"/>
          <p:nvPr/>
        </p:nvSpPr>
        <p:spPr>
          <a:xfrm>
            <a:off x="6545480" y="4423907"/>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9" name="TextBox 18"/>
          <p:cNvSpPr txBox="1"/>
          <p:nvPr/>
        </p:nvSpPr>
        <p:spPr>
          <a:xfrm>
            <a:off x="5130877" y="2544042"/>
            <a:ext cx="1150930" cy="246221"/>
          </a:xfrm>
          <a:prstGeom prst="rect">
            <a:avLst/>
          </a:prstGeom>
          <a:noFill/>
        </p:spPr>
        <p:txBody>
          <a:bodyPr wrap="square" rtlCol="0">
            <a:spAutoFit/>
          </a:bodyPr>
          <a:lstStyle/>
          <a:p>
            <a:pPr algn="ctr"/>
            <a:r>
              <a:rPr lang="en-US" sz="1000" dirty="0">
                <a:solidFill>
                  <a:srgbClr val="FF0000"/>
                </a:solidFill>
              </a:rPr>
              <a:t>MFK Test Step</a:t>
            </a:r>
          </a:p>
        </p:txBody>
      </p:sp>
      <p:sp>
        <p:nvSpPr>
          <p:cNvPr id="20" name="TextBox 19"/>
          <p:cNvSpPr txBox="1"/>
          <p:nvPr/>
        </p:nvSpPr>
        <p:spPr>
          <a:xfrm>
            <a:off x="5127464" y="4700757"/>
            <a:ext cx="1150930" cy="246221"/>
          </a:xfrm>
          <a:prstGeom prst="rect">
            <a:avLst/>
          </a:prstGeom>
          <a:noFill/>
        </p:spPr>
        <p:txBody>
          <a:bodyPr wrap="square" rtlCol="0">
            <a:spAutoFit/>
          </a:bodyPr>
          <a:lstStyle/>
          <a:p>
            <a:pPr algn="ctr"/>
            <a:r>
              <a:rPr lang="en-US" sz="1000" dirty="0">
                <a:solidFill>
                  <a:srgbClr val="FF0000"/>
                </a:solidFill>
              </a:rPr>
              <a:t>MFN Test Step</a:t>
            </a:r>
          </a:p>
        </p:txBody>
      </p:sp>
    </p:spTree>
    <p:extLst>
      <p:ext uri="{BB962C8B-B14F-4D97-AF65-F5344CB8AC3E}">
        <p14:creationId xmlns:p14="http://schemas.microsoft.com/office/powerpoint/2010/main" val="169259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Test Cases/Steps for Smoke Test and Initial Load</a:t>
            </a:r>
          </a:p>
          <a:p>
            <a:endParaRPr lang="en-US" sz="1800" dirty="0"/>
          </a:p>
        </p:txBody>
      </p:sp>
      <p:pic>
        <p:nvPicPr>
          <p:cNvPr id="3" name="Picture 2"/>
          <p:cNvPicPr>
            <a:picLocks noChangeAspect="1"/>
          </p:cNvPicPr>
          <p:nvPr/>
        </p:nvPicPr>
        <p:blipFill>
          <a:blip r:embed="rId2"/>
          <a:stretch>
            <a:fillRect/>
          </a:stretch>
        </p:blipFill>
        <p:spPr>
          <a:xfrm>
            <a:off x="706208" y="1142999"/>
            <a:ext cx="7599592" cy="4951943"/>
          </a:xfrm>
          <a:prstGeom prst="rect">
            <a:avLst/>
          </a:prstGeom>
        </p:spPr>
      </p:pic>
    </p:spTree>
    <p:extLst>
      <p:ext uri="{BB962C8B-B14F-4D97-AF65-F5344CB8AC3E}">
        <p14:creationId xmlns:p14="http://schemas.microsoft.com/office/powerpoint/2010/main" val="257610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first three of the six Update Test Cases in the Tool</a:t>
            </a:r>
          </a:p>
          <a:p>
            <a:endParaRPr lang="en-US" sz="1800" dirty="0"/>
          </a:p>
        </p:txBody>
      </p:sp>
      <p:pic>
        <p:nvPicPr>
          <p:cNvPr id="3" name="Picture 2"/>
          <p:cNvPicPr>
            <a:picLocks noChangeAspect="1"/>
          </p:cNvPicPr>
          <p:nvPr/>
        </p:nvPicPr>
        <p:blipFill>
          <a:blip r:embed="rId2"/>
          <a:stretch>
            <a:fillRect/>
          </a:stretch>
        </p:blipFill>
        <p:spPr>
          <a:xfrm>
            <a:off x="564002" y="1205626"/>
            <a:ext cx="7894198" cy="4853704"/>
          </a:xfrm>
          <a:prstGeom prst="rect">
            <a:avLst/>
          </a:prstGeom>
        </p:spPr>
      </p:pic>
    </p:spTree>
    <p:extLst>
      <p:ext uri="{BB962C8B-B14F-4D97-AF65-F5344CB8AC3E}">
        <p14:creationId xmlns:p14="http://schemas.microsoft.com/office/powerpoint/2010/main" val="160381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last three of the six Update Test Cases in the Tool</a:t>
            </a:r>
          </a:p>
          <a:p>
            <a:endParaRPr lang="en-US" sz="1800" dirty="0"/>
          </a:p>
        </p:txBody>
      </p:sp>
      <p:pic>
        <p:nvPicPr>
          <p:cNvPr id="5" name="Picture 4"/>
          <p:cNvPicPr>
            <a:picLocks noChangeAspect="1"/>
          </p:cNvPicPr>
          <p:nvPr/>
        </p:nvPicPr>
        <p:blipFill>
          <a:blip r:embed="rId2"/>
          <a:stretch>
            <a:fillRect/>
          </a:stretch>
        </p:blipFill>
        <p:spPr>
          <a:xfrm>
            <a:off x="1219200" y="1143000"/>
            <a:ext cx="6629400" cy="4956114"/>
          </a:xfrm>
          <a:prstGeom prst="rect">
            <a:avLst/>
          </a:prstGeom>
        </p:spPr>
      </p:pic>
    </p:spTree>
    <p:extLst>
      <p:ext uri="{BB962C8B-B14F-4D97-AF65-F5344CB8AC3E}">
        <p14:creationId xmlns:p14="http://schemas.microsoft.com/office/powerpoint/2010/main" val="63713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5" name="TextBox 4"/>
          <p:cNvSpPr txBox="1"/>
          <p:nvPr/>
        </p:nvSpPr>
        <p:spPr>
          <a:xfrm>
            <a:off x="6019800" y="1219200"/>
            <a:ext cx="2971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Notes to Testers</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
        <p:nvSpPr>
          <p:cNvPr id="7" name="TextBox 6"/>
          <p:cNvSpPr txBox="1"/>
          <p:nvPr/>
        </p:nvSpPr>
        <p:spPr>
          <a:xfrm>
            <a:off x="6019800" y="843801"/>
            <a:ext cx="2667000" cy="461665"/>
          </a:xfrm>
          <a:prstGeom prst="rect">
            <a:avLst/>
          </a:prstGeom>
          <a:noFill/>
        </p:spPr>
        <p:txBody>
          <a:bodyPr wrap="square" rtlCol="0">
            <a:spAutoFit/>
          </a:bodyPr>
          <a:lstStyle/>
          <a:p>
            <a:pPr algn="ctr"/>
            <a:r>
              <a:rPr lang="en-US" sz="24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pic>
        <p:nvPicPr>
          <p:cNvPr id="11" name="Picture 10"/>
          <p:cNvPicPr>
            <a:picLocks noChangeAspect="1"/>
          </p:cNvPicPr>
          <p:nvPr/>
        </p:nvPicPr>
        <p:blipFill>
          <a:blip r:embed="rId2"/>
          <a:stretch>
            <a:fillRect/>
          </a:stretch>
        </p:blipFill>
        <p:spPr>
          <a:xfrm>
            <a:off x="228600" y="884238"/>
            <a:ext cx="5793363" cy="4068762"/>
          </a:xfrm>
          <a:prstGeom prst="rect">
            <a:avLst/>
          </a:prstGeom>
          <a:ln>
            <a:solidFill>
              <a:schemeClr val="tx1"/>
            </a:solidFill>
          </a:ln>
        </p:spPr>
      </p:pic>
    </p:spTree>
    <p:extLst>
      <p:ext uri="{BB962C8B-B14F-4D97-AF65-F5344CB8AC3E}">
        <p14:creationId xmlns:p14="http://schemas.microsoft.com/office/powerpoint/2010/main" val="197334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eDOS-Lab Information System (eDOS-LIS)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sp>
        <p:nvSpPr>
          <p:cNvPr id="11" name="TextBox 10"/>
          <p:cNvSpPr txBox="1"/>
          <p:nvPr/>
        </p:nvSpPr>
        <p:spPr>
          <a:xfrm>
            <a:off x="5486400" y="1219200"/>
            <a:ext cx="3496483"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HIT Module functions </a:t>
            </a:r>
          </a:p>
        </p:txBody>
      </p:sp>
      <p:sp>
        <p:nvSpPr>
          <p:cNvPr id="12" name="TextBox 11"/>
          <p:cNvSpPr txBox="1"/>
          <p:nvPr/>
        </p:nvSpPr>
        <p:spPr>
          <a:xfrm>
            <a:off x="5638800" y="778413"/>
            <a:ext cx="3382789" cy="461665"/>
          </a:xfrm>
          <a:prstGeom prst="rect">
            <a:avLst/>
          </a:prstGeom>
          <a:noFill/>
        </p:spPr>
        <p:txBody>
          <a:bodyPr wrap="square" rtlCol="0">
            <a:spAutoFit/>
          </a:bodyPr>
          <a:lstStyle/>
          <a:p>
            <a:pPr algn="ctr"/>
            <a:r>
              <a:rPr lang="en-US" sz="2400" dirty="0"/>
              <a:t>Test Data Specification</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pic>
        <p:nvPicPr>
          <p:cNvPr id="5" name="Picture 4"/>
          <p:cNvPicPr>
            <a:picLocks noChangeAspect="1"/>
          </p:cNvPicPr>
          <p:nvPr/>
        </p:nvPicPr>
        <p:blipFill>
          <a:blip r:embed="rId3"/>
          <a:stretch>
            <a:fillRect/>
          </a:stretch>
        </p:blipFill>
        <p:spPr>
          <a:xfrm>
            <a:off x="186435" y="778413"/>
            <a:ext cx="5292137" cy="4784187"/>
          </a:xfrm>
          <a:prstGeom prst="rect">
            <a:avLst/>
          </a:prstGeom>
          <a:ln>
            <a:solidFill>
              <a:schemeClr val="tx1"/>
            </a:solidFill>
          </a:ln>
        </p:spPr>
      </p:pic>
    </p:spTree>
    <p:extLst>
      <p:ext uri="{BB962C8B-B14F-4D97-AF65-F5344CB8AC3E}">
        <p14:creationId xmlns:p14="http://schemas.microsoft.com/office/powerpoint/2010/main" val="187171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732" y="700361"/>
            <a:ext cx="4482667" cy="4804045"/>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724400" y="1240078"/>
            <a:ext cx="419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6" name="TextBox 15"/>
          <p:cNvSpPr txBox="1"/>
          <p:nvPr/>
        </p:nvSpPr>
        <p:spPr>
          <a:xfrm>
            <a:off x="4724400" y="778413"/>
            <a:ext cx="4268821" cy="461665"/>
          </a:xfrm>
          <a:prstGeom prst="rect">
            <a:avLst/>
          </a:prstGeom>
          <a:noFill/>
        </p:spPr>
        <p:txBody>
          <a:bodyPr wrap="square" rtlCol="0">
            <a:spAutoFit/>
          </a:bodyPr>
          <a:lstStyle/>
          <a:p>
            <a:pPr algn="ctr"/>
            <a:r>
              <a:rPr lang="en-US" sz="2400" dirty="0"/>
              <a:t>Message Content Data Sheet</a:t>
            </a:r>
          </a:p>
        </p:txBody>
      </p:sp>
      <p:cxnSp>
        <p:nvCxnSpPr>
          <p:cNvPr id="19" name="Straight Arrow Connector 18"/>
          <p:cNvCxnSpPr/>
          <p:nvPr/>
        </p:nvCxnSpPr>
        <p:spPr>
          <a:xfrm flipH="1" flipV="1">
            <a:off x="4267200" y="1447800"/>
            <a:ext cx="572314" cy="75751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886200" y="2349884"/>
            <a:ext cx="914403" cy="46951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Tree>
    <p:extLst>
      <p:ext uri="{BB962C8B-B14F-4D97-AF65-F5344CB8AC3E}">
        <p14:creationId xmlns:p14="http://schemas.microsoft.com/office/powerpoint/2010/main" val="104754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22</a:t>
            </a:fld>
            <a:endParaRPr lang="en-US" dirty="0">
              <a:solidFill>
                <a:schemeClr val="bg1"/>
              </a:solidFill>
            </a:endParaRPr>
          </a:p>
        </p:txBody>
      </p:sp>
      <p:sp>
        <p:nvSpPr>
          <p:cNvPr id="5" name="TextBox 4"/>
          <p:cNvSpPr txBox="1"/>
          <p:nvPr/>
        </p:nvSpPr>
        <p:spPr>
          <a:xfrm>
            <a:off x="5791200" y="1371600"/>
            <a:ext cx="3200400" cy="4093428"/>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LIS Test Plan</a:t>
            </a:r>
          </a:p>
          <a:p>
            <a:pPr marL="573088" lvl="1" indent="-285750">
              <a:buFont typeface="Arial" panose="020B0604020202020204" pitchFamily="34" charset="0"/>
              <a:buChar char="•"/>
            </a:pPr>
            <a:r>
              <a:rPr lang="en-US" sz="1400" dirty="0"/>
              <a:t>The </a:t>
            </a:r>
            <a:r>
              <a:rPr lang="en-US" sz="1400" dirty="0" err="1"/>
              <a:t>eDOS</a:t>
            </a:r>
            <a:r>
              <a:rPr lang="en-US" sz="1400" dirty="0"/>
              <a:t> Master File Notification (MFN) test messages are exported (sent) by the HIT Module being tested and are imported (received) by the </a:t>
            </a:r>
            <a:r>
              <a:rPr lang="en-US" sz="1400" dirty="0" err="1"/>
              <a:t>eDOS</a:t>
            </a:r>
            <a:r>
              <a:rPr lang="en-US" sz="1400" dirty="0"/>
              <a:t> Test Tool (acting as the EHR-S) </a:t>
            </a:r>
          </a:p>
          <a:p>
            <a:pPr marL="573088" lvl="1" indent="-285750">
              <a:buFont typeface="Arial" panose="020B0604020202020204" pitchFamily="34" charset="0"/>
              <a:buChar char="•"/>
            </a:pPr>
            <a:r>
              <a:rPr lang="en-US" sz="1400" dirty="0"/>
              <a:t>For the Smoke Test only, a Master File Acknowledgement (MFK) message is sent by the </a:t>
            </a:r>
            <a:r>
              <a:rPr lang="en-US" sz="1400" dirty="0" err="1"/>
              <a:t>eDOS</a:t>
            </a:r>
            <a:r>
              <a:rPr lang="en-US" sz="1400" dirty="0"/>
              <a:t> Test Tool and received by the HIT Module in response to each Master File Notification message</a:t>
            </a:r>
          </a:p>
        </p:txBody>
      </p:sp>
      <p:sp>
        <p:nvSpPr>
          <p:cNvPr id="8" name="TextBox 7"/>
          <p:cNvSpPr txBox="1"/>
          <p:nvPr/>
        </p:nvSpPr>
        <p:spPr>
          <a:xfrm>
            <a:off x="5791200" y="762000"/>
            <a:ext cx="3352800" cy="461665"/>
          </a:xfrm>
          <a:prstGeom prst="rect">
            <a:avLst/>
          </a:prstGeom>
          <a:noFill/>
        </p:spPr>
        <p:txBody>
          <a:bodyPr wrap="square" rtlCol="0">
            <a:spAutoFit/>
          </a:bodyPr>
          <a:lstStyle/>
          <a:p>
            <a:pPr algn="ctr"/>
            <a:r>
              <a:rPr lang="en-US" sz="2400" dirty="0"/>
              <a:t>Example Test Message</a:t>
            </a:r>
          </a:p>
        </p:txBody>
      </p:sp>
      <p:sp>
        <p:nvSpPr>
          <p:cNvPr id="12" name="TextBox 11"/>
          <p:cNvSpPr txBox="1"/>
          <p:nvPr/>
        </p:nvSpPr>
        <p:spPr>
          <a:xfrm>
            <a:off x="76201" y="3210580"/>
            <a:ext cx="5638800" cy="523220"/>
          </a:xfrm>
          <a:prstGeom prst="rect">
            <a:avLst/>
          </a:prstGeom>
          <a:noFill/>
        </p:spPr>
        <p:txBody>
          <a:bodyPr wrap="square" rtlCol="0">
            <a:spAutoFit/>
          </a:bodyPr>
          <a:lstStyle/>
          <a:p>
            <a:r>
              <a:rPr lang="en-US" sz="1400" dirty="0"/>
              <a:t>Example Test Message for the EDOS_0.0_1.1-M08_GU Test Step for the Smoke Test </a:t>
            </a:r>
          </a:p>
        </p:txBody>
      </p:sp>
      <p:pic>
        <p:nvPicPr>
          <p:cNvPr id="6" name="Picture 5"/>
          <p:cNvPicPr>
            <a:picLocks noChangeAspect="1"/>
          </p:cNvPicPr>
          <p:nvPr/>
        </p:nvPicPr>
        <p:blipFill>
          <a:blip r:embed="rId2"/>
          <a:stretch>
            <a:fillRect/>
          </a:stretch>
        </p:blipFill>
        <p:spPr>
          <a:xfrm>
            <a:off x="124838" y="1248945"/>
            <a:ext cx="5657107" cy="1934943"/>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165370" y="4173390"/>
            <a:ext cx="5656634" cy="907396"/>
          </a:xfrm>
          <a:prstGeom prst="rect">
            <a:avLst/>
          </a:prstGeom>
          <a:ln>
            <a:solidFill>
              <a:schemeClr val="tx1"/>
            </a:solidFill>
          </a:ln>
        </p:spPr>
      </p:pic>
      <p:sp>
        <p:nvSpPr>
          <p:cNvPr id="14" name="TextBox 13"/>
          <p:cNvSpPr txBox="1"/>
          <p:nvPr/>
        </p:nvSpPr>
        <p:spPr>
          <a:xfrm>
            <a:off x="114301" y="5069900"/>
            <a:ext cx="5638800" cy="523220"/>
          </a:xfrm>
          <a:prstGeom prst="rect">
            <a:avLst/>
          </a:prstGeom>
          <a:noFill/>
        </p:spPr>
        <p:txBody>
          <a:bodyPr wrap="square" rtlCol="0">
            <a:spAutoFit/>
          </a:bodyPr>
          <a:lstStyle/>
          <a:p>
            <a:r>
              <a:rPr lang="en-US" sz="1400" dirty="0"/>
              <a:t>Example Test Message for the MFK_0.0_1.1-MFK_M08_GU Test Step for the Smoke Test </a:t>
            </a:r>
          </a:p>
        </p:txBody>
      </p:sp>
    </p:spTree>
    <p:extLst>
      <p:ext uri="{BB962C8B-B14F-4D97-AF65-F5344CB8AC3E}">
        <p14:creationId xmlns:p14="http://schemas.microsoft.com/office/powerpoint/2010/main" val="105427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23</a:t>
            </a:fld>
            <a:endParaRPr lang="en-US" sz="1400" dirty="0">
              <a:solidFill>
                <a:schemeClr val="bg1"/>
              </a:solidFill>
            </a:endParaRPr>
          </a:p>
        </p:txBody>
      </p:sp>
      <p:sp>
        <p:nvSpPr>
          <p:cNvPr id="2" name="TextBox 1"/>
          <p:cNvSpPr txBox="1"/>
          <p:nvPr/>
        </p:nvSpPr>
        <p:spPr>
          <a:xfrm>
            <a:off x="6223238" y="1371600"/>
            <a:ext cx="2809638" cy="2062103"/>
          </a:xfrm>
          <a:prstGeom prst="rect">
            <a:avLst/>
          </a:prstGeom>
          <a:noFill/>
        </p:spPr>
        <p:txBody>
          <a:bodyPr wrap="square" rtlCol="0">
            <a:spAutoFit/>
          </a:bodyPr>
          <a:lstStyle/>
          <a:p>
            <a:r>
              <a:rPr lang="en-US" sz="1600" dirty="0"/>
              <a:t>Each (receiver) Test Step includes a Juror Document*,  a checklist used by the Tester/Inspector to assess and record whether the </a:t>
            </a:r>
            <a:r>
              <a:rPr lang="en-US" sz="1600" dirty="0" err="1"/>
              <a:t>eDOS</a:t>
            </a:r>
            <a:r>
              <a:rPr lang="en-US" sz="1600" dirty="0"/>
              <a:t> data in the Test Message are incorporated into the HIT Module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23</a:t>
            </a:fld>
            <a:endParaRPr lang="en-US" dirty="0"/>
          </a:p>
        </p:txBody>
      </p:sp>
      <p:sp>
        <p:nvSpPr>
          <p:cNvPr id="15" name="TextBox 14"/>
          <p:cNvSpPr txBox="1"/>
          <p:nvPr/>
        </p:nvSpPr>
        <p:spPr>
          <a:xfrm>
            <a:off x="6019800" y="762000"/>
            <a:ext cx="2819400" cy="461665"/>
          </a:xfrm>
          <a:prstGeom prst="rect">
            <a:avLst/>
          </a:prstGeom>
          <a:noFill/>
        </p:spPr>
        <p:txBody>
          <a:bodyPr wrap="square" rtlCol="0">
            <a:spAutoFit/>
          </a:bodyPr>
          <a:lstStyle/>
          <a:p>
            <a:pPr algn="ctr"/>
            <a:r>
              <a:rPr lang="en-US" sz="2400" dirty="0"/>
              <a:t>Juror Document</a:t>
            </a:r>
          </a:p>
        </p:txBody>
      </p:sp>
      <p:sp>
        <p:nvSpPr>
          <p:cNvPr id="14" name="TextBox 13"/>
          <p:cNvSpPr txBox="1"/>
          <p:nvPr/>
        </p:nvSpPr>
        <p:spPr>
          <a:xfrm>
            <a:off x="152400" y="5648980"/>
            <a:ext cx="5029200" cy="523220"/>
          </a:xfrm>
          <a:prstGeom prst="rect">
            <a:avLst/>
          </a:prstGeom>
          <a:noFill/>
        </p:spPr>
        <p:txBody>
          <a:bodyPr wrap="square" rtlCol="0">
            <a:spAutoFit/>
          </a:bodyPr>
          <a:lstStyle/>
          <a:p>
            <a:r>
              <a:rPr lang="en-US" sz="1400" dirty="0"/>
              <a:t>Example: Test Data pdf document for the</a:t>
            </a:r>
          </a:p>
          <a:p>
            <a:r>
              <a:rPr lang="en-US" sz="1400" dirty="0"/>
              <a:t> MFK_0.0_1.1-MFK_M08_GU  Test Step for the Smoke Test </a:t>
            </a:r>
          </a:p>
        </p:txBody>
      </p:sp>
      <p:pic>
        <p:nvPicPr>
          <p:cNvPr id="5" name="Picture 4"/>
          <p:cNvPicPr>
            <a:picLocks noChangeAspect="1"/>
          </p:cNvPicPr>
          <p:nvPr/>
        </p:nvPicPr>
        <p:blipFill>
          <a:blip r:embed="rId3"/>
          <a:stretch>
            <a:fillRect/>
          </a:stretch>
        </p:blipFill>
        <p:spPr>
          <a:xfrm>
            <a:off x="205415" y="883623"/>
            <a:ext cx="6017823" cy="4309130"/>
          </a:xfrm>
          <a:prstGeom prst="rect">
            <a:avLst/>
          </a:prstGeom>
          <a:ln>
            <a:solidFill>
              <a:srgbClr val="0070C0"/>
            </a:solidFill>
          </a:ln>
        </p:spPr>
      </p:pic>
      <p:sp>
        <p:nvSpPr>
          <p:cNvPr id="17" name="TextBox 16"/>
          <p:cNvSpPr txBox="1"/>
          <p:nvPr/>
        </p:nvSpPr>
        <p:spPr>
          <a:xfrm>
            <a:off x="6223238" y="5525869"/>
            <a:ext cx="2920761" cy="646331"/>
          </a:xfrm>
          <a:prstGeom prst="rect">
            <a:avLst/>
          </a:prstGeom>
          <a:noFill/>
        </p:spPr>
        <p:txBody>
          <a:bodyPr wrap="square" rtlCol="0">
            <a:spAutoFit/>
          </a:bodyPr>
          <a:lstStyle/>
          <a:p>
            <a:pPr algn="r"/>
            <a:r>
              <a:rPr lang="en-US" sz="1200" dirty="0"/>
              <a:t>*A simple Juror Document for each Acknowledgement message is used only for the Smoke Test Scenario</a:t>
            </a:r>
          </a:p>
        </p:txBody>
      </p:sp>
    </p:spTree>
    <p:extLst>
      <p:ext uri="{BB962C8B-B14F-4D97-AF65-F5344CB8AC3E}">
        <p14:creationId xmlns:p14="http://schemas.microsoft.com/office/powerpoint/2010/main" val="1757557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104177079"/>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a:t>
                      </a:r>
                      <a:r>
                        <a:rPr lang="en-US" sz="1100" b="0" dirty="0" err="1"/>
                        <a:t>eDOS</a:t>
                      </a:r>
                      <a:r>
                        <a:rPr lang="en-US" sz="1100" b="0" dirty="0"/>
                        <a:t> messages created by HIT Modules in accordance with the ONC S&amp;I Framework</a:t>
                      </a:r>
                      <a:r>
                        <a:rPr lang="en-US" sz="1100" b="0" baseline="0" dirty="0"/>
                        <a:t> </a:t>
                      </a:r>
                      <a:r>
                        <a:rPr lang="en-US" sz="1100" b="0" dirty="0"/>
                        <a:t>Laboratory</a:t>
                      </a:r>
                      <a:r>
                        <a:rPr lang="en-US" sz="1100" b="0" baseline="0" dirty="0"/>
                        <a:t> Order Compendium </a:t>
                      </a:r>
                      <a:r>
                        <a:rPr lang="en-US" sz="1100" b="0" dirty="0"/>
                        <a:t>(</a:t>
                      </a:r>
                      <a:r>
                        <a:rPr lang="en-US" sz="1100" b="0" dirty="0" err="1"/>
                        <a:t>eDOS</a:t>
                      </a:r>
                      <a:r>
                        <a:rPr lang="en-US" sz="1100" b="0" dirty="0"/>
                        <a:t>) implementation guide (IG) </a:t>
                      </a:r>
                    </a:p>
                    <a:p>
                      <a:pPr marL="171450" lvl="1" indent="-171450">
                        <a:buFont typeface="Arial" pitchFamily="34" charset="0"/>
                        <a:buChar char="•"/>
                        <a:defRPr/>
                      </a:pPr>
                      <a:r>
                        <a:rPr lang="en-US" sz="1100" b="0" dirty="0">
                          <a:solidFill>
                            <a:schemeClr val="tx1"/>
                          </a:solidFill>
                        </a:rPr>
                        <a:t>Provides Juror document for inspection testing of Acknowledgement</a:t>
                      </a:r>
                      <a:r>
                        <a:rPr lang="en-US" sz="1100" b="0" baseline="0" dirty="0">
                          <a:solidFill>
                            <a:schemeClr val="tx1"/>
                          </a:solidFill>
                        </a:rPr>
                        <a:t> (MFK) messages</a:t>
                      </a:r>
                      <a:endParaRPr lang="en-US" sz="1100" b="0" dirty="0">
                        <a:solidFill>
                          <a:schemeClr val="tx1"/>
                        </a:solidFill>
                      </a:endParaRP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Documents, Implementation Guides,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a:t>
            </a:r>
            <a:r>
              <a:rPr lang="en-US" dirty="0" err="1"/>
              <a:t>eDOS</a:t>
            </a:r>
            <a:r>
              <a:rPr lang="en-US" dirty="0"/>
              <a:t>-LIS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a:t>
            </a:r>
            <a:r>
              <a:rPr lang="en-US" sz="1600" b="0" dirty="0" err="1"/>
              <a:t>eDOS</a:t>
            </a:r>
            <a:r>
              <a:rPr lang="en-US" sz="1600" b="0" dirty="0"/>
              <a:t> messages created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14324" y="4648200"/>
            <a:ext cx="8677276" cy="1600200"/>
            <a:chOff x="314324" y="4572000"/>
            <a:chExt cx="8677276"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or Safari. Recommended browsers are Firefox and Chrome.</a:t>
              </a:r>
              <a:endParaRPr lang="en-US" sz="1400" dirty="0"/>
            </a:p>
            <a:p>
              <a:pPr marL="0" lvl="1"/>
              <a:endParaRPr lang="en-US" sz="700" dirty="0"/>
            </a:p>
            <a:p>
              <a:pPr marL="0" lvl="1"/>
              <a:r>
                <a:rPr lang="en-US" sz="1200" b="0" dirty="0"/>
                <a:t>Register to Google Group at: </a:t>
              </a:r>
              <a:r>
                <a:rPr lang="en-US" sz="1200" u="sng" dirty="0">
                  <a:hlinkClick r:id="rId2"/>
                </a:rPr>
                <a:t>https://groups.google.com/forum/#!forum/hl7v2-lab-compendium-testing </a:t>
              </a:r>
              <a:r>
                <a:rPr lang="en-US" sz="1200" dirty="0"/>
                <a:t>to </a:t>
              </a:r>
              <a:r>
                <a:rPr lang="en-US" sz="1200" b="0" dirty="0"/>
                <a:t>ask questions and provide feedback. </a:t>
              </a:r>
            </a:p>
          </p:txBody>
        </p:sp>
        <p:sp>
          <p:nvSpPr>
            <p:cNvPr id="3" name="TextBox 2"/>
            <p:cNvSpPr txBox="1"/>
            <p:nvPr/>
          </p:nvSpPr>
          <p:spPr>
            <a:xfrm>
              <a:off x="314324" y="4876800"/>
              <a:ext cx="7762875" cy="276999"/>
            </a:xfrm>
            <a:prstGeom prst="rect">
              <a:avLst/>
            </a:prstGeom>
            <a:noFill/>
          </p:spPr>
          <p:txBody>
            <a:bodyPr wrap="square" rtlCol="0">
              <a:spAutoFit/>
            </a:bodyPr>
            <a:lstStyle/>
            <a:p>
              <a:r>
                <a:rPr lang="en-US" sz="1200" dirty="0"/>
                <a:t> </a:t>
              </a:r>
              <a:r>
                <a:rPr lang="en-US" sz="1200" dirty="0">
                  <a:hlinkClick r:id="rId3"/>
                </a:rPr>
                <a:t>http://hl7v2-edos-r1-testing.nist.gov/edos-r2/#/home</a:t>
              </a:r>
              <a:r>
                <a:rPr lang="en-US" sz="1200" dirty="0"/>
                <a:t> </a:t>
              </a:r>
            </a:p>
          </p:txBody>
        </p:sp>
      </p:grpSp>
    </p:spTree>
    <p:extLst>
      <p:ext uri="{BB962C8B-B14F-4D97-AF65-F5344CB8AC3E}">
        <p14:creationId xmlns:p14="http://schemas.microsoft.com/office/powerpoint/2010/main" val="220053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448" y="1247055"/>
            <a:ext cx="7287101" cy="3511697"/>
          </a:xfrm>
          <a:prstGeom prst="rect">
            <a:avLst/>
          </a:prstGeom>
        </p:spPr>
      </p:pic>
      <p:sp>
        <p:nvSpPr>
          <p:cNvPr id="8" name="Rectangle 7"/>
          <p:cNvSpPr/>
          <p:nvPr/>
        </p:nvSpPr>
        <p:spPr>
          <a:xfrm>
            <a:off x="1476374" y="1231899"/>
            <a:ext cx="7309175" cy="35268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
          <p:cNvSpPr txBox="1">
            <a:spLocks noChangeArrowheads="1"/>
          </p:cNvSpPr>
          <p:nvPr/>
        </p:nvSpPr>
        <p:spPr bwMode="auto">
          <a:xfrm>
            <a:off x="148900" y="2213865"/>
            <a:ext cx="1222699"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 to open LIS Test Plan.</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41" name="Straight Arrow Connector 76"/>
          <p:cNvCxnSpPr>
            <a:cxnSpLocks noChangeShapeType="1"/>
            <a:stCxn id="39" idx="3"/>
          </p:cNvCxnSpPr>
          <p:nvPr/>
        </p:nvCxnSpPr>
        <p:spPr bwMode="auto">
          <a:xfrm flipV="1">
            <a:off x="1371599" y="1982608"/>
            <a:ext cx="295274" cy="40053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947515"/>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75066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sp>
        <p:nvSpPr>
          <p:cNvPr id="39948" name="Title 8"/>
          <p:cNvSpPr>
            <a:spLocks noGrp="1"/>
          </p:cNvSpPr>
          <p:nvPr>
            <p:ph type="title"/>
          </p:nvPr>
        </p:nvSpPr>
        <p:spPr>
          <a:xfrm>
            <a:off x="276225" y="71437"/>
            <a:ext cx="8229600" cy="523220"/>
          </a:xfrm>
        </p:spPr>
        <p:txBody>
          <a:bodyPr/>
          <a:lstStyle/>
          <a:p>
            <a:r>
              <a:rPr lang="en-US" dirty="0"/>
              <a:t>NIST </a:t>
            </a:r>
            <a:r>
              <a:rPr lang="en-US" dirty="0" err="1"/>
              <a:t>eDOS</a:t>
            </a:r>
            <a:r>
              <a:rPr lang="en-US" dirty="0"/>
              <a:t>-LIS Test Tool Screen Shot</a:t>
            </a:r>
          </a:p>
        </p:txBody>
      </p:sp>
      <p:cxnSp>
        <p:nvCxnSpPr>
          <p:cNvPr id="29" name="Straight Arrow Connector 76"/>
          <p:cNvCxnSpPr>
            <a:cxnSpLocks noChangeShapeType="1"/>
            <a:stCxn id="49" idx="3"/>
          </p:cNvCxnSpPr>
          <p:nvPr/>
        </p:nvCxnSpPr>
        <p:spPr bwMode="auto">
          <a:xfrm flipV="1">
            <a:off x="1366563" y="1907290"/>
            <a:ext cx="2123121" cy="220950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76"/>
          <p:cNvCxnSpPr>
            <a:cxnSpLocks noChangeShapeType="1"/>
            <a:stCxn id="49" idx="3"/>
          </p:cNvCxnSpPr>
          <p:nvPr/>
        </p:nvCxnSpPr>
        <p:spPr bwMode="auto">
          <a:xfrm flipV="1">
            <a:off x="1366563" y="1681559"/>
            <a:ext cx="2075021" cy="243523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3"/>
          <p:cNvSpPr txBox="1">
            <a:spLocks noChangeArrowheads="1"/>
          </p:cNvSpPr>
          <p:nvPr/>
        </p:nvSpPr>
        <p:spPr bwMode="auto">
          <a:xfrm>
            <a:off x="182880" y="1439103"/>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cxnSp>
        <p:nvCxnSpPr>
          <p:cNvPr id="76" name="Straight Arrow Connector 76"/>
          <p:cNvCxnSpPr>
            <a:cxnSpLocks noChangeShapeType="1"/>
          </p:cNvCxnSpPr>
          <p:nvPr/>
        </p:nvCxnSpPr>
        <p:spPr bwMode="auto">
          <a:xfrm flipV="1">
            <a:off x="1192054" y="1472661"/>
            <a:ext cx="342900" cy="19685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Oval 76"/>
          <p:cNvSpPr/>
          <p:nvPr/>
        </p:nvSpPr>
        <p:spPr bwMode="auto">
          <a:xfrm>
            <a:off x="29766" y="1307141"/>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cxnSp>
        <p:nvCxnSpPr>
          <p:cNvPr id="37" name="Straight Arrow Connector 76"/>
          <p:cNvCxnSpPr>
            <a:cxnSpLocks noChangeShapeType="1"/>
          </p:cNvCxnSpPr>
          <p:nvPr/>
        </p:nvCxnSpPr>
        <p:spPr bwMode="auto">
          <a:xfrm>
            <a:off x="2223951" y="963657"/>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p:cNvGrpSpPr/>
          <p:nvPr/>
        </p:nvGrpSpPr>
        <p:grpSpPr>
          <a:xfrm>
            <a:off x="182880" y="651225"/>
            <a:ext cx="27889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a:t>
              </a:r>
              <a:r>
                <a:rPr lang="en-US" dirty="0" err="1"/>
                <a:t>eDOS</a:t>
              </a:r>
              <a:r>
                <a:rPr lang="en-US" dirty="0"/>
                <a:t>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338554"/>
            </a:xfrm>
            <a:prstGeom prst="rect">
              <a:avLst/>
            </a:prstGeom>
            <a:noFill/>
          </p:spPr>
          <p:txBody>
            <a:bodyPr wrap="square" rtlCol="0">
              <a:spAutoFit/>
            </a:bodyPr>
            <a:lstStyle/>
            <a:p>
              <a:pPr algn="ctr"/>
              <a:r>
                <a:rPr lang="en-US" sz="800" dirty="0">
                  <a:hlinkClick r:id="rId3"/>
                </a:rPr>
                <a:t>http://hl7v2-edos-r1-testing.nist.gov/edos-r2/#/home</a:t>
              </a:r>
              <a:endParaRPr lang="en-US" sz="800" dirty="0"/>
            </a:p>
          </p:txBody>
        </p:sp>
      </p:grpSp>
      <p:sp>
        <p:nvSpPr>
          <p:cNvPr id="38" name="Oval 37"/>
          <p:cNvSpPr/>
          <p:nvPr/>
        </p:nvSpPr>
        <p:spPr bwMode="auto">
          <a:xfrm>
            <a:off x="77153" y="47125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sp>
        <p:nvSpPr>
          <p:cNvPr id="34" name="Rectangle 3"/>
          <p:cNvSpPr txBox="1">
            <a:spLocks noChangeArrowheads="1"/>
          </p:cNvSpPr>
          <p:nvPr/>
        </p:nvSpPr>
        <p:spPr bwMode="auto">
          <a:xfrm>
            <a:off x="167438" y="2945369"/>
            <a:ext cx="1143000" cy="70802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Scenarios and Test Cases. Click on a Test Step.</a:t>
            </a:r>
            <a:endParaRPr lang="en-US" dirty="0">
              <a:solidFill>
                <a:srgbClr val="FF0000"/>
              </a:solidFill>
              <a:latin typeface="Arial" charset="0"/>
            </a:endParaRPr>
          </a:p>
        </p:txBody>
      </p:sp>
      <p:sp>
        <p:nvSpPr>
          <p:cNvPr id="35" name="Oval 34"/>
          <p:cNvSpPr/>
          <p:nvPr/>
        </p:nvSpPr>
        <p:spPr bwMode="auto">
          <a:xfrm>
            <a:off x="15038" y="274851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312210" y="2327742"/>
            <a:ext cx="516590" cy="78608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70679" y="4624583"/>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8280" y="442773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6</a:t>
            </a:r>
          </a:p>
        </p:txBody>
      </p:sp>
      <p:cxnSp>
        <p:nvCxnSpPr>
          <p:cNvPr id="47" name="Straight Arrow Connector 76"/>
          <p:cNvCxnSpPr>
            <a:cxnSpLocks noChangeShapeType="1"/>
            <a:stCxn id="43" idx="3"/>
          </p:cNvCxnSpPr>
          <p:nvPr/>
        </p:nvCxnSpPr>
        <p:spPr bwMode="auto">
          <a:xfrm flipV="1">
            <a:off x="1608954" y="1669511"/>
            <a:ext cx="6544446" cy="324746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0" name="Table 29"/>
          <p:cNvGraphicFramePr>
            <a:graphicFrameLocks noGrp="1"/>
          </p:cNvGraphicFramePr>
          <p:nvPr>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a:t>
                      </a:r>
                      <a:r>
                        <a:rPr lang="en-US" sz="1000" kern="1200" baseline="0" dirty="0" err="1">
                          <a:solidFill>
                            <a:schemeClr val="dk1"/>
                          </a:solidFill>
                          <a:effectLst/>
                          <a:latin typeface="+mn-lt"/>
                          <a:ea typeface="+mn-ea"/>
                          <a:cs typeface="+mn-cs"/>
                        </a:rPr>
                        <a:t>eDOS</a:t>
                      </a:r>
                      <a:r>
                        <a:rPr lang="en-US" sz="1000" kern="1200" baseline="0" dirty="0">
                          <a:solidFill>
                            <a:schemeClr val="dk1"/>
                          </a:solidFill>
                          <a:effectLst/>
                          <a:latin typeface="+mn-lt"/>
                          <a:ea typeface="+mn-ea"/>
                          <a:cs typeface="+mn-cs"/>
                        </a:rPr>
                        <a:t> standards</a:t>
                      </a:r>
                      <a:r>
                        <a:rPr lang="en-US" sz="1000" kern="1200" dirty="0">
                          <a:solidFill>
                            <a:schemeClr val="dk1"/>
                          </a:solidFill>
                          <a:effectLst/>
                          <a:latin typeface="+mn-lt"/>
                          <a:ea typeface="+mn-ea"/>
                          <a:cs typeface="+mn-cs"/>
                        </a:rPr>
                        <a:t>. The majority of the validation involves automated testing that assesses the </a:t>
                      </a:r>
                      <a:r>
                        <a:rPr lang="en-US" sz="1000" kern="1200" dirty="0" err="1">
                          <a:solidFill>
                            <a:schemeClr val="dk1"/>
                          </a:solidFill>
                          <a:effectLst/>
                          <a:latin typeface="+mn-lt"/>
                          <a:ea typeface="+mn-ea"/>
                          <a:cs typeface="+mn-cs"/>
                        </a:rPr>
                        <a:t>eDOS</a:t>
                      </a:r>
                      <a:r>
                        <a:rPr lang="en-US" sz="1000" kern="1200" dirty="0">
                          <a:solidFill>
                            <a:schemeClr val="dk1"/>
                          </a:solidFill>
                          <a:effectLst/>
                          <a:latin typeface="+mn-lt"/>
                          <a:ea typeface="+mn-ea"/>
                          <a:cs typeface="+mn-cs"/>
                        </a:rPr>
                        <a:t> messages</a:t>
                      </a:r>
                      <a:r>
                        <a:rPr lang="en-US" sz="1000" kern="1200" baseline="0" dirty="0">
                          <a:solidFill>
                            <a:schemeClr val="dk1"/>
                          </a:solidFill>
                          <a:effectLst/>
                          <a:latin typeface="+mn-lt"/>
                          <a:ea typeface="+mn-ea"/>
                          <a:cs typeface="+mn-cs"/>
                        </a:rPr>
                        <a:t> created </a:t>
                      </a:r>
                      <a:r>
                        <a:rPr lang="en-US" sz="1000" kern="1200" dirty="0">
                          <a:solidFill>
                            <a:schemeClr val="dk1"/>
                          </a:solidFill>
                          <a:effectLst/>
                          <a:latin typeface="+mn-lt"/>
                          <a:ea typeface="+mn-ea"/>
                          <a:cs typeface="+mn-cs"/>
                        </a:rPr>
                        <a:t>by the Module and sent to the EHR-S Test Harness. Another type of validation pertains to the inspection testing. This process utilizes an inspector to ascertain if the Acknowledgement (MFK)</a:t>
                      </a:r>
                      <a:r>
                        <a:rPr lang="en-US" sz="1000" kern="1200" baseline="0" dirty="0">
                          <a:solidFill>
                            <a:schemeClr val="dk1"/>
                          </a:solidFill>
                          <a:effectLst/>
                          <a:latin typeface="+mn-lt"/>
                          <a:ea typeface="+mn-ea"/>
                          <a:cs typeface="+mn-cs"/>
                        </a:rPr>
                        <a:t> messages created by the EHR-S Test Harness </a:t>
                      </a:r>
                      <a:r>
                        <a:rPr lang="en-US" sz="1000" kern="1200" dirty="0">
                          <a:solidFill>
                            <a:schemeClr val="dk1"/>
                          </a:solidFill>
                          <a:effectLst/>
                          <a:latin typeface="+mn-lt"/>
                          <a:ea typeface="+mn-ea"/>
                          <a:cs typeface="+mn-cs"/>
                        </a:rPr>
                        <a:t>are processed correctly by the Module. The Juror Document guides the inspector through the assessment process.</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31" name="Straight Arrow Connector 76"/>
          <p:cNvCxnSpPr>
            <a:cxnSpLocks noChangeShapeType="1"/>
          </p:cNvCxnSpPr>
          <p:nvPr/>
        </p:nvCxnSpPr>
        <p:spPr bwMode="auto">
          <a:xfrm flipV="1">
            <a:off x="1318494" y="2443031"/>
            <a:ext cx="584306" cy="84204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76"/>
          <p:cNvCxnSpPr>
            <a:cxnSpLocks noChangeShapeType="1"/>
          </p:cNvCxnSpPr>
          <p:nvPr/>
        </p:nvCxnSpPr>
        <p:spPr bwMode="auto">
          <a:xfrm flipV="1">
            <a:off x="1318494" y="2552419"/>
            <a:ext cx="684815" cy="92876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582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hlinkClick r:id="rId2"/>
              </a:rPr>
              <a:t>http://hl7v2-edos-r1-testing.nist.gov/edos-r2/#/home</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Scope of Conformance Testing</a:t>
            </a:r>
          </a:p>
          <a:p>
            <a:pPr eaLnBrk="1" hangingPunct="1">
              <a:defRPr/>
            </a:pPr>
            <a:r>
              <a:rPr lang="en-US" dirty="0"/>
              <a:t>Create laboratory order compendium testing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64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en-US" sz="1400" dirty="0">
                <a:hlinkClick r:id="rId3"/>
              </a:rPr>
              <a:t>http://hl7v2-edos-r1-testing.nist.gov/edos-r2/#/home</a:t>
            </a:r>
            <a:r>
              <a:rPr lang="en-US" sz="1400" dirty="0"/>
              <a:t> )</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(on Test Tool Documentation Tab) </a:t>
            </a:r>
          </a:p>
          <a:p>
            <a:pPr lvl="2" eaLnBrk="1" hangingPunct="1">
              <a:defRPr/>
            </a:pPr>
            <a:r>
              <a:rPr lang="en-US" sz="1800" dirty="0"/>
              <a:t>S&amp;I Framework Laboratory Test Compendium Framework (eDOS) Implementation Guide</a:t>
            </a:r>
          </a:p>
          <a:p>
            <a:pPr marL="1195388" lvl="1" indent="0" eaLnBrk="1" hangingPunct="1">
              <a:buNone/>
              <a:defRPr/>
            </a:pPr>
            <a:r>
              <a:rPr lang="en-US" sz="1400" dirty="0"/>
              <a:t>(</a:t>
            </a:r>
            <a:r>
              <a:rPr lang="en-US" sz="1400" dirty="0">
                <a:hlinkClick r:id="rId4"/>
              </a:rPr>
              <a:t>http://www.hl7.org/implement/standards/product_brief.cfm?product_id=151</a:t>
            </a:r>
            <a:r>
              <a:rPr lang="en-US" sz="1400" dirty="0"/>
              <a:t> )</a:t>
            </a:r>
          </a:p>
          <a:p>
            <a:pPr lvl="2" eaLnBrk="1" hangingPunct="1">
              <a:defRPr/>
            </a:pPr>
            <a:r>
              <a:rPr lang="en-US" sz="1800" dirty="0"/>
              <a:t>eDOS-LIS Tool Quick Reference Guide (In Process)</a:t>
            </a:r>
          </a:p>
          <a:p>
            <a:pPr lvl="2" eaLnBrk="1" hangingPunct="1">
              <a:defRPr/>
            </a:pPr>
            <a:r>
              <a:rPr lang="en-US" sz="1800" dirty="0"/>
              <a:t>eDOS-LIS Tool Tutorial (In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a:t>eDOS Test Tool Google Group for submitting questions to the Test Tool developers </a:t>
            </a:r>
            <a:r>
              <a:rPr lang="en-US" sz="1200" dirty="0"/>
              <a:t>(</a:t>
            </a:r>
            <a:r>
              <a:rPr lang="en-US" sz="1200" u="sng" dirty="0">
                <a:hlinkClick r:id="rId5"/>
              </a:rPr>
              <a:t>https://groups.google.com/forum/#!forum/hl7v2-lab-compendium-testing</a:t>
            </a:r>
            <a:r>
              <a:rPr lang="en-US" sz="12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eDOS-LIS</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defTabSz="533400">
              <a:lnSpc>
                <a:spcPct val="90000"/>
              </a:lnSpc>
              <a:spcAft>
                <a:spcPct val="15000"/>
              </a:spcAft>
              <a:buChar char="••"/>
            </a:pPr>
            <a:r>
              <a:rPr lang="en-US" sz="1200" kern="1200" dirty="0"/>
              <a:t>The conformance criterion is focused on testing the capability of an HIT Module </a:t>
            </a:r>
            <a:r>
              <a:rPr lang="en-US" sz="1200" dirty="0"/>
              <a:t>(e.g., LIS or EHR-S lab module) to create new and update HL7 laboratory order compendium (eDOS) </a:t>
            </a:r>
            <a:r>
              <a:rPr lang="en-US" sz="1200" kern="1200" dirty="0"/>
              <a:t>messages for electronic transmission</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eDOS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eDOS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eDOS messages are exported from the HIT Module and received by the eDOS Test Tool is out of scope</a:t>
            </a:r>
            <a:endParaRPr lang="en-US" sz="1200" kern="1200" dirty="0"/>
          </a:p>
          <a:p>
            <a:pPr marL="341313" lvl="1" indent="-166688" defTabSz="533400">
              <a:lnSpc>
                <a:spcPct val="90000"/>
              </a:lnSpc>
              <a:spcAft>
                <a:spcPct val="15000"/>
              </a:spcAft>
              <a:buFontTx/>
              <a:buChar char="••"/>
            </a:pPr>
            <a:r>
              <a:rPr lang="en-US" sz="1200" dirty="0">
                <a:solidFill>
                  <a:schemeClr val="tx1"/>
                </a:solidFill>
              </a:rPr>
              <a:t>Receiving EHR-S are not being tested using the LIS Test Plan in the eDOS Test Tool (</a:t>
            </a:r>
            <a:r>
              <a:rPr lang="en-US" sz="1200" i="1" dirty="0">
                <a:solidFill>
                  <a:schemeClr val="tx1"/>
                </a:solidFill>
              </a:rPr>
              <a:t>receiving EHR-S are being tested using the EHR Test Plan in the eDOS Test Tool</a:t>
            </a:r>
            <a:r>
              <a:rPr lang="en-US" sz="1200" dirty="0">
                <a:solidFill>
                  <a:schemeClr val="tx1"/>
                </a:solidFill>
              </a:rPr>
              <a:t>)</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create HL7 v2 eDOS messages containing clinical laboratory tests;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Order Compendium (eDOS)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eDOS-LIS</a:t>
            </a:r>
          </a:p>
        </p:txBody>
      </p:sp>
      <p:sp>
        <p:nvSpPr>
          <p:cNvPr id="3" name="Content Placeholder 2"/>
          <p:cNvSpPr>
            <a:spLocks noGrp="1"/>
          </p:cNvSpPr>
          <p:nvPr>
            <p:ph idx="1"/>
          </p:nvPr>
        </p:nvSpPr>
        <p:spPr>
          <a:xfrm>
            <a:off x="390525" y="762000"/>
            <a:ext cx="8372475" cy="5334000"/>
          </a:xfrm>
        </p:spPr>
        <p:txBody>
          <a:bodyPr>
            <a:normAutofit/>
          </a:bodyPr>
          <a:lstStyle/>
          <a:p>
            <a:pPr marL="0" indent="0">
              <a:buNone/>
            </a:pPr>
            <a:r>
              <a:rPr lang="en-US" dirty="0"/>
              <a:t>Create laboratory order compendium testing evaluates the capability for an HIT Module to generate</a:t>
            </a:r>
          </a:p>
          <a:p>
            <a:r>
              <a:rPr lang="en-US" sz="2200" dirty="0"/>
              <a:t>New eDOS messages to create a lab order compendium</a:t>
            </a:r>
          </a:p>
          <a:p>
            <a:r>
              <a:rPr lang="en-US" sz="2200" dirty="0"/>
              <a:t>Update eDOS messages that add-to or modify the existing lab order compendium </a:t>
            </a:r>
          </a:p>
          <a:p>
            <a:r>
              <a:rPr lang="en-US" sz="2200" dirty="0"/>
              <a:t>According to</a:t>
            </a:r>
          </a:p>
          <a:p>
            <a:pPr lvl="1" eaLnBrk="1" hangingPunct="1">
              <a:defRPr/>
            </a:pPr>
            <a:r>
              <a:rPr lang="en-US" sz="2000" dirty="0"/>
              <a:t>HL7 Version 2.5.1 Implementation Guide: S&amp;I Framework Laboratory Test Compendium Framework Release 2, DSTU Release 2 - US Realm, September 2015 (Referred to as the eDOS IG)</a:t>
            </a:r>
            <a:endParaRPr lang="en-US" sz="2000" dirty="0">
              <a:ea typeface="Times New Roman" panose="02020603050405020304" pitchFamily="18" charset="0"/>
              <a:cs typeface="Arial" panose="020B0604020202020204" pitchFamily="34" charset="0"/>
            </a:endParaRPr>
          </a:p>
          <a:p>
            <a:pPr lvl="1" eaLnBrk="1" hangingPunct="1">
              <a:defRPr/>
            </a:pPr>
            <a:r>
              <a:rPr lang="en-US" sz="2000" dirty="0"/>
              <a:t>LOINC® version 2.50 </a:t>
            </a: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eDOS-LIS</a:t>
            </a:r>
          </a:p>
        </p:txBody>
      </p:sp>
      <p:sp>
        <p:nvSpPr>
          <p:cNvPr id="3" name="Content Placeholder 2"/>
          <p:cNvSpPr>
            <a:spLocks noGrp="1"/>
          </p:cNvSpPr>
          <p:nvPr>
            <p:ph idx="1"/>
          </p:nvPr>
        </p:nvSpPr>
        <p:spPr>
          <a:xfrm>
            <a:off x="300509" y="761206"/>
            <a:ext cx="8310091" cy="5562600"/>
          </a:xfrm>
        </p:spPr>
        <p:txBody>
          <a:bodyPr>
            <a:noAutofit/>
          </a:bodyPr>
          <a:lstStyle/>
          <a:p>
            <a:pPr>
              <a:defRPr/>
            </a:pPr>
            <a:r>
              <a:rPr lang="en-US" sz="2200" b="1" dirty="0"/>
              <a:t>Electronic incorporation and transmission of lab order compendium messages</a:t>
            </a:r>
          </a:p>
          <a:p>
            <a:pPr lvl="1">
              <a:defRPr/>
            </a:pPr>
            <a:r>
              <a:rPr lang="en-US" sz="1800" dirty="0"/>
              <a:t>HL7 Version 2.5.1 Implementation Guide: S&amp;I Framework Laboratory Test Compendium Framework Release 2, DSTU Release 2 - US Realm, September 2015 </a:t>
            </a:r>
          </a:p>
          <a:p>
            <a:pPr>
              <a:defRPr/>
            </a:pPr>
            <a:r>
              <a:rPr lang="en-US" sz="2200" b="1" dirty="0"/>
              <a:t>Vocabulary for representing electronic health information </a:t>
            </a:r>
          </a:p>
          <a:p>
            <a:pPr lvl="1"/>
            <a:r>
              <a:rPr lang="en-US" sz="1800" dirty="0"/>
              <a:t>Logical Observation Identifiers Names and Codes (LOINC®) Database version 2.50, a universal code system for identifying laboratory and clinical observations produced by the </a:t>
            </a:r>
            <a:r>
              <a:rPr lang="en-US" sz="1800" dirty="0" err="1"/>
              <a:t>Regenstrief</a:t>
            </a:r>
            <a:r>
              <a:rPr lang="en-US" sz="1800" dirty="0"/>
              <a:t> Institute, Inc.</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 – </a:t>
            </a:r>
            <a:r>
              <a:rPr lang="en-US" dirty="0" err="1"/>
              <a:t>eDOS</a:t>
            </a:r>
            <a:r>
              <a:rPr lang="en-US" dirty="0"/>
              <a:t>-LIS</a:t>
            </a:r>
          </a:p>
        </p:txBody>
      </p:sp>
      <p:grpSp>
        <p:nvGrpSpPr>
          <p:cNvPr id="6" name="Group 5"/>
          <p:cNvGrpSpPr/>
          <p:nvPr/>
        </p:nvGrpSpPr>
        <p:grpSpPr>
          <a:xfrm>
            <a:off x="4495800" y="2558139"/>
            <a:ext cx="4448175" cy="626324"/>
            <a:chOff x="175503" y="5246961"/>
            <a:chExt cx="4448175" cy="626324"/>
          </a:xfrm>
        </p:grpSpPr>
        <p:sp>
          <p:nvSpPr>
            <p:cNvPr id="7" name="TextBox 5"/>
            <p:cNvSpPr txBox="1">
              <a:spLocks noChangeArrowheads="1"/>
            </p:cNvSpPr>
            <p:nvPr/>
          </p:nvSpPr>
          <p:spPr bwMode="auto">
            <a:xfrm>
              <a:off x="404103" y="5246961"/>
              <a:ext cx="3567823" cy="461665"/>
            </a:xfrm>
            <a:prstGeom prst="rect">
              <a:avLst/>
            </a:prstGeom>
            <a:noFill/>
            <a:ln w="9525">
              <a:noFill/>
              <a:miter lim="800000"/>
              <a:headEnd/>
              <a:tailEnd/>
            </a:ln>
          </p:spPr>
          <p:txBody>
            <a:bodyPr wrap="square">
              <a:spAutoFit/>
            </a:bodyPr>
            <a:lstStyle/>
            <a:p>
              <a:pPr algn="ctr"/>
              <a:r>
                <a:rPr lang="en-US" sz="1200" dirty="0"/>
                <a:t>HL7 v2.5.1 </a:t>
              </a:r>
              <a:r>
                <a:rPr lang="en-US" sz="1200" dirty="0" err="1"/>
                <a:t>eDOS</a:t>
              </a:r>
              <a:r>
                <a:rPr lang="en-US" sz="1200" dirty="0"/>
                <a:t>  Implementation Guide, Release 2, DSTU Release 2, Sept 2015</a:t>
              </a:r>
            </a:p>
          </p:txBody>
        </p:sp>
        <p:sp>
          <p:nvSpPr>
            <p:cNvPr id="9" name="TextBox 8"/>
            <p:cNvSpPr txBox="1"/>
            <p:nvPr/>
          </p:nvSpPr>
          <p:spPr>
            <a:xfrm>
              <a:off x="175503" y="5627064"/>
              <a:ext cx="4448175" cy="246221"/>
            </a:xfrm>
            <a:prstGeom prst="rect">
              <a:avLst/>
            </a:prstGeom>
            <a:noFill/>
          </p:spPr>
          <p:txBody>
            <a:bodyPr wrap="square" rtlCol="0">
              <a:spAutoFit/>
            </a:bodyPr>
            <a:lstStyle/>
            <a:p>
              <a:pPr>
                <a:defRPr/>
              </a:pPr>
              <a:r>
                <a:rPr lang="en-US" sz="1000" dirty="0">
                  <a:hlinkClick r:id="rId2"/>
                </a:rPr>
                <a:t>http://www.hl7.org/implement/standards/product_brief.cfm?product_id=151</a:t>
              </a:r>
              <a:endParaRPr lang="en-US" sz="10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pic>
        <p:nvPicPr>
          <p:cNvPr id="2" name="Picture 1"/>
          <p:cNvPicPr>
            <a:picLocks noChangeAspect="1"/>
          </p:cNvPicPr>
          <p:nvPr/>
        </p:nvPicPr>
        <p:blipFill>
          <a:blip r:embed="rId3"/>
          <a:stretch>
            <a:fillRect/>
          </a:stretch>
        </p:blipFill>
        <p:spPr>
          <a:xfrm>
            <a:off x="368030" y="732534"/>
            <a:ext cx="4051570" cy="5212617"/>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a:t>
            </a:r>
            <a:r>
              <a:rPr lang="en-US" dirty="0" err="1"/>
              <a:t>eDOS</a:t>
            </a:r>
            <a:r>
              <a:rPr lang="en-US" dirty="0"/>
              <a:t>-LIS</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9</a:t>
            </a:fld>
            <a:endParaRPr lang="en-US"/>
          </a:p>
        </p:txBody>
      </p:sp>
      <p:grpSp>
        <p:nvGrpSpPr>
          <p:cNvPr id="11" name="Group 10"/>
          <p:cNvGrpSpPr/>
          <p:nvPr/>
        </p:nvGrpSpPr>
        <p:grpSpPr>
          <a:xfrm>
            <a:off x="2743200" y="5410200"/>
            <a:ext cx="2933699" cy="444044"/>
            <a:chOff x="5562600" y="4876800"/>
            <a:chExt cx="2933699" cy="444044"/>
          </a:xfrm>
        </p:grpSpPr>
        <p:sp>
          <p:nvSpPr>
            <p:cNvPr id="16" name="Rectangle 4"/>
            <p:cNvSpPr>
              <a:spLocks noChangeArrowheads="1"/>
            </p:cNvSpPr>
            <p:nvPr/>
          </p:nvSpPr>
          <p:spPr bwMode="auto">
            <a:xfrm>
              <a:off x="6515100" y="51054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a:t> </a:t>
              </a:r>
            </a:p>
          </p:txBody>
        </p:sp>
        <p:sp>
          <p:nvSpPr>
            <p:cNvPr id="18" name="TextBox 5"/>
            <p:cNvSpPr txBox="1">
              <a:spLocks noChangeArrowheads="1"/>
            </p:cNvSpPr>
            <p:nvPr/>
          </p:nvSpPr>
          <p:spPr bwMode="auto">
            <a:xfrm>
              <a:off x="5562600" y="4876800"/>
              <a:ext cx="2933699" cy="276999"/>
            </a:xfrm>
            <a:prstGeom prst="rect">
              <a:avLst/>
            </a:prstGeom>
            <a:noFill/>
            <a:ln w="9525">
              <a:noFill/>
              <a:miter lim="800000"/>
              <a:headEnd/>
              <a:tailEnd/>
            </a:ln>
          </p:spPr>
          <p:txBody>
            <a:bodyPr wrap="square">
              <a:spAutoFit/>
            </a:bodyPr>
            <a:lstStyle/>
            <a:p>
              <a:pPr algn="ctr"/>
              <a:r>
                <a:rPr lang="en-US" sz="12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53107</TotalTime>
  <Words>2462</Words>
  <Application>Microsoft Office PowerPoint</Application>
  <PresentationFormat>On-screen Show (4:3)</PresentationFormat>
  <Paragraphs>261</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Demi</vt:lpstr>
      <vt:lpstr>Times New Roman</vt:lpstr>
      <vt:lpstr>Wingdings</vt:lpstr>
      <vt:lpstr>ppt127F.tmp</vt:lpstr>
      <vt:lpstr>Understanding Conformance Testing  Using the NIST HL7 v2 eDOS-LIS Validation Tool</vt:lpstr>
      <vt:lpstr>Purpose</vt:lpstr>
      <vt:lpstr>Table of Contents</vt:lpstr>
      <vt:lpstr>Resources</vt:lpstr>
      <vt:lpstr>Scope of Conformance Testing - eDOS-LIS</vt:lpstr>
      <vt:lpstr>Conformance Criterion - eDOS-LIS</vt:lpstr>
      <vt:lpstr>Conformance Standards - eDOS-LIS</vt:lpstr>
      <vt:lpstr>Conformance Standards Document – eDOS-LIS</vt:lpstr>
      <vt:lpstr>Vocabulary Standard Web Site – eDOS-LIS</vt:lpstr>
      <vt:lpstr>Create eDOS Messages Testing Process</vt:lpstr>
      <vt:lpstr>Create eDOS Message Testing Workflow Diagram</vt:lpstr>
      <vt:lpstr>Send Acknowledgement Testing Workflow Diagram</vt:lpstr>
      <vt:lpstr>Test Scenarios and Test Cases/Steps</vt:lpstr>
      <vt:lpstr>Test Scenarios and Test Cases/Steps (cont’d)</vt:lpstr>
      <vt:lpstr>Test Scenarios and Test Cases/Steps (cont’d)</vt:lpstr>
      <vt:lpstr>Test Scenarios and Test Cases/Steps (cont’d)</vt:lpstr>
      <vt:lpstr>Test Scenarios and Test Cases/Steps (cont’d)</vt:lpstr>
      <vt:lpstr>Test Scenarios and Test Cases/Steps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NIST eDOS-LIS Test Tool Overview </vt:lpstr>
      <vt:lpstr>NIST eDOS-LIS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1349</cp:revision>
  <cp:lastPrinted>2013-03-27T13:25:20Z</cp:lastPrinted>
  <dcterms:created xsi:type="dcterms:W3CDTF">2010-05-04T12:43:55Z</dcterms:created>
  <dcterms:modified xsi:type="dcterms:W3CDTF">2016-10-06T22:00:22Z</dcterms:modified>
</cp:coreProperties>
</file>