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Lst>
  <p:notesMasterIdLst>
    <p:notesMasterId r:id="rId43"/>
  </p:notesMasterIdLst>
  <p:handoutMasterIdLst>
    <p:handoutMasterId r:id="rId44"/>
  </p:handoutMasterIdLst>
  <p:sldIdLst>
    <p:sldId id="266" r:id="rId4"/>
    <p:sldId id="272" r:id="rId5"/>
    <p:sldId id="439" r:id="rId6"/>
    <p:sldId id="375" r:id="rId7"/>
    <p:sldId id="401" r:id="rId8"/>
    <p:sldId id="408" r:id="rId9"/>
    <p:sldId id="271" r:id="rId10"/>
    <p:sldId id="384" r:id="rId11"/>
    <p:sldId id="376" r:id="rId12"/>
    <p:sldId id="381" r:id="rId13"/>
    <p:sldId id="382" r:id="rId14"/>
    <p:sldId id="441" r:id="rId15"/>
    <p:sldId id="442" r:id="rId16"/>
    <p:sldId id="377" r:id="rId17"/>
    <p:sldId id="398" r:id="rId18"/>
    <p:sldId id="447" r:id="rId19"/>
    <p:sldId id="440" r:id="rId20"/>
    <p:sldId id="425" r:id="rId21"/>
    <p:sldId id="426" r:id="rId22"/>
    <p:sldId id="427" r:id="rId23"/>
    <p:sldId id="428" r:id="rId24"/>
    <p:sldId id="429" r:id="rId25"/>
    <p:sldId id="430" r:id="rId26"/>
    <p:sldId id="431" r:id="rId27"/>
    <p:sldId id="432" r:id="rId28"/>
    <p:sldId id="433" r:id="rId29"/>
    <p:sldId id="378" r:id="rId30"/>
    <p:sldId id="383" r:id="rId31"/>
    <p:sldId id="443" r:id="rId32"/>
    <p:sldId id="444" r:id="rId33"/>
    <p:sldId id="370" r:id="rId34"/>
    <p:sldId id="393" r:id="rId35"/>
    <p:sldId id="436" r:id="rId36"/>
    <p:sldId id="379" r:id="rId37"/>
    <p:sldId id="434" r:id="rId38"/>
    <p:sldId id="405" r:id="rId39"/>
    <p:sldId id="435" r:id="rId40"/>
    <p:sldId id="406" r:id="rId41"/>
    <p:sldId id="446" r:id="rId4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6606" autoAdjust="0"/>
  </p:normalViewPr>
  <p:slideViewPr>
    <p:cSldViewPr>
      <p:cViewPr varScale="1">
        <p:scale>
          <a:sx n="117" d="100"/>
          <a:sy n="117" d="100"/>
        </p:scale>
        <p:origin x="648" y="96"/>
      </p:cViewPr>
      <p:guideLst>
        <p:guide orient="horz" pos="2352"/>
        <p:guide pos="2880"/>
      </p:guideLst>
    </p:cSldViewPr>
  </p:slideViewPr>
  <p:notesTextViewPr>
    <p:cViewPr>
      <p:scale>
        <a:sx n="1" d="1"/>
        <a:sy n="1" d="1"/>
      </p:scale>
      <p:origin x="0" y="0"/>
    </p:cViewPr>
  </p:notesTextViewPr>
  <p:sorterViewPr>
    <p:cViewPr>
      <p:scale>
        <a:sx n="100" d="100"/>
        <a:sy n="100" d="100"/>
      </p:scale>
      <p:origin x="0" y="-10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2/3/2016</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2/3/2016</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140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by the (availability/testability/in-scope</a:t>
            </a:r>
            <a:r>
              <a:rPr lang="en-US" baseline="0" dirty="0" smtClean="0"/>
              <a:t> for this)</a:t>
            </a:r>
            <a:r>
              <a:rPr lang="en-US" dirty="0" smtClean="0"/>
              <a:t> of functional requirements; time/resources</a:t>
            </a:r>
            <a:endParaRPr lang="en-US" dirty="0"/>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225418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499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11</a:t>
            </a:fld>
            <a:endParaRPr lang="en-US"/>
          </a:p>
        </p:txBody>
      </p:sp>
    </p:spTree>
    <p:extLst>
      <p:ext uri="{BB962C8B-B14F-4D97-AF65-F5344CB8AC3E}">
        <p14:creationId xmlns:p14="http://schemas.microsoft.com/office/powerpoint/2010/main" val="294635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28</a:t>
            </a:fld>
            <a:endParaRPr lang="en-US"/>
          </a:p>
        </p:txBody>
      </p:sp>
    </p:spTree>
    <p:extLst>
      <p:ext uri="{BB962C8B-B14F-4D97-AF65-F5344CB8AC3E}">
        <p14:creationId xmlns:p14="http://schemas.microsoft.com/office/powerpoint/2010/main" val="378456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38</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898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5662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926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77192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21962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hl7v2-iz-r1.5-testing.nist.go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Franklin Gothic Medium" pitchFamily="34" charset="0"/>
              </a:rPr>
              <a:t>NIST Immunization Test Suite</a:t>
            </a:r>
            <a:endParaRPr lang="en-US" sz="3200" dirty="0">
              <a:solidFill>
                <a:srgbClr val="012445"/>
              </a:solidFill>
              <a:latin typeface="Franklin Gothic Medium" pitchFamily="34" charset="0"/>
            </a:endParaRPr>
          </a:p>
          <a:p>
            <a:pPr fontAlgn="base">
              <a:lnSpc>
                <a:spcPct val="80000"/>
              </a:lnSpc>
              <a:spcBef>
                <a:spcPct val="0"/>
              </a:spcBef>
              <a:spcAft>
                <a:spcPct val="0"/>
              </a:spcAft>
              <a:defRPr/>
            </a:pPr>
            <a:r>
              <a:rPr lang="en-US" sz="2400" i="1" dirty="0" smtClean="0">
                <a:solidFill>
                  <a:srgbClr val="012445"/>
                </a:solidFill>
              </a:rPr>
              <a:t>Focus on ONC 2015 Health IT Certification</a:t>
            </a:r>
          </a:p>
          <a:p>
            <a:pPr fontAlgn="base">
              <a:lnSpc>
                <a:spcPct val="80000"/>
              </a:lnSpc>
              <a:spcBef>
                <a:spcPct val="0"/>
              </a:spcBef>
              <a:spcAft>
                <a:spcPct val="0"/>
              </a:spcAft>
              <a:defRPr/>
            </a:pPr>
            <a:endParaRPr lang="en-US" sz="2400" i="1" dirty="0" smtClean="0">
              <a:solidFill>
                <a:srgbClr val="012445"/>
              </a:solidFill>
            </a:endParaRPr>
          </a:p>
        </p:txBody>
      </p:sp>
      <p:sp>
        <p:nvSpPr>
          <p:cNvPr id="3076" name="Rectangle 19"/>
          <p:cNvSpPr>
            <a:spLocks noChangeArrowheads="1"/>
          </p:cNvSpPr>
          <p:nvPr/>
        </p:nvSpPr>
        <p:spPr bwMode="auto">
          <a:xfrm>
            <a:off x="533400" y="3276600"/>
            <a:ext cx="6324600" cy="2763834"/>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smtClean="0">
              <a:solidFill>
                <a:srgbClr val="012445"/>
              </a:solidFill>
              <a:latin typeface="Franklin Gothic Book" pitchFamily="34" charset="0"/>
            </a:endParaRPr>
          </a:p>
          <a:p>
            <a:pPr fontAlgn="base">
              <a:spcBef>
                <a:spcPct val="0"/>
              </a:spcBef>
              <a:spcAft>
                <a:spcPct val="0"/>
              </a:spcAft>
            </a:pPr>
            <a:r>
              <a:rPr lang="en-US" b="1" i="1" dirty="0" smtClean="0">
                <a:solidFill>
                  <a:srgbClr val="012445"/>
                </a:solidFill>
                <a:latin typeface="Franklin Gothic Book" pitchFamily="34" charset="0"/>
              </a:rPr>
              <a:t>Robert Snelick</a:t>
            </a:r>
          </a:p>
          <a:p>
            <a:pPr fontAlgn="base">
              <a:spcBef>
                <a:spcPct val="0"/>
              </a:spcBef>
              <a:spcAft>
                <a:spcPct val="0"/>
              </a:spcAft>
            </a:pPr>
            <a:r>
              <a:rPr lang="en-US" b="1" i="1" dirty="0" smtClean="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spcBef>
                <a:spcPct val="0"/>
              </a:spcBef>
              <a:spcAft>
                <a:spcPct val="0"/>
              </a:spcAft>
            </a:pPr>
            <a:r>
              <a:rPr lang="en-US" b="1" i="1" dirty="0" smtClean="0">
                <a:solidFill>
                  <a:srgbClr val="012445"/>
                </a:solidFill>
                <a:latin typeface="Franklin Gothic Book" pitchFamily="34" charset="0"/>
              </a:rPr>
              <a:t>Rob Savage, Craig Newman</a:t>
            </a:r>
          </a:p>
          <a:p>
            <a:pPr fontAlgn="base">
              <a:spcBef>
                <a:spcPct val="0"/>
              </a:spcBef>
              <a:spcAft>
                <a:spcPct val="0"/>
              </a:spcAft>
            </a:pPr>
            <a:r>
              <a:rPr lang="en-US" b="1" i="1" dirty="0" smtClean="0">
                <a:solidFill>
                  <a:srgbClr val="012445"/>
                </a:solidFill>
                <a:latin typeface="Franklin Gothic Book" pitchFamily="34" charset="0"/>
              </a:rPr>
              <a:t>Center for Disease Control (CDC)</a:t>
            </a:r>
          </a:p>
          <a:p>
            <a:pPr fontAlgn="base">
              <a:lnSpc>
                <a:spcPct val="140000"/>
              </a:lnSpc>
              <a:spcBef>
                <a:spcPct val="0"/>
              </a:spcBef>
              <a:spcAft>
                <a:spcPct val="0"/>
              </a:spcAft>
            </a:pPr>
            <a:endParaRPr lang="en-US" b="1" i="1" dirty="0" smtClean="0">
              <a:solidFill>
                <a:srgbClr val="012445"/>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January 21</a:t>
            </a:r>
            <a:r>
              <a:rPr lang="en-US" b="1" i="1" baseline="30000" dirty="0" smtClean="0">
                <a:solidFill>
                  <a:srgbClr val="012445"/>
                </a:solidFill>
                <a:latin typeface="Franklin Gothic Book" pitchFamily="34" charset="0"/>
              </a:rPr>
              <a:t>st</a:t>
            </a:r>
            <a:r>
              <a:rPr lang="en-US" b="1" i="1" dirty="0" smtClean="0">
                <a:solidFill>
                  <a:srgbClr val="012445"/>
                </a:solidFill>
                <a:latin typeface="Franklin Gothic Book" pitchFamily="34" charset="0"/>
              </a:rPr>
              <a:t>, 2016</a:t>
            </a:r>
            <a:endParaRPr lang="en-US" b="1" i="1" dirty="0" smtClean="0">
              <a:solidFill>
                <a:srgbClr val="FF0000"/>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Administrative Test Group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346040"/>
              </p:ext>
            </p:extLst>
          </p:nvPr>
        </p:nvGraphicFramePr>
        <p:xfrm>
          <a:off x="228600" y="762000"/>
          <a:ext cx="8791575" cy="5125720"/>
        </p:xfrm>
        <a:graphic>
          <a:graphicData uri="http://schemas.openxmlformats.org/drawingml/2006/table">
            <a:tbl>
              <a:tblPr firstRow="1" bandRow="1">
                <a:tableStyleId>{9DCAF9ED-07DC-4A11-8D7F-57B35C25682E}</a:tableStyleId>
              </a:tblPr>
              <a:tblGrid>
                <a:gridCol w="2276390"/>
                <a:gridCol w="6515185"/>
              </a:tblGrid>
              <a:tr h="370840">
                <a:tc gridSpan="2">
                  <a:txBody>
                    <a:bodyPr/>
                    <a:lstStyle/>
                    <a:p>
                      <a:pPr algn="ctr"/>
                      <a:r>
                        <a:rPr lang="en-US" dirty="0" smtClean="0"/>
                        <a:t>Administrative</a:t>
                      </a:r>
                      <a:r>
                        <a:rPr lang="en-US" baseline="0" dirty="0" smtClean="0"/>
                        <a:t> Test 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tr>
              <a:tr h="370840">
                <a:tc gridSpan="2">
                  <a:txBody>
                    <a:bodyPr/>
                    <a:lstStyle/>
                    <a:p>
                      <a:pPr marL="285750" indent="-285750">
                        <a:buClr>
                          <a:srgbClr val="0070C0"/>
                        </a:buClr>
                        <a:buFont typeface="Wingdings" panose="05000000000000000000" pitchFamily="2" charset="2"/>
                        <a:buChar char="Ø"/>
                        <a:defRPr/>
                      </a:pPr>
                      <a:r>
                        <a:rPr lang="en-US" dirty="0" smtClean="0"/>
                        <a:t>Tests</a:t>
                      </a:r>
                      <a:r>
                        <a:rPr lang="en-US" baseline="0" dirty="0" smtClean="0"/>
                        <a:t> </a:t>
                      </a:r>
                      <a:r>
                        <a:rPr lang="en-US" dirty="0" smtClean="0"/>
                        <a:t>the </a:t>
                      </a:r>
                      <a:r>
                        <a:rPr lang="en-US" baseline="0" dirty="0" smtClean="0"/>
                        <a:t>EHR-S </a:t>
                      </a:r>
                      <a:r>
                        <a:rPr lang="en-US" dirty="0" smtClean="0"/>
                        <a:t>capability of</a:t>
                      </a:r>
                      <a:r>
                        <a:rPr lang="en-US" baseline="0" dirty="0" smtClean="0"/>
                        <a:t>:</a:t>
                      </a:r>
                    </a:p>
                    <a:p>
                      <a:pPr marL="742950" lvl="1" indent="-285750">
                        <a:buClr>
                          <a:srgbClr val="0070C0"/>
                        </a:buClr>
                        <a:buFont typeface="Wingdings" panose="05000000000000000000" pitchFamily="2" charset="2"/>
                        <a:buChar char="Ø"/>
                        <a:defRPr/>
                      </a:pPr>
                      <a:r>
                        <a:rPr lang="en-US" baseline="0" dirty="0" smtClean="0"/>
                        <a:t>(1) C</a:t>
                      </a:r>
                      <a:r>
                        <a:rPr lang="en-US" dirty="0" smtClean="0"/>
                        <a:t>reating immunization messages based on Immunization Messaging Standard (Z22 Profile) and specific Test Data</a:t>
                      </a:r>
                      <a:r>
                        <a:rPr lang="en-US" baseline="0" dirty="0" smtClean="0"/>
                        <a:t>, and </a:t>
                      </a:r>
                    </a:p>
                    <a:p>
                      <a:pPr marL="742950" lvl="1" indent="-285750">
                        <a:buClr>
                          <a:srgbClr val="0070C0"/>
                        </a:buClr>
                        <a:buFont typeface="Wingdings" panose="05000000000000000000" pitchFamily="2" charset="2"/>
                        <a:buChar char="Ø"/>
                        <a:defRPr/>
                      </a:pPr>
                      <a:r>
                        <a:rPr lang="en-US" baseline="0" dirty="0" smtClean="0"/>
                        <a:t>(2) R</a:t>
                      </a:r>
                      <a:r>
                        <a:rPr lang="en-US" dirty="0" smtClean="0"/>
                        <a:t>eceiving acknowledgment messages</a:t>
                      </a:r>
                      <a:r>
                        <a:rPr lang="en-US" baseline="0" dirty="0" smtClean="0"/>
                        <a:t> based on the Immunization Messaging Standard (Z23 Profile).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All 10 test cases consists of 2 test steps:</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(1) Create Immunization Message</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(2) Receive Acknowledgment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a:txBody>
                    <a:bodyPr/>
                    <a:lstStyle/>
                    <a:p>
                      <a:pPr marL="342900" indent="-342900">
                        <a:buFont typeface="Arial" panose="020B0604020202020204" pitchFamily="34" charset="0"/>
                        <a:buAutoNum type="arabicParenBoth"/>
                      </a:pPr>
                      <a:r>
                        <a:rPr lang="en-US" b="1" dirty="0" smtClean="0">
                          <a:solidFill>
                            <a:schemeClr val="bg1"/>
                          </a:solidFill>
                        </a:rPr>
                        <a:t>Create Immunization</a:t>
                      </a:r>
                      <a:r>
                        <a:rPr lang="en-US" b="1" baseline="0" dirty="0" smtClean="0">
                          <a:solidFill>
                            <a:schemeClr val="bg1"/>
                          </a:solidFill>
                        </a:rPr>
                        <a:t> </a:t>
                      </a:r>
                      <a:r>
                        <a:rPr lang="en-US" b="1" dirty="0" smtClean="0">
                          <a:solidFill>
                            <a:schemeClr val="bg1"/>
                          </a:solidFill>
                        </a:rPr>
                        <a:t>Message</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Create</a:t>
                      </a:r>
                      <a:r>
                        <a:rPr lang="en-US" baseline="0" dirty="0" smtClean="0"/>
                        <a:t> i</a:t>
                      </a:r>
                      <a:r>
                        <a:rPr lang="en-US" dirty="0" smtClean="0"/>
                        <a:t>mmunization message test steps </a:t>
                      </a:r>
                      <a:r>
                        <a:rPr lang="en-US" smtClean="0"/>
                        <a:t>are designed </a:t>
                      </a:r>
                      <a:r>
                        <a:rPr lang="en-US" dirty="0" smtClean="0"/>
                        <a:t>to test a </a:t>
                      </a:r>
                      <a:r>
                        <a:rPr lang="en-US" sz="1800" kern="1200" dirty="0" smtClean="0">
                          <a:solidFill>
                            <a:schemeClr val="dk1"/>
                          </a:solidFill>
                          <a:effectLst/>
                          <a:latin typeface="+mn-lt"/>
                          <a:ea typeface="+mn-ea"/>
                          <a:cs typeface="+mn-cs"/>
                        </a:rPr>
                        <a:t>broad scope of the immunization messages including new and historical administrations, refusals, combination vaccines, patient consent and various observations including VIS, VFC.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indent="0">
                        <a:buFont typeface="Arial" panose="020B0604020202020204" pitchFamily="34" charset="0"/>
                        <a:buNone/>
                      </a:pPr>
                      <a:r>
                        <a:rPr lang="en-US" b="1" dirty="0" smtClean="0">
                          <a:solidFill>
                            <a:schemeClr val="bg1"/>
                          </a:solidFill>
                        </a:rPr>
                        <a:t>(2) Receive ACK</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Receive acknowledgement</a:t>
                      </a:r>
                      <a:r>
                        <a:rPr lang="en-US" baseline="0" dirty="0" smtClean="0"/>
                        <a:t> test steps are designed to test the EHR-S capability to correctly handle application accept, application error, and application warning acknowledgements. A juror document is provided for inspection.</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1871006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Immunizations Administration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11</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a:t>
            </a:r>
            <a:r>
              <a:rPr lang="en-US" sz="1450" dirty="0" smtClean="0">
                <a:latin typeface="+mn-lt"/>
              </a:rPr>
              <a:t>HIT Module is </a:t>
            </a:r>
            <a:r>
              <a:rPr lang="en-US" sz="1450" dirty="0">
                <a:latin typeface="+mn-lt"/>
              </a:rPr>
              <a:t>the system being tested. The HIT Module is required to </a:t>
            </a:r>
            <a:r>
              <a:rPr lang="en-US" sz="1450" dirty="0" smtClean="0">
                <a:latin typeface="+mn-lt"/>
              </a:rPr>
              <a:t>create VXU messages and consume ACK messages </a:t>
            </a:r>
            <a:r>
              <a:rPr lang="en-US" sz="1450" dirty="0">
                <a:latin typeface="+mn-lt"/>
              </a:rPr>
              <a:t>that conform to the referenced standards </a:t>
            </a:r>
            <a:r>
              <a:rPr lang="en-US" sz="1450" dirty="0" smtClean="0">
                <a:latin typeface="+mn-lt"/>
              </a:rPr>
              <a:t>(see </a:t>
            </a:r>
            <a:r>
              <a:rPr lang="en-US" sz="1450" dirty="0">
                <a:latin typeface="+mn-lt"/>
              </a:rPr>
              <a:t>previous slides</a:t>
            </a:r>
            <a:r>
              <a:rPr lang="en-US" sz="1450" dirty="0" smtClean="0">
                <a:latin typeface="+mn-lt"/>
              </a:rPr>
              <a:t>).</a:t>
            </a:r>
            <a:endParaRPr lang="en-US" sz="1450" dirty="0">
              <a:latin typeface="+mn-lt"/>
            </a:endParaRPr>
          </a:p>
          <a:p>
            <a:pPr marL="342900" indent="-342900">
              <a:buFont typeface="Franklin Gothic Demi" pitchFamily="34" charset="0"/>
              <a:buAutoNum type="arabicPeriod"/>
            </a:pPr>
            <a:r>
              <a:rPr lang="en-US" sz="1450" dirty="0">
                <a:latin typeface="+mn-lt"/>
              </a:rPr>
              <a:t>Test data can be entered </a:t>
            </a:r>
            <a:r>
              <a:rPr lang="en-US" sz="1450" dirty="0" smtClean="0">
                <a:latin typeface="+mn-lt"/>
              </a:rPr>
              <a:t>into the </a:t>
            </a:r>
            <a:r>
              <a:rPr lang="en-US" sz="1450" dirty="0">
                <a:latin typeface="+mn-lt"/>
              </a:rPr>
              <a:t>HIT Module directly via the </a:t>
            </a:r>
            <a:r>
              <a:rPr lang="en-US" sz="1450" dirty="0" smtClean="0">
                <a:latin typeface="+mn-lt"/>
              </a:rPr>
              <a:t>Module’s </a:t>
            </a:r>
            <a:r>
              <a:rPr lang="en-US" sz="1450" dirty="0">
                <a:latin typeface="+mn-lt"/>
              </a:rPr>
              <a:t>user interface or </a:t>
            </a:r>
            <a:r>
              <a:rPr lang="en-US" sz="1450" dirty="0" smtClean="0">
                <a:latin typeface="+mn-lt"/>
              </a:rPr>
              <a:t>can be </a:t>
            </a:r>
            <a:r>
              <a:rPr lang="en-US" sz="1450" dirty="0">
                <a:latin typeface="+mn-lt"/>
              </a:rPr>
              <a:t>imported via an incoming </a:t>
            </a:r>
            <a:r>
              <a:rPr lang="en-US" sz="1450" dirty="0" smtClean="0">
                <a:latin typeface="+mn-lt"/>
              </a:rPr>
              <a:t>message.</a:t>
            </a:r>
            <a:endParaRPr lang="en-US" sz="1450" dirty="0">
              <a:latin typeface="+mn-lt"/>
            </a:endParaRPr>
          </a:p>
          <a:p>
            <a:pPr marL="342900" indent="-342900">
              <a:buFont typeface="Franklin Gothic Demi" pitchFamily="34" charset="0"/>
              <a:buAutoNum type="arabicPeriod"/>
            </a:pPr>
            <a:r>
              <a:rPr lang="en-US" sz="1450" dirty="0">
                <a:latin typeface="+mn-lt"/>
              </a:rPr>
              <a:t>The HIT Module is expected to process the test data to create a </a:t>
            </a:r>
            <a:r>
              <a:rPr lang="en-US" sz="1450" dirty="0" smtClean="0">
                <a:latin typeface="+mn-lt"/>
              </a:rPr>
              <a:t>VXU message</a:t>
            </a:r>
            <a:r>
              <a:rPr lang="en-US" sz="1450" dirty="0">
                <a:latin typeface="+mn-lt"/>
              </a:rPr>
              <a:t>. This message is </a:t>
            </a:r>
            <a:r>
              <a:rPr lang="en-US" sz="1450" dirty="0" smtClean="0">
                <a:latin typeface="+mn-lt"/>
              </a:rPr>
              <a:t>imported into </a:t>
            </a:r>
            <a:r>
              <a:rPr lang="en-US" sz="1450" dirty="0">
                <a:latin typeface="+mn-lt"/>
              </a:rPr>
              <a:t>the testing tool for </a:t>
            </a:r>
            <a:r>
              <a:rPr lang="en-US" sz="1450" dirty="0" smtClean="0">
                <a:latin typeface="+mn-lt"/>
              </a:rPr>
              <a:t>validation (Test Step 1 – Z22 VXU). The HIT Module is expected to consume an ACK message. This message is imported from the testing tool into the HIT Module (Test Step 2 – Z23 ACK). </a:t>
            </a:r>
            <a:endParaRPr lang="en-US" sz="1450" dirty="0">
              <a:latin typeface="+mn-lt"/>
            </a:endParaRPr>
          </a:p>
          <a:p>
            <a:pPr marL="342900" indent="-342900">
              <a:buFont typeface="Franklin Gothic Demi" pitchFamily="34" charset="0"/>
              <a:buAutoNum type="arabicPeriod"/>
            </a:pPr>
            <a:r>
              <a:rPr lang="en-US" sz="1450" dirty="0">
                <a:latin typeface="+mn-lt"/>
              </a:rPr>
              <a:t>Test data are available through the Test Tool via the </a:t>
            </a:r>
            <a:r>
              <a:rPr lang="en-US" sz="1450" dirty="0" smtClean="0">
                <a:latin typeface="+mn-lt"/>
              </a:rPr>
              <a:t>Test Steps in the Test Cases. </a:t>
            </a:r>
            <a:r>
              <a:rPr lang="en-US" sz="1450" dirty="0">
                <a:latin typeface="+mn-lt"/>
              </a:rPr>
              <a:t>Each Test </a:t>
            </a:r>
            <a:r>
              <a:rPr lang="en-US" sz="1450" dirty="0" smtClean="0">
                <a:latin typeface="+mn-lt"/>
              </a:rPr>
              <a:t>Step includes </a:t>
            </a:r>
            <a:r>
              <a:rPr lang="en-US" sz="1450" dirty="0">
                <a:latin typeface="+mn-lt"/>
              </a:rPr>
              <a:t>a Test Story that provides the context, a Test Data Specification that lists the test data, </a:t>
            </a:r>
            <a:r>
              <a:rPr lang="en-US" sz="1450" dirty="0" smtClean="0">
                <a:latin typeface="+mn-lt"/>
              </a:rPr>
              <a:t>a </a:t>
            </a:r>
            <a:r>
              <a:rPr lang="en-US" sz="1450" dirty="0">
                <a:latin typeface="+mn-lt"/>
              </a:rPr>
              <a:t>Message Content Data </a:t>
            </a:r>
            <a:r>
              <a:rPr lang="en-US" sz="1450" dirty="0" smtClean="0">
                <a:latin typeface="+mn-lt"/>
              </a:rPr>
              <a:t>Sheet </a:t>
            </a:r>
            <a:r>
              <a:rPr lang="en-US" sz="1450" dirty="0">
                <a:latin typeface="+mn-lt"/>
              </a:rPr>
              <a:t>that shows the conformant message (in a table </a:t>
            </a:r>
            <a:r>
              <a:rPr lang="en-US" sz="1450" dirty="0" smtClean="0">
                <a:latin typeface="+mn-lt"/>
              </a:rPr>
              <a:t>format), and a Juror Document (for ACK Test Steps). </a:t>
            </a:r>
            <a:endParaRPr lang="en-US" sz="1450" dirty="0">
              <a:latin typeface="+mn-lt"/>
            </a:endParaRP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Immunization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VXU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solidFill>
                <a:srgbClr val="CCECFF"/>
              </a:solidFill>
              <a:ln w="9525">
                <a:solidFill>
                  <a:schemeClr val="tx1"/>
                </a:solidFill>
                <a:miter lim="800000"/>
                <a:headEnd/>
                <a:tailEnd/>
              </a:ln>
            </p:spPr>
            <p:txBody>
              <a:bodyPr wrap="none">
                <a:spAutoFit/>
              </a:bodyPr>
              <a:lstStyle/>
              <a:p>
                <a:r>
                  <a:rPr lang="en-US" sz="1200" dirty="0" smtClean="0">
                    <a:latin typeface="Calibri" pitchFamily="34" charset="0"/>
                  </a:rPr>
                  <a:t>VXU </a:t>
                </a:r>
                <a:r>
                  <a:rPr lang="en-US" sz="1200" dirty="0">
                    <a:latin typeface="Calibri" pitchFamily="34" charset="0"/>
                  </a:rPr>
                  <a:t>Message</a:t>
                </a:r>
              </a:p>
            </p:txBody>
          </p:sp>
        </p:grpSp>
        <p:sp>
          <p:nvSpPr>
            <p:cNvPr id="35" name="TextBox 18"/>
            <p:cNvSpPr txBox="1">
              <a:spLocks noChangeArrowheads="1"/>
            </p:cNvSpPr>
            <p:nvPr/>
          </p:nvSpPr>
          <p:spPr bwMode="auto">
            <a:xfrm>
              <a:off x="3428326" y="2132485"/>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ACK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solidFill>
                <a:srgbClr val="CCECFF"/>
              </a:solidFill>
              <a:ln w="9525">
                <a:noFill/>
                <a:miter lim="800000"/>
                <a:headEnd/>
                <a:tailEnd/>
              </a:ln>
            </p:spPr>
            <p:txBody>
              <a:bodyPr wrap="none">
                <a:spAutoFit/>
              </a:bodyPr>
              <a:lstStyle/>
              <a:p>
                <a:r>
                  <a:rPr lang="en-US" sz="1200" dirty="0" smtClean="0">
                    <a:latin typeface="Calibri" pitchFamily="34" charset="0"/>
                  </a:rPr>
                  <a:t>ACK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sp>
          <p:nvSpPr>
            <p:cNvPr id="10261" name="TextBox 18"/>
            <p:cNvSpPr txBox="1">
              <a:spLocks noChangeArrowheads="1"/>
            </p:cNvSpPr>
            <p:nvPr/>
          </p:nvSpPr>
          <p:spPr bwMode="auto">
            <a:xfrm>
              <a:off x="6750146" y="2100732"/>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VXU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grpSp>
    </p:spTree>
    <p:extLst>
      <p:ext uri="{BB962C8B-B14F-4D97-AF65-F5344CB8AC3E}">
        <p14:creationId xmlns:p14="http://schemas.microsoft.com/office/powerpoint/2010/main" val="3476915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1 – Z22 VXU)</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VXU message test </a:t>
            </a:r>
            <a:r>
              <a:rPr lang="en-US" sz="2000" dirty="0"/>
              <a:t>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498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2 – Z23 ACK)</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consume ACK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7170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Case 1: Immunization for Child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865179"/>
              </p:ext>
            </p:extLst>
          </p:nvPr>
        </p:nvGraphicFramePr>
        <p:xfrm>
          <a:off x="276224" y="762000"/>
          <a:ext cx="8639175" cy="5283200"/>
        </p:xfrm>
        <a:graphic>
          <a:graphicData uri="http://schemas.openxmlformats.org/drawingml/2006/table">
            <a:tbl>
              <a:tblPr firstRow="1" bandRow="1">
                <a:tableStyleId>{9DCAF9ED-07DC-4A11-8D7F-57B35C25682E}</a:tableStyleId>
              </a:tblPr>
              <a:tblGrid>
                <a:gridCol w="1947954"/>
                <a:gridCol w="6691221"/>
              </a:tblGrid>
              <a:tr h="370840">
                <a:tc gridSpan="2">
                  <a:txBody>
                    <a:bodyPr/>
                    <a:lstStyle/>
                    <a:p>
                      <a:pPr algn="ctr"/>
                      <a:r>
                        <a:rPr lang="en-US" dirty="0" smtClean="0"/>
                        <a:t>IZ-AD-1_Admin_Child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historical and new administrations for a child.</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IZ-AD-1.1_Send_V04_Z22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 record for a Child (Infant)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3</a:t>
                      </a:r>
                      <a:r>
                        <a:rPr lang="en-US" baseline="0" dirty="0" smtClean="0"/>
                        <a:t> </a:t>
                      </a:r>
                      <a:r>
                        <a:rPr lang="en-US" dirty="0" smtClean="0"/>
                        <a:t>New Administration Immunizations (</a:t>
                      </a:r>
                      <a:r>
                        <a:rPr lang="en-US" dirty="0" smtClean="0">
                          <a:solidFill>
                            <a:srgbClr val="C00000"/>
                          </a:solidFill>
                        </a:rPr>
                        <a:t>use NDC</a:t>
                      </a:r>
                      <a:r>
                        <a:rPr lang="en-US" dirty="0" smtClean="0"/>
                        <a:t>)</a:t>
                      </a:r>
                    </a:p>
                    <a:p>
                      <a:pPr marL="285750" indent="-285750">
                        <a:buClr>
                          <a:srgbClr val="0070C0"/>
                        </a:buClr>
                        <a:buFont typeface="Wingdings" panose="05000000000000000000" pitchFamily="2" charset="2"/>
                        <a:buChar char="Ø"/>
                      </a:pPr>
                      <a:r>
                        <a:rPr lang="en-US" dirty="0" smtClean="0"/>
                        <a:t>2 Historical Immunizations (</a:t>
                      </a:r>
                      <a:r>
                        <a:rPr lang="en-US" dirty="0" smtClean="0">
                          <a:solidFill>
                            <a:srgbClr val="C00000"/>
                          </a:solidFill>
                        </a:rPr>
                        <a:t>use CVX</a:t>
                      </a:r>
                      <a:r>
                        <a:rPr lang="en-US" dirty="0" smtClean="0"/>
                        <a:t>)</a:t>
                      </a:r>
                    </a:p>
                    <a:p>
                      <a:pPr marL="285750" indent="-285750">
                        <a:buClr>
                          <a:srgbClr val="0070C0"/>
                        </a:buClr>
                        <a:buFont typeface="Wingdings" panose="05000000000000000000" pitchFamily="2" charset="2"/>
                        <a:buChar char="Ø"/>
                      </a:pPr>
                      <a:r>
                        <a:rPr lang="en-US" dirty="0" smtClean="0"/>
                        <a:t>Next of Kin (multiple instances)</a:t>
                      </a:r>
                    </a:p>
                    <a:p>
                      <a:pPr marL="285750" indent="-285750">
                        <a:buClr>
                          <a:srgbClr val="0070C0"/>
                        </a:buClr>
                        <a:buFont typeface="Wingdings" panose="05000000000000000000" pitchFamily="2" charset="2"/>
                        <a:buChar char="Ø"/>
                      </a:pPr>
                      <a:r>
                        <a:rPr lang="en-US" dirty="0" smtClean="0"/>
                        <a:t>Combination Vaccine</a:t>
                      </a:r>
                    </a:p>
                    <a:p>
                      <a:pPr marL="285750" indent="-285750">
                        <a:buClr>
                          <a:srgbClr val="0070C0"/>
                        </a:buClr>
                        <a:buFont typeface="Wingdings" panose="05000000000000000000" pitchFamily="2" charset="2"/>
                        <a:buChar char="Ø"/>
                      </a:pPr>
                      <a:r>
                        <a:rPr lang="en-US" dirty="0" smtClean="0"/>
                        <a:t>Observations including: </a:t>
                      </a:r>
                    </a:p>
                    <a:p>
                      <a:pPr marL="742950" lvl="1" indent="-285750">
                        <a:buClr>
                          <a:srgbClr val="0070C0"/>
                        </a:buClr>
                        <a:buFont typeface="Wingdings" panose="05000000000000000000" pitchFamily="2" charset="2"/>
                        <a:buChar char="Ø"/>
                      </a:pPr>
                      <a:r>
                        <a:rPr lang="en-US" dirty="0" smtClean="0"/>
                        <a:t>Patient Consent</a:t>
                      </a:r>
                    </a:p>
                    <a:p>
                      <a:pPr marL="742950" lvl="1" indent="-285750">
                        <a:buClr>
                          <a:srgbClr val="0070C0"/>
                        </a:buClr>
                        <a:buFont typeface="Wingdings" panose="05000000000000000000" pitchFamily="2" charset="2"/>
                        <a:buChar char="Ø"/>
                      </a:pPr>
                      <a:r>
                        <a:rPr lang="en-US" dirty="0" smtClean="0"/>
                        <a:t>VIS – Vaccination Information Statement</a:t>
                      </a:r>
                    </a:p>
                    <a:p>
                      <a:pPr marL="742950" lvl="1" indent="-285750">
                        <a:buClr>
                          <a:srgbClr val="0070C0"/>
                        </a:buClr>
                        <a:buFont typeface="Wingdings" panose="05000000000000000000" pitchFamily="2" charset="2"/>
                        <a:buChar char="Ø"/>
                      </a:pPr>
                      <a:r>
                        <a:rPr lang="en-US" dirty="0" smtClean="0"/>
                        <a:t>Funding Source</a:t>
                      </a:r>
                    </a:p>
                    <a:p>
                      <a:pPr marL="742950" lvl="1" indent="-285750">
                        <a:buClr>
                          <a:srgbClr val="0070C0"/>
                        </a:buClr>
                        <a:buFont typeface="Wingdings" panose="05000000000000000000" pitchFamily="2" charset="2"/>
                        <a:buChar char="Ø"/>
                      </a:pPr>
                      <a:r>
                        <a:rPr lang="en-US" dirty="0" smtClean="0"/>
                        <a:t>VFC Eligible –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IZ-AD-1.2_Receive_ACK_Z23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511586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smtClean="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smtClean="0"/>
              <a:t>2015 ONC Certification Testing Only</a:t>
            </a:r>
          </a:p>
          <a:p>
            <a:pPr lvl="1"/>
            <a:r>
              <a:rPr lang="en-US" sz="1800" dirty="0" smtClean="0"/>
              <a:t>Codes from the </a:t>
            </a:r>
            <a:r>
              <a:rPr lang="en-US" sz="1800" dirty="0" smtClean="0">
                <a:solidFill>
                  <a:srgbClr val="C00000"/>
                </a:solidFill>
              </a:rPr>
              <a:t>NDC Directory </a:t>
            </a:r>
            <a:r>
              <a:rPr lang="en-US" sz="1800" dirty="0" smtClean="0"/>
              <a:t>are required for vaccines in </a:t>
            </a:r>
            <a:r>
              <a:rPr lang="en-US" sz="1800" i="1" dirty="0" smtClean="0">
                <a:solidFill>
                  <a:srgbClr val="C00000"/>
                </a:solidFill>
              </a:rPr>
              <a:t>new vaccine administered</a:t>
            </a:r>
            <a:r>
              <a:rPr lang="en-US" sz="1800" dirty="0" smtClean="0"/>
              <a:t> records in</a:t>
            </a:r>
          </a:p>
          <a:p>
            <a:pPr lvl="2"/>
            <a:r>
              <a:rPr lang="en-US" sz="1600" dirty="0" smtClean="0"/>
              <a:t>Z22 VXU (send unsolicited immunization update message)</a:t>
            </a:r>
          </a:p>
          <a:p>
            <a:pPr lvl="1"/>
            <a:r>
              <a:rPr lang="en-US" sz="1800" dirty="0" smtClean="0">
                <a:solidFill>
                  <a:srgbClr val="C00000"/>
                </a:solidFill>
              </a:rPr>
              <a:t>CVX</a:t>
            </a:r>
            <a:r>
              <a:rPr lang="en-US" sz="1800" dirty="0" smtClean="0"/>
              <a:t> codes are required for vaccines in </a:t>
            </a:r>
            <a:r>
              <a:rPr lang="en-US" sz="1800" i="1" dirty="0" smtClean="0"/>
              <a:t>vaccine </a:t>
            </a:r>
            <a:r>
              <a:rPr lang="en-US" sz="1800" i="1" dirty="0" smtClean="0">
                <a:solidFill>
                  <a:srgbClr val="C00000"/>
                </a:solidFill>
              </a:rPr>
              <a:t>historical </a:t>
            </a:r>
            <a:r>
              <a:rPr lang="en-US" sz="1800" dirty="0" smtClean="0"/>
              <a:t>records in</a:t>
            </a:r>
          </a:p>
          <a:p>
            <a:pPr lvl="2"/>
            <a:r>
              <a:rPr lang="en-US" sz="1600" dirty="0" smtClean="0"/>
              <a:t>Z22 VXU (send </a:t>
            </a:r>
            <a:r>
              <a:rPr lang="en-US" sz="1600" dirty="0"/>
              <a:t>unsolicited immunization update </a:t>
            </a:r>
            <a:r>
              <a:rPr lang="en-US" sz="1600" dirty="0" smtClean="0"/>
              <a:t>message)</a:t>
            </a:r>
          </a:p>
          <a:p>
            <a:pPr lvl="2"/>
            <a:r>
              <a:rPr lang="en-US" sz="1600" dirty="0" smtClean="0"/>
              <a:t>Z42 RSP (return evaluated history and forecast message)</a:t>
            </a:r>
          </a:p>
          <a:p>
            <a:pPr marL="57150" indent="0">
              <a:buNone/>
            </a:pPr>
            <a:endParaRPr lang="en-US" sz="2000" dirty="0" smtClean="0"/>
          </a:p>
          <a:p>
            <a:pPr marL="57150" indent="0">
              <a:buNone/>
            </a:pPr>
            <a:r>
              <a:rPr lang="en-US" sz="2000" dirty="0" smtClean="0"/>
              <a:t>Example Scenario</a:t>
            </a:r>
          </a:p>
          <a:p>
            <a:r>
              <a:rPr lang="en-US" sz="1800" dirty="0" smtClean="0"/>
              <a:t>A Z22 VXU message is transmitted from an EHR to an IIS with </a:t>
            </a:r>
            <a:r>
              <a:rPr lang="en-US" sz="1800" dirty="0"/>
              <a:t>an NDC </a:t>
            </a:r>
            <a:r>
              <a:rPr lang="en-US" sz="1800" dirty="0" smtClean="0"/>
              <a:t>for a </a:t>
            </a:r>
            <a:r>
              <a:rPr lang="en-US" sz="1800" dirty="0"/>
              <a:t>new vaccine </a:t>
            </a:r>
            <a:r>
              <a:rPr lang="en-US" sz="1800" dirty="0" smtClean="0"/>
              <a:t>administered</a:t>
            </a:r>
            <a:endParaRPr lang="en-US" sz="1800" dirty="0"/>
          </a:p>
          <a:p>
            <a:r>
              <a:rPr lang="en-US" sz="1800" dirty="0" smtClean="0"/>
              <a:t>A </a:t>
            </a:r>
            <a:r>
              <a:rPr lang="en-US" sz="1800" dirty="0"/>
              <a:t>query </a:t>
            </a:r>
            <a:r>
              <a:rPr lang="en-US" sz="1800" dirty="0" smtClean="0"/>
              <a:t>for an </a:t>
            </a:r>
            <a:r>
              <a:rPr lang="en-US" sz="1800" dirty="0"/>
              <a:t>Evaluated Immunization History and Forecast </a:t>
            </a:r>
            <a:r>
              <a:rPr lang="en-US" sz="1800" dirty="0" smtClean="0"/>
              <a:t>(Z44 QBP message) is performed via the EHR the </a:t>
            </a:r>
            <a:r>
              <a:rPr lang="en-US" sz="1800" dirty="0"/>
              <a:t>next </a:t>
            </a:r>
            <a:r>
              <a:rPr lang="en-US" sz="1800" dirty="0" smtClean="0"/>
              <a:t>day</a:t>
            </a:r>
            <a:endParaRPr lang="en-US" sz="1800" dirty="0"/>
          </a:p>
          <a:p>
            <a:r>
              <a:rPr lang="en-US" sz="1800" dirty="0" smtClean="0"/>
              <a:t>The response for the Evaluated </a:t>
            </a:r>
            <a:r>
              <a:rPr lang="en-US" sz="1800" dirty="0"/>
              <a:t>I</a:t>
            </a:r>
            <a:r>
              <a:rPr lang="en-US" sz="1800" dirty="0" smtClean="0"/>
              <a:t>mmunization History </a:t>
            </a:r>
            <a:r>
              <a:rPr lang="en-US" sz="1800" dirty="0"/>
              <a:t>and </a:t>
            </a:r>
            <a:r>
              <a:rPr lang="en-US" sz="1800" dirty="0" smtClean="0"/>
              <a:t>Forecast (Z42 RSP message) is transmitted from the IIS with a CVX code for the vaccine sent with an NDC in the Z22 VXU the day before, as this vaccine now exists as a historical record in the IIS</a:t>
            </a: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a:p>
        </p:txBody>
      </p:sp>
    </p:spTree>
    <p:extLst>
      <p:ext uri="{BB962C8B-B14F-4D97-AF65-F5344CB8AC3E}">
        <p14:creationId xmlns:p14="http://schemas.microsoft.com/office/powerpoint/2010/main" val="3625064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smtClean="0"/>
              <a:t>NDC Format</a:t>
            </a:r>
          </a:p>
        </p:txBody>
      </p:sp>
      <p:sp>
        <p:nvSpPr>
          <p:cNvPr id="3" name="Content Placeholder 2"/>
          <p:cNvSpPr>
            <a:spLocks noGrp="1"/>
          </p:cNvSpPr>
          <p:nvPr>
            <p:ph idx="1"/>
          </p:nvPr>
        </p:nvSpPr>
        <p:spPr>
          <a:xfrm>
            <a:off x="314324" y="643871"/>
            <a:ext cx="8677276" cy="5528329"/>
          </a:xfrm>
        </p:spPr>
        <p:txBody>
          <a:bodyPr>
            <a:normAutofit fontScale="92500" lnSpcReduction="20000"/>
          </a:bodyPr>
          <a:lstStyle/>
          <a:p>
            <a:r>
              <a:rPr lang="en-US" sz="2000" dirty="0" smtClean="0"/>
              <a:t>NDC has various formats for representing a concept</a:t>
            </a:r>
          </a:p>
          <a:p>
            <a:pPr lvl="1"/>
            <a:r>
              <a:rPr lang="en-US" sz="1600" dirty="0" smtClean="0"/>
              <a:t>Published </a:t>
            </a:r>
            <a:r>
              <a:rPr lang="en-US" sz="1600" dirty="0"/>
              <a:t>NDC codes are 10 digits with dashes (can be </a:t>
            </a:r>
            <a:r>
              <a:rPr lang="en-US" sz="1600" dirty="0" smtClean="0"/>
              <a:t>groups of 4-5</a:t>
            </a:r>
            <a:r>
              <a:rPr lang="en-US" sz="1600" dirty="0"/>
              <a:t>, 3-4, 1-2, </a:t>
            </a:r>
            <a:r>
              <a:rPr lang="en-US" sz="1600" dirty="0" smtClean="0"/>
              <a:t>digits but </a:t>
            </a:r>
            <a:r>
              <a:rPr lang="en-US" sz="1600" dirty="0"/>
              <a:t>always 10 total</a:t>
            </a:r>
            <a:r>
              <a:rPr lang="en-US" sz="1600" dirty="0" smtClean="0"/>
              <a:t>)</a:t>
            </a:r>
            <a:endParaRPr lang="en-US" sz="1600" dirty="0"/>
          </a:p>
          <a:p>
            <a:pPr lvl="1"/>
            <a:r>
              <a:rPr lang="en-US" sz="1600" dirty="0" smtClean="0"/>
              <a:t>CMS </a:t>
            </a:r>
            <a:r>
              <a:rPr lang="en-US" sz="1600" dirty="0"/>
              <a:t>created 11 digit unformatted (padded without dashes, </a:t>
            </a:r>
            <a:r>
              <a:rPr lang="en-US" sz="1600" dirty="0" smtClean="0"/>
              <a:t>always with </a:t>
            </a:r>
            <a:r>
              <a:rPr lang="en-US" sz="1600" dirty="0"/>
              <a:t>5-4-2, </a:t>
            </a:r>
            <a:r>
              <a:rPr lang="en-US" sz="1600" dirty="0" smtClean="0"/>
              <a:t>groups of digits with one </a:t>
            </a:r>
            <a:r>
              <a:rPr lang="en-US" sz="1600" dirty="0"/>
              <a:t>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a:t>
            </a:r>
            <a:r>
              <a:rPr lang="en-US" sz="1600" dirty="0" smtClean="0"/>
              <a:t>padded with </a:t>
            </a:r>
            <a:r>
              <a:rPr lang="en-US" sz="1600" dirty="0"/>
              <a:t>a 0</a:t>
            </a:r>
            <a:r>
              <a:rPr lang="en-US" sz="1600" dirty="0" smtClean="0"/>
              <a:t>)</a:t>
            </a:r>
          </a:p>
          <a:p>
            <a:pPr lvl="2"/>
            <a:r>
              <a:rPr lang="en-US" sz="1200" dirty="0"/>
              <a:t>The problem of the 10 </a:t>
            </a:r>
            <a:r>
              <a:rPr lang="en-US" sz="1200" dirty="0" smtClean="0"/>
              <a:t>digit format </a:t>
            </a:r>
            <a:r>
              <a:rPr lang="en-US" sz="1200" dirty="0"/>
              <a:t>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smtClean="0">
                <a:solidFill>
                  <a:srgbClr val="C00000"/>
                </a:solidFill>
              </a:rPr>
              <a:t>11 </a:t>
            </a:r>
            <a:r>
              <a:rPr lang="en-US" sz="1600" dirty="0">
                <a:solidFill>
                  <a:srgbClr val="C00000"/>
                </a:solidFill>
              </a:rPr>
              <a:t>digit format with dashes and padded. </a:t>
            </a:r>
            <a:r>
              <a:rPr lang="en-US" sz="1600" dirty="0" smtClean="0"/>
              <a:t>E.g., “CDC </a:t>
            </a:r>
            <a:r>
              <a:rPr lang="en-US" sz="1600" dirty="0"/>
              <a:t>Vaccine Price List</a:t>
            </a:r>
            <a:r>
              <a:rPr lang="en-US" sz="1600" dirty="0" smtClean="0"/>
              <a:t>”</a:t>
            </a:r>
          </a:p>
          <a:p>
            <a:pPr lvl="2"/>
            <a:r>
              <a:rPr lang="en-US" sz="1400" dirty="0"/>
              <a:t>much of the vaccine used in the US is federally funded and ordering uses the 11 character with </a:t>
            </a:r>
            <a:r>
              <a:rPr lang="en-US" sz="1400" dirty="0" smtClean="0"/>
              <a:t>dash—this </a:t>
            </a:r>
            <a:r>
              <a:rPr lang="en-US" sz="1400" dirty="0"/>
              <a:t>format was determine to be the most appropriate </a:t>
            </a:r>
            <a:r>
              <a:rPr lang="en-US" sz="1400" dirty="0" smtClean="0"/>
              <a:t>choice</a:t>
            </a:r>
          </a:p>
          <a:p>
            <a:pPr lvl="2"/>
            <a:r>
              <a:rPr lang="en-US" sz="1400" dirty="0" smtClean="0">
                <a:solidFill>
                  <a:srgbClr val="C00000"/>
                </a:solidFill>
              </a:rPr>
              <a:t>The link in the ONC rule points to files that contain the 11 digit </a:t>
            </a:r>
            <a:r>
              <a:rPr lang="en-US" sz="1400" dirty="0">
                <a:solidFill>
                  <a:srgbClr val="C00000"/>
                </a:solidFill>
              </a:rPr>
              <a:t>format with dashes and padded.</a:t>
            </a:r>
            <a:r>
              <a:rPr lang="en-US" sz="1400" dirty="0"/>
              <a:t> </a:t>
            </a:r>
          </a:p>
          <a:p>
            <a:pPr lvl="1"/>
            <a:r>
              <a:rPr lang="en-US" sz="1600" dirty="0" smtClean="0"/>
              <a:t>Bar </a:t>
            </a:r>
            <a:r>
              <a:rPr lang="en-US" sz="1600" dirty="0"/>
              <a:t>codes are created that map to the NDC codes </a:t>
            </a:r>
            <a:r>
              <a:rPr lang="en-US" sz="1600" dirty="0" smtClean="0"/>
              <a:t>(Today’s NDC bar codes are unique). </a:t>
            </a:r>
            <a:r>
              <a:rPr lang="en-US" sz="1600" dirty="0"/>
              <a:t>Bar codes contain a prefix, 10 digit NDC (no dashes), and a check </a:t>
            </a:r>
            <a:r>
              <a:rPr lang="en-US" sz="1600" dirty="0" smtClean="0"/>
              <a:t>digit</a:t>
            </a:r>
            <a:endParaRPr lang="en-US" sz="1600" dirty="0"/>
          </a:p>
          <a:p>
            <a:pPr lvl="1"/>
            <a:r>
              <a:rPr lang="en-US" sz="1600" dirty="0" smtClean="0"/>
              <a:t>There </a:t>
            </a:r>
            <a:r>
              <a:rPr lang="en-US" sz="1600" dirty="0"/>
              <a:t>are crosswalk tables to keep all of this </a:t>
            </a:r>
            <a:r>
              <a:rPr lang="en-US" sz="1600" dirty="0" smtClean="0"/>
              <a:t>straight </a:t>
            </a:r>
            <a:r>
              <a:rPr lang="en-US" sz="1600" dirty="0"/>
              <a:t>and to be able to go from one format to </a:t>
            </a:r>
            <a:r>
              <a:rPr lang="en-US" sz="1600" dirty="0" smtClean="0"/>
              <a:t>another (Implementers may need to do this to meet their implementation choices)</a:t>
            </a:r>
          </a:p>
          <a:p>
            <a:r>
              <a:rPr lang="en-US" sz="1800" dirty="0" smtClean="0">
                <a:solidFill>
                  <a:srgbClr val="C00000"/>
                </a:solidFill>
              </a:rPr>
              <a:t>Certification Requirements are to use </a:t>
            </a:r>
            <a:r>
              <a:rPr lang="en-US" sz="1800" dirty="0">
                <a:solidFill>
                  <a:srgbClr val="C00000"/>
                </a:solidFill>
              </a:rPr>
              <a:t>the 11 digit format with dashes and </a:t>
            </a:r>
            <a:r>
              <a:rPr lang="en-US" sz="1800" dirty="0" smtClean="0">
                <a:solidFill>
                  <a:srgbClr val="C00000"/>
                </a:solidFill>
              </a:rPr>
              <a:t>padded</a:t>
            </a:r>
          </a:p>
          <a:p>
            <a:pPr lvl="1"/>
            <a:r>
              <a:rPr lang="en-US" sz="1600" dirty="0" smtClean="0"/>
              <a:t>RXA-5.1 Example: 00006-4047-20^RotaTeq^NDC</a:t>
            </a:r>
          </a:p>
          <a:p>
            <a:pPr lvl="1"/>
            <a:r>
              <a:rPr lang="en-US" sz="1600" dirty="0" smtClean="0"/>
              <a:t>Note 10 digit NDC code </a:t>
            </a:r>
            <a:r>
              <a:rPr lang="en-US" sz="1600" dirty="0"/>
              <a:t>is </a:t>
            </a:r>
            <a:r>
              <a:rPr lang="en-US" sz="1600" dirty="0" smtClean="0"/>
              <a:t>0006-4047-20 with the leading 0 added to the first component.</a:t>
            </a:r>
          </a:p>
          <a:p>
            <a:r>
              <a:rPr lang="en-US" sz="1800" dirty="0" smtClean="0"/>
              <a:t>No other formats are acceptable for certification</a:t>
            </a:r>
          </a:p>
          <a:p>
            <a:r>
              <a:rPr lang="en-US" sz="1800" dirty="0" smtClean="0"/>
              <a:t>If vendors wish to send an alternative code they may do so in the 2</a:t>
            </a:r>
            <a:r>
              <a:rPr lang="en-US" sz="1800" baseline="30000" dirty="0" smtClean="0"/>
              <a:t>nd</a:t>
            </a:r>
            <a:r>
              <a:rPr lang="en-US" sz="1800" dirty="0"/>
              <a:t> triplet of RXA-5 </a:t>
            </a:r>
            <a:endParaRPr lang="en-US" sz="1800" dirty="0" smtClean="0"/>
          </a:p>
          <a:p>
            <a:pPr lvl="1"/>
            <a:r>
              <a:rPr lang="en-US" sz="1600" dirty="0" smtClean="0"/>
              <a:t>e.g</a:t>
            </a:r>
            <a:r>
              <a:rPr lang="en-US" sz="1600" dirty="0"/>
              <a:t>., </a:t>
            </a:r>
            <a:r>
              <a:rPr lang="en-US" sz="1600" dirty="0" smtClean="0"/>
              <a:t>00006-4047-20^RotaTeq^NDC^00006404720^RotaTeq^NDC</a:t>
            </a:r>
          </a:p>
          <a:p>
            <a:pPr lvl="1"/>
            <a:r>
              <a:rPr lang="en-US" sz="1600" dirty="0" smtClean="0"/>
              <a:t>In this case the 11 digit padded without dashes format is used</a:t>
            </a:r>
          </a:p>
          <a:p>
            <a:pPr lvl="1"/>
            <a:r>
              <a:rPr lang="en-US" sz="1600" dirty="0" smtClean="0"/>
              <a:t>First triplet must be NDC 11 padded with dashes</a:t>
            </a:r>
          </a:p>
          <a:p>
            <a:r>
              <a:rPr lang="en-US" sz="1800" dirty="0" smtClean="0"/>
              <a:t>Vendors </a:t>
            </a:r>
            <a:r>
              <a:rPr lang="en-US" sz="1800" dirty="0"/>
              <a:t>can represent the NDC codes internally in their HIT system in any manner they choose</a:t>
            </a:r>
            <a:endParaRPr lang="en-US" sz="1800" dirty="0" smtClean="0"/>
          </a:p>
          <a:p>
            <a:pPr marL="457200" lvl="1" indent="0">
              <a:buNone/>
            </a:pPr>
            <a:endParaRPr lang="en-US" sz="18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16</a:t>
            </a:fld>
            <a:endParaRPr lang="en-US"/>
          </a:p>
        </p:txBody>
      </p:sp>
    </p:spTree>
    <p:extLst>
      <p:ext uri="{BB962C8B-B14F-4D97-AF65-F5344CB8AC3E}">
        <p14:creationId xmlns:p14="http://schemas.microsoft.com/office/powerpoint/2010/main" val="3444835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smtClean="0"/>
              <a:t>Testing Acknowledgements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smtClean="0"/>
              <a:t>Test Cases 1-6 contain no Errors or Warnings</a:t>
            </a:r>
          </a:p>
          <a:p>
            <a:pPr lvl="1"/>
            <a:r>
              <a:rPr lang="en-US" sz="1800" dirty="0" smtClean="0"/>
              <a:t>Nothing needs to be displayed or indicated by the EHR</a:t>
            </a:r>
          </a:p>
          <a:p>
            <a:pPr lvl="1"/>
            <a:r>
              <a:rPr lang="en-US" sz="1800" dirty="0" smtClean="0"/>
              <a:t>It is invalid if an Error/Warning is indicated</a:t>
            </a:r>
          </a:p>
          <a:p>
            <a:pPr lvl="1"/>
            <a:r>
              <a:rPr lang="en-US" sz="1800" dirty="0" smtClean="0"/>
              <a:t>ATLs should only be concerned if an error is raised</a:t>
            </a:r>
          </a:p>
          <a:p>
            <a:pPr lvl="1"/>
            <a:r>
              <a:rPr lang="en-US" sz="1800" dirty="0" smtClean="0"/>
              <a:t>It is sufficient (at the discretion of the ATL) to only require 1 import of an acknowledgement containing no errors to warnings and confirm no that no Error or Warning is issued.</a:t>
            </a:r>
          </a:p>
          <a:p>
            <a:pPr lvl="1"/>
            <a:r>
              <a:rPr lang="en-US" sz="1800" dirty="0" smtClean="0"/>
              <a:t>The EHR may indicate a valid incorporation but this is bad practice and highly unlikely.</a:t>
            </a:r>
          </a:p>
          <a:p>
            <a:r>
              <a:rPr lang="en-US" sz="2000" dirty="0" smtClean="0"/>
              <a:t>Test Cases 7-10 Contain an Errors and/or Warnings</a:t>
            </a:r>
          </a:p>
          <a:p>
            <a:pPr lvl="1"/>
            <a:r>
              <a:rPr lang="en-US" sz="1800" dirty="0" smtClean="0"/>
              <a:t>Meaning the ACK message structure is valid but the content of the ACK message reports that the responding system (e.g., IIS) had trouble processing the incoming message (whether it is valid or not)</a:t>
            </a:r>
          </a:p>
          <a:p>
            <a:pPr lvl="1"/>
            <a:r>
              <a:rPr lang="en-US" sz="1800" dirty="0" smtClean="0"/>
              <a:t>Each ACK message needs to be imported into the EHR</a:t>
            </a:r>
          </a:p>
          <a:p>
            <a:pPr lvl="1"/>
            <a:r>
              <a:rPr lang="en-US" sz="1800" dirty="0" smtClean="0"/>
              <a:t>The ATLs are to confirm that the EHR displays some indication that the responding system had an issue with the incoming message</a:t>
            </a:r>
          </a:p>
          <a:p>
            <a:pPr lvl="1"/>
            <a:endParaRPr lang="en-US" sz="18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spTree>
    <p:extLst>
      <p:ext uri="{BB962C8B-B14F-4D97-AF65-F5344CB8AC3E}">
        <p14:creationId xmlns:p14="http://schemas.microsoft.com/office/powerpoint/2010/main" val="3799606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Case 2: Immunization for Adult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933972"/>
              </p:ext>
            </p:extLst>
          </p:nvPr>
        </p:nvGraphicFramePr>
        <p:xfrm>
          <a:off x="276225" y="838200"/>
          <a:ext cx="8639175" cy="5008880"/>
        </p:xfrm>
        <a:graphic>
          <a:graphicData uri="http://schemas.openxmlformats.org/drawingml/2006/table">
            <a:tbl>
              <a:tblPr firstRow="1" bandRow="1">
                <a:tableStyleId>{9DCAF9ED-07DC-4A11-8D7F-57B35C25682E}</a:tableStyleId>
              </a:tblPr>
              <a:tblGrid>
                <a:gridCol w="1947954"/>
                <a:gridCol w="6691221"/>
              </a:tblGrid>
              <a:tr h="370840">
                <a:tc gridSpan="2">
                  <a:txBody>
                    <a:bodyPr/>
                    <a:lstStyle/>
                    <a:p>
                      <a:pPr algn="ctr"/>
                      <a:r>
                        <a:rPr lang="en-US" dirty="0" smtClean="0"/>
                        <a:t>IZ-AD-2_Admin_Adult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historical and new administrations for an</a:t>
                      </a:r>
                      <a:r>
                        <a:rPr lang="en-US" baseline="0" dirty="0" smtClean="0"/>
                        <a:t> adult</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IZ-AD-2.1_Send_V04_Z22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 record for an Adult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1 New Administration Immunization (use NDC)</a:t>
                      </a:r>
                    </a:p>
                    <a:p>
                      <a:pPr marL="285750" indent="-285750">
                        <a:buClr>
                          <a:srgbClr val="0070C0"/>
                        </a:buClr>
                        <a:buFont typeface="Wingdings" panose="05000000000000000000" pitchFamily="2" charset="2"/>
                        <a:buChar char="Ø"/>
                      </a:pPr>
                      <a:r>
                        <a:rPr lang="en-US" dirty="0" smtClean="0"/>
                        <a:t>2 Historical Immunizations (use CVX)</a:t>
                      </a:r>
                    </a:p>
                    <a:p>
                      <a:pPr marL="285750" indent="-285750">
                        <a:buClr>
                          <a:srgbClr val="0070C0"/>
                        </a:buClr>
                        <a:buFont typeface="Wingdings" panose="05000000000000000000" pitchFamily="2" charset="2"/>
                        <a:buChar char="Ø"/>
                      </a:pPr>
                      <a:r>
                        <a:rPr lang="en-US" dirty="0" smtClean="0">
                          <a:solidFill>
                            <a:srgbClr val="FF0000"/>
                          </a:solidFill>
                        </a:rPr>
                        <a:t>Patient E-mail</a:t>
                      </a:r>
                      <a:r>
                        <a:rPr lang="en-US" baseline="0" dirty="0" smtClean="0">
                          <a:solidFill>
                            <a:srgbClr val="FF0000"/>
                          </a:solidFill>
                        </a:rPr>
                        <a:t> Address</a:t>
                      </a:r>
                      <a:endParaRPr lang="en-US" dirty="0" smtClean="0">
                        <a:solidFill>
                          <a:srgbClr val="FF0000"/>
                        </a:solidFill>
                      </a:endParaRPr>
                    </a:p>
                    <a:p>
                      <a:pPr marL="285750" indent="-285750">
                        <a:buClr>
                          <a:srgbClr val="0070C0"/>
                        </a:buClr>
                        <a:buFont typeface="Wingdings" panose="05000000000000000000" pitchFamily="2" charset="2"/>
                        <a:buChar char="Ø"/>
                      </a:pPr>
                      <a:r>
                        <a:rPr lang="en-US" dirty="0" smtClean="0"/>
                        <a:t>Observations including: </a:t>
                      </a:r>
                    </a:p>
                    <a:p>
                      <a:pPr marL="742950" lvl="1" indent="-285750">
                        <a:buClr>
                          <a:srgbClr val="0070C0"/>
                        </a:buClr>
                        <a:buFont typeface="Wingdings" panose="05000000000000000000" pitchFamily="2" charset="2"/>
                        <a:buChar char="Ø"/>
                      </a:pPr>
                      <a:r>
                        <a:rPr lang="en-US" dirty="0" smtClean="0"/>
                        <a:t>Patient Consent</a:t>
                      </a:r>
                    </a:p>
                    <a:p>
                      <a:pPr marL="742950" lvl="1" indent="-285750">
                        <a:buClr>
                          <a:srgbClr val="0070C0"/>
                        </a:buClr>
                        <a:buFont typeface="Wingdings" panose="05000000000000000000" pitchFamily="2" charset="2"/>
                        <a:buChar char="Ø"/>
                      </a:pPr>
                      <a:r>
                        <a:rPr lang="en-US" dirty="0" smtClean="0"/>
                        <a:t>VIS – Vaccination Information Statement</a:t>
                      </a:r>
                    </a:p>
                    <a:p>
                      <a:pPr marL="742950" lvl="1" indent="-285750">
                        <a:buClr>
                          <a:srgbClr val="0070C0"/>
                        </a:buClr>
                        <a:buFont typeface="Wingdings" panose="05000000000000000000" pitchFamily="2" charset="2"/>
                        <a:buChar char="Ø"/>
                      </a:pPr>
                      <a:r>
                        <a:rPr lang="en-US" dirty="0" smtClean="0"/>
                        <a:t>Funding Source</a:t>
                      </a:r>
                    </a:p>
                    <a:p>
                      <a:pPr marL="742950" lvl="1" indent="-285750">
                        <a:buClr>
                          <a:srgbClr val="0070C0"/>
                        </a:buClr>
                        <a:buFont typeface="Wingdings" panose="05000000000000000000" pitchFamily="2" charset="2"/>
                        <a:buChar char="Ø"/>
                      </a:pPr>
                      <a:r>
                        <a:rPr lang="en-US" dirty="0" smtClean="0">
                          <a:solidFill>
                            <a:srgbClr val="FF0000"/>
                          </a:solidFill>
                        </a:rPr>
                        <a:t>Not</a:t>
                      </a:r>
                      <a:r>
                        <a:rPr lang="en-US" dirty="0" smtClean="0"/>
                        <a:t> VFC Eligible</a:t>
                      </a:r>
                      <a:r>
                        <a:rPr lang="en-US" baseline="0" dirty="0" smtClean="0"/>
                        <a:t> </a:t>
                      </a:r>
                      <a:r>
                        <a:rPr lang="en-US" dirty="0" smtClean="0"/>
                        <a:t>–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IZ-AD-2.2_Receive_ACK_Z23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700743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smtClean="0"/>
              <a:t>Test Case </a:t>
            </a:r>
            <a:r>
              <a:rPr lang="en-US" dirty="0"/>
              <a:t>3</a:t>
            </a:r>
            <a:r>
              <a:rPr lang="en-US" dirty="0" smtClean="0"/>
              <a:t>: Immunization for Child but No Consent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9758227"/>
              </p:ext>
            </p:extLst>
          </p:nvPr>
        </p:nvGraphicFramePr>
        <p:xfrm>
          <a:off x="276224" y="838200"/>
          <a:ext cx="8639176" cy="4734560"/>
        </p:xfrm>
        <a:graphic>
          <a:graphicData uri="http://schemas.openxmlformats.org/drawingml/2006/table">
            <a:tbl>
              <a:tblPr firstRow="1" bandRow="1">
                <a:tableStyleId>{9DCAF9ED-07DC-4A11-8D7F-57B35C25682E}</a:tableStyleId>
              </a:tblPr>
              <a:tblGrid>
                <a:gridCol w="1947954"/>
                <a:gridCol w="6691222"/>
              </a:tblGrid>
              <a:tr h="370840">
                <a:tc gridSpan="2">
                  <a:txBody>
                    <a:bodyPr/>
                    <a:lstStyle/>
                    <a:p>
                      <a:pPr algn="ctr"/>
                      <a:r>
                        <a:rPr lang="en-US" dirty="0" smtClean="0"/>
                        <a:t>IZ-AD-3_No_Consent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a</a:t>
                      </a:r>
                      <a:r>
                        <a:rPr lang="en-US" baseline="0" dirty="0" smtClean="0"/>
                        <a:t> </a:t>
                      </a:r>
                      <a:r>
                        <a:rPr lang="en-US" dirty="0" smtClean="0"/>
                        <a:t>new vaccine but consent is not given.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IZ-AD-3.1_Send_V04_Z22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r</a:t>
                      </a:r>
                      <a:r>
                        <a:rPr lang="en-US" dirty="0" smtClean="0"/>
                        <a:t>ecord for a</a:t>
                      </a:r>
                      <a:r>
                        <a:rPr lang="en-US" baseline="0" dirty="0" smtClean="0"/>
                        <a:t> c</a:t>
                      </a:r>
                      <a:r>
                        <a:rPr lang="en-US" dirty="0" smtClean="0"/>
                        <a:t>hild</a:t>
                      </a:r>
                    </a:p>
                    <a:p>
                      <a:pPr marL="285750" indent="-285750">
                        <a:buClr>
                          <a:srgbClr val="0070C0"/>
                        </a:buClr>
                        <a:buFont typeface="Wingdings" panose="05000000000000000000" pitchFamily="2" charset="2"/>
                        <a:buChar char="Ø"/>
                      </a:pPr>
                      <a:r>
                        <a:rPr lang="en-US" dirty="0" smtClean="0"/>
                        <a:t>1 New Administration Immunization (use NDC)</a:t>
                      </a:r>
                    </a:p>
                    <a:p>
                      <a:pPr marL="2857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solidFill>
                            <a:srgbClr val="FF0000"/>
                          </a:solidFill>
                        </a:rPr>
                        <a:t>Patient Consent is not given (PD1-12 = Y)</a:t>
                      </a:r>
                    </a:p>
                    <a:p>
                      <a:pPr marL="2857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solidFill>
                            <a:srgbClr val="FF0000"/>
                          </a:solidFill>
                        </a:rPr>
                        <a:t>Test support for full first and middle name (Length</a:t>
                      </a:r>
                      <a:r>
                        <a:rPr lang="en-US" baseline="0" dirty="0" smtClean="0">
                          <a:solidFill>
                            <a:srgbClr val="FF0000"/>
                          </a:solidFill>
                        </a:rPr>
                        <a:t> &gt;= 9)</a:t>
                      </a:r>
                      <a:endParaRPr lang="en-US" dirty="0" smtClean="0">
                        <a:solidFill>
                          <a:srgbClr val="FF0000"/>
                        </a:solidFill>
                      </a:endParaRPr>
                    </a:p>
                    <a:p>
                      <a:pPr marL="285750" indent="-285750">
                        <a:buClr>
                          <a:srgbClr val="0070C0"/>
                        </a:buClr>
                        <a:buFont typeface="Wingdings" panose="05000000000000000000" pitchFamily="2" charset="2"/>
                        <a:buChar char="Ø"/>
                      </a:pPr>
                      <a:r>
                        <a:rPr lang="en-US" dirty="0" smtClean="0"/>
                        <a:t>Observations including: </a:t>
                      </a:r>
                    </a:p>
                    <a:p>
                      <a:pPr marL="742950" lvl="1" indent="-285750">
                        <a:buClr>
                          <a:srgbClr val="0070C0"/>
                        </a:buClr>
                        <a:buFont typeface="Wingdings" panose="05000000000000000000" pitchFamily="2" charset="2"/>
                        <a:buChar char="Ø"/>
                      </a:pPr>
                      <a:r>
                        <a:rPr lang="en-US" dirty="0" smtClean="0"/>
                        <a:t>VIS – Vaccination Information Statement</a:t>
                      </a:r>
                    </a:p>
                    <a:p>
                      <a:pPr marL="742950" lvl="1" indent="-285750">
                        <a:buClr>
                          <a:srgbClr val="0070C0"/>
                        </a:buClr>
                        <a:buFont typeface="Wingdings" panose="05000000000000000000" pitchFamily="2" charset="2"/>
                        <a:buChar char="Ø"/>
                      </a:pPr>
                      <a:r>
                        <a:rPr lang="en-US" dirty="0" smtClean="0"/>
                        <a:t>Funding Source</a:t>
                      </a:r>
                    </a:p>
                    <a:p>
                      <a:pPr marL="742950" lvl="1" indent="-285750">
                        <a:buClr>
                          <a:srgbClr val="0070C0"/>
                        </a:buClr>
                        <a:buFont typeface="Wingdings" panose="05000000000000000000" pitchFamily="2" charset="2"/>
                        <a:buChar char="Ø"/>
                      </a:pPr>
                      <a:r>
                        <a:rPr lang="en-US" dirty="0" smtClean="0"/>
                        <a:t>VFC Eligible</a:t>
                      </a:r>
                      <a:r>
                        <a:rPr lang="en-US" baseline="0" dirty="0" smtClean="0"/>
                        <a:t> </a:t>
                      </a:r>
                      <a:r>
                        <a:rPr lang="en-US" dirty="0" smtClean="0"/>
                        <a:t>–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IZ-AD-3.2_Receive_ACK_Z23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452476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smtClean="0"/>
              <a:t>ATL Training for the NIST </a:t>
            </a:r>
            <a:r>
              <a:rPr lang="en-US" dirty="0" smtClean="0"/>
              <a:t>Immunization Test Suite to support ONC 2015 Health IT Certification</a:t>
            </a:r>
            <a:endParaRPr lang="en-US" dirty="0" smtClean="0">
              <a:solidFill>
                <a:srgbClr val="C00000"/>
              </a:solidFill>
            </a:endParaRPr>
          </a:p>
          <a:p>
            <a:pPr>
              <a:buClr>
                <a:srgbClr val="0070C0"/>
              </a:buClr>
              <a:buFont typeface="Wingdings" panose="05000000000000000000" pitchFamily="2" charset="2"/>
              <a:buChar char="Ø"/>
            </a:pPr>
            <a:r>
              <a:rPr lang="en-US" dirty="0" smtClean="0"/>
              <a:t>Test Criterion and Test Procedure</a:t>
            </a:r>
          </a:p>
          <a:p>
            <a:pPr>
              <a:buClr>
                <a:srgbClr val="0070C0"/>
              </a:buClr>
              <a:buFont typeface="Wingdings" panose="05000000000000000000" pitchFamily="2" charset="2"/>
              <a:buChar char="Ø"/>
            </a:pPr>
            <a:r>
              <a:rPr lang="en-US" dirty="0" smtClean="0"/>
              <a:t>Understand and link relevant parts of the Immunization Implementation Guide</a:t>
            </a:r>
          </a:p>
          <a:p>
            <a:pPr>
              <a:buClr>
                <a:srgbClr val="0070C0"/>
              </a:buClr>
              <a:buFont typeface="Wingdings" panose="05000000000000000000" pitchFamily="2" charset="2"/>
              <a:buChar char="Ø"/>
            </a:pPr>
            <a:r>
              <a:rPr lang="en-US" dirty="0" smtClean="0"/>
              <a:t>Review Test Cases</a:t>
            </a:r>
          </a:p>
          <a:p>
            <a:pPr lvl="1">
              <a:buClr>
                <a:srgbClr val="0070C0"/>
              </a:buClr>
              <a:buFont typeface="Wingdings" panose="05000000000000000000" pitchFamily="2" charset="2"/>
              <a:buChar char="Ø"/>
            </a:pPr>
            <a:r>
              <a:rPr lang="en-US" dirty="0" smtClean="0"/>
              <a:t>Administration Test Case Group</a:t>
            </a:r>
          </a:p>
          <a:p>
            <a:pPr lvl="1">
              <a:buClr>
                <a:srgbClr val="0070C0"/>
              </a:buClr>
              <a:buFont typeface="Wingdings" panose="05000000000000000000" pitchFamily="2" charset="2"/>
              <a:buChar char="Ø"/>
            </a:pPr>
            <a:r>
              <a:rPr lang="en-US" dirty="0" smtClean="0"/>
              <a:t>Query/Response Test Case Group</a:t>
            </a:r>
          </a:p>
          <a:p>
            <a:pPr>
              <a:buClr>
                <a:srgbClr val="0070C0"/>
              </a:buClr>
              <a:buFont typeface="Wingdings" panose="05000000000000000000" pitchFamily="2" charset="2"/>
              <a:buChar char="Ø"/>
            </a:pPr>
            <a:r>
              <a:rPr lang="en-US" dirty="0" smtClean="0"/>
              <a:t>Review Documentation</a:t>
            </a:r>
          </a:p>
          <a:p>
            <a:pPr marL="0" indent="0">
              <a:buClr>
                <a:srgbClr val="0070C0"/>
              </a:buClr>
              <a:buNone/>
            </a:pPr>
            <a:endParaRPr lang="en-US" dirty="0" smtClean="0"/>
          </a:p>
        </p:txBody>
      </p:sp>
    </p:spTree>
    <p:extLst>
      <p:ext uri="{BB962C8B-B14F-4D97-AF65-F5344CB8AC3E}">
        <p14:creationId xmlns:p14="http://schemas.microsoft.com/office/powerpoint/2010/main" val="3601797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smtClean="0"/>
              <a:t>Test Case 4: Previous Vaccination Deleted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6023999"/>
              </p:ext>
            </p:extLst>
          </p:nvPr>
        </p:nvGraphicFramePr>
        <p:xfrm>
          <a:off x="276224" y="838200"/>
          <a:ext cx="8553452" cy="3789680"/>
        </p:xfrm>
        <a:graphic>
          <a:graphicData uri="http://schemas.openxmlformats.org/drawingml/2006/table">
            <a:tbl>
              <a:tblPr firstRow="1" bandRow="1">
                <a:tableStyleId>{9DCAF9ED-07DC-4A11-8D7F-57B35C25682E}</a:tableStyleId>
              </a:tblPr>
              <a:tblGrid>
                <a:gridCol w="1928625"/>
                <a:gridCol w="6624827"/>
              </a:tblGrid>
              <a:tr h="370840">
                <a:tc gridSpan="2">
                  <a:txBody>
                    <a:bodyPr/>
                    <a:lstStyle/>
                    <a:p>
                      <a:pPr algn="ctr"/>
                      <a:r>
                        <a:rPr lang="en-US" dirty="0" smtClean="0"/>
                        <a:t>IZ-AD-4_Delete_Record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smtClean="0">
                          <a:solidFill>
                            <a:schemeClr val="dk1"/>
                          </a:solidFill>
                          <a:effectLst/>
                          <a:latin typeface="+mn-lt"/>
                          <a:ea typeface="+mn-ea"/>
                          <a:cs typeface="+mn-cs"/>
                        </a:rPr>
                        <a:t>Create</a:t>
                      </a:r>
                      <a:r>
                        <a:rPr lang="en-US" sz="1800" kern="1200" baseline="0" dirty="0" smtClean="0">
                          <a:solidFill>
                            <a:schemeClr val="dk1"/>
                          </a:solidFill>
                          <a:effectLst/>
                          <a:latin typeface="+mn-lt"/>
                          <a:ea typeface="+mn-ea"/>
                          <a:cs typeface="+mn-cs"/>
                        </a:rPr>
                        <a:t> a</a:t>
                      </a:r>
                      <a:r>
                        <a:rPr lang="en-US" sz="1800" kern="1200" dirty="0" smtClean="0">
                          <a:solidFill>
                            <a:schemeClr val="dk1"/>
                          </a:solidFill>
                          <a:effectLst/>
                          <a:latin typeface="+mn-lt"/>
                          <a:ea typeface="+mn-ea"/>
                          <a:cs typeface="+mn-cs"/>
                        </a:rPr>
                        <a:t>dministration message intended</a:t>
                      </a:r>
                      <a:r>
                        <a:rPr lang="en-US" sz="1800" kern="1200" baseline="0" dirty="0" smtClean="0">
                          <a:solidFill>
                            <a:schemeClr val="dk1"/>
                          </a:solidFill>
                          <a:effectLst/>
                          <a:latin typeface="+mn-lt"/>
                          <a:ea typeface="+mn-ea"/>
                          <a:cs typeface="+mn-cs"/>
                        </a:rPr>
                        <a:t> to delete a</a:t>
                      </a:r>
                      <a:r>
                        <a:rPr lang="en-US" sz="1800" kern="1200" dirty="0" smtClean="0">
                          <a:solidFill>
                            <a:schemeClr val="dk1"/>
                          </a:solidFill>
                          <a:effectLst/>
                          <a:latin typeface="+mn-lt"/>
                          <a:ea typeface="+mn-ea"/>
                          <a:cs typeface="+mn-cs"/>
                        </a:rPr>
                        <a:t> previously documented vaccination due to user error.</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IZ-AD-4.1_Send_V04_Z22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Complete</a:t>
                      </a:r>
                      <a:r>
                        <a:rPr lang="en-US" baseline="0" dirty="0" smtClean="0"/>
                        <a:t> information about a previously documented vaccination is requested</a:t>
                      </a:r>
                      <a:endParaRPr lang="en-US" dirty="0" smtClean="0"/>
                    </a:p>
                    <a:p>
                      <a:pPr marL="285750" indent="-285750">
                        <a:buClr>
                          <a:srgbClr val="0070C0"/>
                        </a:buClr>
                        <a:buFont typeface="Wingdings" panose="05000000000000000000" pitchFamily="2" charset="2"/>
                        <a:buChar char="Ø"/>
                      </a:pPr>
                      <a:r>
                        <a:rPr lang="en-US" dirty="0" smtClean="0"/>
                        <a:t>Action</a:t>
                      </a:r>
                      <a:r>
                        <a:rPr lang="en-US" baseline="0" dirty="0" smtClean="0"/>
                        <a:t> Code is set to deleted (</a:t>
                      </a:r>
                      <a:r>
                        <a:rPr lang="en-US" baseline="0" dirty="0" smtClean="0">
                          <a:solidFill>
                            <a:srgbClr val="FF0000"/>
                          </a:solidFill>
                        </a:rPr>
                        <a:t>RXA-21 = D</a:t>
                      </a:r>
                      <a:r>
                        <a:rPr lang="en-US" baseline="0" dirty="0" smtClean="0"/>
                        <a:t>)</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IZ-AD-4.2_Receive_ACK_Z23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2080709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smtClean="0"/>
              <a:t>Test Case </a:t>
            </a:r>
            <a:r>
              <a:rPr lang="en-US" dirty="0"/>
              <a:t>5</a:t>
            </a:r>
            <a:r>
              <a:rPr lang="en-US" dirty="0" smtClean="0"/>
              <a:t>: Refusal and Multiple Birth Indicator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13814"/>
              </p:ext>
            </p:extLst>
          </p:nvPr>
        </p:nvGraphicFramePr>
        <p:xfrm>
          <a:off x="276224" y="838200"/>
          <a:ext cx="8553452" cy="4460240"/>
        </p:xfrm>
        <a:graphic>
          <a:graphicData uri="http://schemas.openxmlformats.org/drawingml/2006/table">
            <a:tbl>
              <a:tblPr firstRow="1" bandRow="1">
                <a:tableStyleId>{9DCAF9ED-07DC-4A11-8D7F-57B35C25682E}</a:tableStyleId>
              </a:tblPr>
              <a:tblGrid>
                <a:gridCol w="1928625"/>
                <a:gridCol w="6624827"/>
              </a:tblGrid>
              <a:tr h="370840">
                <a:tc gridSpan="2">
                  <a:txBody>
                    <a:bodyPr/>
                    <a:lstStyle/>
                    <a:p>
                      <a:pPr algn="ctr"/>
                      <a:r>
                        <a:rPr lang="en-US" dirty="0" smtClean="0"/>
                        <a:t>IZ-AD-5_Refusal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smtClean="0">
                          <a:solidFill>
                            <a:schemeClr val="dk1"/>
                          </a:solidFill>
                          <a:effectLst/>
                          <a:latin typeface="+mn-lt"/>
                          <a:ea typeface="+mn-ea"/>
                          <a:cs typeface="+mn-cs"/>
                        </a:rPr>
                        <a:t>Create</a:t>
                      </a:r>
                      <a:r>
                        <a:rPr lang="en-US" sz="1800" kern="1200" baseline="0" dirty="0" smtClean="0">
                          <a:solidFill>
                            <a:schemeClr val="dk1"/>
                          </a:solidFill>
                          <a:effectLst/>
                          <a:latin typeface="+mn-lt"/>
                          <a:ea typeface="+mn-ea"/>
                          <a:cs typeface="+mn-cs"/>
                        </a:rPr>
                        <a:t> a</a:t>
                      </a:r>
                      <a:r>
                        <a:rPr lang="en-US" sz="1800" kern="1200" dirty="0" smtClean="0">
                          <a:solidFill>
                            <a:schemeClr val="dk1"/>
                          </a:solidFill>
                          <a:effectLst/>
                          <a:latin typeface="+mn-lt"/>
                          <a:ea typeface="+mn-ea"/>
                          <a:cs typeface="+mn-cs"/>
                        </a:rPr>
                        <a:t>dministration message that indicates a vaccine refusal</a:t>
                      </a:r>
                      <a:r>
                        <a:rPr lang="en-US" sz="1800" kern="1200" baseline="0" dirty="0" smtClean="0">
                          <a:solidFill>
                            <a:schemeClr val="dk1"/>
                          </a:solidFill>
                          <a:effectLst/>
                          <a:latin typeface="+mn-lt"/>
                          <a:ea typeface="+mn-ea"/>
                          <a:cs typeface="+mn-cs"/>
                        </a:rPr>
                        <a:t> for a twin.</a:t>
                      </a:r>
                      <a:endParaRPr lang="en-US" sz="1800" kern="1200" dirty="0" smtClean="0">
                        <a:solidFill>
                          <a:schemeClr val="dk1"/>
                        </a:solidFill>
                        <a:effectLst/>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IZ-AD-5.1_Send_V04_Z22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Create record for a child</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3</a:t>
                      </a:r>
                      <a:r>
                        <a:rPr lang="en-US" baseline="0" dirty="0" smtClean="0"/>
                        <a:t> </a:t>
                      </a:r>
                      <a:r>
                        <a:rPr lang="en-US" dirty="0" smtClean="0"/>
                        <a:t>New Administration Immunizations (</a:t>
                      </a:r>
                      <a:r>
                        <a:rPr lang="en-US" dirty="0" smtClean="0">
                          <a:solidFill>
                            <a:schemeClr val="tx1"/>
                          </a:solidFill>
                        </a:rPr>
                        <a:t>use NDC</a:t>
                      </a:r>
                      <a:r>
                        <a:rPr lang="en-US" dirty="0" smtClean="0"/>
                        <a:t>)</a:t>
                      </a:r>
                    </a:p>
                    <a:p>
                      <a:pPr marL="285750" indent="-285750">
                        <a:buClr>
                          <a:srgbClr val="0070C0"/>
                        </a:buClr>
                        <a:buFont typeface="Wingdings" panose="05000000000000000000" pitchFamily="2" charset="2"/>
                        <a:buChar char="Ø"/>
                      </a:pPr>
                      <a:r>
                        <a:rPr lang="en-US" dirty="0" smtClean="0"/>
                        <a:t>1 Refused Immunization (</a:t>
                      </a:r>
                      <a:r>
                        <a:rPr lang="en-US" dirty="0" smtClean="0">
                          <a:solidFill>
                            <a:srgbClr val="FF0000"/>
                          </a:solidFill>
                        </a:rPr>
                        <a:t>use CVX, RXA-20 = RE, value RXA-18</a:t>
                      </a:r>
                      <a:r>
                        <a:rPr lang="en-US" dirty="0" smtClean="0"/>
                        <a:t>)</a:t>
                      </a:r>
                    </a:p>
                    <a:p>
                      <a:pPr marL="285750" indent="-285750">
                        <a:buClr>
                          <a:srgbClr val="0070C0"/>
                        </a:buClr>
                        <a:buFont typeface="Wingdings" panose="05000000000000000000" pitchFamily="2" charset="2"/>
                        <a:buChar char="Ø"/>
                      </a:pPr>
                      <a:r>
                        <a:rPr lang="en-US" dirty="0" smtClean="0"/>
                        <a:t>Child</a:t>
                      </a:r>
                      <a:r>
                        <a:rPr lang="en-US" baseline="0" dirty="0" smtClean="0"/>
                        <a:t> is a twin, set multiple birth indicator and order</a:t>
                      </a:r>
                    </a:p>
                    <a:p>
                      <a:pPr marL="742950" lvl="1" indent="-285750">
                        <a:buClr>
                          <a:srgbClr val="0070C0"/>
                        </a:buClr>
                        <a:buFont typeface="Wingdings" panose="05000000000000000000" pitchFamily="2" charset="2"/>
                        <a:buChar char="Ø"/>
                      </a:pPr>
                      <a:r>
                        <a:rPr lang="en-US" dirty="0" smtClean="0"/>
                        <a:t>Multiple Birth Indicator (</a:t>
                      </a:r>
                      <a:r>
                        <a:rPr lang="en-US" dirty="0" smtClean="0">
                          <a:solidFill>
                            <a:srgbClr val="FF0000"/>
                          </a:solidFill>
                        </a:rPr>
                        <a:t>PID-24 = Y</a:t>
                      </a:r>
                      <a:r>
                        <a:rPr lang="en-US" dirty="0" smtClean="0"/>
                        <a:t>)</a:t>
                      </a:r>
                    </a:p>
                    <a:p>
                      <a:pPr marL="742950" lvl="1" indent="-285750">
                        <a:buClr>
                          <a:srgbClr val="0070C0"/>
                        </a:buClr>
                        <a:buFont typeface="Wingdings" panose="05000000000000000000" pitchFamily="2" charset="2"/>
                        <a:buChar char="Ø"/>
                      </a:pPr>
                      <a:r>
                        <a:rPr lang="en-US" dirty="0" smtClean="0"/>
                        <a:t>Birth Order (</a:t>
                      </a:r>
                      <a:r>
                        <a:rPr lang="en-US" dirty="0" smtClean="0">
                          <a:solidFill>
                            <a:srgbClr val="FF0000"/>
                          </a:solidFill>
                        </a:rPr>
                        <a:t>PID-25</a:t>
                      </a:r>
                      <a:r>
                        <a:rPr lang="en-US" baseline="0" dirty="0" smtClean="0">
                          <a:solidFill>
                            <a:srgbClr val="FF0000"/>
                          </a:solidFill>
                        </a:rPr>
                        <a:t> = 2</a:t>
                      </a:r>
                      <a:r>
                        <a:rPr lang="en-US" baseline="0" dirty="0" smtClean="0"/>
                        <a:t>)</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IZ-AD-5.2_Receive_ACK_Z23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216594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smtClean="0"/>
              <a:t>Test Case </a:t>
            </a:r>
            <a:r>
              <a:rPr lang="en-US" dirty="0"/>
              <a:t>6</a:t>
            </a:r>
            <a:r>
              <a:rPr lang="en-US" dirty="0" smtClean="0"/>
              <a:t>: Previous Vaccination Updated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1539136"/>
              </p:ext>
            </p:extLst>
          </p:nvPr>
        </p:nvGraphicFramePr>
        <p:xfrm>
          <a:off x="276224" y="838200"/>
          <a:ext cx="8553452" cy="3789680"/>
        </p:xfrm>
        <a:graphic>
          <a:graphicData uri="http://schemas.openxmlformats.org/drawingml/2006/table">
            <a:tbl>
              <a:tblPr firstRow="1" bandRow="1">
                <a:tableStyleId>{9DCAF9ED-07DC-4A11-8D7F-57B35C25682E}</a:tableStyleId>
              </a:tblPr>
              <a:tblGrid>
                <a:gridCol w="1928625"/>
                <a:gridCol w="6624827"/>
              </a:tblGrid>
              <a:tr h="370840">
                <a:tc gridSpan="2">
                  <a:txBody>
                    <a:bodyPr/>
                    <a:lstStyle/>
                    <a:p>
                      <a:pPr algn="ctr"/>
                      <a:r>
                        <a:rPr lang="en-US" dirty="0" smtClean="0"/>
                        <a:t>IZ-AD-4_Update_Record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smtClean="0">
                          <a:solidFill>
                            <a:schemeClr val="dk1"/>
                          </a:solidFill>
                          <a:effectLst/>
                          <a:latin typeface="+mn-lt"/>
                          <a:ea typeface="+mn-ea"/>
                          <a:cs typeface="+mn-cs"/>
                        </a:rPr>
                        <a:t>Create</a:t>
                      </a:r>
                      <a:r>
                        <a:rPr lang="en-US" sz="1800" kern="1200" baseline="0" dirty="0" smtClean="0">
                          <a:solidFill>
                            <a:schemeClr val="dk1"/>
                          </a:solidFill>
                          <a:effectLst/>
                          <a:latin typeface="+mn-lt"/>
                          <a:ea typeface="+mn-ea"/>
                          <a:cs typeface="+mn-cs"/>
                        </a:rPr>
                        <a:t> a</a:t>
                      </a:r>
                      <a:r>
                        <a:rPr lang="en-US" sz="1800" kern="1200" dirty="0" smtClean="0">
                          <a:solidFill>
                            <a:schemeClr val="dk1"/>
                          </a:solidFill>
                          <a:effectLst/>
                          <a:latin typeface="+mn-lt"/>
                          <a:ea typeface="+mn-ea"/>
                          <a:cs typeface="+mn-cs"/>
                        </a:rPr>
                        <a:t>dministration message intended</a:t>
                      </a:r>
                      <a:r>
                        <a:rPr lang="en-US" sz="1800" kern="1200" baseline="0" dirty="0" smtClean="0">
                          <a:solidFill>
                            <a:schemeClr val="dk1"/>
                          </a:solidFill>
                          <a:effectLst/>
                          <a:latin typeface="+mn-lt"/>
                          <a:ea typeface="+mn-ea"/>
                          <a:cs typeface="+mn-cs"/>
                        </a:rPr>
                        <a:t> to update a</a:t>
                      </a:r>
                      <a:r>
                        <a:rPr lang="en-US" sz="1800" kern="1200" dirty="0" smtClean="0">
                          <a:solidFill>
                            <a:schemeClr val="dk1"/>
                          </a:solidFill>
                          <a:effectLst/>
                          <a:latin typeface="+mn-lt"/>
                          <a:ea typeface="+mn-ea"/>
                          <a:cs typeface="+mn-cs"/>
                        </a:rPr>
                        <a:t> previously documented vaccination due to user error.</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IZ-AD-6.1_Send_V04_Z22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Complete</a:t>
                      </a:r>
                      <a:r>
                        <a:rPr lang="en-US" baseline="0" dirty="0" smtClean="0"/>
                        <a:t> information about a previously documented vaccination is requested</a:t>
                      </a:r>
                      <a:endParaRPr lang="en-US" dirty="0" smtClean="0"/>
                    </a:p>
                    <a:p>
                      <a:pPr marL="285750" indent="-285750">
                        <a:buClr>
                          <a:srgbClr val="0070C0"/>
                        </a:buClr>
                        <a:buFont typeface="Wingdings" panose="05000000000000000000" pitchFamily="2" charset="2"/>
                        <a:buChar char="Ø"/>
                      </a:pPr>
                      <a:r>
                        <a:rPr lang="en-US" dirty="0" smtClean="0"/>
                        <a:t>Action</a:t>
                      </a:r>
                      <a:r>
                        <a:rPr lang="en-US" baseline="0" dirty="0" smtClean="0"/>
                        <a:t> Code is set to updated (</a:t>
                      </a:r>
                      <a:r>
                        <a:rPr lang="en-US" baseline="0" dirty="0" smtClean="0">
                          <a:solidFill>
                            <a:srgbClr val="FF0000"/>
                          </a:solidFill>
                        </a:rPr>
                        <a:t>RXA-21 = U</a:t>
                      </a:r>
                      <a:r>
                        <a:rPr lang="en-US" baseline="0" dirty="0" smtClean="0"/>
                        <a: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baseline="0" dirty="0" smtClean="0">
                          <a:solidFill>
                            <a:srgbClr val="FF0000"/>
                          </a:solidFill>
                        </a:rPr>
                        <a:t>Lot Number (RXA-15) is changed</a:t>
                      </a:r>
                      <a:endParaRPr lang="en-US"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IZ-AD-6.2_Receive_ACK_Z23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valid application accept acknowledgement without error</a:t>
                      </a:r>
                      <a:r>
                        <a:rPr lang="en-US" baseline="0" dirty="0" smtClean="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spTree>
    <p:extLst>
      <p:ext uri="{BB962C8B-B14F-4D97-AF65-F5344CB8AC3E}">
        <p14:creationId xmlns:p14="http://schemas.microsoft.com/office/powerpoint/2010/main" val="545488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Case </a:t>
            </a:r>
            <a:r>
              <a:rPr lang="en-US" dirty="0"/>
              <a:t>7</a:t>
            </a:r>
            <a:r>
              <a:rPr lang="en-US" dirty="0" smtClean="0"/>
              <a:t>: Historical Record with Error from IIS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4029127"/>
              </p:ext>
            </p:extLst>
          </p:nvPr>
        </p:nvGraphicFramePr>
        <p:xfrm>
          <a:off x="276225" y="838200"/>
          <a:ext cx="8553451" cy="4338320"/>
        </p:xfrm>
        <a:graphic>
          <a:graphicData uri="http://schemas.openxmlformats.org/drawingml/2006/table">
            <a:tbl>
              <a:tblPr firstRow="1" bandRow="1">
                <a:tableStyleId>{9DCAF9ED-07DC-4A11-8D7F-57B35C25682E}</a:tableStyleId>
              </a:tblPr>
              <a:tblGrid>
                <a:gridCol w="1928625"/>
                <a:gridCol w="6624826"/>
              </a:tblGrid>
              <a:tr h="370840">
                <a:tc gridSpan="2">
                  <a:txBody>
                    <a:bodyPr/>
                    <a:lstStyle/>
                    <a:p>
                      <a:pPr algn="ctr"/>
                      <a:r>
                        <a:rPr lang="en-US" dirty="0" smtClean="0"/>
                        <a:t>IZ-AD-7-Historical_IIS-Error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a simple historical immunization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 </a:t>
                      </a:r>
                      <a:r>
                        <a:rPr lang="en-US" baseline="0" dirty="0" smtClean="0">
                          <a:solidFill>
                            <a:srgbClr val="FF0000"/>
                          </a:solidFill>
                        </a:rPr>
                        <a:t>with a error. </a:t>
                      </a:r>
                      <a:r>
                        <a:rPr lang="en-US" dirty="0" smtClean="0"/>
                        <a:t>The IIS rejected the message due to an internal error even though the</a:t>
                      </a:r>
                      <a:r>
                        <a:rPr lang="en-US" baseline="0" dirty="0" smtClean="0"/>
                        <a:t> message is </a:t>
                      </a:r>
                      <a:r>
                        <a:rPr lang="en-US" dirty="0" smtClean="0"/>
                        <a:t>valid.</a:t>
                      </a: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IZ-AD-7.1_Send_V04_Z22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 record for an adult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1 Historical Immunization (use CVX)</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solidFill>
                            <a:srgbClr val="FF0000"/>
                          </a:solidFill>
                        </a:rPr>
                        <a:t>Organization</a:t>
                      </a:r>
                      <a:r>
                        <a:rPr lang="en-US" baseline="0" dirty="0" smtClean="0">
                          <a:solidFill>
                            <a:srgbClr val="FF0000"/>
                          </a:solidFill>
                        </a:rPr>
                        <a:t> ID used in MSH-22/23 using the Assigning Authority Namespace</a:t>
                      </a:r>
                      <a:endParaRPr lang="en-US"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IZ-AD-7.2_Receive_ACK_Z23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application accept acknowledgement with</a:t>
                      </a:r>
                      <a:r>
                        <a:rPr lang="en-US" baseline="0" dirty="0" smtClean="0"/>
                        <a:t> </a:t>
                      </a:r>
                      <a:r>
                        <a:rPr lang="en-US" dirty="0" smtClean="0"/>
                        <a:t>error</a:t>
                      </a:r>
                      <a:endParaRPr lang="en-US" baseline="0" dirty="0" smtClean="0"/>
                    </a:p>
                    <a:p>
                      <a:pPr marL="285750" indent="-285750">
                        <a:buClr>
                          <a:srgbClr val="0070C0"/>
                        </a:buClr>
                        <a:buFont typeface="Wingdings" panose="05000000000000000000" pitchFamily="2" charset="2"/>
                        <a:buChar char="Ø"/>
                      </a:pPr>
                      <a:r>
                        <a:rPr lang="en-US" baseline="0" dirty="0" smtClean="0"/>
                        <a:t>Make </a:t>
                      </a:r>
                      <a:r>
                        <a:rPr lang="en-US" baseline="0" dirty="0" smtClean="0">
                          <a:solidFill>
                            <a:srgbClr val="FF0000"/>
                          </a:solidFill>
                        </a:rPr>
                        <a:t>the error notification visible</a:t>
                      </a:r>
                      <a:r>
                        <a:rPr lang="en-US" baseline="0" dirty="0" smtClean="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spTree>
    <p:extLst>
      <p:ext uri="{BB962C8B-B14F-4D97-AF65-F5344CB8AC3E}">
        <p14:creationId xmlns:p14="http://schemas.microsoft.com/office/powerpoint/2010/main" val="2797257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Case 8: New Vaccine with Warning from IIS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4421821"/>
              </p:ext>
            </p:extLst>
          </p:nvPr>
        </p:nvGraphicFramePr>
        <p:xfrm>
          <a:off x="276225" y="838200"/>
          <a:ext cx="8553451" cy="4338320"/>
        </p:xfrm>
        <a:graphic>
          <a:graphicData uri="http://schemas.openxmlformats.org/drawingml/2006/table">
            <a:tbl>
              <a:tblPr firstRow="1" bandRow="1">
                <a:tableStyleId>{9DCAF9ED-07DC-4A11-8D7F-57B35C25682E}</a:tableStyleId>
              </a:tblPr>
              <a:tblGrid>
                <a:gridCol w="1928625"/>
                <a:gridCol w="6624826"/>
              </a:tblGrid>
              <a:tr h="370840">
                <a:tc gridSpan="2">
                  <a:txBody>
                    <a:bodyPr/>
                    <a:lstStyle/>
                    <a:p>
                      <a:pPr algn="ctr"/>
                      <a:r>
                        <a:rPr lang="en-US" dirty="0" smtClean="0"/>
                        <a:t>IZ-AD-8_Admin_IIS-Warning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a simple new</a:t>
                      </a:r>
                      <a:r>
                        <a:rPr lang="en-US" baseline="0" dirty="0" smtClean="0"/>
                        <a:t> administered immunization</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 </a:t>
                      </a:r>
                      <a:r>
                        <a:rPr lang="en-US" baseline="0" dirty="0" smtClean="0">
                          <a:solidFill>
                            <a:srgbClr val="FF0000"/>
                          </a:solidFill>
                        </a:rPr>
                        <a:t>with a warning. </a:t>
                      </a:r>
                      <a:r>
                        <a:rPr lang="en-US" dirty="0" smtClean="0"/>
                        <a:t>The IIS issued a warning due to an internal warning even though the</a:t>
                      </a:r>
                      <a:r>
                        <a:rPr lang="en-US" baseline="0" dirty="0" smtClean="0"/>
                        <a:t> message is </a:t>
                      </a:r>
                      <a:r>
                        <a:rPr lang="en-US" dirty="0" smtClean="0"/>
                        <a:t>valid.</a:t>
                      </a: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IZ-AD-8.1_Send_V04_Z22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Record for infant</a:t>
                      </a:r>
                    </a:p>
                    <a:p>
                      <a:pPr marL="285750" indent="-285750">
                        <a:buClr>
                          <a:srgbClr val="0070C0"/>
                        </a:buClr>
                        <a:buFont typeface="Wingdings" panose="05000000000000000000" pitchFamily="2" charset="2"/>
                        <a:buChar char="Ø"/>
                      </a:pPr>
                      <a:r>
                        <a:rPr lang="en-US" dirty="0" smtClean="0"/>
                        <a:t>1 New Administration Immunization (use NDC)</a:t>
                      </a:r>
                    </a:p>
                    <a:p>
                      <a:pPr marL="285750" indent="-285750">
                        <a:buClr>
                          <a:srgbClr val="0070C0"/>
                        </a:buClr>
                        <a:buFont typeface="Wingdings" panose="05000000000000000000" pitchFamily="2" charset="2"/>
                        <a:buChar char="Ø"/>
                      </a:pPr>
                      <a:r>
                        <a:rPr lang="en-US" dirty="0" smtClean="0">
                          <a:solidFill>
                            <a:srgbClr val="FF0000"/>
                          </a:solidFill>
                        </a:rPr>
                        <a:t>Test the use of OIDs throughout the message</a:t>
                      </a:r>
                      <a:r>
                        <a:rPr lang="en-US" baseline="0" dirty="0" smtClean="0">
                          <a:solidFill>
                            <a:srgbClr val="FF0000"/>
                          </a:solidFill>
                        </a:rPr>
                        <a:t> </a:t>
                      </a:r>
                      <a:r>
                        <a:rPr lang="en-US" dirty="0" smtClean="0">
                          <a:solidFill>
                            <a:srgbClr val="FF0000"/>
                          </a:solidFill>
                        </a:rPr>
                        <a:t>(e.g., MSH-3, assigning authority,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IZ-AD-8.2_Receive_ACK_Z23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application accept acknowledgement with</a:t>
                      </a:r>
                      <a:r>
                        <a:rPr lang="en-US" baseline="0" dirty="0" smtClean="0"/>
                        <a:t> warning</a:t>
                      </a:r>
                    </a:p>
                    <a:p>
                      <a:pPr marL="285750" indent="-285750">
                        <a:buClr>
                          <a:srgbClr val="0070C0"/>
                        </a:buClr>
                        <a:buFont typeface="Wingdings" panose="05000000000000000000" pitchFamily="2" charset="2"/>
                        <a:buChar char="Ø"/>
                      </a:pPr>
                      <a:r>
                        <a:rPr lang="en-US" baseline="0" dirty="0" smtClean="0"/>
                        <a:t>Make the </a:t>
                      </a:r>
                      <a:r>
                        <a:rPr lang="en-US" baseline="0" dirty="0" smtClean="0">
                          <a:solidFill>
                            <a:srgbClr val="FF0000"/>
                          </a:solidFill>
                        </a:rPr>
                        <a:t>warning notification visible</a:t>
                      </a:r>
                      <a:r>
                        <a:rPr lang="en-US" baseline="0" dirty="0" smtClean="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35987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20650"/>
            <a:ext cx="8382000" cy="523220"/>
          </a:xfrm>
        </p:spPr>
        <p:txBody>
          <a:bodyPr/>
          <a:lstStyle/>
          <a:p>
            <a:r>
              <a:rPr lang="en-US" dirty="0" smtClean="0"/>
              <a:t>Test Case </a:t>
            </a:r>
            <a:r>
              <a:rPr lang="en-US" dirty="0"/>
              <a:t>9</a:t>
            </a:r>
            <a:r>
              <a:rPr lang="en-US" dirty="0" smtClean="0"/>
              <a:t>: New Vaccine with Multiple Warnings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39994"/>
              </p:ext>
            </p:extLst>
          </p:nvPr>
        </p:nvGraphicFramePr>
        <p:xfrm>
          <a:off x="228600" y="838200"/>
          <a:ext cx="8601076" cy="4338320"/>
        </p:xfrm>
        <a:graphic>
          <a:graphicData uri="http://schemas.openxmlformats.org/drawingml/2006/table">
            <a:tbl>
              <a:tblPr firstRow="1" bandRow="1">
                <a:tableStyleId>{9DCAF9ED-07DC-4A11-8D7F-57B35C25682E}</a:tableStyleId>
              </a:tblPr>
              <a:tblGrid>
                <a:gridCol w="1939363"/>
                <a:gridCol w="6661713"/>
              </a:tblGrid>
              <a:tr h="370840">
                <a:tc gridSpan="2">
                  <a:txBody>
                    <a:bodyPr/>
                    <a:lstStyle/>
                    <a:p>
                      <a:pPr algn="ctr"/>
                      <a:r>
                        <a:rPr lang="en-US" dirty="0" smtClean="0"/>
                        <a:t>IZ-AD-9_Admin_IIS-2Warnings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 administration message containing 2 new</a:t>
                      </a:r>
                      <a:r>
                        <a:rPr lang="en-US" baseline="0" dirty="0" smtClean="0"/>
                        <a:t> administered immunizations</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 </a:t>
                      </a:r>
                      <a:r>
                        <a:rPr lang="en-US" baseline="0" dirty="0" smtClean="0">
                          <a:solidFill>
                            <a:srgbClr val="FF0000"/>
                          </a:solidFill>
                        </a:rPr>
                        <a:t>with multiple warnings. </a:t>
                      </a:r>
                      <a:r>
                        <a:rPr lang="en-US" dirty="0" smtClean="0"/>
                        <a:t>The IIS issued warnings due to internal warnings even though the</a:t>
                      </a:r>
                      <a:r>
                        <a:rPr lang="en-US" baseline="0" dirty="0" smtClean="0"/>
                        <a:t> message is </a:t>
                      </a:r>
                      <a:r>
                        <a:rPr lang="en-US" dirty="0" smtClean="0"/>
                        <a:t>valid.</a:t>
                      </a: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IZ-AD-9.1_Send_V04_Z22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r</a:t>
                      </a:r>
                      <a:r>
                        <a:rPr lang="en-US" dirty="0" smtClean="0"/>
                        <a:t>ecord for a child</a:t>
                      </a:r>
                    </a:p>
                    <a:p>
                      <a:pPr marL="285750" indent="-285750">
                        <a:buClr>
                          <a:srgbClr val="0070C0"/>
                        </a:buClr>
                        <a:buFont typeface="Wingdings" panose="05000000000000000000" pitchFamily="2" charset="2"/>
                        <a:buChar char="Ø"/>
                      </a:pPr>
                      <a:r>
                        <a:rPr lang="en-US" dirty="0" smtClean="0"/>
                        <a:t>2 New Administration Immunizations (use NDC)</a:t>
                      </a:r>
                    </a:p>
                    <a:p>
                      <a:pPr marL="285750" indent="-285750">
                        <a:buClr>
                          <a:srgbClr val="0070C0"/>
                        </a:buClr>
                        <a:buFont typeface="Wingdings" panose="05000000000000000000" pitchFamily="2" charset="2"/>
                        <a:buChar char="Ø"/>
                      </a:pPr>
                      <a:r>
                        <a:rPr lang="en-US" dirty="0" smtClean="0">
                          <a:solidFill>
                            <a:srgbClr val="FF0000"/>
                          </a:solidFill>
                        </a:rPr>
                        <a:t>Guardian</a:t>
                      </a:r>
                      <a:r>
                        <a:rPr lang="en-US" dirty="0" smtClean="0"/>
                        <a:t> (as next of 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IZ-AD-9.2_Receive_ACK_Z23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application accept acknowledgement with</a:t>
                      </a:r>
                      <a:r>
                        <a:rPr lang="en-US" baseline="0" dirty="0" smtClean="0"/>
                        <a:t> warnings</a:t>
                      </a:r>
                    </a:p>
                    <a:p>
                      <a:pPr marL="285750" indent="-285750">
                        <a:buClr>
                          <a:srgbClr val="0070C0"/>
                        </a:buClr>
                        <a:buFont typeface="Wingdings" panose="05000000000000000000" pitchFamily="2" charset="2"/>
                        <a:buChar char="Ø"/>
                      </a:pPr>
                      <a:r>
                        <a:rPr lang="en-US" baseline="0" dirty="0" smtClean="0"/>
                        <a:t>Make the </a:t>
                      </a:r>
                      <a:r>
                        <a:rPr lang="en-US" baseline="0" dirty="0" smtClean="0">
                          <a:solidFill>
                            <a:srgbClr val="FF0000"/>
                          </a:solidFill>
                        </a:rPr>
                        <a:t>warning notifications visible</a:t>
                      </a:r>
                      <a:r>
                        <a:rPr lang="en-US" baseline="0" dirty="0" smtClean="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992853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smtClean="0"/>
              <a:t>Test Case 10: Historical Record with System Error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7730002"/>
              </p:ext>
            </p:extLst>
          </p:nvPr>
        </p:nvGraphicFramePr>
        <p:xfrm>
          <a:off x="249926" y="838200"/>
          <a:ext cx="8677277" cy="4612640"/>
        </p:xfrm>
        <a:graphic>
          <a:graphicData uri="http://schemas.openxmlformats.org/drawingml/2006/table">
            <a:tbl>
              <a:tblPr firstRow="1" bandRow="1">
                <a:tableStyleId>{9DCAF9ED-07DC-4A11-8D7F-57B35C25682E}</a:tableStyleId>
              </a:tblPr>
              <a:tblGrid>
                <a:gridCol w="2057400"/>
                <a:gridCol w="6619877"/>
              </a:tblGrid>
              <a:tr h="370840">
                <a:tc gridSpan="2">
                  <a:txBody>
                    <a:bodyPr/>
                    <a:lstStyle/>
                    <a:p>
                      <a:pPr algn="ctr"/>
                      <a:r>
                        <a:rPr lang="en-US" dirty="0" smtClean="0"/>
                        <a:t>IZ-AD-10-Historical_IIS-SysError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Create</a:t>
                      </a:r>
                      <a:r>
                        <a:rPr lang="en-US" baseline="0" dirty="0" smtClean="0"/>
                        <a:t> a</a:t>
                      </a:r>
                      <a:r>
                        <a:rPr lang="en-US" dirty="0" smtClean="0"/>
                        <a:t>dministration message containing a simple historical immunization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an application accept acknowledgement </a:t>
                      </a:r>
                      <a:r>
                        <a:rPr lang="en-US" baseline="0" dirty="0" smtClean="0">
                          <a:solidFill>
                            <a:srgbClr val="FF0000"/>
                          </a:solidFill>
                        </a:rPr>
                        <a:t>with a system error. </a:t>
                      </a:r>
                      <a:r>
                        <a:rPr lang="en-US" dirty="0" smtClean="0"/>
                        <a:t>The IIS rejected the message due to an internal error even though the</a:t>
                      </a:r>
                      <a:r>
                        <a:rPr lang="en-US" baseline="0" dirty="0" smtClean="0"/>
                        <a:t> message is </a:t>
                      </a:r>
                      <a:r>
                        <a:rPr lang="en-US" dirty="0" smtClean="0"/>
                        <a:t>valid (unrecognized version</a:t>
                      </a:r>
                      <a:r>
                        <a:rPr lang="en-US" baseline="0" dirty="0" smtClean="0"/>
                        <a:t> – MSH-12)</a:t>
                      </a:r>
                      <a:r>
                        <a:rPr lang="en-US" dirty="0" smtClean="0"/>
                        <a:t>.</a:t>
                      </a:r>
                      <a:endParaRPr lang="en-US"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IZ-AD-10.1_Send_V04_Z22 </a:t>
                      </a:r>
                    </a:p>
                    <a:p>
                      <a:r>
                        <a:rPr lang="en-US" dirty="0" smtClean="0"/>
                        <a:t>Create Administration</a:t>
                      </a:r>
                      <a:r>
                        <a:rPr lang="en-US" baseline="0" dirty="0" smtClean="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r</a:t>
                      </a:r>
                      <a:r>
                        <a:rPr lang="en-US" dirty="0" smtClean="0"/>
                        <a:t>ecord for an</a:t>
                      </a:r>
                      <a:r>
                        <a:rPr lang="en-US" baseline="0" dirty="0" smtClean="0"/>
                        <a:t> a</a:t>
                      </a:r>
                      <a:r>
                        <a:rPr lang="en-US" dirty="0" smtClean="0"/>
                        <a:t>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smtClean="0"/>
                        <a:t>1 Historical Immunization (use CVX)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IZ-AD-10.2_Receive_ACK_Z23</a:t>
                      </a:r>
                    </a:p>
                    <a:p>
                      <a:r>
                        <a:rPr lang="en-US" dirty="0" smtClean="0"/>
                        <a:t>Receive 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Receive application accept acknowledgement with</a:t>
                      </a:r>
                      <a:r>
                        <a:rPr lang="en-US" baseline="0" dirty="0" smtClean="0"/>
                        <a:t> </a:t>
                      </a:r>
                      <a:r>
                        <a:rPr lang="en-US" dirty="0" smtClean="0"/>
                        <a:t>error</a:t>
                      </a:r>
                    </a:p>
                    <a:p>
                      <a:pPr marL="285750" indent="-285750">
                        <a:buClr>
                          <a:srgbClr val="0070C0"/>
                        </a:buClr>
                        <a:buFont typeface="Wingdings" panose="05000000000000000000" pitchFamily="2" charset="2"/>
                        <a:buChar char="Ø"/>
                      </a:pPr>
                      <a:r>
                        <a:rPr lang="en-US" baseline="0" dirty="0" smtClean="0"/>
                        <a:t>Make </a:t>
                      </a:r>
                      <a:r>
                        <a:rPr lang="en-US" baseline="0" dirty="0" smtClean="0">
                          <a:solidFill>
                            <a:srgbClr val="FF0000"/>
                          </a:solidFill>
                        </a:rPr>
                        <a:t>the error notification visible</a:t>
                      </a:r>
                      <a:r>
                        <a:rPr lang="en-US" baseline="0" dirty="0" smtClean="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1822020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72137"/>
            <a:ext cx="8785713" cy="523220"/>
          </a:xfrm>
        </p:spPr>
        <p:txBody>
          <a:bodyPr/>
          <a:lstStyle/>
          <a:p>
            <a:r>
              <a:rPr lang="en-US" dirty="0" smtClean="0"/>
              <a:t>Evaluated History and Forecast Test Group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1414365"/>
              </p:ext>
            </p:extLst>
          </p:nvPr>
        </p:nvGraphicFramePr>
        <p:xfrm>
          <a:off x="152400" y="685800"/>
          <a:ext cx="8839200" cy="5125720"/>
        </p:xfrm>
        <a:graphic>
          <a:graphicData uri="http://schemas.openxmlformats.org/drawingml/2006/table">
            <a:tbl>
              <a:tblPr firstRow="1" bandRow="1">
                <a:tableStyleId>{9DCAF9ED-07DC-4A11-8D7F-57B35C25682E}</a:tableStyleId>
              </a:tblPr>
              <a:tblGrid>
                <a:gridCol w="1720105"/>
                <a:gridCol w="7119095"/>
              </a:tblGrid>
              <a:tr h="370840">
                <a:tc gridSpan="2">
                  <a:txBody>
                    <a:bodyPr/>
                    <a:lstStyle/>
                    <a:p>
                      <a:pPr algn="ctr"/>
                      <a:r>
                        <a:rPr lang="en-US" baseline="0" dirty="0" smtClean="0"/>
                        <a:t>Evaluated History and Forecast Test 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tr>
              <a:tr h="370840">
                <a:tc gridSpan="2">
                  <a:txBody>
                    <a:bodyPr/>
                    <a:lstStyle/>
                    <a:p>
                      <a:pPr marL="285750" indent="-285750">
                        <a:buClr>
                          <a:srgbClr val="0070C0"/>
                        </a:buClr>
                        <a:buFont typeface="Wingdings" panose="05000000000000000000" pitchFamily="2" charset="2"/>
                        <a:buChar char="Ø"/>
                        <a:defRPr/>
                      </a:pPr>
                      <a:r>
                        <a:rPr lang="en-US" dirty="0" smtClean="0"/>
                        <a:t>Test</a:t>
                      </a:r>
                      <a:r>
                        <a:rPr lang="en-US" baseline="0" dirty="0" smtClean="0"/>
                        <a:t> </a:t>
                      </a:r>
                      <a:r>
                        <a:rPr lang="en-US" dirty="0" smtClean="0"/>
                        <a:t>the EHR-S capability to</a:t>
                      </a:r>
                      <a:r>
                        <a:rPr lang="en-US" baseline="0" dirty="0" smtClean="0"/>
                        <a:t>:</a:t>
                      </a:r>
                    </a:p>
                    <a:p>
                      <a:pPr marL="742950" lvl="1" indent="-285750">
                        <a:buClr>
                          <a:srgbClr val="0070C0"/>
                        </a:buClr>
                        <a:buFont typeface="Wingdings" panose="05000000000000000000" pitchFamily="2" charset="2"/>
                        <a:buChar char="Ø"/>
                        <a:defRPr/>
                      </a:pPr>
                      <a:r>
                        <a:rPr lang="en-US" baseline="0" dirty="0" smtClean="0"/>
                        <a:t>(1) </a:t>
                      </a:r>
                      <a:r>
                        <a:rPr lang="en-US" dirty="0" smtClean="0"/>
                        <a:t>create query messages based on Immunization Messaging Standard (Z44 Profile) and specific Test Data</a:t>
                      </a:r>
                      <a:r>
                        <a:rPr lang="en-US" baseline="0" dirty="0" smtClean="0"/>
                        <a:t>, and </a:t>
                      </a:r>
                    </a:p>
                    <a:p>
                      <a:pPr marL="742950" lvl="1" indent="-285750">
                        <a:buClr>
                          <a:srgbClr val="0070C0"/>
                        </a:buClr>
                        <a:buFont typeface="Wingdings" panose="05000000000000000000" pitchFamily="2" charset="2"/>
                        <a:buChar char="Ø"/>
                        <a:defRPr/>
                      </a:pPr>
                      <a:r>
                        <a:rPr lang="en-US" baseline="0" dirty="0" smtClean="0"/>
                        <a:t>(2) </a:t>
                      </a:r>
                      <a:r>
                        <a:rPr lang="en-US" dirty="0" smtClean="0"/>
                        <a:t>receive</a:t>
                      </a:r>
                      <a:r>
                        <a:rPr lang="en-US" baseline="0" dirty="0" smtClean="0"/>
                        <a:t> (Z42 Profile) messages and display evaluated history and forecast OR receive (Z33 Profile) and </a:t>
                      </a:r>
                      <a:r>
                        <a:rPr lang="en-US" dirty="0" smtClean="0"/>
                        <a:t> display too many patients found or no patients</a:t>
                      </a:r>
                      <a:r>
                        <a:rPr lang="en-US" baseline="0" dirty="0" smtClean="0"/>
                        <a:t> found.</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All 4 test cases consists of 2 test steps:</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(1) Create Query Message</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(2) Receive Response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a:txBody>
                    <a:bodyPr/>
                    <a:lstStyle/>
                    <a:p>
                      <a:pPr marL="342900" indent="-342900">
                        <a:buFont typeface="Arial" panose="020B0604020202020204" pitchFamily="34" charset="0"/>
                        <a:buAutoNum type="arabicParenBoth"/>
                      </a:pPr>
                      <a:r>
                        <a:rPr lang="en-US" b="1" dirty="0" smtClean="0">
                          <a:solidFill>
                            <a:schemeClr val="bg1"/>
                          </a:solidFill>
                        </a:rPr>
                        <a:t>Create Query</a:t>
                      </a:r>
                      <a:r>
                        <a:rPr lang="en-US" b="1" baseline="0" dirty="0" smtClean="0">
                          <a:solidFill>
                            <a:schemeClr val="bg1"/>
                          </a:solidFill>
                        </a:rPr>
                        <a:t> </a:t>
                      </a:r>
                      <a:r>
                        <a:rPr lang="en-US" b="1" dirty="0" smtClean="0">
                          <a:solidFill>
                            <a:schemeClr val="bg1"/>
                          </a:solidFill>
                        </a:rPr>
                        <a:t>Message</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Create</a:t>
                      </a:r>
                      <a:r>
                        <a:rPr lang="en-US" baseline="0" dirty="0" smtClean="0"/>
                        <a:t> query</a:t>
                      </a:r>
                      <a:r>
                        <a:rPr lang="en-US" dirty="0" smtClean="0"/>
                        <a:t> message test steps are design to test typical query messages that</a:t>
                      </a:r>
                      <a:r>
                        <a:rPr lang="en-US" baseline="0" dirty="0" smtClean="0"/>
                        <a:t> include</a:t>
                      </a:r>
                      <a:r>
                        <a:rPr lang="en-US" dirty="0" smtClean="0"/>
                        <a:t> patient demographic information required by the implementation guide. Specific test data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347472"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smtClean="0">
                          <a:ln>
                            <a:noFill/>
                          </a:ln>
                          <a:solidFill>
                            <a:srgbClr val="FFFFFF"/>
                          </a:solidFill>
                          <a:effectLst/>
                          <a:uLnTx/>
                          <a:uFillTx/>
                          <a:latin typeface="+mn-lt"/>
                          <a:ea typeface="+mn-ea"/>
                          <a:cs typeface="+mn-cs"/>
                        </a:rPr>
                        <a:t>(2) Receive Response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Receive response message based</a:t>
                      </a:r>
                      <a:r>
                        <a:rPr lang="en-US" baseline="0" dirty="0" smtClean="0"/>
                        <a:t> on query and display (1) evaluated history and forecast (2) too many patients found, or (3) no patients found. A juror document (inspection check list) is provided that indicates the content that is expected to be displayed.</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865050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smtClean="0"/>
              <a:t>Evaluated </a:t>
            </a:r>
            <a:r>
              <a:rPr lang="en-US" dirty="0"/>
              <a:t>Immunization History &amp; Immunization Forecast Testing Process</a:t>
            </a:r>
            <a:endParaRPr lang="en-US" dirty="0" smtClean="0"/>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28</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Patient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ADT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59719" cy="276999"/>
              </a:xfrm>
              <a:prstGeom prst="rect">
                <a:avLst/>
              </a:prstGeom>
              <a:solidFill>
                <a:srgbClr val="CCECFF"/>
              </a:solidFill>
              <a:ln w="9525">
                <a:noFill/>
                <a:miter lim="800000"/>
                <a:headEnd/>
                <a:tailEnd/>
              </a:ln>
            </p:spPr>
            <p:txBody>
              <a:bodyPr wrap="square">
                <a:spAutoFit/>
              </a:bodyPr>
              <a:lstStyle/>
              <a:p>
                <a:r>
                  <a:rPr lang="en-US" sz="1200" dirty="0" smtClean="0">
                    <a:latin typeface="Calibri" pitchFamily="34" charset="0"/>
                  </a:rPr>
                  <a:t>QBP Message</a:t>
                </a:r>
                <a:endParaRPr lang="en-US" sz="1200" dirty="0">
                  <a:latin typeface="Calibri" pitchFamily="34" charset="0"/>
                </a:endParaRPr>
              </a:p>
            </p:txBody>
          </p:sp>
        </p:grpSp>
        <p:sp>
          <p:nvSpPr>
            <p:cNvPr id="35" name="TextBox 18"/>
            <p:cNvSpPr txBox="1">
              <a:spLocks noChangeArrowheads="1"/>
            </p:cNvSpPr>
            <p:nvPr/>
          </p:nvSpPr>
          <p:spPr bwMode="auto">
            <a:xfrm>
              <a:off x="3356846" y="2135407"/>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QBP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66246" y="1785460"/>
                <a:ext cx="1003673" cy="276999"/>
              </a:xfrm>
              <a:prstGeom prst="rect">
                <a:avLst/>
              </a:prstGeom>
              <a:solidFill>
                <a:srgbClr val="CCECFF"/>
              </a:solidFill>
              <a:ln w="9525">
                <a:noFill/>
                <a:miter lim="800000"/>
                <a:headEnd/>
                <a:tailEnd/>
              </a:ln>
            </p:spPr>
            <p:txBody>
              <a:bodyPr wrap="none">
                <a:spAutoFit/>
              </a:bodyPr>
              <a:lstStyle/>
              <a:p>
                <a:r>
                  <a:rPr lang="en-US" sz="1200" dirty="0" smtClean="0">
                    <a:latin typeface="Calibri" pitchFamily="34" charset="0"/>
                  </a:rPr>
                  <a:t>RSP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sp>
          <p:nvSpPr>
            <p:cNvPr id="10261" name="TextBox 18"/>
            <p:cNvSpPr txBox="1">
              <a:spLocks noChangeArrowheads="1"/>
            </p:cNvSpPr>
            <p:nvPr/>
          </p:nvSpPr>
          <p:spPr bwMode="auto">
            <a:xfrm>
              <a:off x="7315200" y="205895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RSP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a:t>
            </a:r>
            <a:r>
              <a:rPr lang="en-US" sz="1400" dirty="0" smtClean="0">
                <a:latin typeface="+mn-lt"/>
              </a:rPr>
              <a:t>HIT Module is </a:t>
            </a:r>
            <a:r>
              <a:rPr lang="en-US" sz="1400" dirty="0">
                <a:latin typeface="+mn-lt"/>
              </a:rPr>
              <a:t>the system being tested. The HIT Module is required to </a:t>
            </a:r>
            <a:r>
              <a:rPr lang="en-US" sz="1400" dirty="0" smtClean="0">
                <a:latin typeface="+mn-lt"/>
              </a:rPr>
              <a:t>create QBP messages and consume RSP messages </a:t>
            </a:r>
            <a:r>
              <a:rPr lang="en-US" sz="1400" dirty="0">
                <a:latin typeface="+mn-lt"/>
              </a:rPr>
              <a:t>that conform to the referenced standards </a:t>
            </a:r>
            <a:r>
              <a:rPr lang="en-US" sz="1400" dirty="0" smtClean="0">
                <a:latin typeface="+mn-lt"/>
              </a:rPr>
              <a:t>(see </a:t>
            </a:r>
            <a:r>
              <a:rPr lang="en-US" sz="1400" dirty="0">
                <a:latin typeface="+mn-lt"/>
              </a:rPr>
              <a:t>previous slides</a:t>
            </a:r>
            <a:r>
              <a:rPr lang="en-US" sz="1400" dirty="0" smtClean="0">
                <a:latin typeface="+mn-lt"/>
              </a:rPr>
              <a:t>).</a:t>
            </a:r>
            <a:endParaRPr lang="en-US" sz="1400" dirty="0">
              <a:latin typeface="+mn-lt"/>
            </a:endParaRPr>
          </a:p>
          <a:p>
            <a:pPr marL="342900" indent="-342900">
              <a:buFont typeface="Franklin Gothic Demi" pitchFamily="34" charset="0"/>
              <a:buAutoNum type="arabicPeriod"/>
            </a:pPr>
            <a:r>
              <a:rPr lang="en-US" sz="1400" dirty="0">
                <a:latin typeface="+mn-lt"/>
              </a:rPr>
              <a:t>Test data can be entered into HIT Module directly via the </a:t>
            </a:r>
            <a:r>
              <a:rPr lang="en-US" sz="1400" dirty="0" smtClean="0">
                <a:latin typeface="+mn-lt"/>
              </a:rPr>
              <a:t>Module’s </a:t>
            </a:r>
            <a:r>
              <a:rPr lang="en-US" sz="1400" dirty="0">
                <a:latin typeface="+mn-lt"/>
              </a:rPr>
              <a:t>user interface or </a:t>
            </a:r>
            <a:r>
              <a:rPr lang="en-US" sz="1400" dirty="0" smtClean="0">
                <a:latin typeface="+mn-lt"/>
              </a:rPr>
              <a:t>can be </a:t>
            </a:r>
            <a:r>
              <a:rPr lang="en-US" sz="1400" dirty="0">
                <a:latin typeface="+mn-lt"/>
              </a:rPr>
              <a:t>imported via an incoming </a:t>
            </a:r>
            <a:r>
              <a:rPr lang="en-US" sz="1400" dirty="0" smtClean="0">
                <a:latin typeface="+mn-lt"/>
              </a:rPr>
              <a:t>message.</a:t>
            </a:r>
            <a:endParaRPr lang="en-US" sz="1400" dirty="0">
              <a:latin typeface="+mn-lt"/>
            </a:endParaRPr>
          </a:p>
          <a:p>
            <a:pPr marL="342900" indent="-342900">
              <a:buFont typeface="Franklin Gothic Demi" pitchFamily="34" charset="0"/>
              <a:buAutoNum type="arabicPeriod"/>
            </a:pPr>
            <a:r>
              <a:rPr lang="en-US" sz="1400" dirty="0">
                <a:latin typeface="+mn-lt"/>
              </a:rPr>
              <a:t>The HIT Module is expected to process the test data to create a </a:t>
            </a:r>
            <a:r>
              <a:rPr lang="en-US" sz="1400" dirty="0" smtClean="0">
                <a:latin typeface="+mn-lt"/>
              </a:rPr>
              <a:t>QBP message</a:t>
            </a:r>
            <a:r>
              <a:rPr lang="en-US" sz="1400" dirty="0">
                <a:latin typeface="+mn-lt"/>
              </a:rPr>
              <a:t>. This message is </a:t>
            </a:r>
            <a:r>
              <a:rPr lang="en-US" sz="1400" dirty="0" smtClean="0">
                <a:latin typeface="+mn-lt"/>
              </a:rPr>
              <a:t>imported </a:t>
            </a:r>
            <a:r>
              <a:rPr lang="en-US" sz="1400" dirty="0">
                <a:latin typeface="+mn-lt"/>
              </a:rPr>
              <a:t>into the testing tool for </a:t>
            </a:r>
            <a:r>
              <a:rPr lang="en-US" sz="1400" dirty="0" smtClean="0">
                <a:latin typeface="+mn-lt"/>
              </a:rPr>
              <a:t>validation (Test Step 1 – Z44 QBP). </a:t>
            </a:r>
            <a:r>
              <a:rPr lang="en-US" sz="1400" dirty="0">
                <a:latin typeface="+mn-lt"/>
              </a:rPr>
              <a:t>The HIT Module is expected to </a:t>
            </a:r>
            <a:r>
              <a:rPr lang="en-US" sz="1400" dirty="0" smtClean="0">
                <a:latin typeface="+mn-lt"/>
              </a:rPr>
              <a:t>process an RSP message and display the Evaluated Immunization History &amp; Forecast if received. The RSP </a:t>
            </a:r>
            <a:r>
              <a:rPr lang="en-US" sz="1400" dirty="0">
                <a:latin typeface="+mn-lt"/>
              </a:rPr>
              <a:t>message is </a:t>
            </a:r>
            <a:r>
              <a:rPr lang="en-US" sz="1400" dirty="0" smtClean="0">
                <a:latin typeface="+mn-lt"/>
              </a:rPr>
              <a:t>imported from the </a:t>
            </a:r>
            <a:r>
              <a:rPr lang="en-US" sz="1400" dirty="0">
                <a:latin typeface="+mn-lt"/>
              </a:rPr>
              <a:t>testing tool </a:t>
            </a:r>
            <a:r>
              <a:rPr lang="en-US" sz="1400" dirty="0" smtClean="0">
                <a:latin typeface="+mn-lt"/>
              </a:rPr>
              <a:t>into </a:t>
            </a:r>
            <a:r>
              <a:rPr lang="en-US" sz="1400" dirty="0">
                <a:latin typeface="+mn-lt"/>
              </a:rPr>
              <a:t>the HIT </a:t>
            </a:r>
            <a:r>
              <a:rPr lang="en-US" sz="1400" dirty="0" smtClean="0">
                <a:latin typeface="+mn-lt"/>
              </a:rPr>
              <a:t>Module (Tests Step 2 – Z42 or Z33 RSP). </a:t>
            </a:r>
            <a:endParaRPr lang="en-US" sz="1400" dirty="0">
              <a:latin typeface="+mn-lt"/>
            </a:endParaRPr>
          </a:p>
          <a:p>
            <a:pPr marL="342900" indent="-342900">
              <a:buFont typeface="Franklin Gothic Demi" pitchFamily="34" charset="0"/>
              <a:buAutoNum type="arabicPeriod"/>
            </a:pPr>
            <a:r>
              <a:rPr lang="en-US" sz="1400" dirty="0">
                <a:latin typeface="+mn-lt"/>
              </a:rPr>
              <a:t>Test data are available through the Test Tool via the Test </a:t>
            </a:r>
            <a:r>
              <a:rPr lang="en-US" sz="1400" dirty="0" smtClean="0">
                <a:latin typeface="+mn-lt"/>
              </a:rPr>
              <a:t>Steps in the Test Cases. </a:t>
            </a:r>
            <a:r>
              <a:rPr lang="en-US" sz="1400" dirty="0">
                <a:latin typeface="+mn-lt"/>
              </a:rPr>
              <a:t>Each Test </a:t>
            </a:r>
            <a:r>
              <a:rPr lang="en-US" sz="1400" dirty="0" smtClean="0">
                <a:latin typeface="+mn-lt"/>
              </a:rPr>
              <a:t>Step includes </a:t>
            </a:r>
            <a:r>
              <a:rPr lang="en-US" sz="1400" dirty="0">
                <a:latin typeface="+mn-lt"/>
              </a:rPr>
              <a:t>a Test Story that provides the context, a Test Data Specification that lists the test data, </a:t>
            </a:r>
            <a:r>
              <a:rPr lang="en-US" sz="1400" dirty="0" smtClean="0">
                <a:latin typeface="+mn-lt"/>
              </a:rPr>
              <a:t>a </a:t>
            </a:r>
            <a:r>
              <a:rPr lang="en-US" sz="1400" dirty="0">
                <a:latin typeface="+mn-lt"/>
              </a:rPr>
              <a:t>Message Content Data Sheet that shows the conformant message (in a table format</a:t>
            </a:r>
            <a:r>
              <a:rPr lang="en-US" sz="1400" dirty="0" smtClean="0">
                <a:latin typeface="+mn-lt"/>
              </a:rPr>
              <a:t>), and a Juror Document (for RSP Test Steps).</a:t>
            </a:r>
            <a:endParaRPr lang="en-US" sz="1400" dirty="0">
              <a:latin typeface="+mn-lt"/>
            </a:endParaRPr>
          </a:p>
        </p:txBody>
      </p:sp>
    </p:spTree>
    <p:extLst>
      <p:ext uri="{BB962C8B-B14F-4D97-AF65-F5344CB8AC3E}">
        <p14:creationId xmlns:p14="http://schemas.microsoft.com/office/powerpoint/2010/main" val="3850462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Testing Workflow Diagram (Test Step 1 – Z44 QBP)</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QBP message </a:t>
            </a:r>
            <a:r>
              <a:rPr lang="en-US" sz="2000" dirty="0"/>
              <a:t>test 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Tree>
    <p:extLst>
      <p:ext uri="{BB962C8B-B14F-4D97-AF65-F5344CB8AC3E}">
        <p14:creationId xmlns:p14="http://schemas.microsoft.com/office/powerpoint/2010/main" val="152313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22"/>
          <p:cNvSpPr>
            <a:spLocks noChangeArrowheads="1"/>
          </p:cNvSpPr>
          <p:nvPr/>
        </p:nvSpPr>
        <p:spPr bwMode="auto">
          <a:xfrm>
            <a:off x="152400" y="743343"/>
            <a:ext cx="8848084" cy="5354945"/>
          </a:xfrm>
          <a:prstGeom prst="roundRect">
            <a:avLst>
              <a:gd name="adj" fmla="val 4311"/>
            </a:avLst>
          </a:prstGeom>
          <a:gradFill rotWithShape="1">
            <a:gsLst>
              <a:gs pos="0">
                <a:srgbClr val="BAD6F0"/>
              </a:gs>
              <a:gs pos="100000">
                <a:srgbClr val="E8F1FA"/>
              </a:gs>
            </a:gsLst>
            <a:lin ang="5400000" scaled="1"/>
          </a:gradFill>
          <a:ln w="9525">
            <a:solidFill>
              <a:srgbClr val="000000"/>
            </a:solidFill>
            <a:round/>
            <a:headEnd/>
            <a:tailEnd/>
          </a:ln>
          <a:effectLst>
            <a:outerShdw dist="35921" dir="2700000" algn="ctr" rotWithShape="0">
              <a:srgbClr val="808080">
                <a:alpha val="50000"/>
              </a:srgbClr>
            </a:outerShdw>
          </a:effec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endParaRPr lang="en-US" altLang="en-US" sz="2400" dirty="0" smtClean="0">
              <a:solidFill>
                <a:srgbClr val="000000"/>
              </a:solidFill>
              <a:latin typeface="Times New Roman" pitchFamily="18" charset="0"/>
              <a:cs typeface="+mn-cs"/>
            </a:endParaRPr>
          </a:p>
        </p:txBody>
      </p:sp>
      <p:cxnSp>
        <p:nvCxnSpPr>
          <p:cNvPr id="107" name="Elbow Connector 106"/>
          <p:cNvCxnSpPr/>
          <p:nvPr/>
        </p:nvCxnSpPr>
        <p:spPr bwMode="auto">
          <a:xfrm rot="16200000" flipH="1">
            <a:off x="4001819" y="3220860"/>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2" name="Title 1"/>
          <p:cNvSpPr>
            <a:spLocks noGrp="1"/>
          </p:cNvSpPr>
          <p:nvPr>
            <p:ph type="title"/>
          </p:nvPr>
        </p:nvSpPr>
        <p:spPr/>
        <p:txBody>
          <a:bodyPr/>
          <a:lstStyle/>
          <a:p>
            <a:r>
              <a:rPr lang="en-US" dirty="0" smtClean="0"/>
              <a:t>Immunization Test Suite: Overview and Capabilities</a:t>
            </a:r>
            <a:endParaRPr lang="en-US" dirty="0"/>
          </a:p>
        </p:txBody>
      </p:sp>
      <p:sp>
        <p:nvSpPr>
          <p:cNvPr id="3" name="TextBox 2"/>
          <p:cNvSpPr txBox="1"/>
          <p:nvPr/>
        </p:nvSpPr>
        <p:spPr>
          <a:xfrm>
            <a:off x="200150" y="4494916"/>
            <a:ext cx="401908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Phase-by-phase testing</a:t>
            </a:r>
          </a:p>
          <a:p>
            <a:pPr marL="285750" indent="-285750">
              <a:buFont typeface="Arial" panose="020B0604020202020204" pitchFamily="34" charset="0"/>
              <a:buChar char="•"/>
            </a:pPr>
            <a:r>
              <a:rPr lang="en-US" sz="1400" dirty="0" smtClean="0"/>
              <a:t>Start simple and progress</a:t>
            </a:r>
          </a:p>
          <a:p>
            <a:pPr marL="285750" indent="-285750">
              <a:buFont typeface="Arial" panose="020B0604020202020204" pitchFamily="34" charset="0"/>
              <a:buChar char="•"/>
            </a:pPr>
            <a:r>
              <a:rPr lang="en-US" sz="1400" dirty="0" smtClean="0"/>
              <a:t>Independent—can enter at any stage </a:t>
            </a:r>
            <a:endParaRPr lang="en-US" sz="1400" dirty="0"/>
          </a:p>
          <a:p>
            <a:pPr marL="285750" indent="-285750">
              <a:buFont typeface="Arial" panose="020B0604020202020204" pitchFamily="34" charset="0"/>
              <a:buChar char="•"/>
            </a:pPr>
            <a:r>
              <a:rPr lang="en-US" sz="1400" dirty="0" smtClean="0">
                <a:solidFill>
                  <a:srgbClr val="FF0000"/>
                </a:solidFill>
              </a:rPr>
              <a:t>Phase 4 (ONC 2015 Certification Test Plan)</a:t>
            </a:r>
          </a:p>
          <a:p>
            <a:pPr marL="285750" indent="-285750">
              <a:buFont typeface="Arial" panose="020B0604020202020204" pitchFamily="34" charset="0"/>
              <a:buChar char="•"/>
            </a:pPr>
            <a:r>
              <a:rPr lang="en-US" sz="1400" dirty="0" smtClean="0"/>
              <a:t>Multiple levels within a phase</a:t>
            </a:r>
          </a:p>
          <a:p>
            <a:pPr marL="285750" indent="-285750">
              <a:buFont typeface="Arial" panose="020B0604020202020204" pitchFamily="34" charset="0"/>
              <a:buChar char="•"/>
            </a:pPr>
            <a:r>
              <a:rPr lang="en-US" sz="1400" dirty="0" smtClean="0"/>
              <a:t>Detailed test cases and associated data</a:t>
            </a:r>
            <a:endParaRPr lang="en-US" sz="1400" dirty="0"/>
          </a:p>
        </p:txBody>
      </p:sp>
      <p:grpSp>
        <p:nvGrpSpPr>
          <p:cNvPr id="93" name="Group 92"/>
          <p:cNvGrpSpPr/>
          <p:nvPr/>
        </p:nvGrpSpPr>
        <p:grpSpPr>
          <a:xfrm>
            <a:off x="923284" y="900746"/>
            <a:ext cx="2828151" cy="766663"/>
            <a:chOff x="543999" y="928720"/>
            <a:chExt cx="2828151" cy="766663"/>
          </a:xfrm>
        </p:grpSpPr>
        <p:sp>
          <p:nvSpPr>
            <p:cNvPr id="24" name="TextBox 23"/>
            <p:cNvSpPr txBox="1"/>
            <p:nvPr/>
          </p:nvSpPr>
          <p:spPr>
            <a:xfrm>
              <a:off x="1534058" y="1044066"/>
              <a:ext cx="1838092" cy="577081"/>
            </a:xfrm>
            <a:prstGeom prst="rect">
              <a:avLst/>
            </a:prstGeom>
            <a:noFill/>
          </p:spPr>
          <p:txBody>
            <a:bodyPr wrap="square" rtlCol="0">
              <a:spAutoFit/>
            </a:bodyPr>
            <a:lstStyle/>
            <a:p>
              <a:pPr marL="0" lvl="1" indent="-457200"/>
              <a:r>
                <a:rPr lang="en-US" sz="1050" dirty="0"/>
                <a:t>Validate </a:t>
              </a:r>
              <a:r>
                <a:rPr lang="en-US" sz="1050" dirty="0" smtClean="0"/>
                <a:t>message to </a:t>
              </a:r>
              <a:r>
                <a:rPr lang="en-US" sz="1050" dirty="0"/>
                <a:t>SOAP </a:t>
              </a:r>
              <a:r>
                <a:rPr lang="en-US" sz="1050" dirty="0" smtClean="0"/>
                <a:t>schema and to </a:t>
              </a:r>
              <a:r>
                <a:rPr lang="en-US" sz="1050" dirty="0"/>
                <a:t>CDC </a:t>
              </a:r>
              <a:r>
                <a:rPr lang="en-US" sz="1050" dirty="0" smtClean="0"/>
                <a:t>WSDL</a:t>
              </a:r>
            </a:p>
            <a:p>
              <a:pPr marL="0" lvl="1" indent="-457200"/>
              <a:r>
                <a:rPr lang="en-US" sz="1050" dirty="0" smtClean="0"/>
                <a:t>[EHR-S and IIS]</a:t>
              </a:r>
              <a:endParaRPr lang="en-US" sz="1050" dirty="0"/>
            </a:p>
          </p:txBody>
        </p:sp>
        <p:grpSp>
          <p:nvGrpSpPr>
            <p:cNvPr id="53" name="Group 52"/>
            <p:cNvGrpSpPr/>
            <p:nvPr/>
          </p:nvGrpSpPr>
          <p:grpSpPr>
            <a:xfrm>
              <a:off x="543999" y="928720"/>
              <a:ext cx="990059" cy="766663"/>
              <a:chOff x="-5029" y="3255963"/>
              <a:chExt cx="990059" cy="766663"/>
            </a:xfrm>
          </p:grpSpPr>
          <p:grpSp>
            <p:nvGrpSpPr>
              <p:cNvPr id="14" name="Group 13"/>
              <p:cNvGrpSpPr/>
              <p:nvPr/>
            </p:nvGrpSpPr>
            <p:grpSpPr>
              <a:xfrm>
                <a:off x="-5029" y="3298419"/>
                <a:ext cx="990059" cy="724207"/>
                <a:chOff x="-5029" y="3298419"/>
                <a:chExt cx="990059" cy="724207"/>
              </a:xfrm>
            </p:grpSpPr>
            <p:sp>
              <p:nvSpPr>
                <p:cNvPr id="36" name="Rounded Rectangle 35"/>
                <p:cNvSpPr/>
                <p:nvPr/>
              </p:nvSpPr>
              <p:spPr bwMode="auto">
                <a:xfrm>
                  <a:off x="51572" y="3298419"/>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5" name="TextBox 34"/>
                <p:cNvSpPr txBox="1"/>
                <p:nvPr/>
              </p:nvSpPr>
              <p:spPr>
                <a:xfrm>
                  <a:off x="-5029" y="3360441"/>
                  <a:ext cx="990059"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SOAP Envelope 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7" name="Oval 18"/>
              <p:cNvSpPr>
                <a:spLocks noChangeArrowheads="1"/>
              </p:cNvSpPr>
              <p:nvPr/>
            </p:nvSpPr>
            <p:spPr bwMode="auto">
              <a:xfrm>
                <a:off x="0" y="325596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1</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92" name="Group 91"/>
          <p:cNvGrpSpPr/>
          <p:nvPr/>
        </p:nvGrpSpPr>
        <p:grpSpPr>
          <a:xfrm>
            <a:off x="2101311" y="1706244"/>
            <a:ext cx="3590044" cy="787767"/>
            <a:chOff x="1739761" y="1734218"/>
            <a:chExt cx="3590044" cy="787767"/>
          </a:xfrm>
        </p:grpSpPr>
        <p:sp>
          <p:nvSpPr>
            <p:cNvPr id="26" name="TextBox 25"/>
            <p:cNvSpPr txBox="1"/>
            <p:nvPr/>
          </p:nvSpPr>
          <p:spPr>
            <a:xfrm>
              <a:off x="2743200" y="1864808"/>
              <a:ext cx="2586605" cy="577081"/>
            </a:xfrm>
            <a:prstGeom prst="rect">
              <a:avLst/>
            </a:prstGeom>
            <a:noFill/>
          </p:spPr>
          <p:txBody>
            <a:bodyPr wrap="square" rtlCol="0">
              <a:spAutoFit/>
            </a:bodyPr>
            <a:lstStyle/>
            <a:p>
              <a:pPr marL="0" lvl="1" indent="-457200"/>
              <a:r>
                <a:rPr lang="en-US" sz="1050" dirty="0">
                  <a:solidFill>
                    <a:srgbClr val="000000"/>
                  </a:solidFill>
                  <a:ea typeface="ＭＳ Ｐゴシック" charset="0"/>
                </a:rPr>
                <a:t>Echo </a:t>
              </a:r>
              <a:r>
                <a:rPr lang="en-US" sz="1050" dirty="0" smtClean="0">
                  <a:solidFill>
                    <a:srgbClr val="000000"/>
                  </a:solidFill>
                  <a:ea typeface="ＭＳ Ｐゴシック" charset="0"/>
                </a:rPr>
                <a:t>back; </a:t>
              </a:r>
              <a:r>
                <a:rPr lang="en-US" sz="1050" dirty="0">
                  <a:solidFill>
                    <a:srgbClr val="000000"/>
                  </a:solidFill>
                  <a:ea typeface="ＭＳ Ｐゴシック" charset="0"/>
                </a:rPr>
                <a:t>Fault generation </a:t>
              </a:r>
              <a:r>
                <a:rPr lang="en-US" sz="1050" dirty="0" smtClean="0">
                  <a:solidFill>
                    <a:srgbClr val="000000"/>
                  </a:solidFill>
                  <a:ea typeface="ＭＳ Ｐゴシック" charset="0"/>
                </a:rPr>
                <a:t>(Authentication; Message Size, etc.)</a:t>
              </a:r>
            </a:p>
            <a:p>
              <a:pPr marL="0" lvl="1" indent="-457200"/>
              <a:r>
                <a:rPr lang="en-US" sz="1050" dirty="0" smtClean="0">
                  <a:solidFill>
                    <a:srgbClr val="000000"/>
                  </a:solidFill>
                  <a:ea typeface="ＭＳ Ｐゴシック" charset="0"/>
                </a:rPr>
                <a:t>[EHR-S and IIS] </a:t>
              </a:r>
              <a:endParaRPr lang="en-US" sz="1050" dirty="0">
                <a:solidFill>
                  <a:srgbClr val="000000"/>
                </a:solidFill>
                <a:ea typeface="ＭＳ Ｐゴシック" charset="0"/>
              </a:endParaRPr>
            </a:p>
          </p:txBody>
        </p:sp>
        <p:grpSp>
          <p:nvGrpSpPr>
            <p:cNvPr id="54" name="Group 53"/>
            <p:cNvGrpSpPr/>
            <p:nvPr/>
          </p:nvGrpSpPr>
          <p:grpSpPr>
            <a:xfrm>
              <a:off x="1739761" y="1734218"/>
              <a:ext cx="1059618" cy="787767"/>
              <a:chOff x="51572" y="2265363"/>
              <a:chExt cx="1059618" cy="787767"/>
            </a:xfrm>
          </p:grpSpPr>
          <p:grpSp>
            <p:nvGrpSpPr>
              <p:cNvPr id="13" name="Group 12"/>
              <p:cNvGrpSpPr/>
              <p:nvPr/>
            </p:nvGrpSpPr>
            <p:grpSpPr>
              <a:xfrm>
                <a:off x="51572" y="2328923"/>
                <a:ext cx="1059618" cy="724207"/>
                <a:chOff x="51572" y="2328923"/>
                <a:chExt cx="1059618" cy="724207"/>
              </a:xfrm>
            </p:grpSpPr>
            <p:sp>
              <p:nvSpPr>
                <p:cNvPr id="38" name="Rounded Rectangle 37"/>
                <p:cNvSpPr/>
                <p:nvPr/>
              </p:nvSpPr>
              <p:spPr bwMode="auto">
                <a:xfrm>
                  <a:off x="108173" y="2328923"/>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9" name="TextBox 38"/>
                <p:cNvSpPr txBox="1"/>
                <p:nvPr/>
              </p:nvSpPr>
              <p:spPr>
                <a:xfrm>
                  <a:off x="51572" y="2390945"/>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SOAP Connectivity 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8" name="Oval 18"/>
              <p:cNvSpPr>
                <a:spLocks noChangeArrowheads="1"/>
              </p:cNvSpPr>
              <p:nvPr/>
            </p:nvSpPr>
            <p:spPr bwMode="auto">
              <a:xfrm>
                <a:off x="55563" y="226536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2</a:t>
                </a:r>
              </a:p>
            </p:txBody>
          </p:sp>
        </p:grpSp>
      </p:grpSp>
      <p:grpSp>
        <p:nvGrpSpPr>
          <p:cNvPr id="57" name="Group 56"/>
          <p:cNvGrpSpPr/>
          <p:nvPr/>
        </p:nvGrpSpPr>
        <p:grpSpPr>
          <a:xfrm>
            <a:off x="5867089" y="4252801"/>
            <a:ext cx="1059618" cy="780730"/>
            <a:chOff x="7821457" y="885183"/>
            <a:chExt cx="1059618" cy="780730"/>
          </a:xfrm>
        </p:grpSpPr>
        <p:grpSp>
          <p:nvGrpSpPr>
            <p:cNvPr id="16" name="Group 15"/>
            <p:cNvGrpSpPr/>
            <p:nvPr/>
          </p:nvGrpSpPr>
          <p:grpSpPr>
            <a:xfrm>
              <a:off x="7821457" y="941706"/>
              <a:ext cx="1059618" cy="724207"/>
              <a:chOff x="7821457" y="941706"/>
              <a:chExt cx="1059618" cy="724207"/>
            </a:xfrm>
          </p:grpSpPr>
          <p:sp>
            <p:nvSpPr>
              <p:cNvPr id="44" name="Rounded Rectangle 43"/>
              <p:cNvSpPr/>
              <p:nvPr/>
            </p:nvSpPr>
            <p:spPr bwMode="auto">
              <a:xfrm>
                <a:off x="7878058" y="941706"/>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5" name="TextBox 44"/>
              <p:cNvSpPr txBox="1"/>
              <p:nvPr/>
            </p:nvSpPr>
            <p:spPr>
              <a:xfrm>
                <a:off x="7821457" y="1003728"/>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EHR-S Functional 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9" name="Oval 18"/>
            <p:cNvSpPr>
              <a:spLocks noChangeArrowheads="1"/>
            </p:cNvSpPr>
            <p:nvPr/>
          </p:nvSpPr>
          <p:spPr bwMode="auto">
            <a:xfrm>
              <a:off x="7821457" y="88518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9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5a</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95" name="Group 94"/>
          <p:cNvGrpSpPr/>
          <p:nvPr/>
        </p:nvGrpSpPr>
        <p:grpSpPr>
          <a:xfrm>
            <a:off x="3239750" y="2548915"/>
            <a:ext cx="3083135" cy="778987"/>
            <a:chOff x="2891098" y="2576889"/>
            <a:chExt cx="3083135" cy="778987"/>
          </a:xfrm>
        </p:grpSpPr>
        <p:sp>
          <p:nvSpPr>
            <p:cNvPr id="27" name="TextBox 26"/>
            <p:cNvSpPr txBox="1"/>
            <p:nvPr/>
          </p:nvSpPr>
          <p:spPr>
            <a:xfrm>
              <a:off x="3962400" y="2691854"/>
              <a:ext cx="2011833" cy="577081"/>
            </a:xfrm>
            <a:prstGeom prst="rect">
              <a:avLst/>
            </a:prstGeom>
            <a:noFill/>
          </p:spPr>
          <p:txBody>
            <a:bodyPr wrap="square" rtlCol="0">
              <a:spAutoFit/>
            </a:bodyPr>
            <a:lstStyle/>
            <a:p>
              <a:pPr marL="0" lvl="1"/>
              <a:r>
                <a:rPr lang="en-US" sz="1050" dirty="0" smtClean="0"/>
                <a:t>Cut-n-paste; validate message </a:t>
              </a:r>
              <a:r>
                <a:rPr lang="en-US" sz="1050" dirty="0"/>
                <a:t>structure and most </a:t>
              </a:r>
              <a:r>
                <a:rPr lang="en-US" sz="1050" dirty="0" smtClean="0"/>
                <a:t>vocabulary</a:t>
              </a:r>
            </a:p>
            <a:p>
              <a:pPr marL="0" lvl="1"/>
              <a:r>
                <a:rPr lang="en-US" sz="1050" dirty="0" smtClean="0">
                  <a:solidFill>
                    <a:srgbClr val="000000"/>
                  </a:solidFill>
                  <a:ea typeface="ＭＳ Ｐゴシック" charset="0"/>
                </a:rPr>
                <a:t>[EHR-S and IIS]</a:t>
              </a:r>
              <a:endParaRPr lang="en-US" sz="1050" dirty="0">
                <a:solidFill>
                  <a:srgbClr val="000000"/>
                </a:solidFill>
                <a:ea typeface="ＭＳ Ｐゴシック" charset="0"/>
              </a:endParaRPr>
            </a:p>
          </p:txBody>
        </p:sp>
        <p:grpSp>
          <p:nvGrpSpPr>
            <p:cNvPr id="94" name="Group 93"/>
            <p:cNvGrpSpPr/>
            <p:nvPr/>
          </p:nvGrpSpPr>
          <p:grpSpPr>
            <a:xfrm>
              <a:off x="2891098" y="2576889"/>
              <a:ext cx="1167846" cy="778987"/>
              <a:chOff x="2891098" y="2576889"/>
              <a:chExt cx="1167846" cy="778987"/>
            </a:xfrm>
          </p:grpSpPr>
          <p:grpSp>
            <p:nvGrpSpPr>
              <p:cNvPr id="19" name="Group 18"/>
              <p:cNvGrpSpPr/>
              <p:nvPr/>
            </p:nvGrpSpPr>
            <p:grpSpPr>
              <a:xfrm>
                <a:off x="2891098" y="2631669"/>
                <a:ext cx="1167846" cy="724207"/>
                <a:chOff x="1254405" y="3253586"/>
                <a:chExt cx="1167846" cy="724207"/>
              </a:xfrm>
            </p:grpSpPr>
            <p:sp>
              <p:nvSpPr>
                <p:cNvPr id="40" name="Rounded Rectangle 39"/>
                <p:cNvSpPr/>
                <p:nvPr/>
              </p:nvSpPr>
              <p:spPr bwMode="auto">
                <a:xfrm>
                  <a:off x="1371599" y="3253586"/>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1" name="TextBox 40"/>
                <p:cNvSpPr txBox="1"/>
                <p:nvPr/>
              </p:nvSpPr>
              <p:spPr>
                <a:xfrm>
                  <a:off x="1254405" y="3298419"/>
                  <a:ext cx="1167846"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HL7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Context-free</a:t>
                  </a: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0" name="Oval 18"/>
              <p:cNvSpPr>
                <a:spLocks noChangeArrowheads="1"/>
              </p:cNvSpPr>
              <p:nvPr/>
            </p:nvSpPr>
            <p:spPr bwMode="auto">
              <a:xfrm>
                <a:off x="2958433" y="2576889"/>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90" name="Group 89"/>
          <p:cNvGrpSpPr/>
          <p:nvPr/>
        </p:nvGrpSpPr>
        <p:grpSpPr>
          <a:xfrm>
            <a:off x="4523509" y="3365695"/>
            <a:ext cx="3181575" cy="800407"/>
            <a:chOff x="4141543" y="3393669"/>
            <a:chExt cx="3181575" cy="800407"/>
          </a:xfrm>
        </p:grpSpPr>
        <p:sp>
          <p:nvSpPr>
            <p:cNvPr id="28" name="TextBox 27"/>
            <p:cNvSpPr txBox="1"/>
            <p:nvPr/>
          </p:nvSpPr>
          <p:spPr>
            <a:xfrm>
              <a:off x="5250792" y="3480187"/>
              <a:ext cx="2072326" cy="577081"/>
            </a:xfrm>
            <a:prstGeom prst="rect">
              <a:avLst/>
            </a:prstGeom>
            <a:noFill/>
          </p:spPr>
          <p:txBody>
            <a:bodyPr wrap="square" rtlCol="0">
              <a:spAutoFit/>
            </a:bodyPr>
            <a:lstStyle/>
            <a:p>
              <a:pPr marL="0" lvl="1"/>
              <a:r>
                <a:rPr lang="en-US" sz="1050" dirty="0" smtClean="0"/>
                <a:t>Cut-n-paste; validate message against test cases and test data</a:t>
              </a:r>
            </a:p>
            <a:p>
              <a:pPr marL="0" lvl="1"/>
              <a:r>
                <a:rPr lang="en-US" sz="1050" dirty="0">
                  <a:solidFill>
                    <a:srgbClr val="000000"/>
                  </a:solidFill>
                  <a:ea typeface="ＭＳ Ｐゴシック" charset="0"/>
                </a:rPr>
                <a:t>[EHR-S and </a:t>
              </a:r>
              <a:r>
                <a:rPr lang="en-US" sz="1050" dirty="0" smtClean="0">
                  <a:solidFill>
                    <a:srgbClr val="000000"/>
                  </a:solidFill>
                  <a:ea typeface="ＭＳ Ｐゴシック" charset="0"/>
                </a:rPr>
                <a:t>IIS]</a:t>
              </a:r>
              <a:endParaRPr lang="en-US" sz="1050" dirty="0">
                <a:solidFill>
                  <a:srgbClr val="000000"/>
                </a:solidFill>
                <a:ea typeface="ＭＳ Ｐゴシック" charset="0"/>
              </a:endParaRPr>
            </a:p>
          </p:txBody>
        </p:sp>
        <p:grpSp>
          <p:nvGrpSpPr>
            <p:cNvPr id="56" name="Group 55"/>
            <p:cNvGrpSpPr/>
            <p:nvPr/>
          </p:nvGrpSpPr>
          <p:grpSpPr>
            <a:xfrm>
              <a:off x="4141543" y="3393669"/>
              <a:ext cx="1167846" cy="800407"/>
              <a:chOff x="1465402" y="533400"/>
              <a:chExt cx="1167846" cy="800407"/>
            </a:xfrm>
          </p:grpSpPr>
          <p:grpSp>
            <p:nvGrpSpPr>
              <p:cNvPr id="15" name="Group 14"/>
              <p:cNvGrpSpPr/>
              <p:nvPr/>
            </p:nvGrpSpPr>
            <p:grpSpPr>
              <a:xfrm>
                <a:off x="1465402" y="609600"/>
                <a:ext cx="1167846" cy="724207"/>
                <a:chOff x="1465402" y="609600"/>
                <a:chExt cx="1167846" cy="724207"/>
              </a:xfrm>
            </p:grpSpPr>
            <p:sp>
              <p:nvSpPr>
                <p:cNvPr id="42" name="Rounded Rectangle 41"/>
                <p:cNvSpPr/>
                <p:nvPr/>
              </p:nvSpPr>
              <p:spPr bwMode="auto">
                <a:xfrm>
                  <a:off x="1523999" y="609600"/>
                  <a:ext cx="1050652"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3" name="TextBox 42"/>
                <p:cNvSpPr txBox="1"/>
                <p:nvPr/>
              </p:nvSpPr>
              <p:spPr>
                <a:xfrm>
                  <a:off x="1465402" y="663926"/>
                  <a:ext cx="1167846" cy="615553"/>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HL7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Context-based</a:t>
                  </a:r>
                  <a:r>
                    <a:rPr kumimoji="0" lang="en-US" sz="12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1" name="Oval 18"/>
              <p:cNvSpPr>
                <a:spLocks noChangeArrowheads="1"/>
              </p:cNvSpPr>
              <p:nvPr/>
            </p:nvSpPr>
            <p:spPr bwMode="auto">
              <a:xfrm>
                <a:off x="1465402" y="533400"/>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4</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58" name="Group 57"/>
          <p:cNvGrpSpPr/>
          <p:nvPr/>
        </p:nvGrpSpPr>
        <p:grpSpPr>
          <a:xfrm>
            <a:off x="5885822" y="5104253"/>
            <a:ext cx="1059618" cy="758924"/>
            <a:chOff x="7973857" y="1831876"/>
            <a:chExt cx="1059618" cy="758924"/>
          </a:xfrm>
        </p:grpSpPr>
        <p:grpSp>
          <p:nvGrpSpPr>
            <p:cNvPr id="17" name="Group 16"/>
            <p:cNvGrpSpPr/>
            <p:nvPr/>
          </p:nvGrpSpPr>
          <p:grpSpPr>
            <a:xfrm>
              <a:off x="7973857" y="1866593"/>
              <a:ext cx="1059618" cy="724207"/>
              <a:chOff x="7973857" y="1866593"/>
              <a:chExt cx="1059618" cy="724207"/>
            </a:xfrm>
          </p:grpSpPr>
          <p:sp>
            <p:nvSpPr>
              <p:cNvPr id="46" name="Rounded Rectangle 45"/>
              <p:cNvSpPr/>
              <p:nvPr/>
            </p:nvSpPr>
            <p:spPr bwMode="auto">
              <a:xfrm>
                <a:off x="8030458" y="1866593"/>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47" name="TextBox 46"/>
              <p:cNvSpPr txBox="1"/>
              <p:nvPr/>
            </p:nvSpPr>
            <p:spPr>
              <a:xfrm>
                <a:off x="7973857" y="1928615"/>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IIS Functional Testing</a:t>
                </a:r>
                <a:endParaRPr kumimoji="0" lang="en-US" sz="7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2" name="Oval 18"/>
            <p:cNvSpPr>
              <a:spLocks noChangeArrowheads="1"/>
            </p:cNvSpPr>
            <p:nvPr/>
          </p:nvSpPr>
          <p:spPr bwMode="auto">
            <a:xfrm>
              <a:off x="7994494" y="1831876"/>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900" b="1" dirty="0" smtClean="0">
                  <a:solidFill>
                    <a:srgbClr val="FFFFFF"/>
                  </a:solidFill>
                  <a:latin typeface="Verdana" panose="020B0604030504040204" pitchFamily="34" charset="0"/>
                  <a:ea typeface="Verdana" panose="020B0604030504040204" pitchFamily="34" charset="0"/>
                  <a:cs typeface="Verdana" panose="020B0604030504040204" pitchFamily="34" charset="0"/>
                </a:rPr>
                <a:t>5b</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cxnSp>
        <p:nvCxnSpPr>
          <p:cNvPr id="69" name="Elbow Connector 68"/>
          <p:cNvCxnSpPr/>
          <p:nvPr/>
        </p:nvCxnSpPr>
        <p:spPr bwMode="auto">
          <a:xfrm rot="16200000" flipH="1">
            <a:off x="1563419" y="1563442"/>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2" name="Elbow Connector 71"/>
          <p:cNvCxnSpPr/>
          <p:nvPr/>
        </p:nvCxnSpPr>
        <p:spPr bwMode="auto">
          <a:xfrm rot="16200000" flipH="1">
            <a:off x="2769252" y="2385736"/>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4" name="Elbow Connector 73"/>
          <p:cNvCxnSpPr>
            <a:endCxn id="45" idx="1"/>
          </p:cNvCxnSpPr>
          <p:nvPr/>
        </p:nvCxnSpPr>
        <p:spPr bwMode="auto">
          <a:xfrm>
            <a:off x="5177556" y="4166102"/>
            <a:ext cx="689533" cy="505326"/>
          </a:xfrm>
          <a:prstGeom prst="bentConnector3">
            <a:avLst>
              <a:gd name="adj1" fmla="val -1293"/>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5" name="Elbow Connector 74"/>
          <p:cNvCxnSpPr/>
          <p:nvPr/>
        </p:nvCxnSpPr>
        <p:spPr bwMode="auto">
          <a:xfrm rot="16200000" flipH="1">
            <a:off x="4885204" y="4444393"/>
            <a:ext cx="1334972" cy="778390"/>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55" name="TextBox 54"/>
          <p:cNvSpPr txBox="1"/>
          <p:nvPr/>
        </p:nvSpPr>
        <p:spPr>
          <a:xfrm>
            <a:off x="6979946" y="4815712"/>
            <a:ext cx="1639538" cy="738664"/>
          </a:xfrm>
          <a:prstGeom prst="rect">
            <a:avLst/>
          </a:prstGeom>
          <a:noFill/>
        </p:spPr>
        <p:txBody>
          <a:bodyPr wrap="square" rtlCol="0">
            <a:spAutoFit/>
          </a:bodyPr>
          <a:lstStyle/>
          <a:p>
            <a:pPr marL="0" lvl="1"/>
            <a:r>
              <a:rPr lang="en-US" sz="1050" dirty="0" smtClean="0"/>
              <a:t>Interactive round-trip; scenario and functional testing</a:t>
            </a:r>
          </a:p>
          <a:p>
            <a:pPr marL="0" lvl="1"/>
            <a:r>
              <a:rPr lang="en-US" sz="1050" dirty="0" smtClean="0">
                <a:solidFill>
                  <a:srgbClr val="000000"/>
                </a:solidFill>
                <a:ea typeface="ＭＳ Ｐゴシック" charset="0"/>
              </a:rPr>
              <a:t>[End-to-end Testing]</a:t>
            </a:r>
            <a:endParaRPr lang="en-US" sz="1050" dirty="0">
              <a:solidFill>
                <a:srgbClr val="000000"/>
              </a:solidFill>
              <a:ea typeface="ＭＳ Ｐゴシック" charset="0"/>
            </a:endParaRPr>
          </a:p>
        </p:txBody>
      </p:sp>
      <p:sp>
        <p:nvSpPr>
          <p:cNvPr id="4" name="Rectangle 3"/>
          <p:cNvSpPr/>
          <p:nvPr/>
        </p:nvSpPr>
        <p:spPr bwMode="auto">
          <a:xfrm>
            <a:off x="8543284" y="966276"/>
            <a:ext cx="304800" cy="1582639"/>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Transport</a:t>
            </a:r>
          </a:p>
        </p:txBody>
      </p:sp>
      <p:sp>
        <p:nvSpPr>
          <p:cNvPr id="59" name="Rectangle 58"/>
          <p:cNvSpPr/>
          <p:nvPr/>
        </p:nvSpPr>
        <p:spPr bwMode="auto">
          <a:xfrm>
            <a:off x="8543284" y="4252801"/>
            <a:ext cx="304800" cy="1610376"/>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Functional</a:t>
            </a:r>
            <a:endParaRPr kumimoji="0" lang="en-US" sz="1400" b="1" i="0" u="none" strike="noStrike" cap="none" normalizeH="0" baseline="0" dirty="0" smtClean="0">
              <a:ln>
                <a:noFill/>
              </a:ln>
              <a:solidFill>
                <a:schemeClr val="tx1"/>
              </a:solidFill>
              <a:effectLst/>
              <a:latin typeface="Arial" charset="0"/>
            </a:endParaRPr>
          </a:p>
        </p:txBody>
      </p:sp>
      <p:sp>
        <p:nvSpPr>
          <p:cNvPr id="60" name="Rectangle 59"/>
          <p:cNvSpPr/>
          <p:nvPr/>
        </p:nvSpPr>
        <p:spPr bwMode="auto">
          <a:xfrm>
            <a:off x="8546875" y="2555014"/>
            <a:ext cx="304800" cy="1697787"/>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Content</a:t>
            </a:r>
            <a:endParaRPr kumimoji="0" lang="en-US" sz="1400" b="1" i="0" u="none" strike="noStrike" cap="none" normalizeH="0" baseline="0" dirty="0" smtClean="0">
              <a:ln>
                <a:noFill/>
              </a:ln>
              <a:solidFill>
                <a:schemeClr val="tx1"/>
              </a:solidFill>
              <a:effectLst/>
              <a:latin typeface="Arial" charset="0"/>
            </a:endParaRPr>
          </a:p>
        </p:txBody>
      </p:sp>
      <p:cxnSp>
        <p:nvCxnSpPr>
          <p:cNvPr id="6" name="Straight Connector 5"/>
          <p:cNvCxnSpPr/>
          <p:nvPr/>
        </p:nvCxnSpPr>
        <p:spPr bwMode="auto">
          <a:xfrm flipH="1">
            <a:off x="313684" y="2548915"/>
            <a:ext cx="823319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1" name="Straight Connector 60"/>
          <p:cNvCxnSpPr/>
          <p:nvPr/>
        </p:nvCxnSpPr>
        <p:spPr bwMode="auto">
          <a:xfrm flipH="1">
            <a:off x="310093" y="4251870"/>
            <a:ext cx="823319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62" name="Oval 18"/>
          <p:cNvSpPr>
            <a:spLocks noChangeArrowheads="1"/>
          </p:cNvSpPr>
          <p:nvPr/>
        </p:nvSpPr>
        <p:spPr bwMode="auto">
          <a:xfrm>
            <a:off x="4877307" y="4783549"/>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5</a:t>
            </a:r>
          </a:p>
        </p:txBody>
      </p:sp>
      <p:sp>
        <p:nvSpPr>
          <p:cNvPr id="7" name="5-Point Star 6"/>
          <p:cNvSpPr/>
          <p:nvPr/>
        </p:nvSpPr>
        <p:spPr bwMode="auto">
          <a:xfrm>
            <a:off x="4479110" y="3903837"/>
            <a:ext cx="304800" cy="290040"/>
          </a:xfrm>
          <a:prstGeom prst="star5">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ectangle 4"/>
          <p:cNvSpPr/>
          <p:nvPr/>
        </p:nvSpPr>
        <p:spPr>
          <a:xfrm>
            <a:off x="2550886" y="3907122"/>
            <a:ext cx="2076209" cy="307777"/>
          </a:xfrm>
          <a:prstGeom prst="rect">
            <a:avLst/>
          </a:prstGeom>
        </p:spPr>
        <p:txBody>
          <a:bodyPr wrap="none">
            <a:spAutoFit/>
          </a:bodyPr>
          <a:lstStyle/>
          <a:p>
            <a:r>
              <a:rPr lang="en-US" sz="1400" dirty="0">
                <a:solidFill>
                  <a:srgbClr val="FF0000"/>
                </a:solidFill>
              </a:rPr>
              <a:t>ONC 2015 Certification </a:t>
            </a:r>
            <a:endParaRPr lang="en-US" dirty="0"/>
          </a:p>
        </p:txBody>
      </p:sp>
    </p:spTree>
    <p:extLst>
      <p:ext uri="{BB962C8B-B14F-4D97-AF65-F5344CB8AC3E}">
        <p14:creationId xmlns:p14="http://schemas.microsoft.com/office/powerpoint/2010/main" val="1547770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smtClean="0"/>
              <a:t>Testing Workflow Diagram (Test Step 2 – Z42 or Z33 RSP)</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process RSP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314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61665"/>
          </a:xfrm>
        </p:spPr>
        <p:txBody>
          <a:bodyPr/>
          <a:lstStyle/>
          <a:p>
            <a:r>
              <a:rPr lang="en-US" dirty="0" smtClean="0"/>
              <a:t>Query/Response Test Cases Work Flow</a:t>
            </a:r>
            <a:endParaRPr lang="en-US" dirty="0"/>
          </a:p>
        </p:txBody>
      </p:sp>
      <p:sp>
        <p:nvSpPr>
          <p:cNvPr id="5" name="Content Placeholder 4"/>
          <p:cNvSpPr>
            <a:spLocks noGrp="1"/>
          </p:cNvSpPr>
          <p:nvPr>
            <p:ph idx="1"/>
          </p:nvPr>
        </p:nvSpPr>
        <p:spPr>
          <a:xfrm>
            <a:off x="381000" y="762000"/>
            <a:ext cx="8353425" cy="932126"/>
          </a:xfrm>
        </p:spPr>
        <p:txBody>
          <a:bodyPr>
            <a:normAutofit fontScale="62500" lnSpcReduction="20000"/>
          </a:bodyPr>
          <a:lstStyle/>
          <a:p>
            <a:pPr>
              <a:buClr>
                <a:srgbClr val="0070C0"/>
              </a:buClr>
              <a:buFont typeface="Wingdings" panose="05000000000000000000" pitchFamily="2" charset="2"/>
              <a:buChar char="Ø"/>
            </a:pPr>
            <a:r>
              <a:rPr lang="en-US" altLang="en-US" sz="2400" dirty="0" smtClean="0"/>
              <a:t>Test </a:t>
            </a:r>
            <a:r>
              <a:rPr lang="en-US" altLang="en-US" sz="2400" dirty="0"/>
              <a:t>the ability of an </a:t>
            </a:r>
            <a:r>
              <a:rPr lang="en-US" altLang="en-US" sz="2400" dirty="0" smtClean="0"/>
              <a:t>EHR-S to create </a:t>
            </a:r>
            <a:r>
              <a:rPr lang="en-US" altLang="en-US" sz="2400" dirty="0"/>
              <a:t>a valid immunization history query </a:t>
            </a:r>
            <a:r>
              <a:rPr lang="en-US" altLang="en-US" sz="2400" dirty="0" smtClean="0"/>
              <a:t>message</a:t>
            </a:r>
          </a:p>
          <a:p>
            <a:pPr>
              <a:buClr>
                <a:srgbClr val="0070C0"/>
              </a:buClr>
              <a:buFont typeface="Wingdings" panose="05000000000000000000" pitchFamily="2" charset="2"/>
              <a:buChar char="Ø"/>
            </a:pPr>
            <a:r>
              <a:rPr lang="en-US" altLang="en-US" sz="2400" dirty="0"/>
              <a:t>R</a:t>
            </a:r>
            <a:r>
              <a:rPr lang="en-US" altLang="en-US" sz="2400" dirty="0" smtClean="0"/>
              <a:t>eceive </a:t>
            </a:r>
            <a:r>
              <a:rPr lang="en-US" altLang="en-US" sz="2400" dirty="0"/>
              <a:t>and incorporate immunization history record(s) in the response </a:t>
            </a:r>
            <a:r>
              <a:rPr lang="en-US" altLang="en-US" sz="2400" dirty="0" smtClean="0"/>
              <a:t>message</a:t>
            </a:r>
          </a:p>
          <a:p>
            <a:pPr>
              <a:buClr>
                <a:srgbClr val="0070C0"/>
              </a:buClr>
              <a:buFont typeface="Wingdings" panose="05000000000000000000" pitchFamily="2" charset="2"/>
              <a:buChar char="Ø"/>
            </a:pPr>
            <a:r>
              <a:rPr lang="en-US" altLang="en-US" sz="2400" dirty="0"/>
              <a:t>D</a:t>
            </a:r>
            <a:r>
              <a:rPr lang="en-US" altLang="en-US" sz="2400" dirty="0" smtClean="0"/>
              <a:t>isplay </a:t>
            </a:r>
            <a:r>
              <a:rPr lang="en-US" altLang="en-US" sz="2400" dirty="0"/>
              <a:t>the immunization history </a:t>
            </a:r>
            <a:r>
              <a:rPr lang="en-US" altLang="en-US" sz="2400" dirty="0" smtClean="0"/>
              <a:t>record(s) </a:t>
            </a:r>
            <a:r>
              <a:rPr lang="en-US" altLang="en-US" sz="2400" dirty="0"/>
              <a:t>according to </a:t>
            </a:r>
            <a:r>
              <a:rPr lang="en-US" altLang="en-US" sz="2400" dirty="0" smtClean="0"/>
              <a:t>the Juror </a:t>
            </a:r>
            <a:r>
              <a:rPr lang="en-US" altLang="en-US" sz="2400" dirty="0"/>
              <a:t>Document </a:t>
            </a:r>
            <a:r>
              <a:rPr lang="en-US" altLang="en-US" sz="2400" dirty="0" smtClean="0"/>
              <a:t>provided</a:t>
            </a:r>
            <a:endParaRPr lang="en-US" altLang="en-US" sz="2400" dirty="0"/>
          </a:p>
        </p:txBody>
      </p:sp>
      <p:sp>
        <p:nvSpPr>
          <p:cNvPr id="3" name="TextBox 2"/>
          <p:cNvSpPr txBox="1"/>
          <p:nvPr/>
        </p:nvSpPr>
        <p:spPr>
          <a:xfrm>
            <a:off x="-9698" y="5638800"/>
            <a:ext cx="8582025" cy="523220"/>
          </a:xfrm>
          <a:prstGeom prst="rect">
            <a:avLst/>
          </a:prstGeom>
          <a:noFill/>
        </p:spPr>
        <p:txBody>
          <a:bodyPr wrap="square" rtlCol="0">
            <a:spAutoFit/>
          </a:bodyPr>
          <a:lstStyle/>
          <a:p>
            <a:r>
              <a:rPr lang="en-US" sz="1400" dirty="0" smtClean="0">
                <a:solidFill>
                  <a:srgbClr val="C00000"/>
                </a:solidFill>
              </a:rPr>
              <a:t>Note: It is important that the EHR system and hence the query message contains the data prescribed in the test case because the response</a:t>
            </a:r>
            <a:r>
              <a:rPr lang="en-US" sz="1400" dirty="0">
                <a:solidFill>
                  <a:srgbClr val="C00000"/>
                </a:solidFill>
              </a:rPr>
              <a:t> </a:t>
            </a:r>
            <a:r>
              <a:rPr lang="en-US" sz="1400" dirty="0" smtClean="0">
                <a:solidFill>
                  <a:srgbClr val="C00000"/>
                </a:solidFill>
              </a:rPr>
              <a:t>message is tied to that data.</a:t>
            </a:r>
          </a:p>
        </p:txBody>
      </p:sp>
      <p:pic>
        <p:nvPicPr>
          <p:cNvPr id="4" name="Picture 3"/>
          <p:cNvPicPr>
            <a:picLocks noChangeAspect="1"/>
          </p:cNvPicPr>
          <p:nvPr/>
        </p:nvPicPr>
        <p:blipFill>
          <a:blip r:embed="rId2"/>
          <a:stretch>
            <a:fillRect/>
          </a:stretch>
        </p:blipFill>
        <p:spPr>
          <a:xfrm>
            <a:off x="965979" y="1524000"/>
            <a:ext cx="7183465" cy="4181228"/>
          </a:xfrm>
          <a:prstGeom prst="rect">
            <a:avLst/>
          </a:prstGeom>
        </p:spPr>
      </p:pic>
    </p:spTree>
    <p:extLst>
      <p:ext uri="{BB962C8B-B14F-4D97-AF65-F5344CB8AC3E}">
        <p14:creationId xmlns:p14="http://schemas.microsoft.com/office/powerpoint/2010/main" val="141668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Display Evaluated History and Forecast</a:t>
            </a:r>
            <a:endParaRPr lang="en-US" dirty="0"/>
          </a:p>
        </p:txBody>
      </p:sp>
      <p:pic>
        <p:nvPicPr>
          <p:cNvPr id="6" name="Picture 5"/>
          <p:cNvPicPr>
            <a:picLocks noChangeAspect="1"/>
          </p:cNvPicPr>
          <p:nvPr/>
        </p:nvPicPr>
        <p:blipFill>
          <a:blip r:embed="rId2"/>
          <a:stretch>
            <a:fillRect/>
          </a:stretch>
        </p:blipFill>
        <p:spPr>
          <a:xfrm>
            <a:off x="152400" y="648230"/>
            <a:ext cx="7625840" cy="4867275"/>
          </a:xfrm>
          <a:prstGeom prst="rect">
            <a:avLst/>
          </a:prstGeom>
        </p:spPr>
      </p:pic>
      <p:pic>
        <p:nvPicPr>
          <p:cNvPr id="5" name="Picture 4"/>
          <p:cNvPicPr>
            <a:picLocks noChangeAspect="1"/>
          </p:cNvPicPr>
          <p:nvPr/>
        </p:nvPicPr>
        <p:blipFill>
          <a:blip r:embed="rId3"/>
          <a:stretch>
            <a:fillRect/>
          </a:stretch>
        </p:blipFill>
        <p:spPr>
          <a:xfrm>
            <a:off x="2286000" y="1905000"/>
            <a:ext cx="6632844" cy="4133850"/>
          </a:xfrm>
          <a:prstGeom prst="rect">
            <a:avLst/>
          </a:prstGeom>
        </p:spPr>
      </p:pic>
      <p:sp>
        <p:nvSpPr>
          <p:cNvPr id="7" name="TextBox 6"/>
          <p:cNvSpPr txBox="1"/>
          <p:nvPr/>
        </p:nvSpPr>
        <p:spPr>
          <a:xfrm>
            <a:off x="7685573" y="733772"/>
            <a:ext cx="1325938" cy="1077218"/>
          </a:xfrm>
          <a:prstGeom prst="rect">
            <a:avLst/>
          </a:prstGeom>
          <a:noFill/>
        </p:spPr>
        <p:txBody>
          <a:bodyPr wrap="square" rtlCol="0">
            <a:spAutoFit/>
          </a:bodyPr>
          <a:lstStyle/>
          <a:p>
            <a:r>
              <a:rPr lang="en-US" sz="1600" b="1" dirty="0" smtClean="0">
                <a:solidFill>
                  <a:srgbClr val="0070C0"/>
                </a:solidFill>
              </a:rPr>
              <a:t>Juror Document (Inspection Check List)</a:t>
            </a:r>
          </a:p>
        </p:txBody>
      </p:sp>
    </p:spTree>
    <p:extLst>
      <p:ext uri="{BB962C8B-B14F-4D97-AF65-F5344CB8AC3E}">
        <p14:creationId xmlns:p14="http://schemas.microsoft.com/office/powerpoint/2010/main" val="230809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4" y="86380"/>
            <a:ext cx="8229600" cy="523220"/>
          </a:xfrm>
        </p:spPr>
        <p:txBody>
          <a:bodyPr/>
          <a:lstStyle/>
          <a:p>
            <a:r>
              <a:rPr lang="en-US" dirty="0"/>
              <a:t>Display of IIS Evaluated History and </a:t>
            </a:r>
            <a:r>
              <a:rPr lang="en-US" dirty="0" smtClean="0"/>
              <a:t>Forecast</a:t>
            </a:r>
            <a:endParaRPr lang="en-US" dirty="0"/>
          </a:p>
        </p:txBody>
      </p:sp>
      <p:sp>
        <p:nvSpPr>
          <p:cNvPr id="5" name="Text Placeholder 4"/>
          <p:cNvSpPr>
            <a:spLocks noGrp="1"/>
          </p:cNvSpPr>
          <p:nvPr>
            <p:ph type="body" sz="half" idx="1"/>
          </p:nvPr>
        </p:nvSpPr>
        <p:spPr>
          <a:xfrm>
            <a:off x="276224" y="609600"/>
            <a:ext cx="8486775" cy="5562600"/>
          </a:xfrm>
        </p:spPr>
        <p:txBody>
          <a:bodyPr>
            <a:normAutofit fontScale="92500" lnSpcReduction="10000"/>
          </a:bodyPr>
          <a:lstStyle/>
          <a:p>
            <a:pPr>
              <a:buFont typeface="Wingdings" panose="05000000000000000000" pitchFamily="2" charset="2"/>
              <a:buChar char="Ø"/>
            </a:pPr>
            <a:r>
              <a:rPr lang="en-US" sz="1800" dirty="0" smtClean="0"/>
              <a:t>Work </a:t>
            </a:r>
            <a:r>
              <a:rPr lang="en-US" sz="1800" dirty="0"/>
              <a:t>Flow and </a:t>
            </a:r>
            <a:r>
              <a:rPr lang="en-US" sz="1800" dirty="0" smtClean="0"/>
              <a:t>Pre-conditions</a:t>
            </a:r>
            <a:endParaRPr lang="en-US" sz="1800" dirty="0"/>
          </a:p>
          <a:p>
            <a:pPr lvl="1">
              <a:buFont typeface="Wingdings" panose="05000000000000000000" pitchFamily="2" charset="2"/>
              <a:buChar char="Ø"/>
            </a:pPr>
            <a:r>
              <a:rPr lang="en-US" sz="1400" dirty="0" smtClean="0"/>
              <a:t>HIT Module has a test patient for the Test Case</a:t>
            </a:r>
            <a:endParaRPr lang="en-US" sz="1400" dirty="0"/>
          </a:p>
          <a:p>
            <a:pPr lvl="1">
              <a:buFont typeface="Wingdings" panose="05000000000000000000" pitchFamily="2" charset="2"/>
              <a:buChar char="Ø"/>
            </a:pPr>
            <a:r>
              <a:rPr lang="en-US" sz="1400" dirty="0" smtClean="0"/>
              <a:t>Tester verifies that this patient has no current immunization administration information in their electronic record</a:t>
            </a:r>
            <a:endParaRPr lang="en-US" sz="1400" dirty="0"/>
          </a:p>
          <a:p>
            <a:pPr lvl="1">
              <a:buFont typeface="Wingdings" panose="05000000000000000000" pitchFamily="2" charset="2"/>
              <a:buChar char="Ø"/>
            </a:pPr>
            <a:r>
              <a:rPr lang="en-US" sz="1400" dirty="0" smtClean="0"/>
              <a:t>Tester causes Module to create a Query for Evaluated History and Forecast</a:t>
            </a:r>
            <a:endParaRPr lang="en-US" sz="1400" dirty="0"/>
          </a:p>
          <a:p>
            <a:pPr lvl="1">
              <a:buFont typeface="Wingdings" panose="05000000000000000000" pitchFamily="2" charset="2"/>
              <a:buChar char="Ø"/>
            </a:pPr>
            <a:r>
              <a:rPr lang="en-US" sz="1400" dirty="0" smtClean="0"/>
              <a:t>Module must display </a:t>
            </a:r>
            <a:r>
              <a:rPr lang="en-US" sz="1400" dirty="0"/>
              <a:t>the Evaluated History and </a:t>
            </a:r>
            <a:r>
              <a:rPr lang="en-US" sz="1400" dirty="0" smtClean="0"/>
              <a:t>Forecast Response information returned </a:t>
            </a:r>
            <a:r>
              <a:rPr lang="en-US" sz="1400" dirty="0"/>
              <a:t>by the </a:t>
            </a:r>
            <a:r>
              <a:rPr lang="en-US" sz="1400" dirty="0" smtClean="0"/>
              <a:t>IIS    </a:t>
            </a:r>
            <a:r>
              <a:rPr lang="en-US" sz="1400" dirty="0"/>
              <a:t>(IIS simulated by NIST </a:t>
            </a:r>
            <a:r>
              <a:rPr lang="en-US" sz="1400" dirty="0" smtClean="0"/>
              <a:t>Test Tool</a:t>
            </a:r>
            <a:r>
              <a:rPr lang="en-US" sz="1400" dirty="0"/>
              <a:t>)</a:t>
            </a:r>
          </a:p>
          <a:p>
            <a:pPr>
              <a:buFont typeface="Wingdings" panose="05000000000000000000" pitchFamily="2" charset="2"/>
              <a:buChar char="Ø"/>
            </a:pPr>
            <a:r>
              <a:rPr lang="en-US" sz="2000" dirty="0"/>
              <a:t> </a:t>
            </a:r>
            <a:r>
              <a:rPr lang="en-US" sz="1800" dirty="0" smtClean="0"/>
              <a:t>Scope</a:t>
            </a:r>
            <a:endParaRPr lang="en-US" sz="1800" dirty="0"/>
          </a:p>
          <a:p>
            <a:pPr lvl="1">
              <a:buFont typeface="Wingdings" panose="05000000000000000000" pitchFamily="2" charset="2"/>
              <a:buChar char="Ø"/>
            </a:pPr>
            <a:r>
              <a:rPr lang="en-US" sz="1400" dirty="0" smtClean="0">
                <a:solidFill>
                  <a:srgbClr val="0070C0"/>
                </a:solidFill>
              </a:rPr>
              <a:t>ONC </a:t>
            </a:r>
            <a:r>
              <a:rPr lang="en-US" sz="1400" dirty="0">
                <a:solidFill>
                  <a:srgbClr val="0070C0"/>
                </a:solidFill>
              </a:rPr>
              <a:t>requirement </a:t>
            </a:r>
            <a:r>
              <a:rPr lang="en-US" sz="1400" dirty="0" smtClean="0">
                <a:solidFill>
                  <a:srgbClr val="0070C0"/>
                </a:solidFill>
              </a:rPr>
              <a:t>is for the HIT Module to receive and display </a:t>
            </a:r>
            <a:r>
              <a:rPr lang="en-US" sz="1400" dirty="0">
                <a:solidFill>
                  <a:srgbClr val="0070C0"/>
                </a:solidFill>
              </a:rPr>
              <a:t>Evaluated History and Forecast</a:t>
            </a:r>
            <a:r>
              <a:rPr lang="en-US" sz="1400" dirty="0" smtClean="0">
                <a:solidFill>
                  <a:srgbClr val="0070C0"/>
                </a:solidFill>
              </a:rPr>
              <a:t> </a:t>
            </a:r>
            <a:r>
              <a:rPr lang="en-US" sz="1400" dirty="0">
                <a:solidFill>
                  <a:srgbClr val="0070C0"/>
                </a:solidFill>
              </a:rPr>
              <a:t>from IIS</a:t>
            </a:r>
          </a:p>
          <a:p>
            <a:pPr lvl="1">
              <a:buFont typeface="Wingdings" panose="05000000000000000000" pitchFamily="2" charset="2"/>
              <a:buChar char="Ø"/>
            </a:pPr>
            <a:r>
              <a:rPr lang="en-US" sz="1400" dirty="0" smtClean="0"/>
              <a:t>Test environment is </a:t>
            </a:r>
            <a:r>
              <a:rPr lang="en-US" sz="1400" dirty="0"/>
              <a:t>set up </a:t>
            </a:r>
            <a:r>
              <a:rPr lang="en-US" sz="1400" dirty="0" smtClean="0"/>
              <a:t>so this information sent in the RSP message from the Test Tool is the </a:t>
            </a:r>
            <a:r>
              <a:rPr lang="en-US" sz="1400" dirty="0"/>
              <a:t>only </a:t>
            </a:r>
            <a:r>
              <a:rPr lang="en-US" sz="1400" dirty="0" smtClean="0"/>
              <a:t>available </a:t>
            </a:r>
            <a:r>
              <a:rPr lang="en-US" sz="1400" dirty="0"/>
              <a:t>immunization administration </a:t>
            </a:r>
            <a:r>
              <a:rPr lang="en-US" sz="1400" dirty="0" smtClean="0"/>
              <a:t>information in the patient’s electronic record</a:t>
            </a:r>
          </a:p>
          <a:p>
            <a:pPr lvl="1">
              <a:buFont typeface="Wingdings" panose="05000000000000000000" pitchFamily="2" charset="2"/>
              <a:buChar char="Ø"/>
            </a:pPr>
            <a:r>
              <a:rPr lang="en-US" sz="1400" dirty="0" smtClean="0"/>
              <a:t>This information must be displayed, and only display of this information </a:t>
            </a:r>
            <a:r>
              <a:rPr lang="en-US" sz="1400" dirty="0"/>
              <a:t>for the Evaluated History and Forecast</a:t>
            </a:r>
            <a:r>
              <a:rPr lang="en-US" sz="1400" dirty="0" smtClean="0"/>
              <a:t> is valid for </a:t>
            </a:r>
            <a:r>
              <a:rPr lang="en-US" sz="1400" dirty="0"/>
              <a:t>ONC certification </a:t>
            </a:r>
            <a:r>
              <a:rPr lang="en-US" sz="1400" dirty="0" smtClean="0"/>
              <a:t>testing—see next bullet (Exception: PID data can be from EHR)</a:t>
            </a:r>
          </a:p>
          <a:p>
            <a:pPr lvl="1">
              <a:buFont typeface="Wingdings" panose="05000000000000000000" pitchFamily="2" charset="2"/>
              <a:buChar char="Ø"/>
            </a:pPr>
            <a:r>
              <a:rPr lang="en-US" sz="1400" dirty="0" smtClean="0">
                <a:solidFill>
                  <a:srgbClr val="0070C0"/>
                </a:solidFill>
              </a:rPr>
              <a:t>HIT Modules can </a:t>
            </a:r>
            <a:r>
              <a:rPr lang="en-US" sz="1400" dirty="0">
                <a:solidFill>
                  <a:srgbClr val="0070C0"/>
                </a:solidFill>
              </a:rPr>
              <a:t>be </a:t>
            </a:r>
            <a:r>
              <a:rPr lang="en-US" sz="1400" dirty="0" smtClean="0">
                <a:solidFill>
                  <a:srgbClr val="0070C0"/>
                </a:solidFill>
              </a:rPr>
              <a:t>designed to </a:t>
            </a:r>
            <a:r>
              <a:rPr lang="en-US" sz="1400" dirty="0">
                <a:solidFill>
                  <a:srgbClr val="0070C0"/>
                </a:solidFill>
              </a:rPr>
              <a:t>display </a:t>
            </a:r>
            <a:r>
              <a:rPr lang="en-US" sz="1400" dirty="0" smtClean="0">
                <a:solidFill>
                  <a:srgbClr val="0070C0"/>
                </a:solidFill>
              </a:rPr>
              <a:t>the immunization Forecast </a:t>
            </a:r>
            <a:r>
              <a:rPr lang="en-US" sz="1400" dirty="0">
                <a:solidFill>
                  <a:srgbClr val="0070C0"/>
                </a:solidFill>
              </a:rPr>
              <a:t>based </a:t>
            </a:r>
            <a:r>
              <a:rPr lang="en-US" sz="1400" dirty="0" smtClean="0">
                <a:solidFill>
                  <a:srgbClr val="0070C0"/>
                </a:solidFill>
              </a:rPr>
              <a:t>on data stored in the Module, but this capability is out-of-scope for ONC certification testing </a:t>
            </a:r>
          </a:p>
          <a:p>
            <a:pPr lvl="1">
              <a:buFont typeface="Wingdings" panose="05000000000000000000" pitchFamily="2" charset="2"/>
              <a:buChar char="Ø"/>
            </a:pPr>
            <a:r>
              <a:rPr lang="en-US" sz="1400" dirty="0" smtClean="0"/>
              <a:t>Scope of </a:t>
            </a:r>
            <a:r>
              <a:rPr lang="en-US" sz="1400" dirty="0"/>
              <a:t>ONC certification </a:t>
            </a:r>
            <a:r>
              <a:rPr lang="en-US" sz="1400" dirty="0" smtClean="0"/>
              <a:t>testing is focused on verifying that the HIT Module is able to </a:t>
            </a:r>
            <a:r>
              <a:rPr lang="en-US" sz="1400" dirty="0"/>
              <a:t>display </a:t>
            </a:r>
            <a:r>
              <a:rPr lang="en-US" sz="1400" dirty="0" smtClean="0"/>
              <a:t>the Evaluated </a:t>
            </a:r>
            <a:r>
              <a:rPr lang="en-US" sz="1400" dirty="0"/>
              <a:t>History and Forecast </a:t>
            </a:r>
            <a:r>
              <a:rPr lang="en-US" sz="1400" b="1" dirty="0" smtClean="0"/>
              <a:t>from the IIS</a:t>
            </a:r>
          </a:p>
          <a:p>
            <a:pPr lvl="1">
              <a:buFont typeface="Wingdings" panose="05000000000000000000" pitchFamily="2" charset="2"/>
              <a:buChar char="Ø"/>
            </a:pPr>
            <a:r>
              <a:rPr lang="en-US" sz="1400" dirty="0" smtClean="0">
                <a:solidFill>
                  <a:srgbClr val="0070C0"/>
                </a:solidFill>
              </a:rPr>
              <a:t>Substitution of a Forecast produced from patient immunization data stored in the HIT Module is not acceptable for the </a:t>
            </a:r>
            <a:r>
              <a:rPr lang="en-US" sz="1400" dirty="0">
                <a:solidFill>
                  <a:srgbClr val="0070C0"/>
                </a:solidFill>
              </a:rPr>
              <a:t>ONC certification </a:t>
            </a:r>
            <a:r>
              <a:rPr lang="en-US" sz="1400" dirty="0" smtClean="0">
                <a:solidFill>
                  <a:srgbClr val="0070C0"/>
                </a:solidFill>
              </a:rPr>
              <a:t>testing; the Testers will check </a:t>
            </a:r>
            <a:r>
              <a:rPr lang="en-US" sz="1400" dirty="0">
                <a:solidFill>
                  <a:srgbClr val="0070C0"/>
                </a:solidFill>
              </a:rPr>
              <a:t>to make sure </a:t>
            </a:r>
            <a:r>
              <a:rPr lang="en-US" sz="1400" dirty="0" smtClean="0">
                <a:solidFill>
                  <a:srgbClr val="0070C0"/>
                </a:solidFill>
              </a:rPr>
              <a:t>the electronic record for the test patient </a:t>
            </a:r>
            <a:r>
              <a:rPr lang="en-US" sz="1400" dirty="0">
                <a:solidFill>
                  <a:srgbClr val="0070C0"/>
                </a:solidFill>
              </a:rPr>
              <a:t>has no </a:t>
            </a:r>
            <a:r>
              <a:rPr lang="en-US" sz="1400" dirty="0" smtClean="0">
                <a:solidFill>
                  <a:srgbClr val="0070C0"/>
                </a:solidFill>
              </a:rPr>
              <a:t>immunization information prior creation of the Evaluated </a:t>
            </a:r>
            <a:r>
              <a:rPr lang="en-US" sz="1400" dirty="0">
                <a:solidFill>
                  <a:srgbClr val="0070C0"/>
                </a:solidFill>
              </a:rPr>
              <a:t>History and Forecast </a:t>
            </a:r>
            <a:r>
              <a:rPr lang="en-US" sz="1400" dirty="0" smtClean="0">
                <a:solidFill>
                  <a:srgbClr val="0070C0"/>
                </a:solidFill>
              </a:rPr>
              <a:t>Query </a:t>
            </a:r>
            <a:r>
              <a:rPr lang="en-US" sz="1400" dirty="0" smtClean="0">
                <a:solidFill>
                  <a:srgbClr val="C00000"/>
                </a:solidFill>
              </a:rPr>
              <a:t>(Some vendors may request a substitution—this is not acceptable)</a:t>
            </a:r>
            <a:endParaRPr lang="en-US" sz="1400" dirty="0">
              <a:solidFill>
                <a:srgbClr val="C00000"/>
              </a:solidFill>
            </a:endParaRPr>
          </a:p>
          <a:p>
            <a:pPr lvl="1">
              <a:buFont typeface="Wingdings" panose="05000000000000000000" pitchFamily="2" charset="2"/>
              <a:buChar char="Ø"/>
            </a:pPr>
            <a:r>
              <a:rPr lang="en-US" sz="1400" dirty="0" smtClean="0"/>
              <a:t>The Juror Document used for assessing the </a:t>
            </a:r>
            <a:r>
              <a:rPr lang="en-US" sz="1400" dirty="0"/>
              <a:t>Evaluated History and Forecast </a:t>
            </a:r>
            <a:r>
              <a:rPr lang="en-US" sz="1400" dirty="0" smtClean="0"/>
              <a:t>Response step indicates what information from the RSP message must be displayed, </a:t>
            </a:r>
            <a:r>
              <a:rPr lang="en-US" sz="1400" dirty="0"/>
              <a:t>not how </a:t>
            </a:r>
            <a:r>
              <a:rPr lang="en-US" sz="1400" dirty="0" smtClean="0"/>
              <a:t>this information is to be displayed (</a:t>
            </a:r>
            <a:r>
              <a:rPr lang="en-US" sz="1400" dirty="0" smtClean="0">
                <a:solidFill>
                  <a:srgbClr val="0070C0"/>
                </a:solidFill>
              </a:rPr>
              <a:t>Meaning that the entirely of the content must be displayed but the formatting is up to the vendor—e.g., </a:t>
            </a:r>
            <a:r>
              <a:rPr lang="en-US" sz="1400" dirty="0" err="1" smtClean="0">
                <a:solidFill>
                  <a:srgbClr val="0070C0"/>
                </a:solidFill>
              </a:rPr>
              <a:t>e.g</a:t>
            </a:r>
            <a:r>
              <a:rPr lang="en-US" sz="1400" dirty="0" smtClean="0">
                <a:solidFill>
                  <a:srgbClr val="0070C0"/>
                </a:solidFill>
              </a:rPr>
              <a:t>, the vendors may group certain data for screen efficiency if the data is the same and can be grouped—e.g., the date is the same for 5 immunizations, they could be group under the same date; the information is the same).</a:t>
            </a:r>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33</a:t>
            </a:fld>
            <a:endParaRPr lang="en-US" dirty="0"/>
          </a:p>
        </p:txBody>
      </p:sp>
    </p:spTree>
    <p:extLst>
      <p:ext uri="{BB962C8B-B14F-4D97-AF65-F5344CB8AC3E}">
        <p14:creationId xmlns:p14="http://schemas.microsoft.com/office/powerpoint/2010/main" val="4088076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smtClean="0"/>
              <a:t>Test Case 1: Query for Child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0300231"/>
              </p:ext>
            </p:extLst>
          </p:nvPr>
        </p:nvGraphicFramePr>
        <p:xfrm>
          <a:off x="152400" y="589493"/>
          <a:ext cx="8839200" cy="5405120"/>
        </p:xfrm>
        <a:graphic>
          <a:graphicData uri="http://schemas.openxmlformats.org/drawingml/2006/table">
            <a:tbl>
              <a:tblPr firstRow="1" bandRow="1">
                <a:tableStyleId>{9DCAF9ED-07DC-4A11-8D7F-57B35C25682E}</a:tableStyleId>
              </a:tblPr>
              <a:tblGrid>
                <a:gridCol w="2057400"/>
                <a:gridCol w="6781800"/>
              </a:tblGrid>
              <a:tr h="370840">
                <a:tc gridSpan="2">
                  <a:txBody>
                    <a:bodyPr/>
                    <a:lstStyle/>
                    <a:p>
                      <a:pPr algn="ctr"/>
                      <a:r>
                        <a:rPr lang="en-US" dirty="0" smtClean="0"/>
                        <a:t>IZ-QR-1_Query_Child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Query</a:t>
                      </a:r>
                      <a:r>
                        <a:rPr lang="en-US" baseline="0" dirty="0" smtClean="0"/>
                        <a:t> for a child in which the patient record is found</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 response message containing the evaluated history and forecast; display history and forecast.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IZ-QR-1.1_Query_Q11_Z44  </a:t>
                      </a:r>
                    </a:p>
                    <a:p>
                      <a:r>
                        <a:rPr lang="en-US" dirty="0" smtClean="0"/>
                        <a:t>Create </a:t>
                      </a:r>
                    </a:p>
                    <a:p>
                      <a:r>
                        <a:rPr lang="en-US" dirty="0" smtClean="0"/>
                        <a:t>Query</a:t>
                      </a:r>
                    </a:p>
                    <a:p>
                      <a:r>
                        <a:rPr lang="en-US" dirty="0" smtClean="0"/>
                        <a:t>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a query message for Young Adult</a:t>
                      </a:r>
                    </a:p>
                    <a:p>
                      <a:pPr marL="285750" indent="-285750">
                        <a:buClr>
                          <a:srgbClr val="0070C0"/>
                        </a:buClr>
                        <a:buFont typeface="Wingdings" panose="05000000000000000000" pitchFamily="2" charset="2"/>
                        <a:buChar char="Ø"/>
                      </a:pPr>
                      <a:r>
                        <a:rPr lang="en-US" baseline="0" dirty="0" smtClean="0"/>
                        <a:t>Contains typical demographics data including:</a:t>
                      </a:r>
                    </a:p>
                    <a:p>
                      <a:pPr marL="742950" lvl="1" indent="-285750">
                        <a:buClr>
                          <a:srgbClr val="0070C0"/>
                        </a:buClr>
                        <a:buFont typeface="Wingdings" panose="05000000000000000000" pitchFamily="2" charset="2"/>
                        <a:buChar char="Ø"/>
                      </a:pPr>
                      <a:r>
                        <a:rPr lang="en-US" baseline="0" dirty="0" smtClean="0"/>
                        <a:t>Patient Name </a:t>
                      </a:r>
                    </a:p>
                    <a:p>
                      <a:pPr marL="742950" lvl="1" indent="-285750">
                        <a:buClr>
                          <a:srgbClr val="0070C0"/>
                        </a:buClr>
                        <a:buFont typeface="Wingdings" panose="05000000000000000000" pitchFamily="2" charset="2"/>
                        <a:buChar char="Ø"/>
                      </a:pPr>
                      <a:r>
                        <a:rPr lang="en-US" baseline="0" dirty="0" smtClean="0"/>
                        <a:t>Patient Identifier</a:t>
                      </a:r>
                    </a:p>
                    <a:p>
                      <a:pPr marL="742950" lvl="1" indent="-285750">
                        <a:buClr>
                          <a:srgbClr val="0070C0"/>
                        </a:buClr>
                        <a:buFont typeface="Wingdings" panose="05000000000000000000" pitchFamily="2" charset="2"/>
                        <a:buChar char="Ø"/>
                      </a:pPr>
                      <a:r>
                        <a:rPr lang="en-US" baseline="0" dirty="0" smtClean="0"/>
                        <a:t>DOB</a:t>
                      </a:r>
                    </a:p>
                    <a:p>
                      <a:pPr marL="742950" lvl="1" indent="-285750">
                        <a:buClr>
                          <a:srgbClr val="0070C0"/>
                        </a:buClr>
                        <a:buFont typeface="Wingdings" panose="05000000000000000000" pitchFamily="2" charset="2"/>
                        <a:buChar char="Ø"/>
                      </a:pPr>
                      <a:r>
                        <a:rPr lang="en-US" baseline="0" dirty="0" smtClean="0"/>
                        <a:t>Gender</a:t>
                      </a:r>
                    </a:p>
                    <a:p>
                      <a:pPr marL="742950" lvl="1" indent="-285750">
                        <a:buClr>
                          <a:srgbClr val="0070C0"/>
                        </a:buClr>
                        <a:buFont typeface="Wingdings" panose="05000000000000000000" pitchFamily="2" charset="2"/>
                        <a:buChar char="Ø"/>
                      </a:pPr>
                      <a:r>
                        <a:rPr lang="en-US" baseline="0" dirty="0" smtClean="0"/>
                        <a:t>Address</a:t>
                      </a:r>
                    </a:p>
                    <a:p>
                      <a:pPr marL="742950" lvl="1" indent="-285750">
                        <a:buClr>
                          <a:srgbClr val="0070C0"/>
                        </a:buClr>
                        <a:buFont typeface="Wingdings" panose="05000000000000000000" pitchFamily="2" charset="2"/>
                        <a:buChar char="Ø"/>
                      </a:pPr>
                      <a:r>
                        <a:rPr lang="en-US" baseline="0" dirty="0" smtClean="0"/>
                        <a:t>Phone</a:t>
                      </a:r>
                      <a:endParaRPr lang="en-US"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IZ-QR-1.2_Response_K11_Z42</a:t>
                      </a:r>
                    </a:p>
                    <a:p>
                      <a:r>
                        <a:rPr lang="en-US" dirty="0" smtClean="0"/>
                        <a:t>Receive RSP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Query</a:t>
                      </a:r>
                      <a:r>
                        <a:rPr lang="en-US" baseline="0" dirty="0" smtClean="0"/>
                        <a:t> was successful and returns an evaluated history and forecast for the patient</a:t>
                      </a:r>
                      <a:endParaRPr lang="en-US" baseline="0" dirty="0" smtClean="0">
                        <a:solidFill>
                          <a:schemeClr val="tx1"/>
                        </a:solidFill>
                      </a:endParaRPr>
                    </a:p>
                    <a:p>
                      <a:pPr marL="285750" indent="-285750">
                        <a:buClr>
                          <a:srgbClr val="0070C0"/>
                        </a:buClr>
                        <a:buFont typeface="Wingdings" panose="05000000000000000000" pitchFamily="2" charset="2"/>
                        <a:buChar char="Ø"/>
                      </a:pPr>
                      <a:r>
                        <a:rPr lang="en-US" baseline="0" dirty="0" smtClean="0"/>
                        <a:t>EHR-S is to process and display the response message containing multiple immunization events and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spTree>
    <p:extLst>
      <p:ext uri="{BB962C8B-B14F-4D97-AF65-F5344CB8AC3E}">
        <p14:creationId xmlns:p14="http://schemas.microsoft.com/office/powerpoint/2010/main" val="2116048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smtClean="0"/>
              <a:t>Test Case 2: Query for Adult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0201030"/>
              </p:ext>
            </p:extLst>
          </p:nvPr>
        </p:nvGraphicFramePr>
        <p:xfrm>
          <a:off x="152400" y="589493"/>
          <a:ext cx="8839200" cy="5405120"/>
        </p:xfrm>
        <a:graphic>
          <a:graphicData uri="http://schemas.openxmlformats.org/drawingml/2006/table">
            <a:tbl>
              <a:tblPr firstRow="1" bandRow="1">
                <a:tableStyleId>{9DCAF9ED-07DC-4A11-8D7F-57B35C25682E}</a:tableStyleId>
              </a:tblPr>
              <a:tblGrid>
                <a:gridCol w="2152499"/>
                <a:gridCol w="6686701"/>
              </a:tblGrid>
              <a:tr h="370840">
                <a:tc gridSpan="2">
                  <a:txBody>
                    <a:bodyPr/>
                    <a:lstStyle/>
                    <a:p>
                      <a:pPr algn="ctr"/>
                      <a:r>
                        <a:rPr lang="en-US" dirty="0" smtClean="0"/>
                        <a:t>IZ-QR-2_Query_Adult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Query</a:t>
                      </a:r>
                      <a:r>
                        <a:rPr lang="en-US" baseline="0" dirty="0" smtClean="0"/>
                        <a:t> for an adult in which the patient record is found</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 response message containing the evaluated history and forecast; display history and forecast.</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IZ-QR-2.1_Query_Q11_Z44  </a:t>
                      </a:r>
                    </a:p>
                    <a:p>
                      <a:r>
                        <a:rPr lang="en-US" dirty="0" smtClean="0"/>
                        <a:t>Create </a:t>
                      </a:r>
                    </a:p>
                    <a:p>
                      <a:r>
                        <a:rPr lang="en-US" dirty="0" smtClean="0"/>
                        <a:t>Query</a:t>
                      </a:r>
                    </a:p>
                    <a:p>
                      <a:r>
                        <a:rPr lang="en-US" dirty="0" smtClean="0"/>
                        <a:t>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a query message for older Adult</a:t>
                      </a:r>
                    </a:p>
                    <a:p>
                      <a:pPr marL="285750" indent="-285750">
                        <a:buClr>
                          <a:srgbClr val="0070C0"/>
                        </a:buClr>
                        <a:buFont typeface="Wingdings" panose="05000000000000000000" pitchFamily="2" charset="2"/>
                        <a:buChar char="Ø"/>
                      </a:pPr>
                      <a:r>
                        <a:rPr lang="en-US" baseline="0" dirty="0" smtClean="0"/>
                        <a:t>Contains typical demographics data including:</a:t>
                      </a:r>
                    </a:p>
                    <a:p>
                      <a:pPr marL="742950" lvl="1" indent="-285750">
                        <a:buClr>
                          <a:srgbClr val="0070C0"/>
                        </a:buClr>
                        <a:buFont typeface="Wingdings" panose="05000000000000000000" pitchFamily="2" charset="2"/>
                        <a:buChar char="Ø"/>
                      </a:pPr>
                      <a:r>
                        <a:rPr lang="en-US" baseline="0" dirty="0" smtClean="0"/>
                        <a:t>Patient Name</a:t>
                      </a:r>
                    </a:p>
                    <a:p>
                      <a:pPr marL="742950" lvl="1" indent="-285750">
                        <a:buClr>
                          <a:srgbClr val="0070C0"/>
                        </a:buClr>
                        <a:buFont typeface="Wingdings" panose="05000000000000000000" pitchFamily="2" charset="2"/>
                        <a:buChar char="Ø"/>
                      </a:pPr>
                      <a:r>
                        <a:rPr lang="en-US" baseline="0" dirty="0" smtClean="0"/>
                        <a:t>Patient Identifier</a:t>
                      </a:r>
                    </a:p>
                    <a:p>
                      <a:pPr marL="742950" lvl="1" indent="-285750">
                        <a:buClr>
                          <a:srgbClr val="0070C0"/>
                        </a:buClr>
                        <a:buFont typeface="Wingdings" panose="05000000000000000000" pitchFamily="2" charset="2"/>
                        <a:buChar char="Ø"/>
                      </a:pPr>
                      <a:r>
                        <a:rPr lang="en-US" baseline="0" dirty="0" smtClean="0"/>
                        <a:t>DOB</a:t>
                      </a:r>
                    </a:p>
                    <a:p>
                      <a:pPr marL="742950" lvl="1" indent="-285750">
                        <a:buClr>
                          <a:srgbClr val="0070C0"/>
                        </a:buClr>
                        <a:buFont typeface="Wingdings" panose="05000000000000000000" pitchFamily="2" charset="2"/>
                        <a:buChar char="Ø"/>
                      </a:pPr>
                      <a:r>
                        <a:rPr lang="en-US" baseline="0" dirty="0" smtClean="0"/>
                        <a:t>Gender</a:t>
                      </a:r>
                    </a:p>
                    <a:p>
                      <a:pPr marL="742950" lvl="1" indent="-285750">
                        <a:buClr>
                          <a:srgbClr val="0070C0"/>
                        </a:buClr>
                        <a:buFont typeface="Wingdings" panose="05000000000000000000" pitchFamily="2" charset="2"/>
                        <a:buChar char="Ø"/>
                      </a:pPr>
                      <a:r>
                        <a:rPr lang="en-US" baseline="0" dirty="0" smtClean="0"/>
                        <a:t>Address</a:t>
                      </a:r>
                    </a:p>
                    <a:p>
                      <a:pPr marL="742950" lvl="1" indent="-285750">
                        <a:buClr>
                          <a:srgbClr val="0070C0"/>
                        </a:buClr>
                        <a:buFont typeface="Wingdings" panose="05000000000000000000" pitchFamily="2" charset="2"/>
                        <a:buChar char="Ø"/>
                      </a:pPr>
                      <a:r>
                        <a:rPr lang="en-US" baseline="0" dirty="0" smtClean="0"/>
                        <a:t>Phone</a:t>
                      </a:r>
                      <a:endParaRPr lang="en-US"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IZ-QR-2.2_Response_K11_Z42</a:t>
                      </a:r>
                    </a:p>
                    <a:p>
                      <a:r>
                        <a:rPr lang="en-US" dirty="0" smtClean="0"/>
                        <a:t>Receive RSP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Query</a:t>
                      </a:r>
                      <a:r>
                        <a:rPr lang="en-US" baseline="0" dirty="0" smtClean="0"/>
                        <a:t> was successful and returns an evaluated history and forecast for the patient</a:t>
                      </a:r>
                      <a:endParaRPr lang="en-US" baseline="0" dirty="0" smtClean="0">
                        <a:solidFill>
                          <a:schemeClr val="tx1"/>
                        </a:solidFill>
                      </a:endParaRPr>
                    </a:p>
                    <a:p>
                      <a:pPr marL="285750" indent="-285750">
                        <a:buClr>
                          <a:srgbClr val="0070C0"/>
                        </a:buClr>
                        <a:buFont typeface="Wingdings" panose="05000000000000000000" pitchFamily="2" charset="2"/>
                        <a:buChar char="Ø"/>
                      </a:pPr>
                      <a:r>
                        <a:rPr lang="en-US" baseline="0" dirty="0" smtClean="0"/>
                        <a:t>EHR-S is to process and display the response message containing a single immunization event and multiple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spTree>
    <p:extLst>
      <p:ext uri="{BB962C8B-B14F-4D97-AF65-F5344CB8AC3E}">
        <p14:creationId xmlns:p14="http://schemas.microsoft.com/office/powerpoint/2010/main" val="2278956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smtClean="0"/>
              <a:t>Test Case 3: Query where No Patients are Found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6423320"/>
              </p:ext>
            </p:extLst>
          </p:nvPr>
        </p:nvGraphicFramePr>
        <p:xfrm>
          <a:off x="152400" y="609600"/>
          <a:ext cx="8839200" cy="4582160"/>
        </p:xfrm>
        <a:graphic>
          <a:graphicData uri="http://schemas.openxmlformats.org/drawingml/2006/table">
            <a:tbl>
              <a:tblPr firstRow="1" bandRow="1">
                <a:tableStyleId>{9DCAF9ED-07DC-4A11-8D7F-57B35C25682E}</a:tableStyleId>
              </a:tblPr>
              <a:tblGrid>
                <a:gridCol w="2152499"/>
                <a:gridCol w="6686701"/>
              </a:tblGrid>
              <a:tr h="370840">
                <a:tc gridSpan="2">
                  <a:txBody>
                    <a:bodyPr/>
                    <a:lstStyle/>
                    <a:p>
                      <a:pPr algn="ctr"/>
                      <a:r>
                        <a:rPr lang="en-US" dirty="0" smtClean="0"/>
                        <a:t>IZ-QR-3_Query_No</a:t>
                      </a:r>
                      <a:r>
                        <a:rPr lang="en-US" baseline="0" dirty="0" smtClean="0"/>
                        <a:t> Patients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Query</a:t>
                      </a:r>
                      <a:r>
                        <a:rPr lang="en-US" baseline="0" dirty="0" smtClean="0"/>
                        <a:t> for a </a:t>
                      </a:r>
                      <a:r>
                        <a:rPr lang="en-US" baseline="0" dirty="0" smtClean="0">
                          <a:solidFill>
                            <a:schemeClr val="tx1"/>
                          </a:solidFill>
                        </a:rPr>
                        <a:t>toddler in </a:t>
                      </a:r>
                      <a:r>
                        <a:rPr lang="en-US" baseline="0" dirty="0" smtClean="0"/>
                        <a:t>which the patient record is not  found</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 response message indicating no person found</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IZ-QR-3.1_Query_Q11_Z44  </a:t>
                      </a:r>
                    </a:p>
                    <a:p>
                      <a:r>
                        <a:rPr lang="en-US" dirty="0" smtClean="0"/>
                        <a:t>Create </a:t>
                      </a:r>
                    </a:p>
                    <a:p>
                      <a:r>
                        <a:rPr lang="en-US" dirty="0" smtClean="0"/>
                        <a:t>Query</a:t>
                      </a:r>
                    </a:p>
                    <a:p>
                      <a:r>
                        <a:rPr lang="en-US" dirty="0" smtClean="0"/>
                        <a:t>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a query message</a:t>
                      </a:r>
                    </a:p>
                    <a:p>
                      <a:pPr marL="285750" indent="-285750">
                        <a:buClr>
                          <a:srgbClr val="0070C0"/>
                        </a:buClr>
                        <a:buFont typeface="Wingdings" panose="05000000000000000000" pitchFamily="2" charset="2"/>
                        <a:buChar char="Ø"/>
                      </a:pPr>
                      <a:r>
                        <a:rPr lang="en-US" baseline="0" dirty="0" smtClean="0"/>
                        <a:t>Contains typical demographics data and additionally:</a:t>
                      </a:r>
                    </a:p>
                    <a:p>
                      <a:pPr marL="742950" lvl="1" indent="-285750">
                        <a:buClr>
                          <a:srgbClr val="0070C0"/>
                        </a:buClr>
                        <a:buFont typeface="Wingdings" panose="05000000000000000000" pitchFamily="2" charset="2"/>
                        <a:buChar char="Ø"/>
                      </a:pPr>
                      <a:r>
                        <a:rPr lang="en-US" baseline="0" dirty="0" smtClean="0">
                          <a:solidFill>
                            <a:srgbClr val="FF0000"/>
                          </a:solidFill>
                        </a:rPr>
                        <a:t>Multiple Birth Indicator</a:t>
                      </a:r>
                    </a:p>
                    <a:p>
                      <a:pPr marL="742950" lvl="1" indent="-285750">
                        <a:buClr>
                          <a:srgbClr val="0070C0"/>
                        </a:buClr>
                        <a:buFont typeface="Wingdings" panose="05000000000000000000" pitchFamily="2" charset="2"/>
                        <a:buChar char="Ø"/>
                      </a:pPr>
                      <a:r>
                        <a:rPr lang="en-US" baseline="0" dirty="0" smtClean="0">
                          <a:solidFill>
                            <a:srgbClr val="FF0000"/>
                          </a:solidFill>
                        </a:rPr>
                        <a:t>Birth Order</a:t>
                      </a:r>
                    </a:p>
                    <a:p>
                      <a:pPr marL="742950" lvl="1" indent="-285750">
                        <a:buClr>
                          <a:srgbClr val="0070C0"/>
                        </a:buClr>
                        <a:buFont typeface="Wingdings" panose="05000000000000000000" pitchFamily="2" charset="2"/>
                        <a:buChar char="Ø"/>
                      </a:pPr>
                      <a:r>
                        <a:rPr lang="en-US" baseline="0" dirty="0" smtClean="0">
                          <a:solidFill>
                            <a:srgbClr val="FF0000"/>
                          </a:solidFill>
                        </a:rPr>
                        <a:t>Mother’s Maiden Name</a:t>
                      </a:r>
                    </a:p>
                    <a:p>
                      <a:pPr marL="742950" lvl="1" indent="-285750">
                        <a:buClr>
                          <a:srgbClr val="0070C0"/>
                        </a:buClr>
                        <a:buFont typeface="Wingdings" panose="05000000000000000000" pitchFamily="2" charset="2"/>
                        <a:buChar char="Ø"/>
                      </a:pPr>
                      <a:r>
                        <a:rPr lang="en-US" baseline="0" dirty="0" smtClean="0">
                          <a:solidFill>
                            <a:srgbClr val="FF0000"/>
                          </a:solidFill>
                        </a:rPr>
                        <a:t>Fully valued address</a:t>
                      </a:r>
                    </a:p>
                    <a:p>
                      <a:pPr marL="285750" lvl="0" indent="-285750">
                        <a:buClr>
                          <a:srgbClr val="0070C0"/>
                        </a:buClr>
                        <a:buFont typeface="Wingdings" panose="05000000000000000000" pitchFamily="2" charset="2"/>
                        <a:buChar char="Ø"/>
                      </a:pPr>
                      <a:r>
                        <a:rPr lang="en-US" dirty="0" smtClean="0">
                          <a:solidFill>
                            <a:srgbClr val="FF0000"/>
                          </a:solidFill>
                        </a:rPr>
                        <a:t>Support of OIDs in the query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IZ-QR-3.2_Response_K11_Z33</a:t>
                      </a:r>
                    </a:p>
                    <a:p>
                      <a:r>
                        <a:rPr lang="en-US" dirty="0" smtClean="0"/>
                        <a:t>Receive RSP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Query</a:t>
                      </a:r>
                      <a:r>
                        <a:rPr lang="en-US" baseline="0" dirty="0" smtClean="0"/>
                        <a:t> was successful but returned no </a:t>
                      </a:r>
                      <a:r>
                        <a:rPr lang="en-US" sz="1800" dirty="0" smtClean="0">
                          <a:ea typeface="ＭＳ Ｐゴシック" charset="0"/>
                        </a:rPr>
                        <a:t>high confidence matches</a:t>
                      </a:r>
                      <a:endParaRPr lang="en-US" baseline="0" dirty="0" smtClean="0">
                        <a:solidFill>
                          <a:schemeClr val="tx1"/>
                        </a:solidFill>
                      </a:endParaRPr>
                    </a:p>
                    <a:p>
                      <a:pPr marL="285750" indent="-285750">
                        <a:buClr>
                          <a:srgbClr val="0070C0"/>
                        </a:buClr>
                        <a:buFont typeface="Wingdings" panose="05000000000000000000" pitchFamily="2" charset="2"/>
                        <a:buChar char="Ø"/>
                      </a:pPr>
                      <a:r>
                        <a:rPr lang="en-US" baseline="0" dirty="0" smtClean="0"/>
                        <a:t>EHR-S is to process the response message and display </a:t>
                      </a:r>
                      <a:r>
                        <a:rPr lang="en-US" baseline="0" dirty="0" smtClean="0">
                          <a:solidFill>
                            <a:srgbClr val="FF0000"/>
                          </a:solidFill>
                        </a:rPr>
                        <a:t>some indication </a:t>
                      </a:r>
                      <a:r>
                        <a:rPr lang="en-US" baseline="0" dirty="0" smtClean="0"/>
                        <a:t>to the end user that </a:t>
                      </a:r>
                      <a:r>
                        <a:rPr lang="en-US" baseline="0" dirty="0" smtClean="0">
                          <a:solidFill>
                            <a:srgbClr val="FF0000"/>
                          </a:solidFill>
                        </a:rPr>
                        <a:t>no matches were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spTree>
    <p:extLst>
      <p:ext uri="{BB962C8B-B14F-4D97-AF65-F5344CB8AC3E}">
        <p14:creationId xmlns:p14="http://schemas.microsoft.com/office/powerpoint/2010/main" val="1470873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smtClean="0"/>
              <a:t>Test Case 4: Query where Too Many Patients Found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250019"/>
              </p:ext>
            </p:extLst>
          </p:nvPr>
        </p:nvGraphicFramePr>
        <p:xfrm>
          <a:off x="152400" y="685800"/>
          <a:ext cx="8839200" cy="5405120"/>
        </p:xfrm>
        <a:graphic>
          <a:graphicData uri="http://schemas.openxmlformats.org/drawingml/2006/table">
            <a:tbl>
              <a:tblPr firstRow="1" bandRow="1">
                <a:tableStyleId>{9DCAF9ED-07DC-4A11-8D7F-57B35C25682E}</a:tableStyleId>
              </a:tblPr>
              <a:tblGrid>
                <a:gridCol w="2152499"/>
                <a:gridCol w="6686701"/>
              </a:tblGrid>
              <a:tr h="370840">
                <a:tc gridSpan="2">
                  <a:txBody>
                    <a:bodyPr/>
                    <a:lstStyle/>
                    <a:p>
                      <a:pPr algn="ctr"/>
                      <a:r>
                        <a:rPr lang="en-US" dirty="0" smtClean="0"/>
                        <a:t>IZ-QR-4_Query_Too_Many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Query</a:t>
                      </a:r>
                      <a:r>
                        <a:rPr lang="en-US" baseline="0" dirty="0" smtClean="0"/>
                        <a:t> for a child in which no patient record is returned because too many patients are found</a:t>
                      </a:r>
                      <a:endParaRPr lang="en-US" dirty="0" smtClean="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smtClean="0"/>
                        <a:t>Receive</a:t>
                      </a:r>
                      <a:r>
                        <a:rPr lang="en-US" baseline="0" dirty="0" smtClean="0"/>
                        <a:t> a response message and inform the end user</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solidFill>
                            <a:schemeClr val="bg1"/>
                          </a:solidFill>
                        </a:rPr>
                        <a:t>Steps</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smtClean="0">
                          <a:solidFill>
                            <a:schemeClr val="bg1"/>
                          </a:solidFill>
                        </a:rPr>
                        <a:t>High-level Test Objectives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r>
                        <a:rPr lang="en-US" b="1" dirty="0" smtClean="0"/>
                        <a:t>Step 1:</a:t>
                      </a:r>
                    </a:p>
                    <a:p>
                      <a:r>
                        <a:rPr lang="en-US" sz="1000" b="1" dirty="0" smtClean="0"/>
                        <a:t>IZ-QR-4.1_Query_Q11_Z44  </a:t>
                      </a:r>
                    </a:p>
                    <a:p>
                      <a:r>
                        <a:rPr lang="en-US" dirty="0" smtClean="0"/>
                        <a:t>Create </a:t>
                      </a:r>
                    </a:p>
                    <a:p>
                      <a:r>
                        <a:rPr lang="en-US" dirty="0" smtClean="0"/>
                        <a:t>Query</a:t>
                      </a:r>
                    </a:p>
                    <a:p>
                      <a:r>
                        <a:rPr lang="en-US" dirty="0" smtClean="0"/>
                        <a:t>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Create</a:t>
                      </a:r>
                      <a:r>
                        <a:rPr lang="en-US" baseline="0" dirty="0" smtClean="0"/>
                        <a:t> a query message</a:t>
                      </a:r>
                    </a:p>
                    <a:p>
                      <a:pPr marL="285750" indent="-285750">
                        <a:buClr>
                          <a:srgbClr val="0070C0"/>
                        </a:buClr>
                        <a:buFont typeface="Wingdings" panose="05000000000000000000" pitchFamily="2" charset="2"/>
                        <a:buChar char="Ø"/>
                      </a:pPr>
                      <a:r>
                        <a:rPr lang="en-US" baseline="0" dirty="0" smtClean="0"/>
                        <a:t>Contains typical demographics data including:</a:t>
                      </a:r>
                    </a:p>
                    <a:p>
                      <a:pPr marL="742950" lvl="1" indent="-285750">
                        <a:buClr>
                          <a:srgbClr val="0070C0"/>
                        </a:buClr>
                        <a:buFont typeface="Wingdings" panose="05000000000000000000" pitchFamily="2" charset="2"/>
                        <a:buChar char="Ø"/>
                      </a:pPr>
                      <a:r>
                        <a:rPr lang="en-US" baseline="0" dirty="0" smtClean="0"/>
                        <a:t>Patient Name</a:t>
                      </a:r>
                    </a:p>
                    <a:p>
                      <a:pPr marL="742950" lvl="1" indent="-285750">
                        <a:buClr>
                          <a:srgbClr val="0070C0"/>
                        </a:buClr>
                        <a:buFont typeface="Wingdings" panose="05000000000000000000" pitchFamily="2" charset="2"/>
                        <a:buChar char="Ø"/>
                      </a:pPr>
                      <a:r>
                        <a:rPr lang="en-US" baseline="0" dirty="0" smtClean="0"/>
                        <a:t>Patient Identifier</a:t>
                      </a:r>
                    </a:p>
                    <a:p>
                      <a:pPr marL="742950" lvl="1" indent="-285750">
                        <a:buClr>
                          <a:srgbClr val="0070C0"/>
                        </a:buClr>
                        <a:buFont typeface="Wingdings" panose="05000000000000000000" pitchFamily="2" charset="2"/>
                        <a:buChar char="Ø"/>
                      </a:pPr>
                      <a:r>
                        <a:rPr lang="en-US" baseline="0" dirty="0" smtClean="0"/>
                        <a:t>DOB</a:t>
                      </a:r>
                    </a:p>
                    <a:p>
                      <a:pPr marL="742950" lvl="1" indent="-285750">
                        <a:buClr>
                          <a:srgbClr val="0070C0"/>
                        </a:buClr>
                        <a:buFont typeface="Wingdings" panose="05000000000000000000" pitchFamily="2" charset="2"/>
                        <a:buChar char="Ø"/>
                      </a:pPr>
                      <a:r>
                        <a:rPr lang="en-US" baseline="0" dirty="0" smtClean="0"/>
                        <a:t>Gender</a:t>
                      </a:r>
                    </a:p>
                    <a:p>
                      <a:pPr marL="742950" lvl="1" indent="-285750">
                        <a:buClr>
                          <a:srgbClr val="0070C0"/>
                        </a:buClr>
                        <a:buFont typeface="Wingdings" panose="05000000000000000000" pitchFamily="2" charset="2"/>
                        <a:buChar char="Ø"/>
                      </a:pPr>
                      <a:r>
                        <a:rPr lang="en-US" baseline="0" dirty="0" smtClean="0"/>
                        <a:t>Address</a:t>
                      </a:r>
                    </a:p>
                    <a:p>
                      <a:pPr marL="742950" lvl="1" indent="-285750">
                        <a:buClr>
                          <a:srgbClr val="0070C0"/>
                        </a:buClr>
                        <a:buFont typeface="Wingdings" panose="05000000000000000000" pitchFamily="2" charset="2"/>
                        <a:buChar char="Ø"/>
                      </a:pPr>
                      <a:r>
                        <a:rPr lang="en-US" baseline="0" dirty="0" smtClean="0"/>
                        <a:t>Phone</a:t>
                      </a:r>
                      <a:endParaRPr lang="en-US"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1" dirty="0" smtClean="0"/>
                        <a:t>Step 2:</a:t>
                      </a:r>
                    </a:p>
                    <a:p>
                      <a:r>
                        <a:rPr lang="en-US" sz="1000" b="1" dirty="0" smtClean="0"/>
                        <a:t>IZ-QR-4.2_Response_K11_Z33</a:t>
                      </a:r>
                    </a:p>
                    <a:p>
                      <a:r>
                        <a:rPr lang="en-US" dirty="0" smtClean="0"/>
                        <a:t>Receive RSP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smtClean="0"/>
                        <a:t>Query</a:t>
                      </a:r>
                      <a:r>
                        <a:rPr lang="en-US" baseline="0" dirty="0" smtClean="0"/>
                        <a:t> was successful but returns an indication that too many</a:t>
                      </a:r>
                      <a:r>
                        <a:rPr lang="en-US" sz="1800" dirty="0" smtClean="0">
                          <a:ea typeface="ＭＳ Ｐゴシック" charset="0"/>
                        </a:rPr>
                        <a:t> matching</a:t>
                      </a:r>
                      <a:r>
                        <a:rPr lang="en-US" sz="1800" baseline="0" dirty="0" smtClean="0">
                          <a:ea typeface="ＭＳ Ｐゴシック" charset="0"/>
                        </a:rPr>
                        <a:t> patients were found</a:t>
                      </a:r>
                      <a:r>
                        <a:rPr lang="en-US" sz="1800" dirty="0" smtClean="0">
                          <a:ea typeface="ＭＳ Ｐゴシック" charset="0"/>
                        </a:rPr>
                        <a:t> </a:t>
                      </a:r>
                      <a:endParaRPr lang="en-US" baseline="0" dirty="0" smtClean="0">
                        <a:solidFill>
                          <a:schemeClr val="tx1"/>
                        </a:solidFill>
                      </a:endParaRPr>
                    </a:p>
                    <a:p>
                      <a:pPr marL="285750" indent="-285750">
                        <a:buClr>
                          <a:srgbClr val="0070C0"/>
                        </a:buClr>
                        <a:buFont typeface="Wingdings" panose="05000000000000000000" pitchFamily="2" charset="2"/>
                        <a:buChar char="Ø"/>
                      </a:pPr>
                      <a:r>
                        <a:rPr lang="en-US" baseline="0" dirty="0" smtClean="0"/>
                        <a:t>EHR-S is to process the response message and display </a:t>
                      </a:r>
                      <a:r>
                        <a:rPr lang="en-US" baseline="0" dirty="0" smtClean="0">
                          <a:solidFill>
                            <a:srgbClr val="FF0000"/>
                          </a:solidFill>
                        </a:rPr>
                        <a:t>some indication </a:t>
                      </a:r>
                      <a:r>
                        <a:rPr lang="en-US" baseline="0" dirty="0" smtClean="0"/>
                        <a:t>to the end user that </a:t>
                      </a:r>
                      <a:r>
                        <a:rPr lang="en-US" baseline="0" dirty="0" smtClean="0">
                          <a:solidFill>
                            <a:srgbClr val="FF0000"/>
                          </a:solidFill>
                        </a:rPr>
                        <a:t>too many matches were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spTree>
    <p:extLst>
      <p:ext uri="{BB962C8B-B14F-4D97-AF65-F5344CB8AC3E}">
        <p14:creationId xmlns:p14="http://schemas.microsoft.com/office/powerpoint/2010/main" val="2395722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Documentation</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4018212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pic>
        <p:nvPicPr>
          <p:cNvPr id="5" name="Picture 4"/>
          <p:cNvPicPr>
            <a:picLocks noChangeAspect="1"/>
          </p:cNvPicPr>
          <p:nvPr/>
        </p:nvPicPr>
        <p:blipFill>
          <a:blip r:embed="rId2"/>
          <a:stretch>
            <a:fillRect/>
          </a:stretch>
        </p:blipFill>
        <p:spPr>
          <a:xfrm>
            <a:off x="262371" y="762000"/>
            <a:ext cx="8653030" cy="5330046"/>
          </a:xfrm>
          <a:prstGeom prst="rect">
            <a:avLst/>
          </a:prstGeom>
        </p:spPr>
      </p:pic>
    </p:spTree>
    <p:extLst>
      <p:ext uri="{BB962C8B-B14F-4D97-AF65-F5344CB8AC3E}">
        <p14:creationId xmlns:p14="http://schemas.microsoft.com/office/powerpoint/2010/main" val="87844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3097755447"/>
              </p:ext>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gridCol w="6394813"/>
              </a:tblGrid>
              <a:tr h="380880">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SOAP Envelope</a:t>
                      </a:r>
                      <a:r>
                        <a:rPr lang="en-US" sz="1100" b="1" baseline="0" dirty="0" smtClean="0">
                          <a:sym typeface="Wingdings" pitchFamily="2" charset="2"/>
                        </a:rPr>
                        <a:t> Testing</a:t>
                      </a:r>
                      <a:endParaRPr lang="en-US" sz="1100" b="1" dirty="0" smtClean="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smtClean="0"/>
                        <a:t>The SOAP Envelop Testing ensures SOAP envelopes are correctly formed, validating the conformance of </a:t>
                      </a:r>
                      <a:r>
                        <a:rPr lang="en-US" sz="1100" baseline="0" dirty="0" smtClean="0"/>
                        <a:t> the </a:t>
                      </a:r>
                      <a:r>
                        <a:rPr lang="en-US" sz="1100" dirty="0" smtClean="0"/>
                        <a:t>messages to the requirements in the SOAP and Transport</a:t>
                      </a:r>
                      <a:r>
                        <a:rPr lang="en-US" sz="1100" baseline="0" dirty="0" smtClean="0"/>
                        <a:t> specifications. </a:t>
                      </a:r>
                      <a:endParaRPr lang="en-US" sz="1100" b="0" dirty="0" smtClean="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SOAP Connectivity </a:t>
                      </a:r>
                      <a:r>
                        <a:rPr lang="en-US" sz="1100" b="1" baseline="0" dirty="0" smtClean="0">
                          <a:sym typeface="Wingdings" pitchFamily="2" charset="2"/>
                        </a:rPr>
                        <a:t>Testing</a:t>
                      </a:r>
                      <a:endParaRPr lang="en-US" sz="11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t>The SOAP Connectivity Testing evaluates valid SOAP connectivity, the ability to send and receive SOAP messages,</a:t>
                      </a:r>
                      <a:r>
                        <a:rPr lang="en-US" sz="1100" baseline="0" dirty="0" smtClean="0"/>
                        <a:t> </a:t>
                      </a:r>
                      <a:r>
                        <a:rPr lang="en-US" sz="1100" dirty="0" smtClean="0"/>
                        <a:t>validating the conformance of </a:t>
                      </a:r>
                      <a:r>
                        <a:rPr lang="en-US" sz="1100" baseline="0" dirty="0" smtClean="0"/>
                        <a:t> the </a:t>
                      </a:r>
                      <a:r>
                        <a:rPr lang="en-US" sz="1100" dirty="0" smtClean="0"/>
                        <a:t>messages to the requirements in the SOAP and Transport</a:t>
                      </a:r>
                      <a:r>
                        <a:rPr lang="en-US" sz="1100" baseline="0" dirty="0" smtClean="0"/>
                        <a:t> specifications. </a:t>
                      </a:r>
                      <a:endParaRPr lang="en-US" sz="1100" b="0" dirty="0" smtClean="0"/>
                    </a:p>
                    <a:p>
                      <a:pPr marL="0" lvl="1" algn="l">
                        <a:defRPr/>
                      </a:pPr>
                      <a:endParaRPr lang="en-US" sz="1100" b="0" dirty="0" smtClean="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Context-Free Testing</a:t>
                      </a:r>
                      <a:r>
                        <a:rPr lang="en-US" sz="1100" b="1" baseline="0" dirty="0" smtClean="0"/>
                        <a:t> </a:t>
                      </a:r>
                      <a:endParaRPr lang="en-US" sz="11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smtClean="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smtClean="0">
                <a:latin typeface="Arial" charset="0"/>
              </a:rPr>
              <a:t>Environment</a:t>
            </a:r>
            <a:r>
              <a:rPr lang="en-US" altLang="en-US" sz="1600" dirty="0">
                <a:latin typeface="Arial" charset="0"/>
              </a:rPr>
              <a:t>: </a:t>
            </a:r>
            <a:r>
              <a:rPr lang="en-US" altLang="en-US" sz="1200" dirty="0" smtClean="0">
                <a:latin typeface="Arial" charset="0"/>
              </a:rPr>
              <a:t>NIST Immunization Test </a:t>
            </a:r>
            <a:r>
              <a:rPr lang="en-US" altLang="en-US" sz="1200" dirty="0">
                <a:latin typeface="Arial" charset="0"/>
              </a:rPr>
              <a:t>Suite is </a:t>
            </a:r>
            <a:r>
              <a:rPr lang="en-US" altLang="en-US" sz="1200" dirty="0" smtClean="0">
                <a:latin typeface="Arial" charset="0"/>
              </a:rPr>
              <a:t>accessible </a:t>
            </a:r>
            <a:r>
              <a:rPr lang="en-US" altLang="en-US" sz="1200" dirty="0">
                <a:latin typeface="Arial" charset="0"/>
              </a:rPr>
              <a:t>as a web application. </a:t>
            </a:r>
          </a:p>
          <a:p>
            <a:pPr marL="58738" indent="-171450">
              <a:defRPr/>
            </a:pPr>
            <a:r>
              <a:rPr lang="en-US" altLang="en-US" sz="1200" dirty="0">
                <a:latin typeface="Arial" charset="0"/>
              </a:rPr>
              <a:t>Supported Browsers: Firefox, </a:t>
            </a:r>
            <a:r>
              <a:rPr lang="en-US" altLang="en-US" sz="1200" dirty="0" smtClean="0">
                <a:latin typeface="Arial" charset="0"/>
              </a:rPr>
              <a:t>Chrome, Safari, and Internet Explorer (Version 10 and 11)</a:t>
            </a:r>
            <a:endParaRPr lang="en-US" altLang="en-US" sz="1200" dirty="0">
              <a:latin typeface="Arial" charset="0"/>
            </a:endParaRPr>
          </a:p>
          <a:p>
            <a:pPr marL="58738" indent="-171450">
              <a:defRPr/>
            </a:pPr>
            <a:r>
              <a:rPr lang="en-US" altLang="en-US" sz="1200" dirty="0">
                <a:latin typeface="Arial" charset="0"/>
              </a:rPr>
              <a:t>URL: </a:t>
            </a:r>
            <a:r>
              <a:rPr lang="en-US" altLang="en-US" sz="1200" dirty="0">
                <a:latin typeface="Arial" charset="0"/>
                <a:hlinkClick r:id="rId2"/>
              </a:rPr>
              <a:t>http://</a:t>
            </a:r>
            <a:r>
              <a:rPr lang="en-US" altLang="en-US" sz="1200" dirty="0" smtClean="0">
                <a:latin typeface="Arial" charset="0"/>
                <a:hlinkClick r:id="rId2"/>
              </a:rPr>
              <a:t>hl7v2-iz-r1.5-testing.nist.gov</a:t>
            </a:r>
            <a:r>
              <a:rPr lang="en-US" altLang="en-US" sz="1200" dirty="0">
                <a:latin typeface="Arial" charset="0"/>
              </a:rPr>
              <a:t> </a:t>
            </a:r>
            <a:endParaRPr lang="en-US" altLang="en-US" sz="1200" dirty="0" smtClean="0">
              <a:latin typeface="Arial" charset="0"/>
            </a:endParaRPr>
          </a:p>
          <a:p>
            <a:pPr marL="58738" indent="-171450">
              <a:defRPr/>
            </a:pPr>
            <a:r>
              <a:rPr lang="en-US" sz="1200" dirty="0"/>
              <a:t>NOTE: The Test Tool (.war file) can also be downloaded and installed locally. See Documentation tab in Test </a:t>
            </a:r>
            <a:r>
              <a:rPr lang="en-US" sz="1200" dirty="0" smtClean="0"/>
              <a:t>Tool</a:t>
            </a:r>
            <a:endParaRPr lang="en-US" sz="1200" dirty="0"/>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3910574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ONC 2015 Health IT Certification</a:t>
            </a: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269289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smtClean="0"/>
              <a:t>ONC Final Rule Criterion - Immunizations</a:t>
            </a:r>
          </a:p>
        </p:txBody>
      </p:sp>
      <p:sp>
        <p:nvSpPr>
          <p:cNvPr id="3" name="Content Placeholder 2"/>
          <p:cNvSpPr>
            <a:spLocks noGrp="1"/>
          </p:cNvSpPr>
          <p:nvPr>
            <p:ph idx="1"/>
          </p:nvPr>
        </p:nvSpPr>
        <p:spPr>
          <a:xfrm>
            <a:off x="381000" y="643870"/>
            <a:ext cx="8524875" cy="5680730"/>
          </a:xfrm>
        </p:spPr>
        <p:txBody>
          <a:bodyPr>
            <a:normAutofit fontScale="77500" lnSpcReduction="20000"/>
          </a:bodyPr>
          <a:lstStyle/>
          <a:p>
            <a:pPr marL="0" indent="0">
              <a:buNone/>
            </a:pPr>
            <a:r>
              <a:rPr lang="en-US" dirty="0" smtClean="0"/>
              <a:t>§170.315(f)(1) </a:t>
            </a:r>
            <a:r>
              <a:rPr lang="en-US" dirty="0"/>
              <a:t>Transmission to immunization </a:t>
            </a:r>
            <a:r>
              <a:rPr lang="en-US" dirty="0" smtClean="0"/>
              <a:t>registries </a:t>
            </a:r>
          </a:p>
          <a:p>
            <a:r>
              <a:rPr lang="en-US" sz="2200" dirty="0" smtClean="0"/>
              <a:t>Evaluates </a:t>
            </a:r>
            <a:r>
              <a:rPr lang="en-US" sz="2200" dirty="0"/>
              <a:t>the capability for a H</a:t>
            </a:r>
            <a:r>
              <a:rPr lang="en-US" sz="2200" dirty="0" smtClean="0"/>
              <a:t>ealth IT Module </a:t>
            </a:r>
            <a:r>
              <a:rPr lang="en-US" sz="2200" dirty="0"/>
              <a:t>to electronically </a:t>
            </a:r>
            <a:r>
              <a:rPr lang="en-US" sz="2200" i="1" dirty="0" smtClean="0">
                <a:solidFill>
                  <a:srgbClr val="0070C0"/>
                </a:solidFill>
              </a:rPr>
              <a:t>create</a:t>
            </a:r>
            <a:r>
              <a:rPr lang="en-US" sz="2200" dirty="0" smtClean="0">
                <a:solidFill>
                  <a:srgbClr val="0070C0"/>
                </a:solidFill>
              </a:rPr>
              <a:t> immunization </a:t>
            </a:r>
            <a:r>
              <a:rPr lang="en-US" sz="2200" dirty="0">
                <a:solidFill>
                  <a:srgbClr val="0070C0"/>
                </a:solidFill>
              </a:rPr>
              <a:t>information</a:t>
            </a:r>
            <a:r>
              <a:rPr lang="en-US" sz="2200" dirty="0"/>
              <a:t> for electronic transmission </a:t>
            </a:r>
            <a:r>
              <a:rPr lang="en-US" sz="2200" dirty="0" smtClean="0"/>
              <a:t>using the Immunization Messaging Guide and associated Addendum, with CVX codes for </a:t>
            </a:r>
            <a:r>
              <a:rPr lang="en-US" sz="2200" i="1" dirty="0" smtClean="0"/>
              <a:t>historical vaccines and </a:t>
            </a:r>
            <a:r>
              <a:rPr lang="en-US" sz="2200" dirty="0" smtClean="0"/>
              <a:t>National </a:t>
            </a:r>
            <a:r>
              <a:rPr lang="en-US" sz="2200" dirty="0"/>
              <a:t>Drug Code </a:t>
            </a:r>
            <a:r>
              <a:rPr lang="en-US" sz="2200" dirty="0" smtClean="0"/>
              <a:t>Directory codes </a:t>
            </a:r>
            <a:r>
              <a:rPr lang="en-US" sz="2200" i="1" dirty="0"/>
              <a:t>for administered vaccines</a:t>
            </a:r>
            <a:endParaRPr lang="en-US" sz="2200" i="1" dirty="0" smtClean="0"/>
          </a:p>
          <a:p>
            <a:r>
              <a:rPr lang="en-US" sz="2200" dirty="0" smtClean="0"/>
              <a:t>Evaluates the capability for a Health IT Module to </a:t>
            </a:r>
            <a:r>
              <a:rPr lang="en-US" sz="2200" dirty="0"/>
              <a:t>enable a user to </a:t>
            </a:r>
            <a:r>
              <a:rPr lang="en-US" sz="2200" dirty="0">
                <a:solidFill>
                  <a:srgbClr val="0070C0"/>
                </a:solidFill>
              </a:rPr>
              <a:t>request, access, and display a patient’s evaluated immunization history and </a:t>
            </a:r>
            <a:r>
              <a:rPr lang="en-US" sz="2200" dirty="0" smtClean="0">
                <a:solidFill>
                  <a:srgbClr val="0070C0"/>
                </a:solidFill>
              </a:rPr>
              <a:t>forecast </a:t>
            </a:r>
            <a:r>
              <a:rPr lang="en-US" sz="2200" dirty="0"/>
              <a:t>from an immunization registry with information from the Health IT Module, if applicable, </a:t>
            </a:r>
            <a:r>
              <a:rPr lang="en-US" sz="2200" dirty="0" smtClean="0"/>
              <a:t>using </a:t>
            </a:r>
            <a:r>
              <a:rPr lang="en-US" sz="2200" dirty="0"/>
              <a:t>the Immunization Messaging Guide and associated </a:t>
            </a:r>
            <a:r>
              <a:rPr lang="en-US" sz="2200" dirty="0" smtClean="0"/>
              <a:t>Addendum</a:t>
            </a:r>
          </a:p>
          <a:p>
            <a:pPr>
              <a:defRPr/>
            </a:pPr>
            <a:r>
              <a:rPr lang="en-US" sz="2200" dirty="0" smtClean="0">
                <a:solidFill>
                  <a:srgbClr val="0070C0"/>
                </a:solidFill>
              </a:rPr>
              <a:t>Referenced Standards</a:t>
            </a:r>
          </a:p>
          <a:p>
            <a:pPr lvl="1">
              <a:defRPr/>
            </a:pPr>
            <a:r>
              <a:rPr lang="en-US" sz="2000" dirty="0" smtClean="0"/>
              <a:t>§</a:t>
            </a:r>
            <a:r>
              <a:rPr lang="en-US" sz="2000" dirty="0"/>
              <a:t>170.205 Content exchange and implementation specifications for exchanging electronic health information </a:t>
            </a:r>
          </a:p>
          <a:p>
            <a:pPr lvl="2"/>
            <a:r>
              <a:rPr lang="en-US" sz="1800" dirty="0"/>
              <a:t>(e)(4) Standard. HL7 2.5.1 Implementation specifications.</a:t>
            </a:r>
          </a:p>
          <a:p>
            <a:pPr lvl="3"/>
            <a:r>
              <a:rPr lang="en-US" sz="1500" dirty="0"/>
              <a:t>HL7 2.5.1 Implementation Guide for Immunization Messaging, Release 1.5</a:t>
            </a:r>
          </a:p>
          <a:p>
            <a:pPr lvl="3"/>
            <a:r>
              <a:rPr lang="en-US" sz="1500" dirty="0"/>
              <a:t>HL7 Version 2.5.1 Implementation Guide for Immunization Messaging (Release 1.5)—Addendum, July 2015</a:t>
            </a:r>
          </a:p>
          <a:p>
            <a:pPr lvl="1"/>
            <a:r>
              <a:rPr lang="en-US" sz="2000" dirty="0"/>
              <a:t>§170.207 Vocabulary standards for representing electronic health information</a:t>
            </a:r>
          </a:p>
          <a:p>
            <a:pPr lvl="2"/>
            <a:r>
              <a:rPr lang="en-US" sz="1800" dirty="0"/>
              <a:t>(e)(2) Standard. </a:t>
            </a:r>
            <a:r>
              <a:rPr lang="en-US" sz="1800" dirty="0">
                <a:solidFill>
                  <a:srgbClr val="0070C0"/>
                </a:solidFill>
              </a:rPr>
              <a:t>HL7 Standard Code Set CVX </a:t>
            </a:r>
            <a:r>
              <a:rPr lang="en-US" sz="1800" dirty="0"/>
              <a:t>-- Vaccines Administered, updates through August 17, 2015</a:t>
            </a:r>
          </a:p>
          <a:p>
            <a:pPr lvl="2"/>
            <a:r>
              <a:rPr lang="en-US" sz="1800" dirty="0"/>
              <a:t>(e)(4) Standard. </a:t>
            </a:r>
            <a:r>
              <a:rPr lang="en-US" sz="1800" dirty="0">
                <a:solidFill>
                  <a:srgbClr val="0070C0"/>
                </a:solidFill>
              </a:rPr>
              <a:t>National Drug Code Directory</a:t>
            </a:r>
            <a:r>
              <a:rPr lang="en-US" sz="1800" dirty="0"/>
              <a:t>– Vaccine Codes, updates through August 17, 2015</a:t>
            </a:r>
          </a:p>
          <a:p>
            <a:endParaRPr lang="en-US" sz="1800" dirty="0" smtClean="0"/>
          </a:p>
          <a:p>
            <a:pPr marL="0" indent="0">
              <a:buNone/>
            </a:pPr>
            <a:r>
              <a:rPr lang="en-US" dirty="0" smtClean="0"/>
              <a:t>Note: The ONC certification criterion does not specify use of a </a:t>
            </a:r>
            <a:r>
              <a:rPr lang="en-US" i="1" dirty="0" smtClean="0"/>
              <a:t>transport</a:t>
            </a:r>
            <a:r>
              <a:rPr lang="en-US" dirty="0" smtClean="0"/>
              <a:t> standard; therefore, testing for this criterion does not require Health IT Modules to be certified to any transport standards</a:t>
            </a:r>
          </a:p>
          <a:p>
            <a:pPr marL="0" indent="0">
              <a:buNone/>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3730549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Standard – Supported Profiles</a:t>
            </a:r>
            <a:endParaRPr lang="en-US" dirty="0"/>
          </a:p>
        </p:txBody>
      </p:sp>
      <p:sp>
        <p:nvSpPr>
          <p:cNvPr id="3" name="Content Placeholder 2"/>
          <p:cNvSpPr>
            <a:spLocks noGrp="1"/>
          </p:cNvSpPr>
          <p:nvPr>
            <p:ph idx="1"/>
          </p:nvPr>
        </p:nvSpPr>
        <p:spPr>
          <a:xfrm>
            <a:off x="304801" y="831850"/>
            <a:ext cx="8610600" cy="5264150"/>
          </a:xfrm>
        </p:spPr>
        <p:txBody>
          <a:bodyPr>
            <a:normAutofit/>
          </a:bodyPr>
          <a:lstStyle/>
          <a:p>
            <a:pPr>
              <a:buClr>
                <a:srgbClr val="0070C0"/>
              </a:buClr>
              <a:buFont typeface="Wingdings" panose="05000000000000000000" pitchFamily="2" charset="2"/>
              <a:buChar char="Ø"/>
            </a:pPr>
            <a:r>
              <a:rPr lang="en-US" sz="2400" dirty="0"/>
              <a:t>HL7 2.5.1 Immunization Implementation Guide Release 1.5</a:t>
            </a:r>
          </a:p>
          <a:p>
            <a:pPr>
              <a:buClr>
                <a:srgbClr val="0070C0"/>
              </a:buClr>
              <a:buFont typeface="Wingdings" panose="05000000000000000000" pitchFamily="2" charset="2"/>
              <a:buChar char="Ø"/>
            </a:pPr>
            <a:r>
              <a:rPr lang="en-US" sz="2400" dirty="0"/>
              <a:t>HL7 2.5.1 Immunization Implementation Guide Release 1.5, </a:t>
            </a:r>
            <a:r>
              <a:rPr lang="en-US" sz="2400" dirty="0" smtClean="0"/>
              <a:t>Addendum</a:t>
            </a:r>
            <a:endParaRPr lang="en-US" dirty="0" smtClean="0"/>
          </a:p>
          <a:p>
            <a:pPr>
              <a:buClr>
                <a:srgbClr val="0070C0"/>
              </a:buClr>
              <a:buFont typeface="Wingdings" panose="05000000000000000000" pitchFamily="2" charset="2"/>
              <a:buChar char="Ø"/>
            </a:pPr>
            <a:r>
              <a:rPr lang="en-US" dirty="0" smtClean="0"/>
              <a:t>All 8 Profiles Supported</a:t>
            </a:r>
          </a:p>
          <a:p>
            <a:pPr lvl="1">
              <a:buClr>
                <a:srgbClr val="0070C0"/>
              </a:buClr>
              <a:buFont typeface="Wingdings" panose="05000000000000000000" pitchFamily="2" charset="2"/>
              <a:buChar char="Ø"/>
            </a:pPr>
            <a:r>
              <a:rPr lang="en-US" dirty="0" smtClean="0"/>
              <a:t>VXU^V04</a:t>
            </a:r>
          </a:p>
          <a:p>
            <a:pPr lvl="2">
              <a:buClr>
                <a:srgbClr val="0070C0"/>
              </a:buClr>
              <a:buFont typeface="Wingdings" panose="05000000000000000000" pitchFamily="2" charset="2"/>
              <a:buChar char="Ø"/>
            </a:pPr>
            <a:r>
              <a:rPr lang="en-US" dirty="0">
                <a:solidFill>
                  <a:srgbClr val="C00000"/>
                </a:solidFill>
              </a:rPr>
              <a:t>Z22 - </a:t>
            </a:r>
            <a:r>
              <a:rPr lang="en-US" dirty="0" smtClean="0">
                <a:solidFill>
                  <a:srgbClr val="C00000"/>
                </a:solidFill>
              </a:rPr>
              <a:t>SEND </a:t>
            </a:r>
            <a:r>
              <a:rPr lang="en-US" dirty="0">
                <a:solidFill>
                  <a:srgbClr val="C00000"/>
                </a:solidFill>
              </a:rPr>
              <a:t>UNSOLICITED IMMUNIZATION UPDATE USING A VXU</a:t>
            </a:r>
            <a:endParaRPr lang="en-US" dirty="0" smtClean="0">
              <a:solidFill>
                <a:srgbClr val="C00000"/>
              </a:solidFill>
            </a:endParaRPr>
          </a:p>
          <a:p>
            <a:pPr lvl="1">
              <a:buClr>
                <a:srgbClr val="0070C0"/>
              </a:buClr>
              <a:buFont typeface="Wingdings" panose="05000000000000000000" pitchFamily="2" charset="2"/>
              <a:buChar char="Ø"/>
            </a:pPr>
            <a:r>
              <a:rPr lang="en-US" dirty="0" smtClean="0"/>
              <a:t>ACK </a:t>
            </a:r>
          </a:p>
          <a:p>
            <a:pPr lvl="2">
              <a:buClr>
                <a:srgbClr val="0070C0"/>
              </a:buClr>
              <a:buFont typeface="Wingdings" panose="05000000000000000000" pitchFamily="2" charset="2"/>
              <a:buChar char="Ø"/>
            </a:pPr>
            <a:r>
              <a:rPr lang="en-US" dirty="0">
                <a:solidFill>
                  <a:srgbClr val="C00000"/>
                </a:solidFill>
              </a:rPr>
              <a:t>Z23 </a:t>
            </a:r>
            <a:r>
              <a:rPr lang="en-US" dirty="0" smtClean="0">
                <a:solidFill>
                  <a:srgbClr val="C00000"/>
                </a:solidFill>
              </a:rPr>
              <a:t>- RETURN </a:t>
            </a:r>
            <a:r>
              <a:rPr lang="en-US" dirty="0">
                <a:solidFill>
                  <a:srgbClr val="C00000"/>
                </a:solidFill>
              </a:rPr>
              <a:t>AN </a:t>
            </a:r>
            <a:r>
              <a:rPr lang="en-US" dirty="0" smtClean="0">
                <a:solidFill>
                  <a:srgbClr val="C00000"/>
                </a:solidFill>
              </a:rPr>
              <a:t>ACKNOWLEDGEMENT</a:t>
            </a:r>
          </a:p>
          <a:p>
            <a:pPr lvl="1">
              <a:buClr>
                <a:srgbClr val="0070C0"/>
              </a:buClr>
              <a:buFont typeface="Wingdings" panose="05000000000000000000" pitchFamily="2" charset="2"/>
              <a:buChar char="Ø"/>
            </a:pPr>
            <a:r>
              <a:rPr lang="en-US" dirty="0" smtClean="0"/>
              <a:t>QBP^Q11</a:t>
            </a:r>
            <a:endParaRPr lang="en-US" dirty="0" smtClean="0">
              <a:solidFill>
                <a:srgbClr val="FF0000"/>
              </a:solidFill>
            </a:endParaRPr>
          </a:p>
          <a:p>
            <a:pPr lvl="2">
              <a:buClr>
                <a:srgbClr val="0070C0"/>
              </a:buClr>
              <a:buFont typeface="Wingdings" panose="05000000000000000000" pitchFamily="2" charset="2"/>
              <a:buChar char="Ø"/>
            </a:pPr>
            <a:r>
              <a:rPr lang="en-US" dirty="0"/>
              <a:t>Z34 - REQUEST A COMPLETE IMMUNIZATION </a:t>
            </a:r>
            <a:r>
              <a:rPr lang="en-US" dirty="0" smtClean="0"/>
              <a:t>HISTORY</a:t>
            </a:r>
          </a:p>
          <a:p>
            <a:pPr lvl="2">
              <a:buClr>
                <a:srgbClr val="0070C0"/>
              </a:buClr>
              <a:buFont typeface="Wingdings" panose="05000000000000000000" pitchFamily="2" charset="2"/>
              <a:buChar char="Ø"/>
            </a:pPr>
            <a:r>
              <a:rPr lang="en-US" dirty="0" smtClean="0">
                <a:solidFill>
                  <a:srgbClr val="C00000"/>
                </a:solidFill>
              </a:rPr>
              <a:t>Z44 - REQUEST </a:t>
            </a:r>
            <a:r>
              <a:rPr lang="en-US" dirty="0">
                <a:solidFill>
                  <a:srgbClr val="C00000"/>
                </a:solidFill>
              </a:rPr>
              <a:t>EVALUATED IMMUNIZATION HISTORY AND FORECAST QUERY </a:t>
            </a:r>
            <a:r>
              <a:rPr lang="en-US" dirty="0" smtClean="0">
                <a:solidFill>
                  <a:srgbClr val="C00000"/>
                </a:solidFill>
              </a:rPr>
              <a:t>PROFILE</a:t>
            </a:r>
            <a:endParaRPr lang="en-US" dirty="0">
              <a:solidFill>
                <a:srgbClr val="C00000"/>
              </a:solidFill>
            </a:endParaRPr>
          </a:p>
          <a:p>
            <a:pPr lvl="1">
              <a:buClr>
                <a:srgbClr val="0070C0"/>
              </a:buClr>
              <a:buFont typeface="Wingdings" panose="05000000000000000000" pitchFamily="2" charset="2"/>
              <a:buChar char="Ø"/>
            </a:pPr>
            <a:r>
              <a:rPr lang="en-US" dirty="0" smtClean="0"/>
              <a:t>RSP^K11</a:t>
            </a:r>
          </a:p>
          <a:p>
            <a:pPr lvl="2">
              <a:buClr>
                <a:srgbClr val="0070C0"/>
              </a:buClr>
              <a:buFont typeface="Wingdings" panose="05000000000000000000" pitchFamily="2" charset="2"/>
              <a:buChar char="Ø"/>
            </a:pPr>
            <a:r>
              <a:rPr lang="en-US" dirty="0" smtClean="0"/>
              <a:t>Z31 - RETURN </a:t>
            </a:r>
            <a:r>
              <a:rPr lang="en-US" dirty="0"/>
              <a:t>A LIST OF CANDIDATES </a:t>
            </a:r>
            <a:r>
              <a:rPr lang="en-US" dirty="0" smtClean="0"/>
              <a:t>PROFILE</a:t>
            </a:r>
          </a:p>
          <a:p>
            <a:pPr lvl="2">
              <a:buClr>
                <a:srgbClr val="0070C0"/>
              </a:buClr>
              <a:buFont typeface="Wingdings" panose="05000000000000000000" pitchFamily="2" charset="2"/>
              <a:buChar char="Ø"/>
            </a:pPr>
            <a:r>
              <a:rPr lang="en-US" dirty="0"/>
              <a:t>Z32 </a:t>
            </a:r>
            <a:r>
              <a:rPr lang="en-US" dirty="0" smtClean="0"/>
              <a:t>- RESPONSE </a:t>
            </a:r>
            <a:r>
              <a:rPr lang="en-US" dirty="0"/>
              <a:t>PROFILE – RETURN COMPLETE IMMUNIZATION HISTORY</a:t>
            </a:r>
            <a:endParaRPr lang="en-US" dirty="0" smtClean="0"/>
          </a:p>
          <a:p>
            <a:pPr lvl="2">
              <a:buClr>
                <a:srgbClr val="0070C0"/>
              </a:buClr>
              <a:buFont typeface="Wingdings" panose="05000000000000000000" pitchFamily="2" charset="2"/>
              <a:buChar char="Ø"/>
            </a:pPr>
            <a:r>
              <a:rPr lang="en-US" dirty="0">
                <a:solidFill>
                  <a:srgbClr val="C00000"/>
                </a:solidFill>
              </a:rPr>
              <a:t>Z33 </a:t>
            </a:r>
            <a:r>
              <a:rPr lang="en-US" dirty="0" smtClean="0">
                <a:solidFill>
                  <a:srgbClr val="C00000"/>
                </a:solidFill>
              </a:rPr>
              <a:t>- RETURN </a:t>
            </a:r>
            <a:r>
              <a:rPr lang="en-US" dirty="0">
                <a:solidFill>
                  <a:srgbClr val="C00000"/>
                </a:solidFill>
              </a:rPr>
              <a:t>AN ACKNOWLEDGEMENT WITH NO PERSON </a:t>
            </a:r>
            <a:r>
              <a:rPr lang="en-US" dirty="0" smtClean="0">
                <a:solidFill>
                  <a:srgbClr val="C00000"/>
                </a:solidFill>
              </a:rPr>
              <a:t>RECORDS</a:t>
            </a:r>
          </a:p>
          <a:p>
            <a:pPr lvl="2">
              <a:buClr>
                <a:srgbClr val="0070C0"/>
              </a:buClr>
              <a:buFont typeface="Wingdings" panose="05000000000000000000" pitchFamily="2" charset="2"/>
              <a:buChar char="Ø"/>
            </a:pPr>
            <a:r>
              <a:rPr lang="en-US" dirty="0" smtClean="0">
                <a:solidFill>
                  <a:srgbClr val="C00000"/>
                </a:solidFill>
              </a:rPr>
              <a:t>Z42 - RETURN </a:t>
            </a:r>
            <a:r>
              <a:rPr lang="en-US" dirty="0">
                <a:solidFill>
                  <a:srgbClr val="C00000"/>
                </a:solidFill>
              </a:rPr>
              <a:t>EVALUATED HISTORY AND </a:t>
            </a:r>
            <a:r>
              <a:rPr lang="en-US" dirty="0" smtClean="0">
                <a:solidFill>
                  <a:srgbClr val="C00000"/>
                </a:solidFill>
              </a:rPr>
              <a:t>FORECAST</a:t>
            </a:r>
          </a:p>
        </p:txBody>
      </p:sp>
    </p:spTree>
    <p:extLst>
      <p:ext uri="{BB962C8B-B14F-4D97-AF65-F5344CB8AC3E}">
        <p14:creationId xmlns:p14="http://schemas.microsoft.com/office/powerpoint/2010/main" val="240760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867775" cy="954107"/>
          </a:xfrm>
        </p:spPr>
        <p:txBody>
          <a:bodyPr/>
          <a:lstStyle/>
          <a:p>
            <a:r>
              <a:rPr lang="en-US" dirty="0" smtClean="0"/>
              <a:t>Test Plans</a:t>
            </a:r>
            <a:r>
              <a:rPr lang="en-US" dirty="0"/>
              <a:t> </a:t>
            </a:r>
            <a:r>
              <a:rPr lang="en-US" dirty="0" smtClean="0"/>
              <a:t>and </a:t>
            </a:r>
            <a:r>
              <a:rPr lang="en-US" dirty="0"/>
              <a:t>Associated Test </a:t>
            </a:r>
            <a:r>
              <a:rPr lang="en-US" dirty="0" smtClean="0"/>
              <a:t>Cases and Test Steps</a:t>
            </a:r>
            <a:endParaRPr lang="en-US" dirty="0"/>
          </a:p>
        </p:txBody>
      </p:sp>
      <p:sp>
        <p:nvSpPr>
          <p:cNvPr id="4" name="Content Placeholder 3"/>
          <p:cNvSpPr>
            <a:spLocks noGrp="1"/>
          </p:cNvSpPr>
          <p:nvPr>
            <p:ph idx="1"/>
          </p:nvPr>
        </p:nvSpPr>
        <p:spPr>
          <a:xfrm>
            <a:off x="390525" y="838200"/>
            <a:ext cx="5553075" cy="3276600"/>
          </a:xfrm>
        </p:spPr>
        <p:txBody>
          <a:bodyPr>
            <a:normAutofit fontScale="70000" lnSpcReduction="20000"/>
          </a:bodyPr>
          <a:lstStyle/>
          <a:p>
            <a:pPr marL="0" indent="0">
              <a:buNone/>
            </a:pPr>
            <a:r>
              <a:rPr lang="en-US" sz="3100" b="1" u="sng" dirty="0" smtClean="0">
                <a:solidFill>
                  <a:srgbClr val="0070C0"/>
                </a:solidFill>
              </a:rPr>
              <a:t>ONC </a:t>
            </a:r>
            <a:r>
              <a:rPr lang="en-US" sz="3100" b="1" u="sng" dirty="0">
                <a:solidFill>
                  <a:srgbClr val="0070C0"/>
                </a:solidFill>
              </a:rPr>
              <a:t>2015 </a:t>
            </a:r>
            <a:r>
              <a:rPr lang="en-US" sz="3100" b="1" u="sng" dirty="0" smtClean="0">
                <a:solidFill>
                  <a:srgbClr val="0070C0"/>
                </a:solidFill>
              </a:rPr>
              <a:t>Certification Test Plan </a:t>
            </a:r>
          </a:p>
          <a:p>
            <a:r>
              <a:rPr lang="en-US" sz="2900" dirty="0" smtClean="0"/>
              <a:t>Designed for ONC 2015 Edition certification testing</a:t>
            </a:r>
          </a:p>
          <a:p>
            <a:r>
              <a:rPr lang="en-US" sz="2900" dirty="0" smtClean="0"/>
              <a:t>Consists of two Groups of Test Cases</a:t>
            </a:r>
          </a:p>
          <a:p>
            <a:pPr lvl="1"/>
            <a:r>
              <a:rPr lang="en-US" sz="2600" dirty="0" smtClean="0"/>
              <a:t>10 Administration Test Case</a:t>
            </a:r>
          </a:p>
          <a:p>
            <a:pPr lvl="1"/>
            <a:r>
              <a:rPr lang="en-US" sz="2600" dirty="0" smtClean="0"/>
              <a:t>4 Evaluated History and Forecast Test Cases</a:t>
            </a:r>
          </a:p>
          <a:p>
            <a:r>
              <a:rPr lang="en-US" sz="2900" dirty="0" smtClean="0"/>
              <a:t>Provides Test Steps containing the test data</a:t>
            </a:r>
          </a:p>
          <a:p>
            <a:r>
              <a:rPr lang="en-US" sz="2900" dirty="0" smtClean="0"/>
              <a:t>Includes five </a:t>
            </a:r>
            <a:r>
              <a:rPr lang="en-US" sz="2900" dirty="0"/>
              <a:t>of the profiles defined in the </a:t>
            </a:r>
            <a:r>
              <a:rPr lang="en-US" sz="2900" dirty="0" smtClean="0"/>
              <a:t>Immunization Messaging Guide Release 1.5, which are paired for the certification testing</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8</a:t>
            </a:fld>
            <a:endParaRPr lang="en-US" dirty="0"/>
          </a:p>
        </p:txBody>
      </p:sp>
      <p:pic>
        <p:nvPicPr>
          <p:cNvPr id="3" name="Picture 2"/>
          <p:cNvPicPr>
            <a:picLocks noChangeAspect="1"/>
          </p:cNvPicPr>
          <p:nvPr/>
        </p:nvPicPr>
        <p:blipFill>
          <a:blip r:embed="rId2"/>
          <a:stretch>
            <a:fillRect/>
          </a:stretch>
        </p:blipFill>
        <p:spPr>
          <a:xfrm>
            <a:off x="6172200" y="683570"/>
            <a:ext cx="2557462" cy="3500684"/>
          </a:xfrm>
          <a:prstGeom prst="rect">
            <a:avLst/>
          </a:prstGeom>
        </p:spPr>
      </p:pic>
      <p:sp>
        <p:nvSpPr>
          <p:cNvPr id="5" name="Right Arrow 4"/>
          <p:cNvSpPr/>
          <p:nvPr/>
        </p:nvSpPr>
        <p:spPr>
          <a:xfrm rot="10800000">
            <a:off x="7391400" y="1167228"/>
            <a:ext cx="550069" cy="21896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908316573"/>
              </p:ext>
            </p:extLst>
          </p:nvPr>
        </p:nvGraphicFramePr>
        <p:xfrm>
          <a:off x="207632" y="4246413"/>
          <a:ext cx="8791576" cy="1854200"/>
        </p:xfrm>
        <a:graphic>
          <a:graphicData uri="http://schemas.openxmlformats.org/drawingml/2006/table">
            <a:tbl>
              <a:tblPr firstRow="1" bandRow="1">
                <a:tableStyleId>{9DCAF9ED-07DC-4A11-8D7F-57B35C25682E}</a:tableStyleId>
              </a:tblPr>
              <a:tblGrid>
                <a:gridCol w="1392568"/>
                <a:gridCol w="1828800"/>
                <a:gridCol w="5570208"/>
              </a:tblGrid>
              <a:tr h="370840">
                <a:tc>
                  <a:txBody>
                    <a:bodyPr/>
                    <a:lstStyle/>
                    <a:p>
                      <a:pPr algn="l"/>
                      <a:r>
                        <a:rPr lang="en-US" dirty="0" smtClean="0"/>
                        <a:t>Profile</a:t>
                      </a:r>
                      <a:r>
                        <a:rPr lang="en-US" baseline="0" dirty="0" smtClean="0"/>
                        <a:t> Pair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Message</a:t>
                      </a:r>
                      <a:r>
                        <a:rPr lang="en-US" baseline="0" dirty="0" smtClean="0"/>
                        <a:t> Pair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marL="0" indent="0">
                        <a:buClr>
                          <a:srgbClr val="0070C0"/>
                        </a:buClr>
                        <a:buFont typeface="Wingdings" panose="05000000000000000000" pitchFamily="2" charset="2"/>
                        <a:buNone/>
                        <a:defRPr/>
                      </a:pPr>
                      <a:r>
                        <a:rPr lang="en-US" dirty="0" smtClean="0"/>
                        <a:t>Z22/Z23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buClr>
                          <a:srgbClr val="0070C0"/>
                        </a:buClr>
                        <a:buFont typeface="Wingdings" panose="05000000000000000000" pitchFamily="2" charset="2"/>
                        <a:buNone/>
                        <a:defRPr/>
                      </a:pPr>
                      <a:r>
                        <a:rPr lang="en-US" sz="1400" dirty="0" smtClean="0"/>
                        <a:t>VXU^V04/ACK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buClr>
                          <a:srgbClr val="0070C0"/>
                        </a:buClr>
                        <a:buFont typeface="Wingdings" panose="05000000000000000000" pitchFamily="2" charset="2"/>
                        <a:buNone/>
                        <a:defRPr/>
                      </a:pPr>
                      <a:r>
                        <a:rPr lang="en-US" sz="1400" dirty="0" smtClean="0"/>
                        <a:t>Send</a:t>
                      </a:r>
                      <a:r>
                        <a:rPr lang="en-US" sz="1400" baseline="0" dirty="0" smtClean="0"/>
                        <a:t> Immunization/ACK</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Z44/Z42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Evaluated History &amp; Forecast—Query/Respond OK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Z44/Z33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Evaluated History &amp; Forecast—Query/Respond NF (Not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Z44/Z33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Evaluated History &amp; Forecast—Query/Respond TM (Too 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49813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ONC 2015 Certification Test Plan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72182069"/>
              </p:ext>
            </p:extLst>
          </p:nvPr>
        </p:nvGraphicFramePr>
        <p:xfrm>
          <a:off x="76200" y="838200"/>
          <a:ext cx="8991600" cy="4937129"/>
        </p:xfrm>
        <a:graphic>
          <a:graphicData uri="http://schemas.openxmlformats.org/drawingml/2006/table">
            <a:tbl>
              <a:tblPr firstRow="1" firstCol="1" bandRow="1"/>
              <a:tblGrid>
                <a:gridCol w="3276600"/>
                <a:gridCol w="2667000"/>
                <a:gridCol w="3048000"/>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Test Cases</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Message Created – Step 1</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Message Returned – Step 2</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Administration Group</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Send Administration 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Consume </a:t>
                      </a:r>
                      <a:r>
                        <a:rPr lang="en-US" sz="1400" b="1"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ACK </a:t>
                      </a: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IZ-AD-1_Admin_Child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IZ-AD-1.1_Send_V04_Z22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IZ-AD-1.2_Receive_ACK_Z23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IZ-AD-2_Admin_Adult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IZ-AD-2.1_Send_V04_Z22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IZ-AD-2.2_Receive_ACK_Z23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IZ-AD-3_No_Consent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IZ-AD-3.1_Send_V04_Z22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IZ-AD-3.2_Receive_ACK_Z23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IZ-AD-4_Delete_Record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IZ-AD-4.1_Send_V04_Z22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IZ-AD-4.2_Receive_ACK_Z23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IZ-AD-5_Refusal</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IZ-AD-5.1_Send_V04_Z22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IZ-AD-5.2_Recieve_ACK_Z23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IZ-AD-6_Update_Record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IZ-AD-6.1_Send_V04_Z22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IZ-AD-6.2_Receive_ACK_Z23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IZ-AD-7_Historical_IIS-Error</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IZ-AD-7.1_Send_V04_Z22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IZ-AD-7.2_Receive_ACK_Z23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IZ-AD-8_Admin_IIS-Warning</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IZ-AD-8.1_Send_V04_Z22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IZ-AD-8.2_Receive_ACK_Z23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IZ-AD-9_Admin_IIS-2Warnings</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IZ-AD-9.1_Send_V04_Z22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IZ-AD-9.2_Receive_ACK_Z23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IZ-AD-10_Historical_IIS-SysError</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IZ-AD-10.1_Send_V04_Z22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Arial" panose="020B0604020202020204" pitchFamily="34" charset="0"/>
                        </a:rPr>
                        <a:t>IZ-AD-10.2_Receive_ACK_Z23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gn="ctr">
                        <a:spcBef>
                          <a:spcPts val="0"/>
                        </a:spcBef>
                        <a:spcAft>
                          <a:spcPts val="0"/>
                        </a:spcAft>
                      </a:pPr>
                      <a:r>
                        <a:rPr lang="en-US" sz="1400" b="1" dirty="0">
                          <a:effectLst/>
                          <a:latin typeface="Arial" panose="020B0604020202020204" pitchFamily="34" charset="0"/>
                          <a:ea typeface="Times New Roman" panose="02020603050405020304" pitchFamily="18" charset="0"/>
                          <a:cs typeface="Arial" panose="020B0604020202020204" pitchFamily="34" charset="0"/>
                        </a:rPr>
                        <a:t>Evaluated History </a:t>
                      </a:r>
                      <a:r>
                        <a:rPr lang="en-US" sz="1400" b="1" dirty="0" smtClean="0">
                          <a:effectLst/>
                          <a:latin typeface="Arial" panose="020B0604020202020204" pitchFamily="34" charset="0"/>
                          <a:ea typeface="Times New Roman" panose="02020603050405020304" pitchFamily="18" charset="0"/>
                          <a:cs typeface="Arial" panose="020B0604020202020204" pitchFamily="34" charset="0"/>
                        </a:rPr>
                        <a:t>&amp; </a:t>
                      </a:r>
                      <a:r>
                        <a:rPr lang="en-US" sz="1400" b="1" dirty="0">
                          <a:effectLst/>
                          <a:latin typeface="Arial" panose="020B0604020202020204" pitchFamily="34" charset="0"/>
                          <a:ea typeface="Times New Roman" panose="02020603050405020304" pitchFamily="18" charset="0"/>
                          <a:cs typeface="Arial" panose="020B0604020202020204" pitchFamily="34" charset="0"/>
                        </a:rPr>
                        <a:t>Forecast </a:t>
                      </a:r>
                      <a:r>
                        <a:rPr lang="en-US" sz="1400" b="1" dirty="0" smtClean="0">
                          <a:effectLst/>
                          <a:latin typeface="Arial" panose="020B0604020202020204" pitchFamily="34" charset="0"/>
                          <a:ea typeface="Times New Roman" panose="02020603050405020304" pitchFamily="18" charset="0"/>
                          <a:cs typeface="Arial" panose="020B0604020202020204" pitchFamily="34" charset="0"/>
                        </a:rPr>
                        <a:t>Group</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a:effectLst/>
                          <a:latin typeface="Arial" panose="020B0604020202020204" pitchFamily="34" charset="0"/>
                          <a:ea typeface="Times New Roman" panose="02020603050405020304" pitchFamily="18" charset="0"/>
                          <a:cs typeface="Arial" panose="020B0604020202020204" pitchFamily="34" charset="0"/>
                        </a:rPr>
                        <a:t>Send Query Message</a:t>
                      </a:r>
                      <a:endParaRPr lang="en-US" sz="1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effectLst/>
                          <a:latin typeface="Arial" panose="020B0604020202020204" pitchFamily="34" charset="0"/>
                          <a:ea typeface="Times New Roman" panose="02020603050405020304" pitchFamily="18" charset="0"/>
                          <a:cs typeface="Arial" panose="020B0604020202020204" pitchFamily="34" charset="0"/>
                        </a:rPr>
                        <a:t>Receive Response 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r>
              <a:tr h="286672">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IZ-QR-1_Query_Child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IZ-QR-1.1_Query_Q11_Z44</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IZ-QR-1.2_Response_K11_Z42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IZ-QR-2_Query_Adult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IZ-QR-2.1_Query_Q11_Z44</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IZ-QR-2.2_Response_K11_Z42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IZ-QR-3_Query_No_Patients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IZ-QR-3.1_Query_Q11_Z44</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IZ-QR-3.2_Response_NF_K11_Z33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Z-QR-4_Query_Too_Many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IZ-QR-4.1_Query_Q11_Z44</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IZ-QR-4.2_Response_TM_K11_Z33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34090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54326</TotalTime>
  <Words>4002</Words>
  <Application>Microsoft Office PowerPoint</Application>
  <PresentationFormat>On-screen Show (4:3)</PresentationFormat>
  <Paragraphs>648</Paragraphs>
  <Slides>39</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39</vt:i4>
      </vt:variant>
    </vt:vector>
  </HeadingPairs>
  <TitlesOfParts>
    <vt:vector size="51" baseType="lpstr">
      <vt:lpstr>ＭＳ Ｐゴシック</vt:lpstr>
      <vt:lpstr>Arial</vt:lpstr>
      <vt:lpstr>Calibri</vt:lpstr>
      <vt:lpstr>Franklin Gothic Book</vt:lpstr>
      <vt:lpstr>Franklin Gothic Demi</vt:lpstr>
      <vt:lpstr>Franklin Gothic Medium</vt:lpstr>
      <vt:lpstr>Times New Roman</vt:lpstr>
      <vt:lpstr>Verdana</vt:lpstr>
      <vt:lpstr>Wingdings</vt:lpstr>
      <vt:lpstr>Default Design</vt:lpstr>
      <vt:lpstr>ppt127F.tmp</vt:lpstr>
      <vt:lpstr>1_ppt127F.tmp</vt:lpstr>
      <vt:lpstr>PowerPoint Presentation</vt:lpstr>
      <vt:lpstr>Objectives</vt:lpstr>
      <vt:lpstr>Immunization Test Suite: Overview and Capabilities</vt:lpstr>
      <vt:lpstr>PowerPoint Presentation</vt:lpstr>
      <vt:lpstr>PowerPoint Presentation</vt:lpstr>
      <vt:lpstr>ONC Final Rule Criterion - Immunizations</vt:lpstr>
      <vt:lpstr>Messaging Standard – Supported Profiles</vt:lpstr>
      <vt:lpstr>Test Plans and Associated Test Cases and Test Steps</vt:lpstr>
      <vt:lpstr>ONC 2015 Certification Test Plan</vt:lpstr>
      <vt:lpstr>Administrative Test Group Overview</vt:lpstr>
      <vt:lpstr>Immunizations Administration Testing Process</vt:lpstr>
      <vt:lpstr>Testing Workflow Diagram (Test Step 1 – Z22 VXU)</vt:lpstr>
      <vt:lpstr>Testing Workflow Diagram (Test Step 2 – Z23 ACK)</vt:lpstr>
      <vt:lpstr>Test Case 1: Immunization for Child</vt:lpstr>
      <vt:lpstr>Vaccine Codes Required for Immunization Messages</vt:lpstr>
      <vt:lpstr>NDC Format</vt:lpstr>
      <vt:lpstr>Testing Acknowledgements</vt:lpstr>
      <vt:lpstr>Test Case 2: Immunization for Adult</vt:lpstr>
      <vt:lpstr>Test Case 3: Immunization for Child but No Consent</vt:lpstr>
      <vt:lpstr>Test Case 4: Previous Vaccination Deleted</vt:lpstr>
      <vt:lpstr>Test Case 5: Refusal and Multiple Birth Indicator</vt:lpstr>
      <vt:lpstr>Test Case 6: Previous Vaccination Updated</vt:lpstr>
      <vt:lpstr>Test Case 7: Historical Record with Error from IIS</vt:lpstr>
      <vt:lpstr>Test Case 8: New Vaccine with Warning from IIS</vt:lpstr>
      <vt:lpstr>Test Case 9: New Vaccine with Multiple Warnings</vt:lpstr>
      <vt:lpstr>Test Case 10: Historical Record with System Error</vt:lpstr>
      <vt:lpstr>Evaluated History and Forecast Test Group Overview</vt:lpstr>
      <vt:lpstr>Evaluated Immunization History &amp; Immunization Forecast Testing Process</vt:lpstr>
      <vt:lpstr>Testing Workflow Diagram (Test Step 1 – Z44 QBP)</vt:lpstr>
      <vt:lpstr>Testing Workflow Diagram (Test Step 2 – Z42 or Z33 RSP)</vt:lpstr>
      <vt:lpstr>Query/Response Test Cases Work Flow</vt:lpstr>
      <vt:lpstr>Display Evaluated History and Forecast</vt:lpstr>
      <vt:lpstr>Display of IIS Evaluated History and Forecast</vt:lpstr>
      <vt:lpstr>Test Case 1: Query for Child</vt:lpstr>
      <vt:lpstr>Test Case 2: Query for Adult</vt:lpstr>
      <vt:lpstr>Test Case 3: Query where No Patients are Found</vt:lpstr>
      <vt:lpstr>Test Case 4: Query where Too Many Patients Found</vt:lpstr>
      <vt:lpstr>PowerPoint Presentation</vt:lpstr>
      <vt:lpstr>Documentation</vt:lpstr>
    </vt:vector>
  </TitlesOfParts>
  <Company>NIST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Snelick, Robert D.</cp:lastModifiedBy>
  <cp:revision>759</cp:revision>
  <cp:lastPrinted>2014-08-25T20:39:06Z</cp:lastPrinted>
  <dcterms:created xsi:type="dcterms:W3CDTF">2013-09-19T17:24:06Z</dcterms:created>
  <dcterms:modified xsi:type="dcterms:W3CDTF">2016-02-03T16:49:59Z</dcterms:modified>
</cp:coreProperties>
</file>