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3"/>
  </p:notesMasterIdLst>
  <p:sldIdLst>
    <p:sldId id="276" r:id="rId2"/>
    <p:sldId id="364" r:id="rId3"/>
    <p:sldId id="365" r:id="rId4"/>
    <p:sldId id="368" r:id="rId5"/>
    <p:sldId id="369" r:id="rId6"/>
    <p:sldId id="492" r:id="rId7"/>
    <p:sldId id="370" r:id="rId8"/>
    <p:sldId id="373" r:id="rId9"/>
    <p:sldId id="374" r:id="rId10"/>
    <p:sldId id="375" r:id="rId11"/>
    <p:sldId id="393" r:id="rId12"/>
    <p:sldId id="394" r:id="rId13"/>
    <p:sldId id="400" r:id="rId14"/>
    <p:sldId id="406" r:id="rId15"/>
    <p:sldId id="407" r:id="rId16"/>
    <p:sldId id="408" r:id="rId17"/>
    <p:sldId id="409" r:id="rId18"/>
    <p:sldId id="495" r:id="rId19"/>
    <p:sldId id="494" r:id="rId20"/>
    <p:sldId id="493" r:id="rId21"/>
    <p:sldId id="497" r:id="rId22"/>
    <p:sldId id="496" r:id="rId23"/>
    <p:sldId id="332"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3" r:id="rId40"/>
    <p:sldId id="354" r:id="rId41"/>
    <p:sldId id="355" r:id="rId42"/>
    <p:sldId id="358" r:id="rId43"/>
    <p:sldId id="359" r:id="rId44"/>
    <p:sldId id="360" r:id="rId45"/>
    <p:sldId id="361" r:id="rId46"/>
    <p:sldId id="362" r:id="rId47"/>
    <p:sldId id="363" r:id="rId48"/>
    <p:sldId id="491" r:id="rId49"/>
    <p:sldId id="416" r:id="rId50"/>
    <p:sldId id="417" r:id="rId51"/>
    <p:sldId id="418" r:id="rId52"/>
    <p:sldId id="427" r:id="rId53"/>
    <p:sldId id="419" r:id="rId54"/>
    <p:sldId id="420" r:id="rId55"/>
    <p:sldId id="421" r:id="rId56"/>
    <p:sldId id="430" r:id="rId57"/>
    <p:sldId id="432" r:id="rId58"/>
    <p:sldId id="433" r:id="rId59"/>
    <p:sldId id="434" r:id="rId60"/>
    <p:sldId id="435" r:id="rId61"/>
    <p:sldId id="436" r:id="rId62"/>
    <p:sldId id="437" r:id="rId63"/>
    <p:sldId id="438" r:id="rId64"/>
    <p:sldId id="431" r:id="rId65"/>
    <p:sldId id="428" r:id="rId66"/>
    <p:sldId id="441" r:id="rId67"/>
    <p:sldId id="440" r:id="rId68"/>
    <p:sldId id="484" r:id="rId69"/>
    <p:sldId id="422" r:id="rId70"/>
    <p:sldId id="485" r:id="rId71"/>
    <p:sldId id="423" r:id="rId72"/>
    <p:sldId id="429" r:id="rId73"/>
    <p:sldId id="425" r:id="rId74"/>
    <p:sldId id="426" r:id="rId75"/>
    <p:sldId id="414" r:id="rId76"/>
    <p:sldId id="442" r:id="rId77"/>
    <p:sldId id="443" r:id="rId78"/>
    <p:sldId id="486" r:id="rId79"/>
    <p:sldId id="444" r:id="rId80"/>
    <p:sldId id="445" r:id="rId81"/>
    <p:sldId id="446" r:id="rId82"/>
    <p:sldId id="447" r:id="rId83"/>
    <p:sldId id="448" r:id="rId84"/>
    <p:sldId id="487" r:id="rId85"/>
    <p:sldId id="449" r:id="rId86"/>
    <p:sldId id="450" r:id="rId87"/>
    <p:sldId id="451" r:id="rId88"/>
    <p:sldId id="452" r:id="rId89"/>
    <p:sldId id="488" r:id="rId90"/>
    <p:sldId id="453" r:id="rId91"/>
    <p:sldId id="454" r:id="rId92"/>
    <p:sldId id="455" r:id="rId93"/>
    <p:sldId id="456" r:id="rId94"/>
    <p:sldId id="457" r:id="rId95"/>
    <p:sldId id="458" r:id="rId96"/>
    <p:sldId id="489" r:id="rId97"/>
    <p:sldId id="460" r:id="rId98"/>
    <p:sldId id="461" r:id="rId99"/>
    <p:sldId id="462" r:id="rId100"/>
    <p:sldId id="490" r:id="rId101"/>
    <p:sldId id="463" r:id="rId102"/>
    <p:sldId id="464" r:id="rId103"/>
    <p:sldId id="465" r:id="rId104"/>
    <p:sldId id="466" r:id="rId105"/>
    <p:sldId id="467" r:id="rId106"/>
    <p:sldId id="468" r:id="rId107"/>
    <p:sldId id="470" r:id="rId108"/>
    <p:sldId id="471" r:id="rId109"/>
    <p:sldId id="472" r:id="rId110"/>
    <p:sldId id="473" r:id="rId111"/>
    <p:sldId id="474" r:id="rId112"/>
    <p:sldId id="475" r:id="rId113"/>
    <p:sldId id="476" r:id="rId114"/>
    <p:sldId id="498" r:id="rId115"/>
    <p:sldId id="477" r:id="rId116"/>
    <p:sldId id="478" r:id="rId117"/>
    <p:sldId id="479" r:id="rId118"/>
    <p:sldId id="480" r:id="rId119"/>
    <p:sldId id="481" r:id="rId120"/>
    <p:sldId id="482" r:id="rId121"/>
    <p:sldId id="483" r:id="rId1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18"/>
    <p:restoredTop sz="93066"/>
  </p:normalViewPr>
  <p:slideViewPr>
    <p:cSldViewPr>
      <p:cViewPr>
        <p:scale>
          <a:sx n="67" d="100"/>
          <a:sy n="67" d="100"/>
        </p:scale>
        <p:origin x="1752" y="62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notesMaster" Target="notesMasters/notesMaster1.xml"/><Relationship Id="rId124" Type="http://schemas.openxmlformats.org/officeDocument/2006/relationships/presProps" Target="presProps.xml"/><Relationship Id="rId125" Type="http://schemas.openxmlformats.org/officeDocument/2006/relationships/viewProps" Target="viewProps.xml"/><Relationship Id="rId126" Type="http://schemas.openxmlformats.org/officeDocument/2006/relationships/theme" Target="theme/theme1.xml"/><Relationship Id="rId12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9689DF-4B21-4658-9150-AFBA2BF0D6C9}"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fr-FR"/>
        </a:p>
      </dgm:t>
    </dgm:pt>
    <dgm:pt modelId="{39BCE0C8-F923-41C1-9FF6-4BDC475D081B}">
      <dgm:prSet phldrT="[Texte]"/>
      <dgm:spPr/>
      <dgm:t>
        <a:bodyPr/>
        <a:lstStyle/>
        <a:p>
          <a:r>
            <a:rPr lang="fr-FR" dirty="0"/>
            <a:t>Un bon logiciel</a:t>
          </a:r>
        </a:p>
      </dgm:t>
    </dgm:pt>
    <dgm:pt modelId="{E9B9009F-EC11-43EC-8A83-B0F5809AA78F}" type="parTrans" cxnId="{F9EF610C-8694-4D6D-AB6A-FC05EE47854E}">
      <dgm:prSet/>
      <dgm:spPr/>
      <dgm:t>
        <a:bodyPr/>
        <a:lstStyle/>
        <a:p>
          <a:endParaRPr lang="fr-FR"/>
        </a:p>
      </dgm:t>
    </dgm:pt>
    <dgm:pt modelId="{EA7B23F7-5119-43CC-8044-B286382B7B72}" type="sibTrans" cxnId="{F9EF610C-8694-4D6D-AB6A-FC05EE47854E}">
      <dgm:prSet/>
      <dgm:spPr/>
      <dgm:t>
        <a:bodyPr/>
        <a:lstStyle/>
        <a:p>
          <a:endParaRPr lang="fr-FR"/>
        </a:p>
      </dgm:t>
    </dgm:pt>
    <dgm:pt modelId="{563E36DA-F1D4-4DEB-A80E-D31ECFD51CB6}">
      <dgm:prSet phldrT="[Texte]"/>
      <dgm:spPr/>
      <dgm:t>
        <a:bodyPr/>
        <a:lstStyle/>
        <a:p>
          <a:r>
            <a:rPr lang="fr-FR" dirty="0"/>
            <a:t>Fait ce qu’on lui demande de faire</a:t>
          </a:r>
        </a:p>
      </dgm:t>
    </dgm:pt>
    <dgm:pt modelId="{C44AB52E-C26B-464A-BAF0-22875EA6E7E7}" type="parTrans" cxnId="{28EBA2B6-D9A9-4711-9949-B86E723E7C8C}">
      <dgm:prSet/>
      <dgm:spPr/>
      <dgm:t>
        <a:bodyPr/>
        <a:lstStyle/>
        <a:p>
          <a:endParaRPr lang="fr-FR"/>
        </a:p>
      </dgm:t>
    </dgm:pt>
    <dgm:pt modelId="{41D8DEC8-46A8-481F-9D18-C2F884DA6709}" type="sibTrans" cxnId="{28EBA2B6-D9A9-4711-9949-B86E723E7C8C}">
      <dgm:prSet/>
      <dgm:spPr/>
      <dgm:t>
        <a:bodyPr/>
        <a:lstStyle/>
        <a:p>
          <a:endParaRPr lang="fr-FR"/>
        </a:p>
      </dgm:t>
    </dgm:pt>
    <dgm:pt modelId="{7EF4196C-0D57-4839-AC8A-797CAC45C41C}">
      <dgm:prSet phldrT="[Texte]"/>
      <dgm:spPr/>
      <dgm:t>
        <a:bodyPr/>
        <a:lstStyle/>
        <a:p>
          <a:r>
            <a:rPr lang="fr-FR" dirty="0"/>
            <a:t>Livré dans les délais</a:t>
          </a:r>
        </a:p>
      </dgm:t>
    </dgm:pt>
    <dgm:pt modelId="{E1A50831-A806-4F4D-8BDA-F515C5A759EE}" type="parTrans" cxnId="{58956385-56BD-4807-A16B-55C66E21377B}">
      <dgm:prSet/>
      <dgm:spPr/>
      <dgm:t>
        <a:bodyPr/>
        <a:lstStyle/>
        <a:p>
          <a:endParaRPr lang="fr-FR"/>
        </a:p>
      </dgm:t>
    </dgm:pt>
    <dgm:pt modelId="{BF2B034A-134A-481B-8CC4-41220E212AAE}" type="sibTrans" cxnId="{58956385-56BD-4807-A16B-55C66E21377B}">
      <dgm:prSet/>
      <dgm:spPr/>
      <dgm:t>
        <a:bodyPr/>
        <a:lstStyle/>
        <a:p>
          <a:endParaRPr lang="fr-FR"/>
        </a:p>
      </dgm:t>
    </dgm:pt>
    <dgm:pt modelId="{F8BCE33D-C90E-4902-BB58-0BA8AEE26BA4}">
      <dgm:prSet phldrT="[Texte]"/>
      <dgm:spPr/>
      <dgm:t>
        <a:bodyPr/>
        <a:lstStyle/>
        <a:p>
          <a:r>
            <a:rPr lang="fr-FR" dirty="0"/>
            <a:t>Respecte les critères de qualités</a:t>
          </a:r>
        </a:p>
      </dgm:t>
    </dgm:pt>
    <dgm:pt modelId="{04830908-A278-4526-B1E0-1F0654BEEE8A}" type="parTrans" cxnId="{88BD55A3-DE9A-4909-974D-A28C7DB7E42E}">
      <dgm:prSet/>
      <dgm:spPr/>
      <dgm:t>
        <a:bodyPr/>
        <a:lstStyle/>
        <a:p>
          <a:endParaRPr lang="fr-FR"/>
        </a:p>
      </dgm:t>
    </dgm:pt>
    <dgm:pt modelId="{E527AF00-0E49-492D-AD50-B945803BC2EE}" type="sibTrans" cxnId="{88BD55A3-DE9A-4909-974D-A28C7DB7E42E}">
      <dgm:prSet/>
      <dgm:spPr/>
      <dgm:t>
        <a:bodyPr/>
        <a:lstStyle/>
        <a:p>
          <a:endParaRPr lang="fr-FR"/>
        </a:p>
      </dgm:t>
    </dgm:pt>
    <dgm:pt modelId="{5BC0749B-7F70-40AA-88B7-33EFEF0EBCBC}">
      <dgm:prSet phldrT="[Texte]"/>
      <dgm:spPr/>
      <dgm:t>
        <a:bodyPr/>
        <a:lstStyle/>
        <a:p>
          <a:r>
            <a:rPr lang="fr-FR" dirty="0"/>
            <a:t>Peu coûteux</a:t>
          </a:r>
        </a:p>
      </dgm:t>
    </dgm:pt>
    <dgm:pt modelId="{32AE1AAE-F216-489D-93EB-4E0C47706416}" type="sibTrans" cxnId="{4347EDC2-7860-49CC-BAEF-B7043BF2D4B8}">
      <dgm:prSet/>
      <dgm:spPr/>
      <dgm:t>
        <a:bodyPr/>
        <a:lstStyle/>
        <a:p>
          <a:endParaRPr lang="fr-FR"/>
        </a:p>
      </dgm:t>
    </dgm:pt>
    <dgm:pt modelId="{56918A1C-F003-459E-B33B-A8E4105A8293}" type="parTrans" cxnId="{4347EDC2-7860-49CC-BAEF-B7043BF2D4B8}">
      <dgm:prSet/>
      <dgm:spPr/>
      <dgm:t>
        <a:bodyPr/>
        <a:lstStyle/>
        <a:p>
          <a:endParaRPr lang="fr-FR"/>
        </a:p>
      </dgm:t>
    </dgm:pt>
    <dgm:pt modelId="{3D57BE66-8724-4351-8694-D886B5C17FF2}" type="pres">
      <dgm:prSet presAssocID="{BA9689DF-4B21-4658-9150-AFBA2BF0D6C9}" presName="Name0" presStyleCnt="0">
        <dgm:presLayoutVars>
          <dgm:chMax val="1"/>
          <dgm:dir/>
          <dgm:animLvl val="ctr"/>
          <dgm:resizeHandles val="exact"/>
        </dgm:presLayoutVars>
      </dgm:prSet>
      <dgm:spPr/>
      <dgm:t>
        <a:bodyPr/>
        <a:lstStyle/>
        <a:p>
          <a:endParaRPr lang="fr-FR"/>
        </a:p>
      </dgm:t>
    </dgm:pt>
    <dgm:pt modelId="{23B14B9F-2046-4816-AD2D-694329F7DB50}" type="pres">
      <dgm:prSet presAssocID="{39BCE0C8-F923-41C1-9FF6-4BDC475D081B}" presName="centerShape" presStyleLbl="node0" presStyleIdx="0" presStyleCnt="1" custScaleX="169951"/>
      <dgm:spPr/>
      <dgm:t>
        <a:bodyPr/>
        <a:lstStyle/>
        <a:p>
          <a:endParaRPr lang="fr-FR"/>
        </a:p>
      </dgm:t>
    </dgm:pt>
    <dgm:pt modelId="{E057D52F-9FED-4D2C-AAD6-8B03AF146719}" type="pres">
      <dgm:prSet presAssocID="{56918A1C-F003-459E-B33B-A8E4105A8293}" presName="parTrans" presStyleLbl="sibTrans2D1" presStyleIdx="0" presStyleCnt="4"/>
      <dgm:spPr/>
      <dgm:t>
        <a:bodyPr/>
        <a:lstStyle/>
        <a:p>
          <a:endParaRPr lang="fr-FR"/>
        </a:p>
      </dgm:t>
    </dgm:pt>
    <dgm:pt modelId="{DBB9DB01-AF93-433D-84AD-97E33DCD68B3}" type="pres">
      <dgm:prSet presAssocID="{56918A1C-F003-459E-B33B-A8E4105A8293}" presName="connectorText" presStyleLbl="sibTrans2D1" presStyleIdx="0" presStyleCnt="4"/>
      <dgm:spPr/>
      <dgm:t>
        <a:bodyPr/>
        <a:lstStyle/>
        <a:p>
          <a:endParaRPr lang="fr-FR"/>
        </a:p>
      </dgm:t>
    </dgm:pt>
    <dgm:pt modelId="{85D5B375-E79E-44E9-BC43-0C0DABB410A2}" type="pres">
      <dgm:prSet presAssocID="{5BC0749B-7F70-40AA-88B7-33EFEF0EBCBC}" presName="node" presStyleLbl="node1" presStyleIdx="0" presStyleCnt="4" custScaleX="159874">
        <dgm:presLayoutVars>
          <dgm:bulletEnabled val="1"/>
        </dgm:presLayoutVars>
      </dgm:prSet>
      <dgm:spPr/>
      <dgm:t>
        <a:bodyPr/>
        <a:lstStyle/>
        <a:p>
          <a:endParaRPr lang="fr-FR"/>
        </a:p>
      </dgm:t>
    </dgm:pt>
    <dgm:pt modelId="{14C657F1-F7F0-4998-B518-CAEA02CEE225}" type="pres">
      <dgm:prSet presAssocID="{C44AB52E-C26B-464A-BAF0-22875EA6E7E7}" presName="parTrans" presStyleLbl="sibTrans2D1" presStyleIdx="1" presStyleCnt="4"/>
      <dgm:spPr/>
      <dgm:t>
        <a:bodyPr/>
        <a:lstStyle/>
        <a:p>
          <a:endParaRPr lang="fr-FR"/>
        </a:p>
      </dgm:t>
    </dgm:pt>
    <dgm:pt modelId="{E084AF32-375C-4C90-B346-5FB1B0FB1B1F}" type="pres">
      <dgm:prSet presAssocID="{C44AB52E-C26B-464A-BAF0-22875EA6E7E7}" presName="connectorText" presStyleLbl="sibTrans2D1" presStyleIdx="1" presStyleCnt="4"/>
      <dgm:spPr/>
      <dgm:t>
        <a:bodyPr/>
        <a:lstStyle/>
        <a:p>
          <a:endParaRPr lang="fr-FR"/>
        </a:p>
      </dgm:t>
    </dgm:pt>
    <dgm:pt modelId="{A39A09DC-44DC-4792-A43F-0143EEDEFB35}" type="pres">
      <dgm:prSet presAssocID="{563E36DA-F1D4-4DEB-A80E-D31ECFD51CB6}" presName="node" presStyleLbl="node1" presStyleIdx="1" presStyleCnt="4" custScaleX="173853" custScaleY="103825" custRadScaleRad="171955" custRadScaleInc="-2828">
        <dgm:presLayoutVars>
          <dgm:bulletEnabled val="1"/>
        </dgm:presLayoutVars>
      </dgm:prSet>
      <dgm:spPr/>
      <dgm:t>
        <a:bodyPr/>
        <a:lstStyle/>
        <a:p>
          <a:endParaRPr lang="fr-FR"/>
        </a:p>
      </dgm:t>
    </dgm:pt>
    <dgm:pt modelId="{7C14F9A8-B4A2-4543-9529-05B012DEF6E9}" type="pres">
      <dgm:prSet presAssocID="{E1A50831-A806-4F4D-8BDA-F515C5A759EE}" presName="parTrans" presStyleLbl="sibTrans2D1" presStyleIdx="2" presStyleCnt="4"/>
      <dgm:spPr/>
      <dgm:t>
        <a:bodyPr/>
        <a:lstStyle/>
        <a:p>
          <a:endParaRPr lang="fr-FR"/>
        </a:p>
      </dgm:t>
    </dgm:pt>
    <dgm:pt modelId="{1EB167D7-14CE-4E88-A30A-E316B0176E53}" type="pres">
      <dgm:prSet presAssocID="{E1A50831-A806-4F4D-8BDA-F515C5A759EE}" presName="connectorText" presStyleLbl="sibTrans2D1" presStyleIdx="2" presStyleCnt="4"/>
      <dgm:spPr/>
      <dgm:t>
        <a:bodyPr/>
        <a:lstStyle/>
        <a:p>
          <a:endParaRPr lang="fr-FR"/>
        </a:p>
      </dgm:t>
    </dgm:pt>
    <dgm:pt modelId="{24CB54A5-FA4D-4FDE-94DD-8CCC5203C4EA}" type="pres">
      <dgm:prSet presAssocID="{7EF4196C-0D57-4839-AC8A-797CAC45C41C}" presName="node" presStyleLbl="node1" presStyleIdx="2" presStyleCnt="4" custScaleX="151861">
        <dgm:presLayoutVars>
          <dgm:bulletEnabled val="1"/>
        </dgm:presLayoutVars>
      </dgm:prSet>
      <dgm:spPr/>
      <dgm:t>
        <a:bodyPr/>
        <a:lstStyle/>
        <a:p>
          <a:endParaRPr lang="fr-FR"/>
        </a:p>
      </dgm:t>
    </dgm:pt>
    <dgm:pt modelId="{43F17976-7FA5-4144-983F-217687C0C1A5}" type="pres">
      <dgm:prSet presAssocID="{04830908-A278-4526-B1E0-1F0654BEEE8A}" presName="parTrans" presStyleLbl="sibTrans2D1" presStyleIdx="3" presStyleCnt="4"/>
      <dgm:spPr/>
      <dgm:t>
        <a:bodyPr/>
        <a:lstStyle/>
        <a:p>
          <a:endParaRPr lang="fr-FR"/>
        </a:p>
      </dgm:t>
    </dgm:pt>
    <dgm:pt modelId="{2BD30BD7-C35A-41D7-962D-32CFCAB4D152}" type="pres">
      <dgm:prSet presAssocID="{04830908-A278-4526-B1E0-1F0654BEEE8A}" presName="connectorText" presStyleLbl="sibTrans2D1" presStyleIdx="3" presStyleCnt="4"/>
      <dgm:spPr/>
      <dgm:t>
        <a:bodyPr/>
        <a:lstStyle/>
        <a:p>
          <a:endParaRPr lang="fr-FR"/>
        </a:p>
      </dgm:t>
    </dgm:pt>
    <dgm:pt modelId="{83039560-C502-49F7-845B-ED0EB8DECC92}" type="pres">
      <dgm:prSet presAssocID="{F8BCE33D-C90E-4902-BB58-0BA8AEE26BA4}" presName="node" presStyleLbl="node1" presStyleIdx="3" presStyleCnt="4" custScaleX="184885" custScaleY="115818" custRadScaleRad="174774" custRadScaleInc="-335">
        <dgm:presLayoutVars>
          <dgm:bulletEnabled val="1"/>
        </dgm:presLayoutVars>
      </dgm:prSet>
      <dgm:spPr/>
      <dgm:t>
        <a:bodyPr/>
        <a:lstStyle/>
        <a:p>
          <a:endParaRPr lang="fr-FR"/>
        </a:p>
      </dgm:t>
    </dgm:pt>
  </dgm:ptLst>
  <dgm:cxnLst>
    <dgm:cxn modelId="{4015893C-9207-9B46-93C9-44AC96AF9DD9}" type="presOf" srcId="{5BC0749B-7F70-40AA-88B7-33EFEF0EBCBC}" destId="{85D5B375-E79E-44E9-BC43-0C0DABB410A2}" srcOrd="0" destOrd="0" presId="urn:microsoft.com/office/officeart/2005/8/layout/radial5"/>
    <dgm:cxn modelId="{63EC4A01-8E30-F043-934F-92C96A270A20}" type="presOf" srcId="{563E36DA-F1D4-4DEB-A80E-D31ECFD51CB6}" destId="{A39A09DC-44DC-4792-A43F-0143EEDEFB35}" srcOrd="0" destOrd="0" presId="urn:microsoft.com/office/officeart/2005/8/layout/radial5"/>
    <dgm:cxn modelId="{88BD55A3-DE9A-4909-974D-A28C7DB7E42E}" srcId="{39BCE0C8-F923-41C1-9FF6-4BDC475D081B}" destId="{F8BCE33D-C90E-4902-BB58-0BA8AEE26BA4}" srcOrd="3" destOrd="0" parTransId="{04830908-A278-4526-B1E0-1F0654BEEE8A}" sibTransId="{E527AF00-0E49-492D-AD50-B945803BC2EE}"/>
    <dgm:cxn modelId="{28EBA2B6-D9A9-4711-9949-B86E723E7C8C}" srcId="{39BCE0C8-F923-41C1-9FF6-4BDC475D081B}" destId="{563E36DA-F1D4-4DEB-A80E-D31ECFD51CB6}" srcOrd="1" destOrd="0" parTransId="{C44AB52E-C26B-464A-BAF0-22875EA6E7E7}" sibTransId="{41D8DEC8-46A8-481F-9D18-C2F884DA6709}"/>
    <dgm:cxn modelId="{FF41A6E2-9F2F-DE4D-9C3E-C2E8CA1AA66E}" type="presOf" srcId="{E1A50831-A806-4F4D-8BDA-F515C5A759EE}" destId="{1EB167D7-14CE-4E88-A30A-E316B0176E53}" srcOrd="1" destOrd="0" presId="urn:microsoft.com/office/officeart/2005/8/layout/radial5"/>
    <dgm:cxn modelId="{6770B007-CCAA-E449-8F4C-E565F175EA1F}" type="presOf" srcId="{04830908-A278-4526-B1E0-1F0654BEEE8A}" destId="{2BD30BD7-C35A-41D7-962D-32CFCAB4D152}" srcOrd="1" destOrd="0" presId="urn:microsoft.com/office/officeart/2005/8/layout/radial5"/>
    <dgm:cxn modelId="{7DAB8E5F-71C2-B646-A178-E7813F0B079C}" type="presOf" srcId="{56918A1C-F003-459E-B33B-A8E4105A8293}" destId="{E057D52F-9FED-4D2C-AAD6-8B03AF146719}" srcOrd="0" destOrd="0" presId="urn:microsoft.com/office/officeart/2005/8/layout/radial5"/>
    <dgm:cxn modelId="{95FB97F4-C91C-EB40-AD69-906B727D694D}" type="presOf" srcId="{7EF4196C-0D57-4839-AC8A-797CAC45C41C}" destId="{24CB54A5-FA4D-4FDE-94DD-8CCC5203C4EA}" srcOrd="0" destOrd="0" presId="urn:microsoft.com/office/officeart/2005/8/layout/radial5"/>
    <dgm:cxn modelId="{8F22D146-05FA-B24A-BE29-AC400BDCA7CA}" type="presOf" srcId="{F8BCE33D-C90E-4902-BB58-0BA8AEE26BA4}" destId="{83039560-C502-49F7-845B-ED0EB8DECC92}" srcOrd="0" destOrd="0" presId="urn:microsoft.com/office/officeart/2005/8/layout/radial5"/>
    <dgm:cxn modelId="{4347EDC2-7860-49CC-BAEF-B7043BF2D4B8}" srcId="{39BCE0C8-F923-41C1-9FF6-4BDC475D081B}" destId="{5BC0749B-7F70-40AA-88B7-33EFEF0EBCBC}" srcOrd="0" destOrd="0" parTransId="{56918A1C-F003-459E-B33B-A8E4105A8293}" sibTransId="{32AE1AAE-F216-489D-93EB-4E0C47706416}"/>
    <dgm:cxn modelId="{F9EF610C-8694-4D6D-AB6A-FC05EE47854E}" srcId="{BA9689DF-4B21-4658-9150-AFBA2BF0D6C9}" destId="{39BCE0C8-F923-41C1-9FF6-4BDC475D081B}" srcOrd="0" destOrd="0" parTransId="{E9B9009F-EC11-43EC-8A83-B0F5809AA78F}" sibTransId="{EA7B23F7-5119-43CC-8044-B286382B7B72}"/>
    <dgm:cxn modelId="{35C79B37-3409-6E49-B8FE-CF96EF37EFDE}" type="presOf" srcId="{56918A1C-F003-459E-B33B-A8E4105A8293}" destId="{DBB9DB01-AF93-433D-84AD-97E33DCD68B3}" srcOrd="1" destOrd="0" presId="urn:microsoft.com/office/officeart/2005/8/layout/radial5"/>
    <dgm:cxn modelId="{BCEF6D1A-81DF-D047-86BA-D13A90E0F9E0}" type="presOf" srcId="{C44AB52E-C26B-464A-BAF0-22875EA6E7E7}" destId="{14C657F1-F7F0-4998-B518-CAEA02CEE225}" srcOrd="0" destOrd="0" presId="urn:microsoft.com/office/officeart/2005/8/layout/radial5"/>
    <dgm:cxn modelId="{4B813894-7B08-C24F-BA01-8811E9AE5B53}" type="presOf" srcId="{BA9689DF-4B21-4658-9150-AFBA2BF0D6C9}" destId="{3D57BE66-8724-4351-8694-D886B5C17FF2}" srcOrd="0" destOrd="0" presId="urn:microsoft.com/office/officeart/2005/8/layout/radial5"/>
    <dgm:cxn modelId="{FEA4CF42-8AA4-F54D-AE23-1F64EF0E6D6D}" type="presOf" srcId="{39BCE0C8-F923-41C1-9FF6-4BDC475D081B}" destId="{23B14B9F-2046-4816-AD2D-694329F7DB50}" srcOrd="0" destOrd="0" presId="urn:microsoft.com/office/officeart/2005/8/layout/radial5"/>
    <dgm:cxn modelId="{BAB15429-448C-9C4B-B97F-82AD072100FB}" type="presOf" srcId="{E1A50831-A806-4F4D-8BDA-F515C5A759EE}" destId="{7C14F9A8-B4A2-4543-9529-05B012DEF6E9}" srcOrd="0" destOrd="0" presId="urn:microsoft.com/office/officeart/2005/8/layout/radial5"/>
    <dgm:cxn modelId="{AA3E291E-711C-8242-A39F-3FB392D6AEB8}" type="presOf" srcId="{04830908-A278-4526-B1E0-1F0654BEEE8A}" destId="{43F17976-7FA5-4144-983F-217687C0C1A5}" srcOrd="0" destOrd="0" presId="urn:microsoft.com/office/officeart/2005/8/layout/radial5"/>
    <dgm:cxn modelId="{1174B74F-A4E3-3E41-BD1E-198292120F69}" type="presOf" srcId="{C44AB52E-C26B-464A-BAF0-22875EA6E7E7}" destId="{E084AF32-375C-4C90-B346-5FB1B0FB1B1F}" srcOrd="1" destOrd="0" presId="urn:microsoft.com/office/officeart/2005/8/layout/radial5"/>
    <dgm:cxn modelId="{58956385-56BD-4807-A16B-55C66E21377B}" srcId="{39BCE0C8-F923-41C1-9FF6-4BDC475D081B}" destId="{7EF4196C-0D57-4839-AC8A-797CAC45C41C}" srcOrd="2" destOrd="0" parTransId="{E1A50831-A806-4F4D-8BDA-F515C5A759EE}" sibTransId="{BF2B034A-134A-481B-8CC4-41220E212AAE}"/>
    <dgm:cxn modelId="{6BF7619D-CE0D-8345-A458-31613B1918D1}" type="presParOf" srcId="{3D57BE66-8724-4351-8694-D886B5C17FF2}" destId="{23B14B9F-2046-4816-AD2D-694329F7DB50}" srcOrd="0" destOrd="0" presId="urn:microsoft.com/office/officeart/2005/8/layout/radial5"/>
    <dgm:cxn modelId="{94E33E3A-E4F7-5144-830F-A4624DCBE37D}" type="presParOf" srcId="{3D57BE66-8724-4351-8694-D886B5C17FF2}" destId="{E057D52F-9FED-4D2C-AAD6-8B03AF146719}" srcOrd="1" destOrd="0" presId="urn:microsoft.com/office/officeart/2005/8/layout/radial5"/>
    <dgm:cxn modelId="{F56B8163-1E2C-3E4E-9BC4-EDD0B6130399}" type="presParOf" srcId="{E057D52F-9FED-4D2C-AAD6-8B03AF146719}" destId="{DBB9DB01-AF93-433D-84AD-97E33DCD68B3}" srcOrd="0" destOrd="0" presId="urn:microsoft.com/office/officeart/2005/8/layout/radial5"/>
    <dgm:cxn modelId="{337A09C3-4A97-D643-9142-171AC5D771D4}" type="presParOf" srcId="{3D57BE66-8724-4351-8694-D886B5C17FF2}" destId="{85D5B375-E79E-44E9-BC43-0C0DABB410A2}" srcOrd="2" destOrd="0" presId="urn:microsoft.com/office/officeart/2005/8/layout/radial5"/>
    <dgm:cxn modelId="{31BE7ED6-25DB-874E-8B76-7A1BE0964B59}" type="presParOf" srcId="{3D57BE66-8724-4351-8694-D886B5C17FF2}" destId="{14C657F1-F7F0-4998-B518-CAEA02CEE225}" srcOrd="3" destOrd="0" presId="urn:microsoft.com/office/officeart/2005/8/layout/radial5"/>
    <dgm:cxn modelId="{76C7BEC9-CB24-7449-8D84-2CA781B051B2}" type="presParOf" srcId="{14C657F1-F7F0-4998-B518-CAEA02CEE225}" destId="{E084AF32-375C-4C90-B346-5FB1B0FB1B1F}" srcOrd="0" destOrd="0" presId="urn:microsoft.com/office/officeart/2005/8/layout/radial5"/>
    <dgm:cxn modelId="{374D8BF2-DD78-6944-BEA8-4ADBE36E27DD}" type="presParOf" srcId="{3D57BE66-8724-4351-8694-D886B5C17FF2}" destId="{A39A09DC-44DC-4792-A43F-0143EEDEFB35}" srcOrd="4" destOrd="0" presId="urn:microsoft.com/office/officeart/2005/8/layout/radial5"/>
    <dgm:cxn modelId="{13491B33-BEB5-5F47-9B5C-8004BA060357}" type="presParOf" srcId="{3D57BE66-8724-4351-8694-D886B5C17FF2}" destId="{7C14F9A8-B4A2-4543-9529-05B012DEF6E9}" srcOrd="5" destOrd="0" presId="urn:microsoft.com/office/officeart/2005/8/layout/radial5"/>
    <dgm:cxn modelId="{894998AD-8FD1-1F45-AF52-BFF335E4B9D9}" type="presParOf" srcId="{7C14F9A8-B4A2-4543-9529-05B012DEF6E9}" destId="{1EB167D7-14CE-4E88-A30A-E316B0176E53}" srcOrd="0" destOrd="0" presId="urn:microsoft.com/office/officeart/2005/8/layout/radial5"/>
    <dgm:cxn modelId="{5A02D42A-1255-6740-BC97-2A24C2071B95}" type="presParOf" srcId="{3D57BE66-8724-4351-8694-D886B5C17FF2}" destId="{24CB54A5-FA4D-4FDE-94DD-8CCC5203C4EA}" srcOrd="6" destOrd="0" presId="urn:microsoft.com/office/officeart/2005/8/layout/radial5"/>
    <dgm:cxn modelId="{8370DA0F-AF99-2242-A770-47F681EA274D}" type="presParOf" srcId="{3D57BE66-8724-4351-8694-D886B5C17FF2}" destId="{43F17976-7FA5-4144-983F-217687C0C1A5}" srcOrd="7" destOrd="0" presId="urn:microsoft.com/office/officeart/2005/8/layout/radial5"/>
    <dgm:cxn modelId="{48215219-CCF1-B049-AB33-891968FF09E1}" type="presParOf" srcId="{43F17976-7FA5-4144-983F-217687C0C1A5}" destId="{2BD30BD7-C35A-41D7-962D-32CFCAB4D152}" srcOrd="0" destOrd="0" presId="urn:microsoft.com/office/officeart/2005/8/layout/radial5"/>
    <dgm:cxn modelId="{C63D575D-421F-F04D-9924-D32E8A42014B}" type="presParOf" srcId="{3D57BE66-8724-4351-8694-D886B5C17FF2}" destId="{83039560-C502-49F7-845B-ED0EB8DECC9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9689DF-4B21-4658-9150-AFBA2BF0D6C9}"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fr-FR"/>
        </a:p>
      </dgm:t>
    </dgm:pt>
    <dgm:pt modelId="{39BCE0C8-F923-41C1-9FF6-4BDC475D081B}">
      <dgm:prSet phldrT="[Texte]"/>
      <dgm:spPr/>
      <dgm:t>
        <a:bodyPr/>
        <a:lstStyle/>
        <a:p>
          <a:r>
            <a:rPr lang="fr-FR" dirty="0"/>
            <a:t>Un bon logiciel</a:t>
          </a:r>
        </a:p>
      </dgm:t>
    </dgm:pt>
    <dgm:pt modelId="{E9B9009F-EC11-43EC-8A83-B0F5809AA78F}" type="parTrans" cxnId="{F9EF610C-8694-4D6D-AB6A-FC05EE47854E}">
      <dgm:prSet/>
      <dgm:spPr/>
      <dgm:t>
        <a:bodyPr/>
        <a:lstStyle/>
        <a:p>
          <a:endParaRPr lang="fr-FR"/>
        </a:p>
      </dgm:t>
    </dgm:pt>
    <dgm:pt modelId="{EA7B23F7-5119-43CC-8044-B286382B7B72}" type="sibTrans" cxnId="{F9EF610C-8694-4D6D-AB6A-FC05EE47854E}">
      <dgm:prSet/>
      <dgm:spPr/>
      <dgm:t>
        <a:bodyPr/>
        <a:lstStyle/>
        <a:p>
          <a:endParaRPr lang="fr-FR"/>
        </a:p>
      </dgm:t>
    </dgm:pt>
    <dgm:pt modelId="{563E36DA-F1D4-4DEB-A80E-D31ECFD51CB6}">
      <dgm:prSet phldrT="[Texte]"/>
      <dgm:spPr/>
      <dgm:t>
        <a:bodyPr/>
        <a:lstStyle/>
        <a:p>
          <a:r>
            <a:rPr lang="fr-FR" dirty="0"/>
            <a:t>Fait ce qu’on lui demande de faire</a:t>
          </a:r>
        </a:p>
      </dgm:t>
    </dgm:pt>
    <dgm:pt modelId="{C44AB52E-C26B-464A-BAF0-22875EA6E7E7}" type="parTrans" cxnId="{28EBA2B6-D9A9-4711-9949-B86E723E7C8C}">
      <dgm:prSet/>
      <dgm:spPr/>
      <dgm:t>
        <a:bodyPr/>
        <a:lstStyle/>
        <a:p>
          <a:endParaRPr lang="fr-FR"/>
        </a:p>
      </dgm:t>
    </dgm:pt>
    <dgm:pt modelId="{41D8DEC8-46A8-481F-9D18-C2F884DA6709}" type="sibTrans" cxnId="{28EBA2B6-D9A9-4711-9949-B86E723E7C8C}">
      <dgm:prSet/>
      <dgm:spPr/>
      <dgm:t>
        <a:bodyPr/>
        <a:lstStyle/>
        <a:p>
          <a:endParaRPr lang="fr-FR"/>
        </a:p>
      </dgm:t>
    </dgm:pt>
    <dgm:pt modelId="{7EF4196C-0D57-4839-AC8A-797CAC45C41C}">
      <dgm:prSet phldrT="[Texte]"/>
      <dgm:spPr/>
      <dgm:t>
        <a:bodyPr/>
        <a:lstStyle/>
        <a:p>
          <a:r>
            <a:rPr lang="fr-FR" dirty="0"/>
            <a:t>Minimise  les délais</a:t>
          </a:r>
        </a:p>
      </dgm:t>
    </dgm:pt>
    <dgm:pt modelId="{E1A50831-A806-4F4D-8BDA-F515C5A759EE}" type="parTrans" cxnId="{58956385-56BD-4807-A16B-55C66E21377B}">
      <dgm:prSet/>
      <dgm:spPr/>
      <dgm:t>
        <a:bodyPr/>
        <a:lstStyle/>
        <a:p>
          <a:endParaRPr lang="fr-FR"/>
        </a:p>
      </dgm:t>
    </dgm:pt>
    <dgm:pt modelId="{BF2B034A-134A-481B-8CC4-41220E212AAE}" type="sibTrans" cxnId="{58956385-56BD-4807-A16B-55C66E21377B}">
      <dgm:prSet/>
      <dgm:spPr/>
      <dgm:t>
        <a:bodyPr/>
        <a:lstStyle/>
        <a:p>
          <a:endParaRPr lang="fr-FR"/>
        </a:p>
      </dgm:t>
    </dgm:pt>
    <dgm:pt modelId="{F8BCE33D-C90E-4902-BB58-0BA8AEE26BA4}">
      <dgm:prSet phldrT="[Texte]"/>
      <dgm:spPr/>
      <dgm:t>
        <a:bodyPr/>
        <a:lstStyle/>
        <a:p>
          <a:r>
            <a:rPr lang="fr-FR" dirty="0"/>
            <a:t>Respecte les critères de qualités</a:t>
          </a:r>
        </a:p>
      </dgm:t>
    </dgm:pt>
    <dgm:pt modelId="{04830908-A278-4526-B1E0-1F0654BEEE8A}" type="parTrans" cxnId="{88BD55A3-DE9A-4909-974D-A28C7DB7E42E}">
      <dgm:prSet/>
      <dgm:spPr/>
      <dgm:t>
        <a:bodyPr/>
        <a:lstStyle/>
        <a:p>
          <a:endParaRPr lang="fr-FR"/>
        </a:p>
      </dgm:t>
    </dgm:pt>
    <dgm:pt modelId="{E527AF00-0E49-492D-AD50-B945803BC2EE}" type="sibTrans" cxnId="{88BD55A3-DE9A-4909-974D-A28C7DB7E42E}">
      <dgm:prSet/>
      <dgm:spPr/>
      <dgm:t>
        <a:bodyPr/>
        <a:lstStyle/>
        <a:p>
          <a:endParaRPr lang="fr-FR"/>
        </a:p>
      </dgm:t>
    </dgm:pt>
    <dgm:pt modelId="{5BC0749B-7F70-40AA-88B7-33EFEF0EBCBC}">
      <dgm:prSet phldrT="[Texte]"/>
      <dgm:spPr/>
      <dgm:t>
        <a:bodyPr/>
        <a:lstStyle/>
        <a:p>
          <a:r>
            <a:rPr lang="fr-FR" dirty="0"/>
            <a:t>Peu coûteux</a:t>
          </a:r>
        </a:p>
        <a:p>
          <a:r>
            <a:rPr lang="fr-FR" dirty="0"/>
            <a:t>Maximise les profits</a:t>
          </a:r>
        </a:p>
      </dgm:t>
    </dgm:pt>
    <dgm:pt modelId="{32AE1AAE-F216-489D-93EB-4E0C47706416}" type="sibTrans" cxnId="{4347EDC2-7860-49CC-BAEF-B7043BF2D4B8}">
      <dgm:prSet/>
      <dgm:spPr/>
      <dgm:t>
        <a:bodyPr/>
        <a:lstStyle/>
        <a:p>
          <a:endParaRPr lang="fr-FR"/>
        </a:p>
      </dgm:t>
    </dgm:pt>
    <dgm:pt modelId="{56918A1C-F003-459E-B33B-A8E4105A8293}" type="parTrans" cxnId="{4347EDC2-7860-49CC-BAEF-B7043BF2D4B8}">
      <dgm:prSet/>
      <dgm:spPr/>
      <dgm:t>
        <a:bodyPr/>
        <a:lstStyle/>
        <a:p>
          <a:endParaRPr lang="fr-FR"/>
        </a:p>
      </dgm:t>
    </dgm:pt>
    <dgm:pt modelId="{3D57BE66-8724-4351-8694-D886B5C17FF2}" type="pres">
      <dgm:prSet presAssocID="{BA9689DF-4B21-4658-9150-AFBA2BF0D6C9}" presName="Name0" presStyleCnt="0">
        <dgm:presLayoutVars>
          <dgm:chMax val="1"/>
          <dgm:dir/>
          <dgm:animLvl val="ctr"/>
          <dgm:resizeHandles val="exact"/>
        </dgm:presLayoutVars>
      </dgm:prSet>
      <dgm:spPr/>
      <dgm:t>
        <a:bodyPr/>
        <a:lstStyle/>
        <a:p>
          <a:endParaRPr lang="fr-FR"/>
        </a:p>
      </dgm:t>
    </dgm:pt>
    <dgm:pt modelId="{23B14B9F-2046-4816-AD2D-694329F7DB50}" type="pres">
      <dgm:prSet presAssocID="{39BCE0C8-F923-41C1-9FF6-4BDC475D081B}" presName="centerShape" presStyleLbl="node0" presStyleIdx="0" presStyleCnt="1" custScaleX="169951"/>
      <dgm:spPr/>
      <dgm:t>
        <a:bodyPr/>
        <a:lstStyle/>
        <a:p>
          <a:endParaRPr lang="fr-FR"/>
        </a:p>
      </dgm:t>
    </dgm:pt>
    <dgm:pt modelId="{E057D52F-9FED-4D2C-AAD6-8B03AF146719}" type="pres">
      <dgm:prSet presAssocID="{56918A1C-F003-459E-B33B-A8E4105A8293}" presName="parTrans" presStyleLbl="sibTrans2D1" presStyleIdx="0" presStyleCnt="4"/>
      <dgm:spPr/>
      <dgm:t>
        <a:bodyPr/>
        <a:lstStyle/>
        <a:p>
          <a:endParaRPr lang="fr-FR"/>
        </a:p>
      </dgm:t>
    </dgm:pt>
    <dgm:pt modelId="{DBB9DB01-AF93-433D-84AD-97E33DCD68B3}" type="pres">
      <dgm:prSet presAssocID="{56918A1C-F003-459E-B33B-A8E4105A8293}" presName="connectorText" presStyleLbl="sibTrans2D1" presStyleIdx="0" presStyleCnt="4"/>
      <dgm:spPr/>
      <dgm:t>
        <a:bodyPr/>
        <a:lstStyle/>
        <a:p>
          <a:endParaRPr lang="fr-FR"/>
        </a:p>
      </dgm:t>
    </dgm:pt>
    <dgm:pt modelId="{85D5B375-E79E-44E9-BC43-0C0DABB410A2}" type="pres">
      <dgm:prSet presAssocID="{5BC0749B-7F70-40AA-88B7-33EFEF0EBCBC}" presName="node" presStyleLbl="node1" presStyleIdx="0" presStyleCnt="4" custScaleX="159874">
        <dgm:presLayoutVars>
          <dgm:bulletEnabled val="1"/>
        </dgm:presLayoutVars>
      </dgm:prSet>
      <dgm:spPr/>
      <dgm:t>
        <a:bodyPr/>
        <a:lstStyle/>
        <a:p>
          <a:endParaRPr lang="fr-FR"/>
        </a:p>
      </dgm:t>
    </dgm:pt>
    <dgm:pt modelId="{14C657F1-F7F0-4998-B518-CAEA02CEE225}" type="pres">
      <dgm:prSet presAssocID="{C44AB52E-C26B-464A-BAF0-22875EA6E7E7}" presName="parTrans" presStyleLbl="sibTrans2D1" presStyleIdx="1" presStyleCnt="4"/>
      <dgm:spPr/>
      <dgm:t>
        <a:bodyPr/>
        <a:lstStyle/>
        <a:p>
          <a:endParaRPr lang="fr-FR"/>
        </a:p>
      </dgm:t>
    </dgm:pt>
    <dgm:pt modelId="{E084AF32-375C-4C90-B346-5FB1B0FB1B1F}" type="pres">
      <dgm:prSet presAssocID="{C44AB52E-C26B-464A-BAF0-22875EA6E7E7}" presName="connectorText" presStyleLbl="sibTrans2D1" presStyleIdx="1" presStyleCnt="4"/>
      <dgm:spPr/>
      <dgm:t>
        <a:bodyPr/>
        <a:lstStyle/>
        <a:p>
          <a:endParaRPr lang="fr-FR"/>
        </a:p>
      </dgm:t>
    </dgm:pt>
    <dgm:pt modelId="{A39A09DC-44DC-4792-A43F-0143EEDEFB35}" type="pres">
      <dgm:prSet presAssocID="{563E36DA-F1D4-4DEB-A80E-D31ECFD51CB6}" presName="node" presStyleLbl="node1" presStyleIdx="1" presStyleCnt="4" custScaleX="173853" custScaleY="103825" custRadScaleRad="171955" custRadScaleInc="-2828">
        <dgm:presLayoutVars>
          <dgm:bulletEnabled val="1"/>
        </dgm:presLayoutVars>
      </dgm:prSet>
      <dgm:spPr/>
      <dgm:t>
        <a:bodyPr/>
        <a:lstStyle/>
        <a:p>
          <a:endParaRPr lang="fr-FR"/>
        </a:p>
      </dgm:t>
    </dgm:pt>
    <dgm:pt modelId="{7C14F9A8-B4A2-4543-9529-05B012DEF6E9}" type="pres">
      <dgm:prSet presAssocID="{E1A50831-A806-4F4D-8BDA-F515C5A759EE}" presName="parTrans" presStyleLbl="sibTrans2D1" presStyleIdx="2" presStyleCnt="4"/>
      <dgm:spPr/>
      <dgm:t>
        <a:bodyPr/>
        <a:lstStyle/>
        <a:p>
          <a:endParaRPr lang="fr-FR"/>
        </a:p>
      </dgm:t>
    </dgm:pt>
    <dgm:pt modelId="{1EB167D7-14CE-4E88-A30A-E316B0176E53}" type="pres">
      <dgm:prSet presAssocID="{E1A50831-A806-4F4D-8BDA-F515C5A759EE}" presName="connectorText" presStyleLbl="sibTrans2D1" presStyleIdx="2" presStyleCnt="4"/>
      <dgm:spPr/>
      <dgm:t>
        <a:bodyPr/>
        <a:lstStyle/>
        <a:p>
          <a:endParaRPr lang="fr-FR"/>
        </a:p>
      </dgm:t>
    </dgm:pt>
    <dgm:pt modelId="{24CB54A5-FA4D-4FDE-94DD-8CCC5203C4EA}" type="pres">
      <dgm:prSet presAssocID="{7EF4196C-0D57-4839-AC8A-797CAC45C41C}" presName="node" presStyleLbl="node1" presStyleIdx="2" presStyleCnt="4" custScaleX="151861">
        <dgm:presLayoutVars>
          <dgm:bulletEnabled val="1"/>
        </dgm:presLayoutVars>
      </dgm:prSet>
      <dgm:spPr/>
      <dgm:t>
        <a:bodyPr/>
        <a:lstStyle/>
        <a:p>
          <a:endParaRPr lang="fr-FR"/>
        </a:p>
      </dgm:t>
    </dgm:pt>
    <dgm:pt modelId="{43F17976-7FA5-4144-983F-217687C0C1A5}" type="pres">
      <dgm:prSet presAssocID="{04830908-A278-4526-B1E0-1F0654BEEE8A}" presName="parTrans" presStyleLbl="sibTrans2D1" presStyleIdx="3" presStyleCnt="4"/>
      <dgm:spPr/>
      <dgm:t>
        <a:bodyPr/>
        <a:lstStyle/>
        <a:p>
          <a:endParaRPr lang="fr-FR"/>
        </a:p>
      </dgm:t>
    </dgm:pt>
    <dgm:pt modelId="{2BD30BD7-C35A-41D7-962D-32CFCAB4D152}" type="pres">
      <dgm:prSet presAssocID="{04830908-A278-4526-B1E0-1F0654BEEE8A}" presName="connectorText" presStyleLbl="sibTrans2D1" presStyleIdx="3" presStyleCnt="4"/>
      <dgm:spPr/>
      <dgm:t>
        <a:bodyPr/>
        <a:lstStyle/>
        <a:p>
          <a:endParaRPr lang="fr-FR"/>
        </a:p>
      </dgm:t>
    </dgm:pt>
    <dgm:pt modelId="{83039560-C502-49F7-845B-ED0EB8DECC92}" type="pres">
      <dgm:prSet presAssocID="{F8BCE33D-C90E-4902-BB58-0BA8AEE26BA4}" presName="node" presStyleLbl="node1" presStyleIdx="3" presStyleCnt="4" custScaleX="184885" custScaleY="115818" custRadScaleRad="174774" custRadScaleInc="-335">
        <dgm:presLayoutVars>
          <dgm:bulletEnabled val="1"/>
        </dgm:presLayoutVars>
      </dgm:prSet>
      <dgm:spPr/>
      <dgm:t>
        <a:bodyPr/>
        <a:lstStyle/>
        <a:p>
          <a:endParaRPr lang="fr-FR"/>
        </a:p>
      </dgm:t>
    </dgm:pt>
  </dgm:ptLst>
  <dgm:cxnLst>
    <dgm:cxn modelId="{58956385-56BD-4807-A16B-55C66E21377B}" srcId="{39BCE0C8-F923-41C1-9FF6-4BDC475D081B}" destId="{7EF4196C-0D57-4839-AC8A-797CAC45C41C}" srcOrd="2" destOrd="0" parTransId="{E1A50831-A806-4F4D-8BDA-F515C5A759EE}" sibTransId="{BF2B034A-134A-481B-8CC4-41220E212AAE}"/>
    <dgm:cxn modelId="{93514E82-AB99-7F44-8AD5-CC41F3450544}" type="presOf" srcId="{563E36DA-F1D4-4DEB-A80E-D31ECFD51CB6}" destId="{A39A09DC-44DC-4792-A43F-0143EEDEFB35}" srcOrd="0" destOrd="0" presId="urn:microsoft.com/office/officeart/2005/8/layout/radial5"/>
    <dgm:cxn modelId="{F9EF610C-8694-4D6D-AB6A-FC05EE47854E}" srcId="{BA9689DF-4B21-4658-9150-AFBA2BF0D6C9}" destId="{39BCE0C8-F923-41C1-9FF6-4BDC475D081B}" srcOrd="0" destOrd="0" parTransId="{E9B9009F-EC11-43EC-8A83-B0F5809AA78F}" sibTransId="{EA7B23F7-5119-43CC-8044-B286382B7B72}"/>
    <dgm:cxn modelId="{A2E40812-3BB0-BF45-B20D-241E5536984D}" type="presOf" srcId="{E1A50831-A806-4F4D-8BDA-F515C5A759EE}" destId="{7C14F9A8-B4A2-4543-9529-05B012DEF6E9}" srcOrd="0" destOrd="0" presId="urn:microsoft.com/office/officeart/2005/8/layout/radial5"/>
    <dgm:cxn modelId="{27AC486B-4C72-5941-B54D-CB6AA6FE4AE4}" type="presOf" srcId="{BA9689DF-4B21-4658-9150-AFBA2BF0D6C9}" destId="{3D57BE66-8724-4351-8694-D886B5C17FF2}" srcOrd="0" destOrd="0" presId="urn:microsoft.com/office/officeart/2005/8/layout/radial5"/>
    <dgm:cxn modelId="{54FD04F6-3468-FE48-91B4-AB844F2F9413}" type="presOf" srcId="{7EF4196C-0D57-4839-AC8A-797CAC45C41C}" destId="{24CB54A5-FA4D-4FDE-94DD-8CCC5203C4EA}" srcOrd="0" destOrd="0" presId="urn:microsoft.com/office/officeart/2005/8/layout/radial5"/>
    <dgm:cxn modelId="{859E3395-BEFA-3F4C-83F5-9C25B3E4F2A7}" type="presOf" srcId="{F8BCE33D-C90E-4902-BB58-0BA8AEE26BA4}" destId="{83039560-C502-49F7-845B-ED0EB8DECC92}" srcOrd="0" destOrd="0" presId="urn:microsoft.com/office/officeart/2005/8/layout/radial5"/>
    <dgm:cxn modelId="{1DFC3BA4-387C-BC4C-9BFB-5DA41D7BD40E}" type="presOf" srcId="{39BCE0C8-F923-41C1-9FF6-4BDC475D081B}" destId="{23B14B9F-2046-4816-AD2D-694329F7DB50}" srcOrd="0" destOrd="0" presId="urn:microsoft.com/office/officeart/2005/8/layout/radial5"/>
    <dgm:cxn modelId="{78DC19D0-5D05-184B-9A3C-AF70CB466286}" type="presOf" srcId="{56918A1C-F003-459E-B33B-A8E4105A8293}" destId="{E057D52F-9FED-4D2C-AAD6-8B03AF146719}" srcOrd="0" destOrd="0" presId="urn:microsoft.com/office/officeart/2005/8/layout/radial5"/>
    <dgm:cxn modelId="{4347EDC2-7860-49CC-BAEF-B7043BF2D4B8}" srcId="{39BCE0C8-F923-41C1-9FF6-4BDC475D081B}" destId="{5BC0749B-7F70-40AA-88B7-33EFEF0EBCBC}" srcOrd="0" destOrd="0" parTransId="{56918A1C-F003-459E-B33B-A8E4105A8293}" sibTransId="{32AE1AAE-F216-489D-93EB-4E0C47706416}"/>
    <dgm:cxn modelId="{49F2BD90-5249-6443-86AF-3CB4F4AC5A28}" type="presOf" srcId="{C44AB52E-C26B-464A-BAF0-22875EA6E7E7}" destId="{14C657F1-F7F0-4998-B518-CAEA02CEE225}" srcOrd="0" destOrd="0" presId="urn:microsoft.com/office/officeart/2005/8/layout/radial5"/>
    <dgm:cxn modelId="{5704B914-38E5-A046-AA21-A0D649AFD9AB}" type="presOf" srcId="{56918A1C-F003-459E-B33B-A8E4105A8293}" destId="{DBB9DB01-AF93-433D-84AD-97E33DCD68B3}" srcOrd="1" destOrd="0" presId="urn:microsoft.com/office/officeart/2005/8/layout/radial5"/>
    <dgm:cxn modelId="{AA1E7DA8-0A0F-3D4E-A171-29BE2F366D72}" type="presOf" srcId="{E1A50831-A806-4F4D-8BDA-F515C5A759EE}" destId="{1EB167D7-14CE-4E88-A30A-E316B0176E53}" srcOrd="1" destOrd="0" presId="urn:microsoft.com/office/officeart/2005/8/layout/radial5"/>
    <dgm:cxn modelId="{83B002A0-B6CF-2A49-A1ED-D4201FD3C810}" type="presOf" srcId="{04830908-A278-4526-B1E0-1F0654BEEE8A}" destId="{43F17976-7FA5-4144-983F-217687C0C1A5}" srcOrd="0" destOrd="0" presId="urn:microsoft.com/office/officeart/2005/8/layout/radial5"/>
    <dgm:cxn modelId="{6B2F48D4-4C45-1045-BF07-E84A3DDC3DC8}" type="presOf" srcId="{5BC0749B-7F70-40AA-88B7-33EFEF0EBCBC}" destId="{85D5B375-E79E-44E9-BC43-0C0DABB410A2}" srcOrd="0" destOrd="0" presId="urn:microsoft.com/office/officeart/2005/8/layout/radial5"/>
    <dgm:cxn modelId="{88BD55A3-DE9A-4909-974D-A28C7DB7E42E}" srcId="{39BCE0C8-F923-41C1-9FF6-4BDC475D081B}" destId="{F8BCE33D-C90E-4902-BB58-0BA8AEE26BA4}" srcOrd="3" destOrd="0" parTransId="{04830908-A278-4526-B1E0-1F0654BEEE8A}" sibTransId="{E527AF00-0E49-492D-AD50-B945803BC2EE}"/>
    <dgm:cxn modelId="{28EBA2B6-D9A9-4711-9949-B86E723E7C8C}" srcId="{39BCE0C8-F923-41C1-9FF6-4BDC475D081B}" destId="{563E36DA-F1D4-4DEB-A80E-D31ECFD51CB6}" srcOrd="1" destOrd="0" parTransId="{C44AB52E-C26B-464A-BAF0-22875EA6E7E7}" sibTransId="{41D8DEC8-46A8-481F-9D18-C2F884DA6709}"/>
    <dgm:cxn modelId="{97C90836-1761-2A44-8000-D0C525BC33AC}" type="presOf" srcId="{04830908-A278-4526-B1E0-1F0654BEEE8A}" destId="{2BD30BD7-C35A-41D7-962D-32CFCAB4D152}" srcOrd="1" destOrd="0" presId="urn:microsoft.com/office/officeart/2005/8/layout/radial5"/>
    <dgm:cxn modelId="{883BAB81-8C69-3A4D-814F-DEEE5D92ABA5}" type="presOf" srcId="{C44AB52E-C26B-464A-BAF0-22875EA6E7E7}" destId="{E084AF32-375C-4C90-B346-5FB1B0FB1B1F}" srcOrd="1" destOrd="0" presId="urn:microsoft.com/office/officeart/2005/8/layout/radial5"/>
    <dgm:cxn modelId="{CC133923-6D06-AE4F-BD85-E34B9C1B0281}" type="presParOf" srcId="{3D57BE66-8724-4351-8694-D886B5C17FF2}" destId="{23B14B9F-2046-4816-AD2D-694329F7DB50}" srcOrd="0" destOrd="0" presId="urn:microsoft.com/office/officeart/2005/8/layout/radial5"/>
    <dgm:cxn modelId="{E4D3E23E-144D-3546-8141-DA6A150C1E4C}" type="presParOf" srcId="{3D57BE66-8724-4351-8694-D886B5C17FF2}" destId="{E057D52F-9FED-4D2C-AAD6-8B03AF146719}" srcOrd="1" destOrd="0" presId="urn:microsoft.com/office/officeart/2005/8/layout/radial5"/>
    <dgm:cxn modelId="{99CA61A7-724B-9543-8BEB-73E2DD8E8D44}" type="presParOf" srcId="{E057D52F-9FED-4D2C-AAD6-8B03AF146719}" destId="{DBB9DB01-AF93-433D-84AD-97E33DCD68B3}" srcOrd="0" destOrd="0" presId="urn:microsoft.com/office/officeart/2005/8/layout/radial5"/>
    <dgm:cxn modelId="{CFD5F9B3-44A3-3648-B605-12A990E073FD}" type="presParOf" srcId="{3D57BE66-8724-4351-8694-D886B5C17FF2}" destId="{85D5B375-E79E-44E9-BC43-0C0DABB410A2}" srcOrd="2" destOrd="0" presId="urn:microsoft.com/office/officeart/2005/8/layout/radial5"/>
    <dgm:cxn modelId="{21EA58BC-18B1-D24A-B354-2A45EF072A7A}" type="presParOf" srcId="{3D57BE66-8724-4351-8694-D886B5C17FF2}" destId="{14C657F1-F7F0-4998-B518-CAEA02CEE225}" srcOrd="3" destOrd="0" presId="urn:microsoft.com/office/officeart/2005/8/layout/radial5"/>
    <dgm:cxn modelId="{5D8915A3-9B07-B343-9E4B-4D04B8A37A0A}" type="presParOf" srcId="{14C657F1-F7F0-4998-B518-CAEA02CEE225}" destId="{E084AF32-375C-4C90-B346-5FB1B0FB1B1F}" srcOrd="0" destOrd="0" presId="urn:microsoft.com/office/officeart/2005/8/layout/radial5"/>
    <dgm:cxn modelId="{66D62A08-993D-3C45-A5AD-F87201591005}" type="presParOf" srcId="{3D57BE66-8724-4351-8694-D886B5C17FF2}" destId="{A39A09DC-44DC-4792-A43F-0143EEDEFB35}" srcOrd="4" destOrd="0" presId="urn:microsoft.com/office/officeart/2005/8/layout/radial5"/>
    <dgm:cxn modelId="{EAB0FFC8-3BD2-C94D-A472-2165B43DE2C5}" type="presParOf" srcId="{3D57BE66-8724-4351-8694-D886B5C17FF2}" destId="{7C14F9A8-B4A2-4543-9529-05B012DEF6E9}" srcOrd="5" destOrd="0" presId="urn:microsoft.com/office/officeart/2005/8/layout/radial5"/>
    <dgm:cxn modelId="{7EDA483E-7DC7-2F47-98FB-0FC45F7C1842}" type="presParOf" srcId="{7C14F9A8-B4A2-4543-9529-05B012DEF6E9}" destId="{1EB167D7-14CE-4E88-A30A-E316B0176E53}" srcOrd="0" destOrd="0" presId="urn:microsoft.com/office/officeart/2005/8/layout/radial5"/>
    <dgm:cxn modelId="{13887155-6277-9148-AFC6-30AC53042B8C}" type="presParOf" srcId="{3D57BE66-8724-4351-8694-D886B5C17FF2}" destId="{24CB54A5-FA4D-4FDE-94DD-8CCC5203C4EA}" srcOrd="6" destOrd="0" presId="urn:microsoft.com/office/officeart/2005/8/layout/radial5"/>
    <dgm:cxn modelId="{3CD2ABF8-9FA0-A346-8C44-5513EB5F6F37}" type="presParOf" srcId="{3D57BE66-8724-4351-8694-D886B5C17FF2}" destId="{43F17976-7FA5-4144-983F-217687C0C1A5}" srcOrd="7" destOrd="0" presId="urn:microsoft.com/office/officeart/2005/8/layout/radial5"/>
    <dgm:cxn modelId="{53456D73-F0D0-1F4E-86EA-2947E06559FF}" type="presParOf" srcId="{43F17976-7FA5-4144-983F-217687C0C1A5}" destId="{2BD30BD7-C35A-41D7-962D-32CFCAB4D152}" srcOrd="0" destOrd="0" presId="urn:microsoft.com/office/officeart/2005/8/layout/radial5"/>
    <dgm:cxn modelId="{18950587-19CA-EE4E-8120-6F69147B18BB}" type="presParOf" srcId="{3D57BE66-8724-4351-8694-D886B5C17FF2}" destId="{83039560-C502-49F7-845B-ED0EB8DECC9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5A6D26-8EB5-4B89-8F4D-907E976A3CE7}"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fr-FR"/>
        </a:p>
      </dgm:t>
    </dgm:pt>
    <dgm:pt modelId="{4ADD36F9-2643-40B4-8E24-CE4B3BEE0009}">
      <dgm:prSet phldrT="[Texte]"/>
      <dgm:spPr/>
      <dgm:t>
        <a:bodyPr/>
        <a:lstStyle/>
        <a:p>
          <a:r>
            <a:rPr lang="fr-FR" dirty="0"/>
            <a:t>Méthodes classiques</a:t>
          </a:r>
        </a:p>
      </dgm:t>
    </dgm:pt>
    <dgm:pt modelId="{5D07149F-8861-4483-BB2F-6E75F63BBFE7}" type="parTrans" cxnId="{9538D77E-63BF-400F-A193-D715648A8715}">
      <dgm:prSet/>
      <dgm:spPr/>
      <dgm:t>
        <a:bodyPr/>
        <a:lstStyle/>
        <a:p>
          <a:endParaRPr lang="fr-FR"/>
        </a:p>
      </dgm:t>
    </dgm:pt>
    <dgm:pt modelId="{8B1F1517-329C-4BDB-A794-60C633B2EB94}" type="sibTrans" cxnId="{9538D77E-63BF-400F-A193-D715648A8715}">
      <dgm:prSet/>
      <dgm:spPr/>
      <dgm:t>
        <a:bodyPr/>
        <a:lstStyle/>
        <a:p>
          <a:endParaRPr lang="fr-FR"/>
        </a:p>
      </dgm:t>
    </dgm:pt>
    <dgm:pt modelId="{EA942D28-23E1-4C23-AAB7-3ABB7442E1F3}">
      <dgm:prSet phldrT="[Texte]"/>
      <dgm:spPr/>
      <dgm:t>
        <a:bodyPr/>
        <a:lstStyle/>
        <a:p>
          <a:r>
            <a:rPr lang="fr-FR" dirty="0"/>
            <a:t>Méthodologie Agiles</a:t>
          </a:r>
        </a:p>
      </dgm:t>
    </dgm:pt>
    <dgm:pt modelId="{72B6881B-12DE-45A2-8318-BC9438822A2B}" type="parTrans" cxnId="{213ABD4D-E864-4CF3-A179-89CC6C3A4936}">
      <dgm:prSet/>
      <dgm:spPr/>
      <dgm:t>
        <a:bodyPr/>
        <a:lstStyle/>
        <a:p>
          <a:endParaRPr lang="fr-FR"/>
        </a:p>
      </dgm:t>
    </dgm:pt>
    <dgm:pt modelId="{85EDF3D0-B44D-4072-B545-3428A06D8B49}" type="sibTrans" cxnId="{213ABD4D-E864-4CF3-A179-89CC6C3A4936}">
      <dgm:prSet/>
      <dgm:spPr/>
      <dgm:t>
        <a:bodyPr/>
        <a:lstStyle/>
        <a:p>
          <a:endParaRPr lang="fr-FR"/>
        </a:p>
      </dgm:t>
    </dgm:pt>
    <dgm:pt modelId="{58A2E226-56A4-4F95-A9CA-9A805F745880}" type="pres">
      <dgm:prSet presAssocID="{8D5A6D26-8EB5-4B89-8F4D-907E976A3CE7}" presName="diagram" presStyleCnt="0">
        <dgm:presLayoutVars>
          <dgm:dir/>
          <dgm:resizeHandles val="exact"/>
        </dgm:presLayoutVars>
      </dgm:prSet>
      <dgm:spPr/>
      <dgm:t>
        <a:bodyPr/>
        <a:lstStyle/>
        <a:p>
          <a:endParaRPr lang="fr-FR"/>
        </a:p>
      </dgm:t>
    </dgm:pt>
    <dgm:pt modelId="{21E65009-E1E3-4AAB-A9DF-7C2CC76489A2}" type="pres">
      <dgm:prSet presAssocID="{4ADD36F9-2643-40B4-8E24-CE4B3BEE0009}" presName="node" presStyleLbl="node1" presStyleIdx="0" presStyleCnt="2" custScaleX="43215" custScaleY="34749" custLinFactNeighborX="-5201" custLinFactNeighborY="32">
        <dgm:presLayoutVars>
          <dgm:bulletEnabled val="1"/>
        </dgm:presLayoutVars>
      </dgm:prSet>
      <dgm:spPr/>
      <dgm:t>
        <a:bodyPr/>
        <a:lstStyle/>
        <a:p>
          <a:endParaRPr lang="fr-FR"/>
        </a:p>
      </dgm:t>
    </dgm:pt>
    <dgm:pt modelId="{211DF454-FB3B-4B96-B969-078503C32BA1}" type="pres">
      <dgm:prSet presAssocID="{8B1F1517-329C-4BDB-A794-60C633B2EB94}" presName="sibTrans" presStyleCnt="0"/>
      <dgm:spPr/>
    </dgm:pt>
    <dgm:pt modelId="{7D7B6C76-AD02-4FE9-996E-C0A47C5B46EC}" type="pres">
      <dgm:prSet presAssocID="{EA942D28-23E1-4C23-AAB7-3ABB7442E1F3}" presName="node" presStyleLbl="node1" presStyleIdx="1" presStyleCnt="2" custScaleX="39808" custScaleY="34749" custLinFactNeighborX="365" custLinFactNeighborY="-341">
        <dgm:presLayoutVars>
          <dgm:bulletEnabled val="1"/>
        </dgm:presLayoutVars>
      </dgm:prSet>
      <dgm:spPr/>
      <dgm:t>
        <a:bodyPr/>
        <a:lstStyle/>
        <a:p>
          <a:endParaRPr lang="fr-FR"/>
        </a:p>
      </dgm:t>
    </dgm:pt>
  </dgm:ptLst>
  <dgm:cxnLst>
    <dgm:cxn modelId="{9538D77E-63BF-400F-A193-D715648A8715}" srcId="{8D5A6D26-8EB5-4B89-8F4D-907E976A3CE7}" destId="{4ADD36F9-2643-40B4-8E24-CE4B3BEE0009}" srcOrd="0" destOrd="0" parTransId="{5D07149F-8861-4483-BB2F-6E75F63BBFE7}" sibTransId="{8B1F1517-329C-4BDB-A794-60C633B2EB94}"/>
    <dgm:cxn modelId="{213ABD4D-E864-4CF3-A179-89CC6C3A4936}" srcId="{8D5A6D26-8EB5-4B89-8F4D-907E976A3CE7}" destId="{EA942D28-23E1-4C23-AAB7-3ABB7442E1F3}" srcOrd="1" destOrd="0" parTransId="{72B6881B-12DE-45A2-8318-BC9438822A2B}" sibTransId="{85EDF3D0-B44D-4072-B545-3428A06D8B49}"/>
    <dgm:cxn modelId="{929C037F-3044-2449-972D-B3F3D5F7FB21}" type="presOf" srcId="{EA942D28-23E1-4C23-AAB7-3ABB7442E1F3}" destId="{7D7B6C76-AD02-4FE9-996E-C0A47C5B46EC}" srcOrd="0" destOrd="0" presId="urn:microsoft.com/office/officeart/2005/8/layout/default#1"/>
    <dgm:cxn modelId="{79EA1669-62BF-6548-920E-C76E9BD122E1}" type="presOf" srcId="{8D5A6D26-8EB5-4B89-8F4D-907E976A3CE7}" destId="{58A2E226-56A4-4F95-A9CA-9A805F745880}" srcOrd="0" destOrd="0" presId="urn:microsoft.com/office/officeart/2005/8/layout/default#1"/>
    <dgm:cxn modelId="{5636F452-11AB-C948-A00E-C23F2F2B923C}" type="presOf" srcId="{4ADD36F9-2643-40B4-8E24-CE4B3BEE0009}" destId="{21E65009-E1E3-4AAB-A9DF-7C2CC76489A2}" srcOrd="0" destOrd="0" presId="urn:microsoft.com/office/officeart/2005/8/layout/default#1"/>
    <dgm:cxn modelId="{672B9DCD-862A-654D-ACFC-9DD3ECF0F8AB}" type="presParOf" srcId="{58A2E226-56A4-4F95-A9CA-9A805F745880}" destId="{21E65009-E1E3-4AAB-A9DF-7C2CC76489A2}" srcOrd="0" destOrd="0" presId="urn:microsoft.com/office/officeart/2005/8/layout/default#1"/>
    <dgm:cxn modelId="{0D408151-0DFF-1048-9EAB-4F3D45A1856C}" type="presParOf" srcId="{58A2E226-56A4-4F95-A9CA-9A805F745880}" destId="{211DF454-FB3B-4B96-B969-078503C32BA1}" srcOrd="1" destOrd="0" presId="urn:microsoft.com/office/officeart/2005/8/layout/default#1"/>
    <dgm:cxn modelId="{4124FD20-A310-6545-9796-DDC2D3E93A65}" type="presParOf" srcId="{58A2E226-56A4-4F95-A9CA-9A805F745880}" destId="{7D7B6C76-AD02-4FE9-996E-C0A47C5B46EC}" srcOrd="2"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14B9F-2046-4816-AD2D-694329F7DB50}">
      <dsp:nvSpPr>
        <dsp:cNvPr id="0" name=""/>
        <dsp:cNvSpPr/>
      </dsp:nvSpPr>
      <dsp:spPr>
        <a:xfrm>
          <a:off x="2914326" y="1694652"/>
          <a:ext cx="2010003" cy="11826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fr-FR" sz="2800" kern="1200" dirty="0"/>
            <a:t>Un bon logiciel</a:t>
          </a:r>
        </a:p>
      </dsp:txBody>
      <dsp:txXfrm>
        <a:off x="3208684" y="1867854"/>
        <a:ext cx="1421287" cy="836291"/>
      </dsp:txXfrm>
    </dsp:sp>
    <dsp:sp modelId="{E057D52F-9FED-4D2C-AAD6-8B03AF146719}">
      <dsp:nvSpPr>
        <dsp:cNvPr id="0" name=""/>
        <dsp:cNvSpPr/>
      </dsp:nvSpPr>
      <dsp:spPr>
        <a:xfrm rot="16200000">
          <a:off x="3789352" y="1252576"/>
          <a:ext cx="259950" cy="4083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fr-FR" sz="1800" kern="1200"/>
        </a:p>
      </dsp:txBody>
      <dsp:txXfrm>
        <a:off x="3828345" y="1373247"/>
        <a:ext cx="181965" cy="245036"/>
      </dsp:txXfrm>
    </dsp:sp>
    <dsp:sp modelId="{85D5B375-E79E-44E9-BC43-0C0DABB410A2}">
      <dsp:nvSpPr>
        <dsp:cNvPr id="0" name=""/>
        <dsp:cNvSpPr/>
      </dsp:nvSpPr>
      <dsp:spPr>
        <a:xfrm>
          <a:off x="2959160" y="3024"/>
          <a:ext cx="1920333" cy="12011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fr-FR" sz="2000" kern="1200" dirty="0"/>
            <a:t>Peu coûteux</a:t>
          </a:r>
        </a:p>
      </dsp:txBody>
      <dsp:txXfrm>
        <a:off x="3240386" y="178929"/>
        <a:ext cx="1357881" cy="849344"/>
      </dsp:txXfrm>
    </dsp:sp>
    <dsp:sp modelId="{14C657F1-F7F0-4998-B518-CAEA02CEE225}">
      <dsp:nvSpPr>
        <dsp:cNvPr id="0" name=""/>
        <dsp:cNvSpPr/>
      </dsp:nvSpPr>
      <dsp:spPr>
        <a:xfrm rot="21521380">
          <a:off x="5091015" y="2050386"/>
          <a:ext cx="403621" cy="4083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fr-FR" sz="1800" kern="1200"/>
        </a:p>
      </dsp:txBody>
      <dsp:txXfrm>
        <a:off x="5091031" y="2133448"/>
        <a:ext cx="282535" cy="245036"/>
      </dsp:txXfrm>
    </dsp:sp>
    <dsp:sp modelId="{A39A09DC-44DC-4792-A43F-0143EEDEFB35}">
      <dsp:nvSpPr>
        <dsp:cNvPr id="0" name=""/>
        <dsp:cNvSpPr/>
      </dsp:nvSpPr>
      <dsp:spPr>
        <a:xfrm>
          <a:off x="5684156" y="1598200"/>
          <a:ext cx="2088243" cy="12470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fr-FR" sz="2000" kern="1200" dirty="0"/>
            <a:t>Fait ce qu’on lui demande de faire</a:t>
          </a:r>
        </a:p>
      </dsp:txBody>
      <dsp:txXfrm>
        <a:off x="5989972" y="1780833"/>
        <a:ext cx="1476611" cy="881832"/>
      </dsp:txXfrm>
    </dsp:sp>
    <dsp:sp modelId="{7C14F9A8-B4A2-4543-9529-05B012DEF6E9}">
      <dsp:nvSpPr>
        <dsp:cNvPr id="0" name=""/>
        <dsp:cNvSpPr/>
      </dsp:nvSpPr>
      <dsp:spPr>
        <a:xfrm rot="5400000">
          <a:off x="3789352" y="2911031"/>
          <a:ext cx="259950" cy="4083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fr-FR" sz="1800" kern="1200"/>
        </a:p>
      </dsp:txBody>
      <dsp:txXfrm>
        <a:off x="3828345" y="2953717"/>
        <a:ext cx="181965" cy="245036"/>
      </dsp:txXfrm>
    </dsp:sp>
    <dsp:sp modelId="{24CB54A5-FA4D-4FDE-94DD-8CCC5203C4EA}">
      <dsp:nvSpPr>
        <dsp:cNvPr id="0" name=""/>
        <dsp:cNvSpPr/>
      </dsp:nvSpPr>
      <dsp:spPr>
        <a:xfrm>
          <a:off x="3007285" y="3367821"/>
          <a:ext cx="1824085" cy="12011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fr-FR" sz="2000" kern="1200" dirty="0"/>
            <a:t>Livré dans les délais</a:t>
          </a:r>
        </a:p>
      </dsp:txBody>
      <dsp:txXfrm>
        <a:off x="3274416" y="3543726"/>
        <a:ext cx="1289823" cy="849344"/>
      </dsp:txXfrm>
    </dsp:sp>
    <dsp:sp modelId="{43F17976-7FA5-4144-983F-217687C0C1A5}">
      <dsp:nvSpPr>
        <dsp:cNvPr id="0" name=""/>
        <dsp:cNvSpPr/>
      </dsp:nvSpPr>
      <dsp:spPr>
        <a:xfrm rot="10790532">
          <a:off x="2394141" y="2085498"/>
          <a:ext cx="367605" cy="4083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fr-FR" sz="1800" kern="1200"/>
        </a:p>
      </dsp:txBody>
      <dsp:txXfrm rot="10800000">
        <a:off x="2504422" y="2167024"/>
        <a:ext cx="257324" cy="245036"/>
      </dsp:txXfrm>
    </dsp:sp>
    <dsp:sp modelId="{83039560-C502-49F7-845B-ED0EB8DECC92}">
      <dsp:nvSpPr>
        <dsp:cNvPr id="0" name=""/>
        <dsp:cNvSpPr/>
      </dsp:nvSpPr>
      <dsp:spPr>
        <a:xfrm>
          <a:off x="0" y="1598159"/>
          <a:ext cx="2220754" cy="13911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fr-FR" sz="2000" kern="1200" dirty="0"/>
            <a:t>Respecte les critères de qualités</a:t>
          </a:r>
        </a:p>
      </dsp:txBody>
      <dsp:txXfrm>
        <a:off x="325222" y="1801889"/>
        <a:ext cx="1570310" cy="983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14B9F-2046-4816-AD2D-694329F7DB50}">
      <dsp:nvSpPr>
        <dsp:cNvPr id="0" name=""/>
        <dsp:cNvSpPr/>
      </dsp:nvSpPr>
      <dsp:spPr>
        <a:xfrm>
          <a:off x="3083932" y="1794449"/>
          <a:ext cx="1670789" cy="9831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fr-FR" sz="2300" kern="1200" dirty="0"/>
            <a:t>Un bon logiciel</a:t>
          </a:r>
        </a:p>
      </dsp:txBody>
      <dsp:txXfrm>
        <a:off x="3328613" y="1938421"/>
        <a:ext cx="1181427" cy="695156"/>
      </dsp:txXfrm>
    </dsp:sp>
    <dsp:sp modelId="{E057D52F-9FED-4D2C-AAD6-8B03AF146719}">
      <dsp:nvSpPr>
        <dsp:cNvPr id="0" name=""/>
        <dsp:cNvSpPr/>
      </dsp:nvSpPr>
      <dsp:spPr>
        <a:xfrm rot="16200000">
          <a:off x="3762906" y="1303972"/>
          <a:ext cx="312843" cy="4083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fr-FR" sz="1700" kern="1200"/>
        </a:p>
      </dsp:txBody>
      <dsp:txXfrm>
        <a:off x="3809833" y="1432577"/>
        <a:ext cx="218990" cy="245036"/>
      </dsp:txXfrm>
    </dsp:sp>
    <dsp:sp modelId="{85D5B375-E79E-44E9-BC43-0C0DABB410A2}">
      <dsp:nvSpPr>
        <dsp:cNvPr id="0" name=""/>
        <dsp:cNvSpPr/>
      </dsp:nvSpPr>
      <dsp:spPr>
        <a:xfrm>
          <a:off x="2959160" y="3024"/>
          <a:ext cx="1920333" cy="12011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fr-FR" sz="1700" kern="1200" dirty="0"/>
            <a:t>Peu coûteux</a:t>
          </a:r>
        </a:p>
        <a:p>
          <a:pPr lvl="0" algn="ctr" defTabSz="755650">
            <a:lnSpc>
              <a:spcPct val="90000"/>
            </a:lnSpc>
            <a:spcBef>
              <a:spcPct val="0"/>
            </a:spcBef>
            <a:spcAft>
              <a:spcPct val="35000"/>
            </a:spcAft>
          </a:pPr>
          <a:r>
            <a:rPr lang="fr-FR" sz="1700" kern="1200" dirty="0"/>
            <a:t>Maximise les profits</a:t>
          </a:r>
        </a:p>
      </dsp:txBody>
      <dsp:txXfrm>
        <a:off x="3240386" y="178929"/>
        <a:ext cx="1357881" cy="849344"/>
      </dsp:txXfrm>
    </dsp:sp>
    <dsp:sp modelId="{14C657F1-F7F0-4998-B518-CAEA02CEE225}">
      <dsp:nvSpPr>
        <dsp:cNvPr id="0" name=""/>
        <dsp:cNvSpPr/>
      </dsp:nvSpPr>
      <dsp:spPr>
        <a:xfrm rot="21521380">
          <a:off x="4958810" y="2052383"/>
          <a:ext cx="493468" cy="4083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fr-FR" sz="1700" kern="1200"/>
        </a:p>
      </dsp:txBody>
      <dsp:txXfrm>
        <a:off x="4958826" y="2135462"/>
        <a:ext cx="370950" cy="245036"/>
      </dsp:txXfrm>
    </dsp:sp>
    <dsp:sp modelId="{A39A09DC-44DC-4792-A43F-0143EEDEFB35}">
      <dsp:nvSpPr>
        <dsp:cNvPr id="0" name=""/>
        <dsp:cNvSpPr/>
      </dsp:nvSpPr>
      <dsp:spPr>
        <a:xfrm>
          <a:off x="5684156" y="1598200"/>
          <a:ext cx="2088243" cy="12470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fr-FR" sz="1700" kern="1200" dirty="0"/>
            <a:t>Fait ce qu’on lui demande de faire</a:t>
          </a:r>
        </a:p>
      </dsp:txBody>
      <dsp:txXfrm>
        <a:off x="5989972" y="1780833"/>
        <a:ext cx="1476611" cy="881832"/>
      </dsp:txXfrm>
    </dsp:sp>
    <dsp:sp modelId="{7C14F9A8-B4A2-4543-9529-05B012DEF6E9}">
      <dsp:nvSpPr>
        <dsp:cNvPr id="0" name=""/>
        <dsp:cNvSpPr/>
      </dsp:nvSpPr>
      <dsp:spPr>
        <a:xfrm rot="5400000">
          <a:off x="3762906" y="2859635"/>
          <a:ext cx="312843" cy="4083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fr-FR" sz="1700" kern="1200"/>
        </a:p>
      </dsp:txBody>
      <dsp:txXfrm>
        <a:off x="3809833" y="2894387"/>
        <a:ext cx="218990" cy="245036"/>
      </dsp:txXfrm>
    </dsp:sp>
    <dsp:sp modelId="{24CB54A5-FA4D-4FDE-94DD-8CCC5203C4EA}">
      <dsp:nvSpPr>
        <dsp:cNvPr id="0" name=""/>
        <dsp:cNvSpPr/>
      </dsp:nvSpPr>
      <dsp:spPr>
        <a:xfrm>
          <a:off x="3007285" y="3367821"/>
          <a:ext cx="1824085" cy="12011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fr-FR" sz="1700" kern="1200" dirty="0"/>
            <a:t>Minimise  les délais</a:t>
          </a:r>
        </a:p>
      </dsp:txBody>
      <dsp:txXfrm>
        <a:off x="3274416" y="3543726"/>
        <a:ext cx="1289823" cy="849344"/>
      </dsp:txXfrm>
    </dsp:sp>
    <dsp:sp modelId="{43F17976-7FA5-4144-983F-217687C0C1A5}">
      <dsp:nvSpPr>
        <dsp:cNvPr id="0" name=""/>
        <dsp:cNvSpPr/>
      </dsp:nvSpPr>
      <dsp:spPr>
        <a:xfrm rot="10790532">
          <a:off x="2436542" y="2085257"/>
          <a:ext cx="457496" cy="4083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fr-FR" sz="1700" kern="1200"/>
        </a:p>
      </dsp:txBody>
      <dsp:txXfrm rot="10800000">
        <a:off x="2559060" y="2166766"/>
        <a:ext cx="334978" cy="245036"/>
      </dsp:txXfrm>
    </dsp:sp>
    <dsp:sp modelId="{83039560-C502-49F7-845B-ED0EB8DECC92}">
      <dsp:nvSpPr>
        <dsp:cNvPr id="0" name=""/>
        <dsp:cNvSpPr/>
      </dsp:nvSpPr>
      <dsp:spPr>
        <a:xfrm>
          <a:off x="0" y="1598159"/>
          <a:ext cx="2220754" cy="13911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fr-FR" sz="1700" kern="1200" dirty="0"/>
            <a:t>Respecte les critères de qualités</a:t>
          </a:r>
        </a:p>
      </dsp:txBody>
      <dsp:txXfrm>
        <a:off x="325222" y="1801889"/>
        <a:ext cx="1570310" cy="9836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65009-E1E3-4AAB-A9DF-7C2CC76489A2}">
      <dsp:nvSpPr>
        <dsp:cNvPr id="0" name=""/>
        <dsp:cNvSpPr/>
      </dsp:nvSpPr>
      <dsp:spPr>
        <a:xfrm>
          <a:off x="0" y="580582"/>
          <a:ext cx="2971793" cy="14337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fr-FR" sz="3800" kern="1200" dirty="0"/>
            <a:t>Méthodes classiques</a:t>
          </a:r>
        </a:p>
      </dsp:txBody>
      <dsp:txXfrm>
        <a:off x="0" y="580582"/>
        <a:ext cx="2971793" cy="1433764"/>
      </dsp:txXfrm>
    </dsp:sp>
    <dsp:sp modelId="{7D7B6C76-AD02-4FE9-996E-C0A47C5B46EC}">
      <dsp:nvSpPr>
        <dsp:cNvPr id="0" name=""/>
        <dsp:cNvSpPr/>
      </dsp:nvSpPr>
      <dsp:spPr>
        <a:xfrm>
          <a:off x="3924466" y="565192"/>
          <a:ext cx="2737502" cy="14337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fr-FR" sz="3800" kern="1200" dirty="0"/>
            <a:t>Méthodologie Agiles</a:t>
          </a:r>
        </a:p>
      </dsp:txBody>
      <dsp:txXfrm>
        <a:off x="3924466" y="565192"/>
        <a:ext cx="2737502" cy="1433764"/>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39E6A7-96DD-4B85-A599-DB03F3E198B2}" type="datetimeFigureOut">
              <a:rPr lang="fr-FR" smtClean="0"/>
              <a:pPr/>
              <a:t>23/09/2024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29F668-4568-4918-ADDD-5C3E71E57B92}" type="slidenum">
              <a:rPr lang="fr-FR" smtClean="0"/>
              <a:pPr/>
              <a:t>‹#›</a:t>
            </a:fld>
            <a:endParaRPr lang="fr-FR"/>
          </a:p>
        </p:txBody>
      </p:sp>
    </p:spTree>
    <p:extLst>
      <p:ext uri="{BB962C8B-B14F-4D97-AF65-F5344CB8AC3E}">
        <p14:creationId xmlns:p14="http://schemas.microsoft.com/office/powerpoint/2010/main" val="594814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A29F668-4568-4918-ADDD-5C3E71E57B92}" type="slidenum">
              <a:rPr lang="fr-FR" smtClean="0"/>
              <a:pPr/>
              <a:t>1</a:t>
            </a:fld>
            <a:endParaRPr lang="fr-FR"/>
          </a:p>
        </p:txBody>
      </p:sp>
    </p:spTree>
    <p:extLst>
      <p:ext uri="{BB962C8B-B14F-4D97-AF65-F5344CB8AC3E}">
        <p14:creationId xmlns:p14="http://schemas.microsoft.com/office/powerpoint/2010/main" val="675375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A29F668-4568-4918-ADDD-5C3E71E57B92}" type="slidenum">
              <a:rPr lang="fr-FR" smtClean="0"/>
              <a:pPr/>
              <a:t>121</a:t>
            </a:fld>
            <a:endParaRPr lang="fr-FR"/>
          </a:p>
        </p:txBody>
      </p:sp>
    </p:spTree>
    <p:extLst>
      <p:ext uri="{BB962C8B-B14F-4D97-AF65-F5344CB8AC3E}">
        <p14:creationId xmlns:p14="http://schemas.microsoft.com/office/powerpoint/2010/main" val="829174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300163" y="801688"/>
            <a:ext cx="4257675" cy="3194050"/>
          </a:xfrm>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p>
        </p:txBody>
      </p:sp>
    </p:spTree>
    <p:extLst>
      <p:ext uri="{BB962C8B-B14F-4D97-AF65-F5344CB8AC3E}">
        <p14:creationId xmlns:p14="http://schemas.microsoft.com/office/powerpoint/2010/main" val="1693027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0"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fr-FR" altLang="fr-FR">
              <a:ea typeface="ＭＳ Ｐゴシック" charset="-128"/>
            </a:endParaRPr>
          </a:p>
        </p:txBody>
      </p:sp>
      <p:sp>
        <p:nvSpPr>
          <p:cNvPr id="83971"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5BCDB321-C7C7-7941-8FAE-23F45D9DA9BB}" type="slidenum">
              <a:rPr lang="fr-FR" altLang="fr-FR">
                <a:latin typeface="Calibri" charset="0"/>
              </a:rPr>
              <a:pPr/>
              <a:t>15</a:t>
            </a:fld>
            <a:endParaRPr lang="fr-FR" altLang="fr-FR">
              <a:latin typeface="Calibri" charset="0"/>
            </a:endParaRPr>
          </a:p>
        </p:txBody>
      </p:sp>
    </p:spTree>
    <p:extLst>
      <p:ext uri="{BB962C8B-B14F-4D97-AF65-F5344CB8AC3E}">
        <p14:creationId xmlns:p14="http://schemas.microsoft.com/office/powerpoint/2010/main" val="1196071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0"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fr-FR" altLang="fr-FR">
              <a:ea typeface="ＭＳ Ｐゴシック" charset="-128"/>
            </a:endParaRPr>
          </a:p>
        </p:txBody>
      </p:sp>
      <p:sp>
        <p:nvSpPr>
          <p:cNvPr id="83971"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5BCDB321-C7C7-7941-8FAE-23F45D9DA9BB}" type="slidenum">
              <a:rPr lang="fr-FR" altLang="fr-FR">
                <a:latin typeface="Calibri" charset="0"/>
              </a:rPr>
              <a:pPr/>
              <a:t>17</a:t>
            </a:fld>
            <a:endParaRPr lang="fr-FR" altLang="fr-FR">
              <a:latin typeface="Calibri" charset="0"/>
            </a:endParaRPr>
          </a:p>
        </p:txBody>
      </p:sp>
    </p:spTree>
    <p:extLst>
      <p:ext uri="{BB962C8B-B14F-4D97-AF65-F5344CB8AC3E}">
        <p14:creationId xmlns:p14="http://schemas.microsoft.com/office/powerpoint/2010/main" val="1235653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300163" y="801688"/>
            <a:ext cx="4257675" cy="3194050"/>
          </a:xfrm>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p>
        </p:txBody>
      </p:sp>
    </p:spTree>
    <p:extLst>
      <p:ext uri="{BB962C8B-B14F-4D97-AF65-F5344CB8AC3E}">
        <p14:creationId xmlns:p14="http://schemas.microsoft.com/office/powerpoint/2010/main" val="846930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6718E211-43F8-46C1-AF98-42DDEA136CBF}" type="slidenum">
              <a:rPr lang="fr-FR" smtClean="0"/>
              <a:pPr>
                <a:defRPr/>
              </a:pPr>
              <a:t>35</a:t>
            </a:fld>
            <a:endParaRPr lang="fr-FR"/>
          </a:p>
        </p:txBody>
      </p:sp>
    </p:spTree>
    <p:extLst>
      <p:ext uri="{BB962C8B-B14F-4D97-AF65-F5344CB8AC3E}">
        <p14:creationId xmlns:p14="http://schemas.microsoft.com/office/powerpoint/2010/main" val="1681692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A29F668-4568-4918-ADDD-5C3E71E57B92}" type="slidenum">
              <a:rPr lang="fr-FR" smtClean="0"/>
              <a:pPr/>
              <a:t>48</a:t>
            </a:fld>
            <a:endParaRPr lang="fr-FR"/>
          </a:p>
        </p:txBody>
      </p:sp>
    </p:spTree>
    <p:extLst>
      <p:ext uri="{BB962C8B-B14F-4D97-AF65-F5344CB8AC3E}">
        <p14:creationId xmlns:p14="http://schemas.microsoft.com/office/powerpoint/2010/main" val="1331374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300163" y="801688"/>
            <a:ext cx="4257675" cy="3194050"/>
          </a:xfrm>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p>
        </p:txBody>
      </p:sp>
    </p:spTree>
    <p:extLst>
      <p:ext uri="{BB962C8B-B14F-4D97-AF65-F5344CB8AC3E}">
        <p14:creationId xmlns:p14="http://schemas.microsoft.com/office/powerpoint/2010/main" val="1643719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300163" y="801688"/>
            <a:ext cx="4257675" cy="3194050"/>
          </a:xfrm>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p>
        </p:txBody>
      </p:sp>
    </p:spTree>
    <p:extLst>
      <p:ext uri="{BB962C8B-B14F-4D97-AF65-F5344CB8AC3E}">
        <p14:creationId xmlns:p14="http://schemas.microsoft.com/office/powerpoint/2010/main" val="2034137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4E69E454-E871-1848-B214-4C2814E40366}" type="datetime1">
              <a:rPr lang="fr-MA" smtClean="0"/>
              <a:t>23/09/2024</a:t>
            </a:fld>
            <a:endParaRPr lang="fr-FR"/>
          </a:p>
        </p:txBody>
      </p:sp>
      <p:sp>
        <p:nvSpPr>
          <p:cNvPr id="17" name="Espace réservé du pied de page 16"/>
          <p:cNvSpPr>
            <a:spLocks noGrp="1"/>
          </p:cNvSpPr>
          <p:nvPr>
            <p:ph type="ftr" sz="quarter" idx="11"/>
          </p:nvPr>
        </p:nvSpPr>
        <p:spPr/>
        <p:txBody>
          <a:bodyPr/>
          <a:lstStyle/>
          <a:p>
            <a:r>
              <a:rPr lang="fr-FR"/>
              <a:t>Hafidi Imad-ENSAK-Cours  IAO</a:t>
            </a: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9311F77C-9FC5-412B-BE0B-29572B039478}" type="slidenum">
              <a:rPr lang="fr-FR" smtClean="0"/>
              <a:pPr/>
              <a:t>‹#›</a:t>
            </a:fld>
            <a:endParaRPr lang="fr-F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B43738F8-8E84-B44F-9F0B-A7A0441B93B3}" type="datetime1">
              <a:rPr lang="fr-MA" smtClean="0"/>
              <a:t>23/09/2024</a:t>
            </a:fld>
            <a:endParaRPr lang="fr-FR"/>
          </a:p>
        </p:txBody>
      </p:sp>
      <p:sp>
        <p:nvSpPr>
          <p:cNvPr id="5" name="Espace réservé du pied de page 4"/>
          <p:cNvSpPr>
            <a:spLocks noGrp="1"/>
          </p:cNvSpPr>
          <p:nvPr>
            <p:ph type="ftr" sz="quarter" idx="11"/>
          </p:nvPr>
        </p:nvSpPr>
        <p:spPr/>
        <p:txBody>
          <a:bodyPr/>
          <a:lstStyle/>
          <a:p>
            <a:r>
              <a:rPr lang="fr-FR"/>
              <a:t>Hafidi Imad-ENSAK-Cours  IAO</a:t>
            </a:r>
          </a:p>
        </p:txBody>
      </p:sp>
      <p:sp>
        <p:nvSpPr>
          <p:cNvPr id="6" name="Espace réservé du numéro de diapositive 5"/>
          <p:cNvSpPr>
            <a:spLocks noGrp="1"/>
          </p:cNvSpPr>
          <p:nvPr>
            <p:ph type="sldNum" sz="quarter" idx="12"/>
          </p:nvPr>
        </p:nvSpPr>
        <p:spPr/>
        <p:txBody>
          <a:bodyPr/>
          <a:lstStyle/>
          <a:p>
            <a:fld id="{9311F77C-9FC5-412B-BE0B-29572B03947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202DA86D-8A15-7B4D-936D-379124F76AEC}" type="datetime1">
              <a:rPr lang="fr-MA" smtClean="0"/>
              <a:t>23/09/2024</a:t>
            </a:fld>
            <a:endParaRPr lang="fr-FR"/>
          </a:p>
        </p:txBody>
      </p:sp>
      <p:sp>
        <p:nvSpPr>
          <p:cNvPr id="5" name="Espace réservé du pied de page 4"/>
          <p:cNvSpPr>
            <a:spLocks noGrp="1"/>
          </p:cNvSpPr>
          <p:nvPr>
            <p:ph type="ftr" sz="quarter" idx="11"/>
          </p:nvPr>
        </p:nvSpPr>
        <p:spPr/>
        <p:txBody>
          <a:bodyPr/>
          <a:lstStyle/>
          <a:p>
            <a:r>
              <a:rPr lang="fr-FR"/>
              <a:t>Hafidi Imad-ENSAK-Cours  IAO</a:t>
            </a:r>
          </a:p>
        </p:txBody>
      </p:sp>
      <p:sp>
        <p:nvSpPr>
          <p:cNvPr id="6" name="Espace réservé du numéro de diapositive 5"/>
          <p:cNvSpPr>
            <a:spLocks noGrp="1"/>
          </p:cNvSpPr>
          <p:nvPr>
            <p:ph type="sldNum" sz="quarter" idx="12"/>
          </p:nvPr>
        </p:nvSpPr>
        <p:spPr/>
        <p:txBody>
          <a:bodyPr/>
          <a:lstStyle/>
          <a:p>
            <a:fld id="{9311F77C-9FC5-412B-BE0B-29572B039478}"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64696CED-EE96-7745-AED1-0CA4746DBE70}" type="datetime1">
              <a:rPr lang="fr-MA" smtClean="0"/>
              <a:t>23/09/2024</a:t>
            </a:fld>
            <a:endParaRPr lang="fr-FR"/>
          </a:p>
        </p:txBody>
      </p:sp>
      <p:sp>
        <p:nvSpPr>
          <p:cNvPr id="5" name="Espace réservé du pied de page 4"/>
          <p:cNvSpPr>
            <a:spLocks noGrp="1"/>
          </p:cNvSpPr>
          <p:nvPr>
            <p:ph type="ftr" sz="quarter" idx="11"/>
          </p:nvPr>
        </p:nvSpPr>
        <p:spPr/>
        <p:txBody>
          <a:bodyPr/>
          <a:lstStyle/>
          <a:p>
            <a:r>
              <a:rPr lang="fr-FR"/>
              <a:t>Hafidi Imad-ENSAK-Cours  IAO</a:t>
            </a:r>
          </a:p>
        </p:txBody>
      </p:sp>
      <p:sp>
        <p:nvSpPr>
          <p:cNvPr id="6" name="Espace réservé du numéro de diapositive 5"/>
          <p:cNvSpPr>
            <a:spLocks noGrp="1"/>
          </p:cNvSpPr>
          <p:nvPr>
            <p:ph type="sldNum" sz="quarter" idx="12"/>
          </p:nvPr>
        </p:nvSpPr>
        <p:spPr/>
        <p:txBody>
          <a:bodyPr/>
          <a:lstStyle/>
          <a:p>
            <a:fld id="{9311F77C-9FC5-412B-BE0B-29572B039478}" type="slidenum">
              <a:rPr lang="fr-FR" smtClean="0"/>
              <a:pPr/>
              <a:t>‹#›</a:t>
            </a:fld>
            <a:endParaRPr lang="fr-FR"/>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A994FE1F-26A5-9A4E-BCAF-1D50E2B005FB}" type="datetime1">
              <a:rPr lang="fr-MA" smtClean="0"/>
              <a:t>23/09/2024</a:t>
            </a:fld>
            <a:endParaRPr lang="fr-FR"/>
          </a:p>
        </p:txBody>
      </p:sp>
      <p:sp>
        <p:nvSpPr>
          <p:cNvPr id="5" name="Espace réservé du pied de page 4"/>
          <p:cNvSpPr>
            <a:spLocks noGrp="1"/>
          </p:cNvSpPr>
          <p:nvPr>
            <p:ph type="ftr" sz="quarter" idx="11"/>
          </p:nvPr>
        </p:nvSpPr>
        <p:spPr>
          <a:xfrm>
            <a:off x="800100" y="6172200"/>
            <a:ext cx="4000500" cy="457200"/>
          </a:xfrm>
        </p:spPr>
        <p:txBody>
          <a:bodyPr/>
          <a:lstStyle/>
          <a:p>
            <a:r>
              <a:rPr lang="fr-FR"/>
              <a:t>Hafidi Imad-ENSAK-Cours  IAO</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9311F77C-9FC5-412B-BE0B-29572B03947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BE05E4D6-EC04-094C-A170-99596696745B}" type="datetime1">
              <a:rPr lang="fr-MA" smtClean="0"/>
              <a:t>23/09/2024</a:t>
            </a:fld>
            <a:endParaRPr lang="fr-FR"/>
          </a:p>
        </p:txBody>
      </p:sp>
      <p:sp>
        <p:nvSpPr>
          <p:cNvPr id="6" name="Espace réservé du pied de page 5"/>
          <p:cNvSpPr>
            <a:spLocks noGrp="1"/>
          </p:cNvSpPr>
          <p:nvPr>
            <p:ph type="ftr" sz="quarter" idx="11"/>
          </p:nvPr>
        </p:nvSpPr>
        <p:spPr/>
        <p:txBody>
          <a:bodyPr/>
          <a:lstStyle/>
          <a:p>
            <a:r>
              <a:rPr lang="fr-FR"/>
              <a:t>Hafidi Imad-ENSAK-Cours  IAO</a:t>
            </a:r>
          </a:p>
        </p:txBody>
      </p:sp>
      <p:sp>
        <p:nvSpPr>
          <p:cNvPr id="7" name="Espace réservé du numéro de diapositive 6"/>
          <p:cNvSpPr>
            <a:spLocks noGrp="1"/>
          </p:cNvSpPr>
          <p:nvPr>
            <p:ph type="sldNum" sz="quarter" idx="12"/>
          </p:nvPr>
        </p:nvSpPr>
        <p:spPr/>
        <p:txBody>
          <a:bodyPr/>
          <a:lstStyle/>
          <a:p>
            <a:fld id="{9311F77C-9FC5-412B-BE0B-29572B039478}" type="slidenum">
              <a:rPr lang="fr-FR" smtClean="0"/>
              <a:pPr/>
              <a:t>‹#›</a:t>
            </a:fld>
            <a:endParaRPr lang="fr-FR"/>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2457125E-CC19-8A40-8D4A-22B5E5C86A81}" type="datetime1">
              <a:rPr lang="fr-MA" smtClean="0"/>
              <a:t>23/09/2024</a:t>
            </a:fld>
            <a:endParaRPr lang="fr-FR"/>
          </a:p>
        </p:txBody>
      </p:sp>
      <p:sp>
        <p:nvSpPr>
          <p:cNvPr id="8" name="Espace réservé du pied de page 7"/>
          <p:cNvSpPr>
            <a:spLocks noGrp="1"/>
          </p:cNvSpPr>
          <p:nvPr>
            <p:ph type="ftr" sz="quarter" idx="11"/>
          </p:nvPr>
        </p:nvSpPr>
        <p:spPr/>
        <p:txBody>
          <a:bodyPr/>
          <a:lstStyle/>
          <a:p>
            <a:r>
              <a:rPr lang="fr-FR"/>
              <a:t>Hafidi Imad-ENSAK-Cours  IAO</a:t>
            </a:r>
          </a:p>
        </p:txBody>
      </p:sp>
      <p:sp>
        <p:nvSpPr>
          <p:cNvPr id="9" name="Espace réservé du numéro de diapositive 8"/>
          <p:cNvSpPr>
            <a:spLocks noGrp="1"/>
          </p:cNvSpPr>
          <p:nvPr>
            <p:ph type="sldNum" sz="quarter" idx="12"/>
          </p:nvPr>
        </p:nvSpPr>
        <p:spPr/>
        <p:txBody>
          <a:bodyPr/>
          <a:lstStyle/>
          <a:p>
            <a:fld id="{9311F77C-9FC5-412B-BE0B-29572B039478}" type="slidenum">
              <a:rPr lang="fr-FR" smtClean="0"/>
              <a:pPr/>
              <a:t>‹#›</a:t>
            </a:fld>
            <a:endParaRPr lang="fr-FR"/>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F349046F-EB56-D745-8C1C-80E9195B0885}" type="datetime1">
              <a:rPr lang="fr-MA" smtClean="0"/>
              <a:t>23/09/2024</a:t>
            </a:fld>
            <a:endParaRPr lang="fr-FR"/>
          </a:p>
        </p:txBody>
      </p:sp>
      <p:sp>
        <p:nvSpPr>
          <p:cNvPr id="4" name="Espace réservé du pied de page 3"/>
          <p:cNvSpPr>
            <a:spLocks noGrp="1"/>
          </p:cNvSpPr>
          <p:nvPr>
            <p:ph type="ftr" sz="quarter" idx="11"/>
          </p:nvPr>
        </p:nvSpPr>
        <p:spPr/>
        <p:txBody>
          <a:bodyPr/>
          <a:lstStyle/>
          <a:p>
            <a:r>
              <a:rPr lang="fr-FR"/>
              <a:t>Hafidi Imad-ENSAK-Cours  IAO</a:t>
            </a:r>
          </a:p>
        </p:txBody>
      </p:sp>
      <p:sp>
        <p:nvSpPr>
          <p:cNvPr id="5" name="Espace réservé du numéro de diapositive 4"/>
          <p:cNvSpPr>
            <a:spLocks noGrp="1"/>
          </p:cNvSpPr>
          <p:nvPr>
            <p:ph type="sldNum" sz="quarter" idx="12"/>
          </p:nvPr>
        </p:nvSpPr>
        <p:spPr/>
        <p:txBody>
          <a:bodyPr/>
          <a:lstStyle/>
          <a:p>
            <a:fld id="{9311F77C-9FC5-412B-BE0B-29572B03947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E254E06-3CFC-E44F-A3AE-30B4E5B2D8B2}" type="datetime1">
              <a:rPr lang="fr-MA" smtClean="0"/>
              <a:t>23/09/2024</a:t>
            </a:fld>
            <a:endParaRPr lang="fr-F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4" name="Espace réservé du numéro de diapositive 3"/>
          <p:cNvSpPr>
            <a:spLocks noGrp="1"/>
          </p:cNvSpPr>
          <p:nvPr>
            <p:ph type="sldNum" sz="quarter" idx="12"/>
          </p:nvPr>
        </p:nvSpPr>
        <p:spPr/>
        <p:txBody>
          <a:bodyPr/>
          <a:lstStyle/>
          <a:p>
            <a:fld id="{9311F77C-9FC5-412B-BE0B-29572B03947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D9045380-52B3-DE47-9CD1-AFE6514B7A0E}" type="datetime1">
              <a:rPr lang="fr-MA" smtClean="0"/>
              <a:t>23/09/2024</a:t>
            </a:fld>
            <a:endParaRPr lang="fr-FR"/>
          </a:p>
        </p:txBody>
      </p:sp>
      <p:sp>
        <p:nvSpPr>
          <p:cNvPr id="6" name="Espace réservé du pied de page 5"/>
          <p:cNvSpPr>
            <a:spLocks noGrp="1"/>
          </p:cNvSpPr>
          <p:nvPr>
            <p:ph type="ftr" sz="quarter" idx="11"/>
          </p:nvPr>
        </p:nvSpPr>
        <p:spPr/>
        <p:txBody>
          <a:bodyPr/>
          <a:lstStyle/>
          <a:p>
            <a:r>
              <a:rPr lang="fr-FR"/>
              <a:t>Hafidi Imad-ENSAK-Cours  IAO</a:t>
            </a:r>
          </a:p>
        </p:txBody>
      </p:sp>
      <p:sp>
        <p:nvSpPr>
          <p:cNvPr id="7" name="Espace réservé du numéro de diapositive 6"/>
          <p:cNvSpPr>
            <a:spLocks noGrp="1"/>
          </p:cNvSpPr>
          <p:nvPr>
            <p:ph type="sldNum" sz="quarter" idx="12"/>
          </p:nvPr>
        </p:nvSpPr>
        <p:spPr/>
        <p:txBody>
          <a:bodyPr/>
          <a:lstStyle/>
          <a:p>
            <a:fld id="{9311F77C-9FC5-412B-BE0B-29572B039478}" type="slidenum">
              <a:rPr lang="fr-FR" smtClean="0"/>
              <a:pPr/>
              <a:t>‹#›</a:t>
            </a:fld>
            <a:endParaRPr lang="fr-FR"/>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384F42DD-3744-B443-AB2A-2F12F7D390BC}" type="datetime1">
              <a:rPr lang="fr-MA" smtClean="0"/>
              <a:t>23/09/2024</a:t>
            </a:fld>
            <a:endParaRPr lang="fr-FR"/>
          </a:p>
        </p:txBody>
      </p:sp>
      <p:sp>
        <p:nvSpPr>
          <p:cNvPr id="6" name="Espace réservé du pied de page 5"/>
          <p:cNvSpPr>
            <a:spLocks noGrp="1"/>
          </p:cNvSpPr>
          <p:nvPr>
            <p:ph type="ftr" sz="quarter" idx="11"/>
          </p:nvPr>
        </p:nvSpPr>
        <p:spPr>
          <a:xfrm>
            <a:off x="914400" y="6172200"/>
            <a:ext cx="3886200" cy="457200"/>
          </a:xfrm>
        </p:spPr>
        <p:txBody>
          <a:bodyPr/>
          <a:lstStyle/>
          <a:p>
            <a:r>
              <a:rPr lang="fr-FR"/>
              <a:t>Hafidi Imad-ENSAK-Cours  IAO</a:t>
            </a:r>
          </a:p>
        </p:txBody>
      </p:sp>
      <p:sp>
        <p:nvSpPr>
          <p:cNvPr id="7" name="Espace réservé du numéro de diapositive 6"/>
          <p:cNvSpPr>
            <a:spLocks noGrp="1"/>
          </p:cNvSpPr>
          <p:nvPr>
            <p:ph type="sldNum" sz="quarter" idx="12"/>
          </p:nvPr>
        </p:nvSpPr>
        <p:spPr>
          <a:xfrm>
            <a:off x="146304" y="6208776"/>
            <a:ext cx="457200" cy="457200"/>
          </a:xfrm>
        </p:spPr>
        <p:txBody>
          <a:bodyPr/>
          <a:lstStyle/>
          <a:p>
            <a:fld id="{9311F77C-9FC5-412B-BE0B-29572B039478}" type="slidenum">
              <a:rPr lang="fr-FR" smtClean="0"/>
              <a:pPr/>
              <a:t>‹#›</a:t>
            </a:fld>
            <a:endParaRPr lang="fr-F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B04676C-B685-454E-956F-F452DBF4CB85}" type="datetime1">
              <a:rPr lang="fr-MA" smtClean="0"/>
              <a:t>23/09/2024</a:t>
            </a:fld>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fr-FR"/>
              <a:t>Hafidi Imad-ENSAK-Cours  IAO</a:t>
            </a: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311F77C-9FC5-412B-BE0B-29572B03947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104.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54.png"/><Relationship Id="rId6"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105.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s>
</file>

<file path=ppt/slides/_rels/slide108.xml.rels><?xml version="1.0" encoding="UTF-8" standalone="yes"?>
<Relationships xmlns="http://schemas.openxmlformats.org/package/2006/relationships"><Relationship Id="rId3" Type="http://schemas.openxmlformats.org/officeDocument/2006/relationships/image" Target="../media/image69.png"/><Relationship Id="rId4" Type="http://schemas.openxmlformats.org/officeDocument/2006/relationships/image" Target="../media/image70.png"/><Relationship Id="rId1" Type="http://schemas.openxmlformats.org/officeDocument/2006/relationships/slideLayout" Target="../slideLayouts/slideLayout2.xml"/><Relationship Id="rId2" Type="http://schemas.openxmlformats.org/officeDocument/2006/relationships/image" Target="../media/image68.png"/></Relationships>
</file>

<file path=ppt/slides/_rels/slide109.xml.rels><?xml version="1.0" encoding="UTF-8" standalone="yes"?>
<Relationships xmlns="http://schemas.openxmlformats.org/package/2006/relationships"><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1" Type="http://schemas.openxmlformats.org/officeDocument/2006/relationships/slideLayout" Target="../slideLayouts/slideLayout2.xml"/><Relationship Id="rId2" Type="http://schemas.openxmlformats.org/officeDocument/2006/relationships/image" Target="../media/image7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76.png"/><Relationship Id="rId4" Type="http://schemas.openxmlformats.org/officeDocument/2006/relationships/image" Target="../media/image77.png"/><Relationship Id="rId1" Type="http://schemas.openxmlformats.org/officeDocument/2006/relationships/slideLayout" Target="../slideLayouts/slideLayout2.xml"/><Relationship Id="rId2" Type="http://schemas.openxmlformats.org/officeDocument/2006/relationships/image" Target="../media/image7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9.png"/><Relationship Id="rId3" Type="http://schemas.openxmlformats.org/officeDocument/2006/relationships/image" Target="../media/image8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1.png"/><Relationship Id="rId3" Type="http://schemas.openxmlformats.org/officeDocument/2006/relationships/image" Target="../media/image82.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3.png"/><Relationship Id="rId3" Type="http://schemas.openxmlformats.org/officeDocument/2006/relationships/image" Target="../media/image8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3" Type="http://schemas.openxmlformats.org/officeDocument/2006/relationships/hyperlink" Target="https://fr.wikipedia.org/wiki/Robert_C._Martin" TargetMode="External"/><Relationship Id="rId4" Type="http://schemas.openxmlformats.org/officeDocument/2006/relationships/hyperlink" Target="https://cleancoders.com/" TargetMode="External"/><Relationship Id="rId1" Type="http://schemas.openxmlformats.org/officeDocument/2006/relationships/slideLayout" Target="../slideLayouts/slideLayout2.xml"/><Relationship Id="rId2" Type="http://schemas.openxmlformats.org/officeDocument/2006/relationships/hyperlink" Target="https://amzn.to/2PjCJb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2.jpg"/><Relationship Id="rId4" Type="http://schemas.openxmlformats.org/officeDocument/2006/relationships/image" Target="../media/image23.jpg"/><Relationship Id="rId5" Type="http://schemas.openxmlformats.org/officeDocument/2006/relationships/image" Target="../media/image24.jpg"/><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owtodoinjava.com/spring-mvc/spring-dispatcherservlet-tutorial/"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owtodoinjava.com/java/oops/what-is-polymorphism-in-java/" TargetMode="External"/><Relationship Id="rId3" Type="http://schemas.openxmlformats.org/officeDocument/2006/relationships/hyperlink" Target="https://howtodoinjava.com/java/oops/java-inheritan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94.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95.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 Id="rId3" Type="http://schemas.openxmlformats.org/officeDocument/2006/relationships/image" Target="../media/image5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a:xfrm>
            <a:off x="0" y="3702327"/>
            <a:ext cx="9144000" cy="1439863"/>
          </a:xfrm>
        </p:spPr>
        <p:txBody>
          <a:bodyPr/>
          <a:lstStyle/>
          <a:p>
            <a:r>
              <a:rPr lang="fr-FR" sz="2400" b="1" dirty="0"/>
              <a:t>   Première partie :</a:t>
            </a:r>
          </a:p>
          <a:p>
            <a:r>
              <a:rPr lang="fr-FR" sz="2400" i="1" dirty="0">
                <a:latin typeface="Perpetua" pitchFamily="18" charset="0"/>
              </a:rPr>
              <a:t>- Introduction Génie Logiciel</a:t>
            </a:r>
          </a:p>
          <a:p>
            <a:r>
              <a:rPr lang="fr-FR" sz="2400" i="1" dirty="0">
                <a:latin typeface="Perpetua" pitchFamily="18" charset="0"/>
              </a:rPr>
              <a:t>- Conception Orienté Objet</a:t>
            </a:r>
          </a:p>
          <a:p>
            <a:pPr eaLnBrk="1" hangingPunct="1"/>
            <a:endParaRPr lang="fr-FR" sz="2400" b="1" dirty="0"/>
          </a:p>
        </p:txBody>
      </p:sp>
      <p:sp>
        <p:nvSpPr>
          <p:cNvPr id="6149" name="Rectangle 2"/>
          <p:cNvSpPr>
            <a:spLocks noGrp="1" noChangeArrowheads="1"/>
          </p:cNvSpPr>
          <p:nvPr>
            <p:ph type="ctrTitle"/>
          </p:nvPr>
        </p:nvSpPr>
        <p:spPr>
          <a:xfrm>
            <a:off x="666849" y="1444072"/>
            <a:ext cx="7772400" cy="1655762"/>
          </a:xfrm>
        </p:spPr>
        <p:txBody>
          <a:bodyPr>
            <a:normAutofit/>
          </a:bodyPr>
          <a:lstStyle/>
          <a:p>
            <a:pPr eaLnBrk="1" hangingPunct="1"/>
            <a:r>
              <a:rPr lang="fr-FR" b="1" dirty="0"/>
              <a:t>INGÉNIERIE AVANCÉ OBJET</a:t>
            </a:r>
          </a:p>
        </p:txBody>
      </p:sp>
      <p:sp>
        <p:nvSpPr>
          <p:cNvPr id="6150" name="Text Box 4"/>
          <p:cNvSpPr txBox="1">
            <a:spLocks noChangeArrowheads="1"/>
          </p:cNvSpPr>
          <p:nvPr/>
        </p:nvSpPr>
        <p:spPr bwMode="auto">
          <a:xfrm>
            <a:off x="0" y="5255825"/>
            <a:ext cx="9144000" cy="1600438"/>
          </a:xfrm>
          <a:prstGeom prst="rect">
            <a:avLst/>
          </a:prstGeom>
          <a:noFill/>
          <a:ln w="9525">
            <a:noFill/>
            <a:miter lim="800000"/>
            <a:headEnd/>
            <a:tailEnd/>
          </a:ln>
        </p:spPr>
        <p:txBody>
          <a:bodyPr wrap="square">
            <a:spAutoFit/>
          </a:bodyPr>
          <a:lstStyle/>
          <a:p>
            <a:pPr algn="ctr"/>
            <a:r>
              <a:rPr lang="fr-FR" sz="2000" b="1" dirty="0">
                <a:solidFill>
                  <a:schemeClr val="tx1">
                    <a:lumMod val="75000"/>
                    <a:lumOff val="25000"/>
                  </a:schemeClr>
                </a:solidFill>
                <a:latin typeface="Times New Roman" pitchFamily="18" charset="0"/>
              </a:rPr>
              <a:t>Pr. HAFIDI Imad</a:t>
            </a:r>
          </a:p>
          <a:p>
            <a:pPr algn="ctr"/>
            <a:r>
              <a:rPr lang="fr-FR" sz="2000" b="1" dirty="0">
                <a:solidFill>
                  <a:schemeClr val="tx1">
                    <a:lumMod val="75000"/>
                    <a:lumOff val="25000"/>
                  </a:schemeClr>
                </a:solidFill>
                <a:latin typeface="Times New Roman" pitchFamily="18" charset="0"/>
              </a:rPr>
              <a:t>Email: i.hafidi@usms.ma                                       </a:t>
            </a:r>
          </a:p>
          <a:p>
            <a:pPr lvl="0" algn="ctr"/>
            <a:r>
              <a:rPr lang="fr-FR" sz="2000" b="1" dirty="0">
                <a:solidFill>
                  <a:schemeClr val="tx1">
                    <a:lumMod val="75000"/>
                    <a:lumOff val="25000"/>
                  </a:schemeClr>
                </a:solidFill>
                <a:latin typeface="Times New Roman" pitchFamily="18" charset="0"/>
                <a:ea typeface="Arial"/>
                <a:cs typeface="Arial"/>
                <a:sym typeface="Arial"/>
              </a:rPr>
              <a:t>  </a:t>
            </a:r>
            <a:endParaRPr lang="fr-FR" b="1" dirty="0">
              <a:solidFill>
                <a:srgbClr val="585757"/>
              </a:solidFill>
              <a:latin typeface="Arial"/>
              <a:ea typeface="Arial"/>
              <a:cs typeface="Arial"/>
              <a:sym typeface="Arial"/>
            </a:endParaRPr>
          </a:p>
          <a:p>
            <a:pPr lvl="0" algn="ctr"/>
            <a:r>
              <a:rPr lang="fr-FR" sz="2000" b="1" dirty="0">
                <a:solidFill>
                  <a:schemeClr val="tx1">
                    <a:lumMod val="75000"/>
                    <a:lumOff val="25000"/>
                  </a:schemeClr>
                </a:solidFill>
                <a:latin typeface="Times New Roman" pitchFamily="18" charset="0"/>
                <a:sym typeface="Arial"/>
              </a:rPr>
              <a:t>Année Universitaire : 2024 / 2025</a:t>
            </a:r>
            <a:endParaRPr lang="fr-FR" sz="2000" b="1" dirty="0">
              <a:solidFill>
                <a:schemeClr val="tx1">
                  <a:lumMod val="75000"/>
                  <a:lumOff val="25000"/>
                </a:schemeClr>
              </a:solidFill>
              <a:latin typeface="Times New Roman" pitchFamily="18" charset="0"/>
            </a:endParaRPr>
          </a:p>
          <a:p>
            <a:pPr lvl="0" algn="ctr"/>
            <a:r>
              <a:rPr lang="fr-FR" sz="1400" b="1" dirty="0">
                <a:solidFill>
                  <a:srgbClr val="585757"/>
                </a:solidFill>
                <a:latin typeface="Arial"/>
                <a:ea typeface="Arial"/>
                <a:cs typeface="Arial"/>
                <a:sym typeface="Arial"/>
              </a:rPr>
              <a:t> </a:t>
            </a:r>
            <a:r>
              <a:rPr lang="fr-FR" dirty="0">
                <a:latin typeface="Times New Roman" pitchFamily="18" charset="0"/>
              </a:rPr>
              <a:t>		</a:t>
            </a:r>
          </a:p>
        </p:txBody>
      </p:sp>
      <p:pic>
        <p:nvPicPr>
          <p:cNvPr id="3" name="Picture 2">
            <a:extLst>
              <a:ext uri="{FF2B5EF4-FFF2-40B4-BE49-F238E27FC236}">
                <a16:creationId xmlns:a16="http://schemas.microsoft.com/office/drawing/2014/main" xmlns="" id="{B4498160-0C9C-40AF-A9FD-674D157AA7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150999"/>
            <a:ext cx="1444877" cy="963251"/>
          </a:xfrm>
          <a:prstGeom prst="rect">
            <a:avLst/>
          </a:prstGeom>
        </p:spPr>
      </p:pic>
      <p:pic>
        <p:nvPicPr>
          <p:cNvPr id="5" name="Picture 4">
            <a:extLst>
              <a:ext uri="{FF2B5EF4-FFF2-40B4-BE49-F238E27FC236}">
                <a16:creationId xmlns:a16="http://schemas.microsoft.com/office/drawing/2014/main" xmlns="" id="{E2A52E0C-E5A5-4BA7-B76C-D90FD735B6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63383" y="172182"/>
            <a:ext cx="951731" cy="110166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re 1"/>
          <p:cNvSpPr>
            <a:spLocks noGrp="1"/>
          </p:cNvSpPr>
          <p:nvPr>
            <p:ph type="title"/>
          </p:nvPr>
        </p:nvSpPr>
        <p:spPr>
          <a:xfrm>
            <a:off x="0" y="0"/>
            <a:ext cx="9144000" cy="1143000"/>
          </a:xfrm>
        </p:spPr>
        <p:txBody>
          <a:bodyPr>
            <a:normAutofit/>
          </a:bodyPr>
          <a:lstStyle/>
          <a:p>
            <a:pPr algn="ctr"/>
            <a:r>
              <a:rPr lang="fr-FR" altLang="fr-FR" sz="3600" b="1" dirty="0">
                <a:solidFill>
                  <a:schemeClr val="accent1"/>
                </a:solidFill>
                <a:ea typeface="ＭＳ Ｐゴシック" charset="-128"/>
              </a:rPr>
              <a:t>Génie logiciel</a:t>
            </a:r>
          </a:p>
        </p:txBody>
      </p:sp>
      <p:sp>
        <p:nvSpPr>
          <p:cNvPr id="30722" name="Espace réservé du contenu 2"/>
          <p:cNvSpPr>
            <a:spLocks noGrp="1"/>
          </p:cNvSpPr>
          <p:nvPr>
            <p:ph sz="quarter" idx="1"/>
          </p:nvPr>
        </p:nvSpPr>
        <p:spPr>
          <a:xfrm>
            <a:off x="390364" y="1454150"/>
            <a:ext cx="8363272" cy="4718050"/>
          </a:xfrm>
        </p:spPr>
        <p:txBody>
          <a:bodyPr>
            <a:normAutofit/>
          </a:bodyPr>
          <a:lstStyle/>
          <a:p>
            <a:pPr algn="ctr">
              <a:buFont typeface="Wingdings 2" charset="2"/>
              <a:buNone/>
            </a:pPr>
            <a:endParaRPr lang="fr-FR" altLang="fr-FR" b="1" dirty="0">
              <a:solidFill>
                <a:srgbClr val="FF0000"/>
              </a:solidFill>
              <a:ea typeface="ＭＳ Ｐゴシック" charset="-128"/>
            </a:endParaRPr>
          </a:p>
          <a:p>
            <a:pPr algn="ctr">
              <a:buFont typeface="Wingdings 2" charset="2"/>
              <a:buNone/>
            </a:pPr>
            <a:endParaRPr lang="fr-FR" altLang="fr-FR" b="1" dirty="0">
              <a:solidFill>
                <a:srgbClr val="FF0000"/>
              </a:solidFill>
              <a:ea typeface="ＭＳ Ｐゴシック" charset="-128"/>
            </a:endParaRPr>
          </a:p>
          <a:p>
            <a:pPr algn="ctr">
              <a:buFont typeface="Wingdings 2" charset="2"/>
              <a:buNone/>
            </a:pPr>
            <a:endParaRPr lang="fr-FR" altLang="fr-FR" b="1" dirty="0">
              <a:solidFill>
                <a:srgbClr val="FF0000"/>
              </a:solidFill>
              <a:ea typeface="ＭＳ Ｐゴシック" charset="-128"/>
            </a:endParaRPr>
          </a:p>
          <a:p>
            <a:pPr algn="ctr">
              <a:buFont typeface="Wingdings 2" charset="2"/>
              <a:buNone/>
            </a:pPr>
            <a:endParaRPr lang="fr-FR" altLang="fr-FR" b="1" dirty="0">
              <a:solidFill>
                <a:srgbClr val="FF0000"/>
              </a:solidFill>
              <a:ea typeface="ＭＳ Ｐゴシック" charset="-128"/>
            </a:endParaRPr>
          </a:p>
          <a:p>
            <a:r>
              <a:rPr lang="fr-FR" altLang="fr-FR" dirty="0">
                <a:ea typeface="ＭＳ Ｐゴシック" charset="-128"/>
              </a:rPr>
              <a:t>L</a:t>
            </a:r>
            <a:r>
              <a:rPr lang="ja-JP" altLang="fr-FR" dirty="0">
                <a:ea typeface="ＭＳ Ｐゴシック" charset="-128"/>
              </a:rPr>
              <a:t>’</a:t>
            </a:r>
            <a:r>
              <a:rPr lang="fr-FR" altLang="ja-JP" dirty="0">
                <a:ea typeface="ＭＳ Ｐゴシック" charset="-128"/>
              </a:rPr>
              <a:t>objectif du génie logiciel est de permettre le développement de logiciels : </a:t>
            </a:r>
          </a:p>
          <a:p>
            <a:pPr lvl="1"/>
            <a:r>
              <a:rPr lang="fr-FR" altLang="fr-FR" dirty="0">
                <a:ea typeface="ＭＳ Ｐゴシック" charset="-128"/>
              </a:rPr>
              <a:t>Satisfaisant le client et le fournisseur </a:t>
            </a:r>
          </a:p>
          <a:p>
            <a:pPr lvl="1"/>
            <a:r>
              <a:rPr lang="fr-FR" altLang="fr-FR" dirty="0">
                <a:ea typeface="ＭＳ Ｐゴシック" charset="-128"/>
              </a:rPr>
              <a:t>De qualité supérieure </a:t>
            </a:r>
          </a:p>
          <a:p>
            <a:pPr lvl="1"/>
            <a:r>
              <a:rPr lang="fr-FR" altLang="fr-FR" dirty="0">
                <a:ea typeface="ＭＳ Ｐゴシック" charset="-128"/>
              </a:rPr>
              <a:t>Dans des délais raisonnables </a:t>
            </a:r>
          </a:p>
          <a:p>
            <a:pPr lvl="1"/>
            <a:r>
              <a:rPr lang="fr-FR" altLang="fr-FR" dirty="0">
                <a:ea typeface="ＭＳ Ｐゴシック" charset="-128"/>
              </a:rPr>
              <a:t>Avec des coûts acceptables </a:t>
            </a:r>
          </a:p>
          <a:p>
            <a:endParaRPr lang="fr-FR" altLang="fr-FR" dirty="0">
              <a:ea typeface="ＭＳ Ｐゴシック" charset="-128"/>
            </a:endParaRPr>
          </a:p>
          <a:p>
            <a:endParaRPr lang="fr-FR" altLang="fr-FR" dirty="0">
              <a:ea typeface="ＭＳ Ｐゴシック" charset="-128"/>
            </a:endParaRPr>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
        <p:nvSpPr>
          <p:cNvPr id="5" name="Rectangle: Rounded Corners 4">
            <a:extLst>
              <a:ext uri="{FF2B5EF4-FFF2-40B4-BE49-F238E27FC236}">
                <a16:creationId xmlns:a16="http://schemas.microsoft.com/office/drawing/2014/main" xmlns="" id="{18CE6950-32F8-47CF-8048-6EE459EEF924}"/>
              </a:ext>
            </a:extLst>
          </p:cNvPr>
          <p:cNvSpPr/>
          <p:nvPr/>
        </p:nvSpPr>
        <p:spPr>
          <a:xfrm>
            <a:off x="800187" y="1340768"/>
            <a:ext cx="7804262" cy="1731938"/>
          </a:xfrm>
          <a:prstGeom prst="round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fr-FR" sz="2200" b="1" i="1" dirty="0">
                <a:solidFill>
                  <a:schemeClr val="tx1"/>
                </a:solidFill>
                <a:ea typeface="ＭＳ Ｐゴシック" charset="-128"/>
              </a:rPr>
              <a:t> Le terme génie logiciel (en anglais software engineering) désigne l'ensemble des méthodes, des techniques et outils concourant à la production d'un logiciel, au-delà de  la seule activité </a:t>
            </a:r>
          </a:p>
          <a:p>
            <a:pPr algn="ctr"/>
            <a:r>
              <a:rPr lang="fr-FR" altLang="fr-FR" sz="2200" b="1" i="1" dirty="0">
                <a:solidFill>
                  <a:schemeClr val="tx1"/>
                </a:solidFill>
                <a:ea typeface="ＭＳ Ｐゴシック" charset="-128"/>
              </a:rPr>
              <a:t>de programmation</a:t>
            </a:r>
            <a:endParaRPr lang="fr-FR" sz="2200" i="1" dirty="0">
              <a:solidFill>
                <a:schemeClr val="tx1"/>
              </a:solidFill>
            </a:endParaRPr>
          </a:p>
        </p:txBody>
      </p:sp>
    </p:spTree>
    <p:extLst>
      <p:ext uri="{BB962C8B-B14F-4D97-AF65-F5344CB8AC3E}">
        <p14:creationId xmlns:p14="http://schemas.microsoft.com/office/powerpoint/2010/main" val="14972703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24" y="0"/>
            <a:ext cx="9137675" cy="1143000"/>
          </a:xfrm>
        </p:spPr>
        <p:txBody>
          <a:bodyPr/>
          <a:lstStyle/>
          <a:p>
            <a:pPr marL="11516" marR="4607" algn="ctr">
              <a:lnSpc>
                <a:spcPct val="66700"/>
              </a:lnSpc>
            </a:pPr>
            <a:r>
              <a:rPr lang="fr-FR" sz="3600" b="1" dirty="0">
                <a:solidFill>
                  <a:schemeClr val="accent1"/>
                </a:solidFill>
              </a:rPr>
              <a:t>Inversion </a:t>
            </a:r>
            <a:r>
              <a:rPr lang="fr-FR" sz="3600" b="1" dirty="0" err="1">
                <a:solidFill>
                  <a:schemeClr val="accent1"/>
                </a:solidFill>
              </a:rPr>
              <a:t>dependence</a:t>
            </a:r>
            <a:r>
              <a:rPr lang="fr-FR" sz="3600" b="1" dirty="0">
                <a:solidFill>
                  <a:schemeClr val="accent1"/>
                </a:solidFill>
              </a:rPr>
              <a:t> et </a:t>
            </a:r>
            <a:r>
              <a:rPr lang="fr-FR" sz="3600" b="1" dirty="0" err="1">
                <a:solidFill>
                  <a:schemeClr val="accent1"/>
                </a:solidFill>
              </a:rPr>
              <a:t>Spring</a:t>
            </a:r>
            <a:endParaRPr lang="fr-FR" sz="3600" b="1" dirty="0">
              <a:solidFill>
                <a:schemeClr val="accent1"/>
              </a:solidFill>
            </a:endParaRP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4" name="Espace réservé du contenu 3"/>
          <p:cNvSpPr>
            <a:spLocks noGrp="1"/>
          </p:cNvSpPr>
          <p:nvPr>
            <p:ph sz="quarter" idx="1"/>
          </p:nvPr>
        </p:nvSpPr>
        <p:spPr>
          <a:xfrm>
            <a:off x="685800" y="1371600"/>
            <a:ext cx="7772400" cy="4572000"/>
          </a:xfrm>
        </p:spPr>
        <p:txBody>
          <a:bodyPr>
            <a:normAutofit/>
          </a:bodyPr>
          <a:lstStyle/>
          <a:p>
            <a:pPr algn="just"/>
            <a:r>
              <a:rPr lang="fr-FR" sz="2200" dirty="0"/>
              <a:t>Dans le </a:t>
            </a:r>
            <a:r>
              <a:rPr lang="fr-FR" sz="2200" dirty="0" err="1"/>
              <a:t>framework</a:t>
            </a:r>
            <a:r>
              <a:rPr lang="fr-FR" sz="2200" dirty="0"/>
              <a:t> </a:t>
            </a:r>
            <a:r>
              <a:rPr lang="fr-FR" sz="2200" dirty="0" err="1"/>
              <a:t>Spring</a:t>
            </a:r>
            <a:r>
              <a:rPr lang="fr-FR" sz="2200" dirty="0"/>
              <a:t>, tous les modules sont fournis en tant que composants distincts qui peuvent fonctionner ensemble en injectant des dépendances dans d'autres modules. Cette dépendance est gérée en externe dans des fichiers XML.</a:t>
            </a:r>
          </a:p>
          <a:p>
            <a:pPr algn="just"/>
            <a:endParaRPr lang="fr-FR" sz="2200" dirty="0"/>
          </a:p>
          <a:p>
            <a:pPr algn="just"/>
            <a:r>
              <a:rPr lang="fr-FR" sz="2200" dirty="0"/>
              <a:t>Ces composants séparés sont si bien fermés dans leurs limites que nous pouvons les utiliser dans d'autres modules logiciels en dehors de </a:t>
            </a:r>
            <a:r>
              <a:rPr lang="fr-FR" sz="2200" dirty="0" err="1"/>
              <a:t>Spring</a:t>
            </a:r>
            <a:r>
              <a:rPr lang="fr-FR" sz="2200" dirty="0"/>
              <a:t> avec la même facilité. Ceci a été réalisé grâce à l’inversion des dépendances et aux principes ouvert-fermé. Tous les modules exposent uniquement l'abstraction, ce qui est utile pour étendre la fonctionnalité ou le plug-in dans un autre module.</a:t>
            </a:r>
          </a:p>
          <a:p>
            <a:pPr algn="just"/>
            <a:endParaRPr lang="fr-FR" sz="2200" dirty="0"/>
          </a:p>
        </p:txBody>
      </p:sp>
    </p:spTree>
    <p:extLst>
      <p:ext uri="{BB962C8B-B14F-4D97-AF65-F5344CB8AC3E}">
        <p14:creationId xmlns:p14="http://schemas.microsoft.com/office/powerpoint/2010/main" val="20996684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525" y="487720"/>
            <a:ext cx="9131399"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II. Règles de conception</a:t>
            </a:r>
          </a:p>
        </p:txBody>
      </p:sp>
      <p:sp>
        <p:nvSpPr>
          <p:cNvPr id="7" name="object 7"/>
          <p:cNvSpPr txBox="1"/>
          <p:nvPr/>
        </p:nvSpPr>
        <p:spPr>
          <a:xfrm>
            <a:off x="620173" y="1844824"/>
            <a:ext cx="8513254" cy="2377781"/>
          </a:xfrm>
          <a:prstGeom prst="rect">
            <a:avLst/>
          </a:prstGeom>
        </p:spPr>
        <p:txBody>
          <a:bodyPr vert="horz" wrap="square" lIns="0" tIns="10365" rIns="0" bIns="0" rtlCol="0">
            <a:spAutoFit/>
          </a:bodyPr>
          <a:lstStyle/>
          <a:p>
            <a:pPr marL="354416" marR="2046457" indent="-342900">
              <a:lnSpc>
                <a:spcPts val="2503"/>
              </a:lnSpc>
              <a:spcBef>
                <a:spcPts val="82"/>
              </a:spcBef>
              <a:buFont typeface="Arial" panose="020B0604020202020204" pitchFamily="34" charset="0"/>
              <a:buChar char="•"/>
            </a:pPr>
            <a:r>
              <a:rPr sz="2200" b="1" spc="-14" dirty="0" err="1">
                <a:solidFill>
                  <a:schemeClr val="accent2"/>
                </a:solidFill>
                <a:cs typeface="Calibri"/>
              </a:rPr>
              <a:t>Règle</a:t>
            </a:r>
            <a:r>
              <a:rPr sz="2200" b="1" spc="-14" dirty="0">
                <a:solidFill>
                  <a:schemeClr val="accent2"/>
                </a:solidFill>
                <a:cs typeface="Calibri"/>
              </a:rPr>
              <a:t> </a:t>
            </a:r>
            <a:r>
              <a:rPr sz="2200" b="1" dirty="0">
                <a:solidFill>
                  <a:schemeClr val="accent2"/>
                </a:solidFill>
                <a:cs typeface="Calibri"/>
              </a:rPr>
              <a:t>1</a:t>
            </a:r>
            <a:r>
              <a:rPr lang="fr-FR" sz="2200" b="1" dirty="0">
                <a:solidFill>
                  <a:schemeClr val="accent2"/>
                </a:solidFill>
                <a:cs typeface="Calibri"/>
              </a:rPr>
              <a:t>: </a:t>
            </a:r>
            <a:r>
              <a:rPr sz="2200" b="1" dirty="0">
                <a:solidFill>
                  <a:schemeClr val="accent2"/>
                </a:solidFill>
                <a:cs typeface="Calibri"/>
              </a:rPr>
              <a:t> </a:t>
            </a:r>
            <a:r>
              <a:rPr sz="2200" spc="-18" dirty="0">
                <a:cs typeface="Calibri"/>
              </a:rPr>
              <a:t>Réduire </a:t>
            </a:r>
            <a:r>
              <a:rPr sz="2200" spc="-9" dirty="0">
                <a:cs typeface="Calibri"/>
              </a:rPr>
              <a:t>l'accessibilité </a:t>
            </a:r>
            <a:r>
              <a:rPr sz="2200" spc="-5" dirty="0">
                <a:cs typeface="Calibri"/>
              </a:rPr>
              <a:t>des </a:t>
            </a:r>
            <a:r>
              <a:rPr sz="2200" spc="-9" dirty="0">
                <a:cs typeface="Calibri"/>
              </a:rPr>
              <a:t>membres </a:t>
            </a:r>
            <a:r>
              <a:rPr sz="2200" spc="-5" dirty="0">
                <a:cs typeface="Calibri"/>
              </a:rPr>
              <a:t>de </a:t>
            </a:r>
            <a:r>
              <a:rPr sz="2200" spc="-5" dirty="0" err="1">
                <a:cs typeface="Calibri"/>
              </a:rPr>
              <a:t>classe</a:t>
            </a:r>
            <a:r>
              <a:rPr sz="2200" spc="-5" dirty="0">
                <a:cs typeface="Calibri"/>
              </a:rPr>
              <a:t> </a:t>
            </a:r>
            <a:r>
              <a:rPr sz="2200" spc="-439" dirty="0">
                <a:cs typeface="Calibri"/>
              </a:rPr>
              <a:t> </a:t>
            </a:r>
            <a:endParaRPr lang="fr-FR" sz="2200" spc="-439" dirty="0">
              <a:cs typeface="Calibri"/>
            </a:endParaRPr>
          </a:p>
          <a:p>
            <a:pPr marL="354416" marR="2046457" indent="-342900">
              <a:lnSpc>
                <a:spcPts val="2503"/>
              </a:lnSpc>
              <a:spcBef>
                <a:spcPts val="82"/>
              </a:spcBef>
              <a:buFont typeface="Arial" panose="020B0604020202020204" pitchFamily="34" charset="0"/>
              <a:buChar char="•"/>
            </a:pPr>
            <a:endParaRPr lang="fr-FR" sz="2200" spc="-439" dirty="0">
              <a:cs typeface="Calibri"/>
            </a:endParaRPr>
          </a:p>
          <a:p>
            <a:pPr marL="354416" marR="2046457" indent="-342900">
              <a:lnSpc>
                <a:spcPts val="2503"/>
              </a:lnSpc>
              <a:spcBef>
                <a:spcPts val="82"/>
              </a:spcBef>
              <a:buFont typeface="Arial" panose="020B0604020202020204" pitchFamily="34" charset="0"/>
              <a:buChar char="•"/>
            </a:pPr>
            <a:r>
              <a:rPr sz="2200" b="1" spc="-14" dirty="0" err="1">
                <a:solidFill>
                  <a:schemeClr val="accent2"/>
                </a:solidFill>
                <a:cs typeface="Calibri"/>
              </a:rPr>
              <a:t>Règle</a:t>
            </a:r>
            <a:r>
              <a:rPr sz="2200" b="1" spc="-14" dirty="0">
                <a:solidFill>
                  <a:schemeClr val="accent2"/>
                </a:solidFill>
                <a:cs typeface="Calibri"/>
              </a:rPr>
              <a:t> 2</a:t>
            </a:r>
            <a:r>
              <a:rPr lang="fr-FR" sz="2200" b="1" spc="-14" dirty="0">
                <a:solidFill>
                  <a:schemeClr val="accent2"/>
                </a:solidFill>
                <a:cs typeface="Calibri"/>
              </a:rPr>
              <a:t>: </a:t>
            </a:r>
            <a:r>
              <a:rPr sz="2200" b="1" spc="-14" dirty="0">
                <a:solidFill>
                  <a:schemeClr val="accent2"/>
                </a:solidFill>
                <a:cs typeface="Calibri"/>
              </a:rPr>
              <a:t> </a:t>
            </a:r>
            <a:r>
              <a:rPr sz="2200" spc="-9" dirty="0">
                <a:cs typeface="Calibri"/>
              </a:rPr>
              <a:t>Encapsuler ce</a:t>
            </a:r>
            <a:r>
              <a:rPr sz="2200" spc="-5" dirty="0">
                <a:cs typeface="Calibri"/>
              </a:rPr>
              <a:t> </a:t>
            </a:r>
            <a:r>
              <a:rPr sz="2200" spc="-9" dirty="0">
                <a:cs typeface="Calibri"/>
              </a:rPr>
              <a:t>qui</a:t>
            </a:r>
            <a:r>
              <a:rPr sz="2200" spc="-5" dirty="0">
                <a:cs typeface="Calibri"/>
              </a:rPr>
              <a:t> </a:t>
            </a:r>
            <a:r>
              <a:rPr sz="2200" spc="-9" dirty="0">
                <a:cs typeface="Calibri"/>
              </a:rPr>
              <a:t>varie</a:t>
            </a:r>
            <a:endParaRPr sz="2200" dirty="0">
              <a:cs typeface="Calibri"/>
            </a:endParaRPr>
          </a:p>
          <a:p>
            <a:pPr marL="354416" indent="-342900">
              <a:spcBef>
                <a:spcPts val="5"/>
              </a:spcBef>
              <a:buFont typeface="Arial" panose="020B0604020202020204" pitchFamily="34" charset="0"/>
              <a:buChar char="•"/>
            </a:pPr>
            <a:endParaRPr lang="fr-FR" sz="2200" b="1" spc="-14" dirty="0">
              <a:solidFill>
                <a:schemeClr val="accent2"/>
              </a:solidFill>
              <a:cs typeface="Calibri"/>
            </a:endParaRPr>
          </a:p>
          <a:p>
            <a:pPr marL="354416" indent="-342900">
              <a:spcBef>
                <a:spcPts val="5"/>
              </a:spcBef>
              <a:buFont typeface="Arial" panose="020B0604020202020204" pitchFamily="34" charset="0"/>
              <a:buChar char="•"/>
            </a:pPr>
            <a:r>
              <a:rPr sz="2200" b="1" spc="-14" dirty="0" err="1">
                <a:solidFill>
                  <a:schemeClr val="accent2"/>
                </a:solidFill>
                <a:cs typeface="Calibri"/>
              </a:rPr>
              <a:t>Règle</a:t>
            </a:r>
            <a:r>
              <a:rPr sz="2200" b="1" spc="-14" dirty="0">
                <a:solidFill>
                  <a:schemeClr val="accent2"/>
                </a:solidFill>
                <a:cs typeface="Calibri"/>
              </a:rPr>
              <a:t> 3</a:t>
            </a:r>
            <a:r>
              <a:rPr lang="fr-FR" sz="2200" b="1" spc="-14" dirty="0">
                <a:solidFill>
                  <a:schemeClr val="accent2"/>
                </a:solidFill>
                <a:cs typeface="Calibri"/>
              </a:rPr>
              <a:t>: </a:t>
            </a:r>
            <a:r>
              <a:rPr sz="2200" b="1" spc="-14" dirty="0">
                <a:solidFill>
                  <a:schemeClr val="accent2"/>
                </a:solidFill>
                <a:cs typeface="Calibri"/>
              </a:rPr>
              <a:t> </a:t>
            </a:r>
            <a:r>
              <a:rPr sz="2200" spc="-14" dirty="0">
                <a:cs typeface="Calibri"/>
              </a:rPr>
              <a:t>Programmer</a:t>
            </a:r>
            <a:r>
              <a:rPr sz="2200" spc="-5" dirty="0">
                <a:cs typeface="Calibri"/>
              </a:rPr>
              <a:t> pour</a:t>
            </a:r>
            <a:r>
              <a:rPr sz="2200" dirty="0">
                <a:cs typeface="Calibri"/>
              </a:rPr>
              <a:t> </a:t>
            </a:r>
            <a:r>
              <a:rPr sz="2200" spc="-9" dirty="0">
                <a:cs typeface="Calibri"/>
              </a:rPr>
              <a:t>une </a:t>
            </a:r>
            <a:r>
              <a:rPr sz="2200" spc="-18" dirty="0">
                <a:cs typeface="Calibri"/>
              </a:rPr>
              <a:t>interface</a:t>
            </a:r>
            <a:r>
              <a:rPr sz="2200" spc="-9" dirty="0">
                <a:cs typeface="Calibri"/>
              </a:rPr>
              <a:t> et</a:t>
            </a:r>
            <a:r>
              <a:rPr sz="2200" dirty="0">
                <a:cs typeface="Calibri"/>
              </a:rPr>
              <a:t> </a:t>
            </a:r>
            <a:r>
              <a:rPr sz="2200" spc="-5" dirty="0">
                <a:cs typeface="Calibri"/>
              </a:rPr>
              <a:t>non pour</a:t>
            </a:r>
            <a:r>
              <a:rPr sz="2200" spc="-9" dirty="0">
                <a:cs typeface="Calibri"/>
              </a:rPr>
              <a:t> </a:t>
            </a:r>
            <a:r>
              <a:rPr sz="2200" spc="-5" dirty="0">
                <a:cs typeface="Calibri"/>
              </a:rPr>
              <a:t>une </a:t>
            </a:r>
            <a:r>
              <a:rPr sz="2200" spc="-14" dirty="0">
                <a:cs typeface="Calibri"/>
              </a:rPr>
              <a:t>implémentation</a:t>
            </a:r>
            <a:endParaRPr sz="2200" dirty="0">
              <a:cs typeface="Calibri"/>
            </a:endParaRPr>
          </a:p>
          <a:p>
            <a:pPr marL="354416" indent="-342900">
              <a:spcBef>
                <a:spcPts val="118"/>
              </a:spcBef>
              <a:buFont typeface="Arial" panose="020B0604020202020204" pitchFamily="34" charset="0"/>
              <a:buChar char="•"/>
            </a:pPr>
            <a:endParaRPr lang="fr-FR" sz="2200" spc="-14" dirty="0">
              <a:cs typeface="Calibri"/>
            </a:endParaRPr>
          </a:p>
          <a:p>
            <a:pPr marL="354416" indent="-342900">
              <a:spcBef>
                <a:spcPts val="118"/>
              </a:spcBef>
              <a:buFont typeface="Arial" panose="020B0604020202020204" pitchFamily="34" charset="0"/>
              <a:buChar char="•"/>
            </a:pPr>
            <a:r>
              <a:rPr sz="2200" b="1" spc="-14" dirty="0" err="1">
                <a:solidFill>
                  <a:schemeClr val="accent2"/>
                </a:solidFill>
                <a:cs typeface="Calibri"/>
              </a:rPr>
              <a:t>Règle</a:t>
            </a:r>
            <a:r>
              <a:rPr sz="2200" b="1" spc="-14" dirty="0">
                <a:solidFill>
                  <a:schemeClr val="accent2"/>
                </a:solidFill>
                <a:cs typeface="Calibri"/>
              </a:rPr>
              <a:t> 4</a:t>
            </a:r>
            <a:r>
              <a:rPr lang="fr-FR" sz="2200" b="1" spc="-14" dirty="0">
                <a:solidFill>
                  <a:schemeClr val="accent2"/>
                </a:solidFill>
                <a:cs typeface="Calibri"/>
              </a:rPr>
              <a:t>: </a:t>
            </a:r>
            <a:r>
              <a:rPr sz="2200" b="1" spc="-14" dirty="0">
                <a:solidFill>
                  <a:schemeClr val="accent2"/>
                </a:solidFill>
                <a:cs typeface="Calibri"/>
              </a:rPr>
              <a:t> </a:t>
            </a:r>
            <a:r>
              <a:rPr sz="2200" spc="-5" dirty="0">
                <a:cs typeface="Calibri"/>
              </a:rPr>
              <a:t>Privilégier</a:t>
            </a:r>
            <a:r>
              <a:rPr sz="2200" spc="-9" dirty="0">
                <a:cs typeface="Calibri"/>
              </a:rPr>
              <a:t> </a:t>
            </a:r>
            <a:r>
              <a:rPr sz="2200" spc="-5" dirty="0">
                <a:cs typeface="Calibri"/>
              </a:rPr>
              <a:t>la</a:t>
            </a:r>
            <a:r>
              <a:rPr sz="2200" spc="-9" dirty="0">
                <a:cs typeface="Calibri"/>
              </a:rPr>
              <a:t> composition</a:t>
            </a:r>
            <a:r>
              <a:rPr sz="2200" spc="-14" dirty="0">
                <a:cs typeface="Calibri"/>
              </a:rPr>
              <a:t> </a:t>
            </a:r>
            <a:r>
              <a:rPr sz="2200" dirty="0">
                <a:cs typeface="Calibri"/>
              </a:rPr>
              <a:t>à</a:t>
            </a:r>
            <a:r>
              <a:rPr sz="2200" spc="-9" dirty="0">
                <a:cs typeface="Calibri"/>
              </a:rPr>
              <a:t> l'héritage</a:t>
            </a:r>
            <a:endParaRPr sz="2200" dirty="0">
              <a:cs typeface="Calibri"/>
            </a:endParaRPr>
          </a:p>
        </p:txBody>
      </p:sp>
      <p:sp>
        <p:nvSpPr>
          <p:cNvPr id="11" name="Espace réservé du pied de page 10"/>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16304503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22129"/>
            <a:ext cx="9144000" cy="1163387"/>
          </a:xfrm>
          <a:prstGeom prst="rect">
            <a:avLst/>
          </a:prstGeom>
        </p:spPr>
        <p:txBody>
          <a:bodyPr vert="horz" wrap="square" lIns="0" tIns="176776" rIns="0" bIns="0" rtlCol="0" anchor="b" anchorCtr="0">
            <a:spAutoFit/>
          </a:bodyPr>
          <a:lstStyle/>
          <a:p>
            <a:pPr marL="11516" marR="4607" algn="ctr"/>
            <a:r>
              <a:rPr sz="3200" b="1" dirty="0" err="1">
                <a:solidFill>
                  <a:schemeClr val="accent1"/>
                </a:solidFill>
              </a:rPr>
              <a:t>Règle</a:t>
            </a:r>
            <a:r>
              <a:rPr sz="3200" b="1" dirty="0">
                <a:solidFill>
                  <a:schemeClr val="accent1"/>
                </a:solidFill>
              </a:rPr>
              <a:t> 1</a:t>
            </a:r>
            <a:r>
              <a:rPr lang="fr-FR" sz="3200" b="1" dirty="0">
                <a:solidFill>
                  <a:schemeClr val="accent1"/>
                </a:solidFill>
              </a:rPr>
              <a:t>. </a:t>
            </a:r>
            <a:r>
              <a:rPr sz="3200" b="1" dirty="0" err="1">
                <a:solidFill>
                  <a:schemeClr val="accent2"/>
                </a:solidFill>
              </a:rPr>
              <a:t>Réduire</a:t>
            </a:r>
            <a:r>
              <a:rPr sz="3200" b="1" dirty="0">
                <a:solidFill>
                  <a:schemeClr val="accent2"/>
                </a:solidFill>
              </a:rPr>
              <a:t> </a:t>
            </a:r>
            <a:r>
              <a:rPr sz="3200" b="1" dirty="0" err="1">
                <a:solidFill>
                  <a:schemeClr val="accent2"/>
                </a:solidFill>
              </a:rPr>
              <a:t>l'accessibilité</a:t>
            </a:r>
            <a:r>
              <a:rPr sz="3200" b="1" dirty="0">
                <a:solidFill>
                  <a:schemeClr val="accent2"/>
                </a:solidFill>
              </a:rPr>
              <a:t> des </a:t>
            </a:r>
            <a:r>
              <a:rPr sz="3200" b="1" dirty="0" err="1">
                <a:solidFill>
                  <a:schemeClr val="accent2"/>
                </a:solidFill>
              </a:rPr>
              <a:t>membres</a:t>
            </a:r>
            <a:r>
              <a:rPr sz="3200" b="1" dirty="0">
                <a:solidFill>
                  <a:schemeClr val="accent2"/>
                </a:solidFill>
              </a:rPr>
              <a:t> </a:t>
            </a:r>
            <a:r>
              <a:rPr lang="fr-FR" sz="3200" b="1" dirty="0">
                <a:solidFill>
                  <a:schemeClr val="accent2"/>
                </a:solidFill>
              </a:rPr>
              <a:t/>
            </a:r>
            <a:br>
              <a:rPr lang="fr-FR" sz="3200" b="1" dirty="0">
                <a:solidFill>
                  <a:schemeClr val="accent2"/>
                </a:solidFill>
              </a:rPr>
            </a:br>
            <a:r>
              <a:rPr sz="3200" b="1" dirty="0">
                <a:solidFill>
                  <a:schemeClr val="accent2"/>
                </a:solidFill>
              </a:rPr>
              <a:t>de  classe</a:t>
            </a:r>
          </a:p>
        </p:txBody>
      </p:sp>
      <p:sp>
        <p:nvSpPr>
          <p:cNvPr id="7" name="object 7"/>
          <p:cNvSpPr txBox="1"/>
          <p:nvPr/>
        </p:nvSpPr>
        <p:spPr>
          <a:xfrm>
            <a:off x="251520" y="3635956"/>
            <a:ext cx="8219811" cy="401350"/>
          </a:xfrm>
          <a:prstGeom prst="rect">
            <a:avLst/>
          </a:prstGeom>
        </p:spPr>
        <p:txBody>
          <a:bodyPr vert="horz" wrap="square" lIns="0" tIns="62188" rIns="0" bIns="0" rtlCol="0">
            <a:spAutoFit/>
          </a:bodyPr>
          <a:lstStyle/>
          <a:p>
            <a:pPr marL="11516">
              <a:spcBef>
                <a:spcPts val="27"/>
              </a:spcBef>
            </a:pPr>
            <a:r>
              <a:rPr lang="fr-FR" sz="2200" b="1" spc="-5" dirty="0">
                <a:solidFill>
                  <a:schemeClr val="accent2"/>
                </a:solidFill>
                <a:cs typeface="Calibri"/>
              </a:rPr>
              <a:t>- </a:t>
            </a:r>
            <a:r>
              <a:rPr sz="2200" b="1" spc="-5" dirty="0">
                <a:solidFill>
                  <a:schemeClr val="accent2"/>
                </a:solidFill>
                <a:cs typeface="Calibri"/>
              </a:rPr>
              <a:t>Solution</a:t>
            </a:r>
            <a:r>
              <a:rPr sz="2200" b="1" spc="-14" dirty="0">
                <a:solidFill>
                  <a:schemeClr val="accent2"/>
                </a:solidFill>
                <a:cs typeface="Calibri"/>
              </a:rPr>
              <a:t> </a:t>
            </a:r>
            <a:r>
              <a:rPr sz="2200" b="1" dirty="0">
                <a:solidFill>
                  <a:schemeClr val="accent2"/>
                </a:solidFill>
                <a:cs typeface="Calibri"/>
              </a:rPr>
              <a:t>:</a:t>
            </a:r>
            <a:r>
              <a:rPr sz="2200" b="1" spc="-27" dirty="0">
                <a:solidFill>
                  <a:schemeClr val="accent2"/>
                </a:solidFill>
                <a:cs typeface="Calibri"/>
              </a:rPr>
              <a:t> </a:t>
            </a:r>
            <a:r>
              <a:rPr sz="2200" b="1" spc="-9" dirty="0">
                <a:solidFill>
                  <a:schemeClr val="accent2"/>
                </a:solidFill>
                <a:cs typeface="Calibri"/>
              </a:rPr>
              <a:t>encapsulation</a:t>
            </a:r>
            <a:endParaRPr sz="2200" b="1" dirty="0">
              <a:solidFill>
                <a:schemeClr val="accent2"/>
              </a:solidFill>
              <a:cs typeface="Calibri"/>
            </a:endParaRPr>
          </a:p>
        </p:txBody>
      </p:sp>
      <p:sp>
        <p:nvSpPr>
          <p:cNvPr id="10" name="object 10"/>
          <p:cNvSpPr txBox="1"/>
          <p:nvPr/>
        </p:nvSpPr>
        <p:spPr>
          <a:xfrm>
            <a:off x="585787" y="4100633"/>
            <a:ext cx="6887943" cy="701561"/>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23" dirty="0">
                <a:cs typeface="Calibri"/>
              </a:rPr>
              <a:t>Faire </a:t>
            </a:r>
            <a:r>
              <a:rPr sz="2200" spc="-9" dirty="0">
                <a:cs typeface="Calibri"/>
              </a:rPr>
              <a:t>des </a:t>
            </a:r>
            <a:r>
              <a:rPr sz="2200" spc="-18" dirty="0">
                <a:cs typeface="Calibri"/>
              </a:rPr>
              <a:t>attributs</a:t>
            </a:r>
            <a:r>
              <a:rPr sz="2200" spc="-14" dirty="0">
                <a:cs typeface="Calibri"/>
              </a:rPr>
              <a:t> </a:t>
            </a:r>
            <a:r>
              <a:rPr sz="2200" spc="-9" dirty="0">
                <a:cs typeface="Calibri"/>
              </a:rPr>
              <a:t>privés</a:t>
            </a:r>
            <a:endParaRPr sz="2200" dirty="0">
              <a:cs typeface="Calibri"/>
            </a:endParaRPr>
          </a:p>
          <a:p>
            <a:pPr marL="354416" indent="-342900">
              <a:spcBef>
                <a:spcPts val="109"/>
              </a:spcBef>
              <a:buFont typeface="Arial" panose="020B0604020202020204" pitchFamily="34" charset="0"/>
              <a:buChar char="•"/>
            </a:pPr>
            <a:r>
              <a:rPr sz="2200" spc="-18" dirty="0">
                <a:cs typeface="Calibri"/>
              </a:rPr>
              <a:t>Réduire</a:t>
            </a:r>
            <a:r>
              <a:rPr sz="2200" spc="-5" dirty="0">
                <a:cs typeface="Calibri"/>
              </a:rPr>
              <a:t> </a:t>
            </a:r>
            <a:r>
              <a:rPr sz="2200" spc="-9" dirty="0">
                <a:cs typeface="Calibri"/>
              </a:rPr>
              <a:t>l'utilisation des</a:t>
            </a:r>
            <a:r>
              <a:rPr sz="2200" spc="9" dirty="0">
                <a:cs typeface="Calibri"/>
              </a:rPr>
              <a:t> </a:t>
            </a:r>
            <a:r>
              <a:rPr sz="2200" spc="-9" dirty="0">
                <a:cs typeface="Calibri"/>
              </a:rPr>
              <a:t>accesseurs</a:t>
            </a:r>
            <a:r>
              <a:rPr sz="2200" spc="5" dirty="0">
                <a:cs typeface="Calibri"/>
              </a:rPr>
              <a:t> </a:t>
            </a:r>
            <a:r>
              <a:rPr sz="2200" spc="-18" dirty="0">
                <a:cs typeface="Calibri"/>
              </a:rPr>
              <a:t>(</a:t>
            </a:r>
            <a:r>
              <a:rPr sz="2200" i="1" spc="-18" dirty="0">
                <a:cs typeface="Calibri"/>
              </a:rPr>
              <a:t>getters</a:t>
            </a:r>
            <a:r>
              <a:rPr sz="2200" spc="-18" dirty="0">
                <a:cs typeface="Calibri"/>
              </a:rPr>
              <a:t>)</a:t>
            </a:r>
            <a:r>
              <a:rPr sz="2200" spc="-5" dirty="0">
                <a:cs typeface="Calibri"/>
              </a:rPr>
              <a:t> </a:t>
            </a:r>
            <a:r>
              <a:rPr sz="2200" spc="-9" dirty="0">
                <a:cs typeface="Calibri"/>
              </a:rPr>
              <a:t>et</a:t>
            </a:r>
            <a:r>
              <a:rPr sz="2200" spc="-5" dirty="0">
                <a:cs typeface="Calibri"/>
              </a:rPr>
              <a:t> </a:t>
            </a:r>
            <a:r>
              <a:rPr sz="2200" spc="-18" dirty="0">
                <a:cs typeface="Calibri"/>
              </a:rPr>
              <a:t>mutateurs</a:t>
            </a:r>
            <a:r>
              <a:rPr sz="2200" spc="14" dirty="0">
                <a:cs typeface="Calibri"/>
              </a:rPr>
              <a:t> </a:t>
            </a:r>
            <a:r>
              <a:rPr sz="2200" spc="-18" dirty="0">
                <a:cs typeface="Calibri"/>
              </a:rPr>
              <a:t>(</a:t>
            </a:r>
            <a:r>
              <a:rPr sz="2200" i="1" spc="-18" dirty="0">
                <a:cs typeface="Calibri"/>
              </a:rPr>
              <a:t>setters</a:t>
            </a:r>
            <a:r>
              <a:rPr sz="2200" spc="-18" dirty="0">
                <a:cs typeface="Calibri"/>
              </a:rPr>
              <a:t>)</a:t>
            </a:r>
            <a:r>
              <a:rPr sz="2200" spc="-5" dirty="0">
                <a:cs typeface="Calibri"/>
              </a:rPr>
              <a:t> </a:t>
            </a:r>
            <a:r>
              <a:rPr sz="2200" dirty="0">
                <a:cs typeface="Calibri"/>
              </a:rPr>
              <a:t>:</a:t>
            </a:r>
          </a:p>
        </p:txBody>
      </p:sp>
      <p:sp>
        <p:nvSpPr>
          <p:cNvPr id="12" name="object 12"/>
          <p:cNvSpPr txBox="1"/>
          <p:nvPr/>
        </p:nvSpPr>
        <p:spPr>
          <a:xfrm>
            <a:off x="1301143" y="4896547"/>
            <a:ext cx="126701" cy="196294"/>
          </a:xfrm>
          <a:prstGeom prst="rect">
            <a:avLst/>
          </a:prstGeom>
        </p:spPr>
        <p:txBody>
          <a:bodyPr vert="horz" wrap="square" lIns="0" tIns="11516" rIns="0" bIns="0" rtlCol="0">
            <a:spAutoFit/>
          </a:bodyPr>
          <a:lstStyle/>
          <a:p>
            <a:pPr marL="11516">
              <a:spcBef>
                <a:spcPts val="91"/>
              </a:spcBef>
            </a:pPr>
            <a:r>
              <a:rPr sz="1200" spc="131" dirty="0">
                <a:cs typeface="Lucida Sans Unicode"/>
              </a:rPr>
              <a:t>▶</a:t>
            </a:r>
            <a:endParaRPr sz="1200" dirty="0">
              <a:cs typeface="Lucida Sans Unicode"/>
            </a:endParaRPr>
          </a:p>
        </p:txBody>
      </p:sp>
      <p:sp>
        <p:nvSpPr>
          <p:cNvPr id="13" name="object 13"/>
          <p:cNvSpPr txBox="1"/>
          <p:nvPr/>
        </p:nvSpPr>
        <p:spPr>
          <a:xfrm>
            <a:off x="1561644" y="4802194"/>
            <a:ext cx="6580670" cy="1429836"/>
          </a:xfrm>
          <a:prstGeom prst="rect">
            <a:avLst/>
          </a:prstGeom>
        </p:spPr>
        <p:txBody>
          <a:bodyPr vert="horz" wrap="square" lIns="0" tIns="62188" rIns="0" bIns="0" rtlCol="0">
            <a:spAutoFit/>
          </a:bodyPr>
          <a:lstStyle/>
          <a:p>
            <a:pPr marL="11516" marR="229175" algn="just">
              <a:lnSpc>
                <a:spcPts val="1995"/>
              </a:lnSpc>
              <a:spcBef>
                <a:spcPts val="490"/>
              </a:spcBef>
            </a:pPr>
            <a:r>
              <a:rPr sz="2200" spc="-5" dirty="0">
                <a:cs typeface="Calibri"/>
              </a:rPr>
              <a:t>Leur </a:t>
            </a:r>
            <a:r>
              <a:rPr sz="2200" spc="-9" dirty="0">
                <a:cs typeface="Calibri"/>
              </a:rPr>
              <a:t>nécessité est souvent </a:t>
            </a:r>
            <a:r>
              <a:rPr sz="2200" spc="-14" dirty="0">
                <a:cs typeface="Calibri"/>
              </a:rPr>
              <a:t>révélatrice d’une </a:t>
            </a:r>
            <a:r>
              <a:rPr sz="2200" spc="-9" dirty="0">
                <a:cs typeface="Calibri"/>
              </a:rPr>
              <a:t>mauvaise répartition </a:t>
            </a:r>
            <a:r>
              <a:rPr sz="2200" spc="-5" dirty="0">
                <a:cs typeface="Calibri"/>
              </a:rPr>
              <a:t>des </a:t>
            </a:r>
            <a:r>
              <a:rPr sz="2200" spc="-439" dirty="0">
                <a:cs typeface="Calibri"/>
              </a:rPr>
              <a:t> </a:t>
            </a:r>
            <a:r>
              <a:rPr sz="2200" spc="-9" dirty="0" err="1">
                <a:cs typeface="Calibri"/>
              </a:rPr>
              <a:t>responsabilités</a:t>
            </a:r>
            <a:r>
              <a:rPr lang="fr-FR" sz="2200" spc="-9" dirty="0">
                <a:cs typeface="Calibri"/>
              </a:rPr>
              <a:t>.</a:t>
            </a:r>
            <a:endParaRPr sz="2200" dirty="0">
              <a:cs typeface="Calibri"/>
            </a:endParaRPr>
          </a:p>
          <a:p>
            <a:pPr marL="11516" marR="4607" algn="just">
              <a:lnSpc>
                <a:spcPts val="1995"/>
              </a:lnSpc>
              <a:spcBef>
                <a:spcPts val="503"/>
              </a:spcBef>
            </a:pPr>
            <a:r>
              <a:rPr sz="2200" spc="-5" dirty="0">
                <a:cs typeface="Calibri"/>
              </a:rPr>
              <a:t>Leur </a:t>
            </a:r>
            <a:r>
              <a:rPr sz="2200" spc="-9" dirty="0">
                <a:cs typeface="Calibri"/>
              </a:rPr>
              <a:t>utilisation suggère que </a:t>
            </a:r>
            <a:r>
              <a:rPr sz="2200" spc="-27" dirty="0">
                <a:cs typeface="Calibri"/>
              </a:rPr>
              <a:t>l’objet </a:t>
            </a:r>
            <a:r>
              <a:rPr sz="2200" spc="-9" dirty="0">
                <a:cs typeface="Calibri"/>
              </a:rPr>
              <a:t>est </a:t>
            </a:r>
            <a:r>
              <a:rPr sz="2200" spc="-5" dirty="0">
                <a:cs typeface="Calibri"/>
              </a:rPr>
              <a:t>un </a:t>
            </a:r>
            <a:r>
              <a:rPr sz="2200" spc="-9" dirty="0">
                <a:cs typeface="Calibri"/>
              </a:rPr>
              <a:t>fournisseur </a:t>
            </a:r>
            <a:r>
              <a:rPr sz="2200" spc="-5" dirty="0">
                <a:cs typeface="Calibri"/>
              </a:rPr>
              <a:t>de données, </a:t>
            </a:r>
            <a:r>
              <a:rPr sz="2200" spc="-9" dirty="0">
                <a:cs typeface="Calibri"/>
              </a:rPr>
              <a:t>alors </a:t>
            </a:r>
            <a:r>
              <a:rPr sz="2200" spc="-439" dirty="0">
                <a:cs typeface="Calibri"/>
              </a:rPr>
              <a:t> </a:t>
            </a:r>
            <a:r>
              <a:rPr sz="2200" spc="-5" dirty="0">
                <a:cs typeface="Calibri"/>
              </a:rPr>
              <a:t>qu’il</a:t>
            </a:r>
            <a:r>
              <a:rPr sz="2200" spc="-18" dirty="0">
                <a:cs typeface="Calibri"/>
              </a:rPr>
              <a:t> </a:t>
            </a:r>
            <a:r>
              <a:rPr sz="2200" spc="-14" dirty="0">
                <a:cs typeface="Calibri"/>
              </a:rPr>
              <a:t>faut </a:t>
            </a:r>
            <a:r>
              <a:rPr sz="2200" spc="-9" dirty="0">
                <a:cs typeface="Calibri"/>
              </a:rPr>
              <a:t>considérer </a:t>
            </a:r>
            <a:r>
              <a:rPr sz="2200" spc="-27" dirty="0">
                <a:cs typeface="Calibri"/>
              </a:rPr>
              <a:t>l’objet</a:t>
            </a:r>
            <a:r>
              <a:rPr sz="2200" spc="-9" dirty="0">
                <a:cs typeface="Calibri"/>
              </a:rPr>
              <a:t> comme</a:t>
            </a:r>
            <a:r>
              <a:rPr sz="2200" spc="-18" dirty="0">
                <a:cs typeface="Calibri"/>
              </a:rPr>
              <a:t> </a:t>
            </a:r>
            <a:r>
              <a:rPr sz="2200" dirty="0">
                <a:cs typeface="Calibri"/>
              </a:rPr>
              <a:t>un</a:t>
            </a:r>
            <a:r>
              <a:rPr sz="2200" spc="-14" dirty="0">
                <a:cs typeface="Calibri"/>
              </a:rPr>
              <a:t> </a:t>
            </a:r>
            <a:r>
              <a:rPr sz="2200" spc="-9" dirty="0">
                <a:cs typeface="Calibri"/>
              </a:rPr>
              <a:t>fournisseur</a:t>
            </a:r>
            <a:r>
              <a:rPr sz="2200" dirty="0">
                <a:cs typeface="Calibri"/>
              </a:rPr>
              <a:t> </a:t>
            </a:r>
            <a:r>
              <a:rPr sz="2200" spc="-5" dirty="0">
                <a:cs typeface="Calibri"/>
              </a:rPr>
              <a:t>de</a:t>
            </a:r>
            <a:r>
              <a:rPr sz="2200" spc="-14" dirty="0">
                <a:cs typeface="Calibri"/>
              </a:rPr>
              <a:t> </a:t>
            </a:r>
            <a:r>
              <a:rPr sz="2200" spc="-5" dirty="0">
                <a:cs typeface="Calibri"/>
              </a:rPr>
              <a:t>services</a:t>
            </a:r>
            <a:endParaRPr sz="2200" dirty="0">
              <a:cs typeface="Calibri"/>
            </a:endParaRPr>
          </a:p>
        </p:txBody>
      </p:sp>
      <p:sp>
        <p:nvSpPr>
          <p:cNvPr id="15" name="Espace réservé du pied de page 14"/>
          <p:cNvSpPr>
            <a:spLocks noGrp="1"/>
          </p:cNvSpPr>
          <p:nvPr>
            <p:ph type="ftr" sz="quarter" idx="11"/>
          </p:nvPr>
        </p:nvSpPr>
        <p:spPr/>
        <p:txBody>
          <a:bodyPr/>
          <a:lstStyle/>
          <a:p>
            <a:r>
              <a:rPr lang="fr-FR"/>
              <a:t>Hafidi Imad-ENSAK-Cours  IAO</a:t>
            </a:r>
          </a:p>
        </p:txBody>
      </p:sp>
      <p:sp>
        <p:nvSpPr>
          <p:cNvPr id="16" name="object 12">
            <a:extLst>
              <a:ext uri="{FF2B5EF4-FFF2-40B4-BE49-F238E27FC236}">
                <a16:creationId xmlns:a16="http://schemas.microsoft.com/office/drawing/2014/main" xmlns="" id="{9D8D7BF5-9B1D-45B3-AD15-47E7EC314323}"/>
              </a:ext>
            </a:extLst>
          </p:cNvPr>
          <p:cNvSpPr txBox="1"/>
          <p:nvPr/>
        </p:nvSpPr>
        <p:spPr>
          <a:xfrm>
            <a:off x="1295241" y="5447901"/>
            <a:ext cx="126701" cy="196294"/>
          </a:xfrm>
          <a:prstGeom prst="rect">
            <a:avLst/>
          </a:prstGeom>
        </p:spPr>
        <p:txBody>
          <a:bodyPr vert="horz" wrap="square" lIns="0" tIns="11516" rIns="0" bIns="0" rtlCol="0">
            <a:spAutoFit/>
          </a:bodyPr>
          <a:lstStyle/>
          <a:p>
            <a:pPr marL="11516">
              <a:spcBef>
                <a:spcPts val="91"/>
              </a:spcBef>
            </a:pPr>
            <a:r>
              <a:rPr sz="1200" spc="131" dirty="0">
                <a:cs typeface="Lucida Sans Unicode"/>
              </a:rPr>
              <a:t>▶</a:t>
            </a:r>
            <a:endParaRPr sz="1200" dirty="0">
              <a:cs typeface="Lucida Sans Unicode"/>
            </a:endParaRPr>
          </a:p>
        </p:txBody>
      </p:sp>
      <p:sp>
        <p:nvSpPr>
          <p:cNvPr id="17" name="object 7">
            <a:extLst>
              <a:ext uri="{FF2B5EF4-FFF2-40B4-BE49-F238E27FC236}">
                <a16:creationId xmlns:a16="http://schemas.microsoft.com/office/drawing/2014/main" xmlns="" id="{02C059CB-3519-47B4-BF4D-7B9809903965}"/>
              </a:ext>
            </a:extLst>
          </p:cNvPr>
          <p:cNvSpPr txBox="1"/>
          <p:nvPr/>
        </p:nvSpPr>
        <p:spPr>
          <a:xfrm>
            <a:off x="629082" y="2817087"/>
            <a:ext cx="7885836" cy="1742872"/>
          </a:xfrm>
          <a:prstGeom prst="rect">
            <a:avLst/>
          </a:prstGeom>
        </p:spPr>
        <p:txBody>
          <a:bodyPr vert="horz" wrap="square" lIns="0" tIns="11516" rIns="0" bIns="0" rtlCol="0">
            <a:spAutoFit/>
          </a:bodyPr>
          <a:lstStyle/>
          <a:p>
            <a:pPr marL="11516" algn="ctr">
              <a:spcBef>
                <a:spcPts val="91"/>
              </a:spcBef>
            </a:pPr>
            <a:r>
              <a:rPr lang="fr-FR" sz="2200" b="1" spc="-5" dirty="0">
                <a:solidFill>
                  <a:schemeClr val="accent2"/>
                </a:solidFill>
                <a:cs typeface="Calibri"/>
                <a:sym typeface="Wingdings" panose="05000000000000000000" pitchFamily="2" charset="2"/>
              </a:rPr>
              <a:t></a:t>
            </a:r>
            <a:r>
              <a:rPr lang="fr-FR" sz="2200" b="1" spc="-5" dirty="0">
                <a:cs typeface="Calibri"/>
                <a:sym typeface="Wingdings" panose="05000000000000000000" pitchFamily="2" charset="2"/>
              </a:rPr>
              <a:t> </a:t>
            </a:r>
            <a:r>
              <a:rPr lang="fr-FR" sz="2200" b="1" spc="-5" dirty="0">
                <a:cs typeface="Calibri"/>
              </a:rPr>
              <a:t>Éviter d'exposer les détails d’implémentation pour faciliter l'évolution future  sans aucune conséquence sur la classe</a:t>
            </a:r>
          </a:p>
          <a:p>
            <a:pPr marL="11516" algn="ctr">
              <a:spcBef>
                <a:spcPts val="91"/>
              </a:spcBef>
            </a:pPr>
            <a:endParaRPr lang="fr-FR" sz="2200" b="1" spc="-5" dirty="0">
              <a:cs typeface="Calibri"/>
            </a:endParaRPr>
          </a:p>
          <a:p>
            <a:pPr marL="11516" algn="ctr">
              <a:spcBef>
                <a:spcPts val="91"/>
              </a:spcBef>
            </a:pPr>
            <a:endParaRPr lang="fr-FR" sz="2200" b="1" spc="-5" dirty="0">
              <a:cs typeface="Calibri"/>
            </a:endParaRPr>
          </a:p>
          <a:p>
            <a:pPr marL="11516" algn="ctr">
              <a:spcBef>
                <a:spcPts val="91"/>
              </a:spcBef>
            </a:pPr>
            <a:endParaRPr lang="fr-FR" sz="2200" dirty="0">
              <a:cs typeface="Calibri"/>
            </a:endParaRPr>
          </a:p>
        </p:txBody>
      </p:sp>
      <p:sp>
        <p:nvSpPr>
          <p:cNvPr id="18" name="Rectangle: Rounded Corners 17">
            <a:extLst>
              <a:ext uri="{FF2B5EF4-FFF2-40B4-BE49-F238E27FC236}">
                <a16:creationId xmlns:a16="http://schemas.microsoft.com/office/drawing/2014/main" xmlns="" id="{C2B2E109-6353-45DE-834F-4ACA7E5BB02A}"/>
              </a:ext>
            </a:extLst>
          </p:cNvPr>
          <p:cNvSpPr/>
          <p:nvPr/>
        </p:nvSpPr>
        <p:spPr>
          <a:xfrm>
            <a:off x="575556" y="1688359"/>
            <a:ext cx="7992888" cy="938612"/>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16" algn="ctr">
              <a:spcBef>
                <a:spcPts val="91"/>
              </a:spcBef>
            </a:pPr>
            <a:endParaRPr lang="fr-FR" sz="2400" b="1" spc="-5" dirty="0">
              <a:solidFill>
                <a:schemeClr val="tx1"/>
              </a:solidFill>
              <a:cs typeface="Calibri"/>
            </a:endParaRPr>
          </a:p>
          <a:p>
            <a:pPr marL="11516" algn="ctr">
              <a:spcBef>
                <a:spcPts val="91"/>
              </a:spcBef>
            </a:pPr>
            <a:endParaRPr lang="fr-FR" sz="2400" b="1" spc="-9" dirty="0">
              <a:solidFill>
                <a:schemeClr val="tx1"/>
              </a:solidFill>
              <a:cs typeface="Calibri"/>
            </a:endParaRPr>
          </a:p>
          <a:p>
            <a:pPr marL="11516" algn="ctr">
              <a:spcBef>
                <a:spcPts val="91"/>
              </a:spcBef>
            </a:pPr>
            <a:r>
              <a:rPr lang="fr-FR" sz="2400" b="1" spc="-9" dirty="0">
                <a:solidFill>
                  <a:schemeClr val="tx1"/>
                </a:solidFill>
                <a:cs typeface="Calibri"/>
              </a:rPr>
              <a:t>L'accès direct aux données membres d'une classe devrait être limité  à la classe elle-même</a:t>
            </a:r>
          </a:p>
          <a:p>
            <a:pPr marL="11516" algn="ctr">
              <a:spcBef>
                <a:spcPts val="91"/>
              </a:spcBef>
            </a:pPr>
            <a:endParaRPr lang="fr-FR" sz="2400" b="1" spc="-9" dirty="0">
              <a:solidFill>
                <a:schemeClr val="tx1"/>
              </a:solidFill>
              <a:cs typeface="Calibri"/>
            </a:endParaRPr>
          </a:p>
          <a:p>
            <a:pPr marL="11516" algn="ctr">
              <a:spcBef>
                <a:spcPts val="91"/>
              </a:spcBef>
            </a:pPr>
            <a:endParaRPr lang="fr-FR" sz="2400" b="1" spc="-9" dirty="0">
              <a:solidFill>
                <a:schemeClr val="tx1"/>
              </a:solidFill>
              <a:cs typeface="Calibri"/>
            </a:endParaRPr>
          </a:p>
        </p:txBody>
      </p:sp>
    </p:spTree>
    <p:extLst>
      <p:ext uri="{BB962C8B-B14F-4D97-AF65-F5344CB8AC3E}">
        <p14:creationId xmlns:p14="http://schemas.microsoft.com/office/powerpoint/2010/main" val="9759976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36164"/>
            <a:ext cx="9144000"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Règle 2. </a:t>
            </a:r>
            <a:r>
              <a:rPr sz="3600" b="1" dirty="0">
                <a:solidFill>
                  <a:schemeClr val="accent2"/>
                </a:solidFill>
              </a:rPr>
              <a:t>Encapsuler ce qui varie</a:t>
            </a:r>
          </a:p>
        </p:txBody>
      </p:sp>
      <p:sp>
        <p:nvSpPr>
          <p:cNvPr id="6" name="object 6"/>
          <p:cNvSpPr txBox="1"/>
          <p:nvPr/>
        </p:nvSpPr>
        <p:spPr>
          <a:xfrm>
            <a:off x="638585" y="2272904"/>
            <a:ext cx="123801" cy="165068"/>
          </a:xfrm>
          <a:prstGeom prst="rect">
            <a:avLst/>
          </a:prstGeom>
        </p:spPr>
        <p:txBody>
          <a:bodyPr vert="horz" wrap="square" lIns="0" tIns="11516" rIns="0" bIns="0" rtlCol="0">
            <a:spAutoFit/>
          </a:bodyPr>
          <a:lstStyle/>
          <a:p>
            <a:pPr marL="11516">
              <a:spcBef>
                <a:spcPts val="91"/>
              </a:spcBef>
            </a:pPr>
            <a:r>
              <a:rPr sz="997" dirty="0">
                <a:latin typeface="Lucida Sans Unicode"/>
                <a:cs typeface="Lucida Sans Unicode"/>
              </a:rPr>
              <a:t>●</a:t>
            </a:r>
            <a:endParaRPr sz="997">
              <a:latin typeface="Lucida Sans Unicode"/>
              <a:cs typeface="Lucida Sans Unicode"/>
            </a:endParaRPr>
          </a:p>
        </p:txBody>
      </p:sp>
      <p:sp>
        <p:nvSpPr>
          <p:cNvPr id="7" name="object 7"/>
          <p:cNvSpPr txBox="1"/>
          <p:nvPr/>
        </p:nvSpPr>
        <p:spPr>
          <a:xfrm>
            <a:off x="932068" y="2178551"/>
            <a:ext cx="2645311" cy="350183"/>
          </a:xfrm>
          <a:prstGeom prst="rect">
            <a:avLst/>
          </a:prstGeom>
        </p:spPr>
        <p:txBody>
          <a:bodyPr vert="horz" wrap="square" lIns="0" tIns="11516" rIns="0" bIns="0" rtlCol="0">
            <a:spAutoFit/>
          </a:bodyPr>
          <a:lstStyle/>
          <a:p>
            <a:pPr marL="11516">
              <a:spcBef>
                <a:spcPts val="91"/>
              </a:spcBef>
            </a:pPr>
            <a:r>
              <a:rPr sz="2200" spc="-23" dirty="0">
                <a:cs typeface="Calibri"/>
              </a:rPr>
              <a:t>Variation </a:t>
            </a:r>
            <a:r>
              <a:rPr sz="2200" spc="-5" dirty="0">
                <a:cs typeface="Calibri"/>
              </a:rPr>
              <a:t>sur</a:t>
            </a:r>
            <a:r>
              <a:rPr sz="2200" spc="-23" dirty="0">
                <a:cs typeface="Calibri"/>
              </a:rPr>
              <a:t> </a:t>
            </a:r>
            <a:r>
              <a:rPr sz="2200" spc="-5" dirty="0">
                <a:cs typeface="Calibri"/>
              </a:rPr>
              <a:t>un</a:t>
            </a:r>
            <a:r>
              <a:rPr sz="2200" spc="-18" dirty="0">
                <a:cs typeface="Calibri"/>
              </a:rPr>
              <a:t> </a:t>
            </a:r>
            <a:r>
              <a:rPr sz="2200" spc="-9" dirty="0">
                <a:cs typeface="Calibri"/>
              </a:rPr>
              <a:t>concept</a:t>
            </a:r>
            <a:r>
              <a:rPr sz="2200" spc="-23" dirty="0">
                <a:cs typeface="Calibri"/>
              </a:rPr>
              <a:t> </a:t>
            </a:r>
            <a:r>
              <a:rPr sz="2200" dirty="0">
                <a:cs typeface="Calibri"/>
              </a:rPr>
              <a:t>:</a:t>
            </a:r>
          </a:p>
        </p:txBody>
      </p:sp>
      <p:sp>
        <p:nvSpPr>
          <p:cNvPr id="8" name="object 8"/>
          <p:cNvSpPr txBox="1"/>
          <p:nvPr/>
        </p:nvSpPr>
        <p:spPr>
          <a:xfrm>
            <a:off x="638585" y="4182296"/>
            <a:ext cx="123801" cy="165068"/>
          </a:xfrm>
          <a:prstGeom prst="rect">
            <a:avLst/>
          </a:prstGeom>
        </p:spPr>
        <p:txBody>
          <a:bodyPr vert="horz" wrap="square" lIns="0" tIns="11516" rIns="0" bIns="0" rtlCol="0">
            <a:spAutoFit/>
          </a:bodyPr>
          <a:lstStyle/>
          <a:p>
            <a:pPr marL="11516">
              <a:spcBef>
                <a:spcPts val="91"/>
              </a:spcBef>
            </a:pPr>
            <a:r>
              <a:rPr sz="997" dirty="0">
                <a:latin typeface="Lucida Sans Unicode"/>
                <a:cs typeface="Lucida Sans Unicode"/>
              </a:rPr>
              <a:t>●</a:t>
            </a:r>
            <a:endParaRPr sz="997">
              <a:latin typeface="Lucida Sans Unicode"/>
              <a:cs typeface="Lucida Sans Unicode"/>
            </a:endParaRPr>
          </a:p>
        </p:txBody>
      </p:sp>
      <p:sp>
        <p:nvSpPr>
          <p:cNvPr id="9" name="object 9"/>
          <p:cNvSpPr txBox="1"/>
          <p:nvPr/>
        </p:nvSpPr>
        <p:spPr>
          <a:xfrm>
            <a:off x="932068" y="4087942"/>
            <a:ext cx="2887155" cy="350183"/>
          </a:xfrm>
          <a:prstGeom prst="rect">
            <a:avLst/>
          </a:prstGeom>
        </p:spPr>
        <p:txBody>
          <a:bodyPr vert="horz" wrap="square" lIns="0" tIns="11516" rIns="0" bIns="0" rtlCol="0">
            <a:spAutoFit/>
          </a:bodyPr>
          <a:lstStyle/>
          <a:p>
            <a:pPr marL="11516">
              <a:spcBef>
                <a:spcPts val="91"/>
              </a:spcBef>
            </a:pPr>
            <a:r>
              <a:rPr sz="2200" spc="-23" dirty="0">
                <a:cs typeface="Calibri"/>
              </a:rPr>
              <a:t>Variation</a:t>
            </a:r>
            <a:r>
              <a:rPr sz="2200" spc="-18" dirty="0">
                <a:cs typeface="Calibri"/>
              </a:rPr>
              <a:t> </a:t>
            </a:r>
            <a:r>
              <a:rPr sz="2200" spc="-5" dirty="0">
                <a:cs typeface="Calibri"/>
              </a:rPr>
              <a:t>sur</a:t>
            </a:r>
            <a:r>
              <a:rPr sz="2200" spc="-14" dirty="0">
                <a:cs typeface="Calibri"/>
              </a:rPr>
              <a:t> </a:t>
            </a:r>
            <a:r>
              <a:rPr sz="2200" spc="-9" dirty="0">
                <a:cs typeface="Calibri"/>
              </a:rPr>
              <a:t>une méthode</a:t>
            </a:r>
            <a:r>
              <a:rPr sz="2200" spc="-14" dirty="0">
                <a:cs typeface="Calibri"/>
              </a:rPr>
              <a:t> </a:t>
            </a:r>
            <a:r>
              <a:rPr sz="2200" dirty="0">
                <a:cs typeface="Calibri"/>
              </a:rPr>
              <a:t>:</a:t>
            </a:r>
          </a:p>
        </p:txBody>
      </p:sp>
      <p:graphicFrame>
        <p:nvGraphicFramePr>
          <p:cNvPr id="10" name="object 10"/>
          <p:cNvGraphicFramePr>
            <a:graphicFrameLocks noGrp="1"/>
          </p:cNvGraphicFramePr>
          <p:nvPr>
            <p:extLst>
              <p:ext uri="{D42A27DB-BD31-4B8C-83A1-F6EECF244321}">
                <p14:modId xmlns:p14="http://schemas.microsoft.com/office/powerpoint/2010/main" val="3407720699"/>
              </p:ext>
            </p:extLst>
          </p:nvPr>
        </p:nvGraphicFramePr>
        <p:xfrm>
          <a:off x="4283968" y="2348880"/>
          <a:ext cx="2487537" cy="827976"/>
        </p:xfrm>
        <a:graphic>
          <a:graphicData uri="http://schemas.openxmlformats.org/drawingml/2006/table">
            <a:tbl>
              <a:tblPr firstRow="1" bandRow="1">
                <a:tableStyleId>{2D5ABB26-0587-4C30-8999-92F81FD0307C}</a:tableStyleId>
              </a:tblPr>
              <a:tblGrid>
                <a:gridCol w="2487537">
                  <a:extLst>
                    <a:ext uri="{9D8B030D-6E8A-4147-A177-3AD203B41FA5}">
                      <a16:colId xmlns:a16="http://schemas.microsoft.com/office/drawing/2014/main" xmlns="" val="20000"/>
                    </a:ext>
                  </a:extLst>
                </a:gridCol>
              </a:tblGrid>
              <a:tr h="444957">
                <a:tc>
                  <a:txBody>
                    <a:bodyPr/>
                    <a:lstStyle/>
                    <a:p>
                      <a:pPr algn="ctr">
                        <a:lnSpc>
                          <a:spcPts val="1964"/>
                        </a:lnSpc>
                      </a:pPr>
                      <a:r>
                        <a:rPr sz="1600" spc="-10" dirty="0">
                          <a:latin typeface="Calibri"/>
                          <a:cs typeface="Calibri"/>
                        </a:rPr>
                        <a:t>&lt;&lt;abstract&gt;&gt;</a:t>
                      </a:r>
                      <a:endParaRPr sz="1600">
                        <a:latin typeface="Calibri"/>
                        <a:cs typeface="Calibri"/>
                      </a:endParaRPr>
                    </a:p>
                    <a:p>
                      <a:pPr algn="ctr">
                        <a:lnSpc>
                          <a:spcPts val="1800"/>
                        </a:lnSpc>
                      </a:pPr>
                      <a:r>
                        <a:rPr sz="1600" b="1" spc="-15" dirty="0">
                          <a:latin typeface="Calibri"/>
                          <a:cs typeface="Calibri"/>
                        </a:rPr>
                        <a:t>Canard</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47441">
                <a:tc>
                  <a:txBody>
                    <a:bodyPr/>
                    <a:lstStyle/>
                    <a:p>
                      <a:pPr>
                        <a:lnSpc>
                          <a:spcPct val="100000"/>
                        </a:lnSpc>
                      </a:pPr>
                      <a:endParaRPr sz="1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11" name="object 11"/>
          <p:cNvGrpSpPr/>
          <p:nvPr/>
        </p:nvGrpSpPr>
        <p:grpSpPr>
          <a:xfrm>
            <a:off x="3840298" y="3162890"/>
            <a:ext cx="1746458" cy="878699"/>
            <a:chOff x="4181195" y="3187453"/>
            <a:chExt cx="1925955" cy="969010"/>
          </a:xfrm>
        </p:grpSpPr>
        <p:sp>
          <p:nvSpPr>
            <p:cNvPr id="12" name="object 12"/>
            <p:cNvSpPr/>
            <p:nvPr/>
          </p:nvSpPr>
          <p:spPr>
            <a:xfrm>
              <a:off x="4771085" y="3273851"/>
              <a:ext cx="630555" cy="370840"/>
            </a:xfrm>
            <a:custGeom>
              <a:avLst/>
              <a:gdLst/>
              <a:ahLst/>
              <a:cxnLst/>
              <a:rect l="l" t="t" r="r" b="b"/>
              <a:pathLst>
                <a:path w="630554" h="370839">
                  <a:moveTo>
                    <a:pt x="0" y="370801"/>
                  </a:moveTo>
                  <a:lnTo>
                    <a:pt x="629996" y="0"/>
                  </a:lnTo>
                </a:path>
              </a:pathLst>
            </a:custGeom>
            <a:ln w="18359">
              <a:solidFill>
                <a:srgbClr val="000000"/>
              </a:solidFill>
            </a:ln>
          </p:spPr>
          <p:txBody>
            <a:bodyPr wrap="square" lIns="0" tIns="0" rIns="0" bIns="0" rtlCol="0"/>
            <a:lstStyle/>
            <a:p>
              <a:endParaRPr sz="1632"/>
            </a:p>
          </p:txBody>
        </p:sp>
        <p:pic>
          <p:nvPicPr>
            <p:cNvPr id="13" name="object 13"/>
            <p:cNvPicPr/>
            <p:nvPr/>
          </p:nvPicPr>
          <p:blipFill>
            <a:blip r:embed="rId2" cstate="print"/>
            <a:stretch>
              <a:fillRect/>
            </a:stretch>
          </p:blipFill>
          <p:spPr>
            <a:xfrm>
              <a:off x="5344198" y="3187453"/>
              <a:ext cx="204127" cy="171348"/>
            </a:xfrm>
            <a:prstGeom prst="rect">
              <a:avLst/>
            </a:prstGeom>
          </p:spPr>
        </p:pic>
        <p:sp>
          <p:nvSpPr>
            <p:cNvPr id="14" name="object 14"/>
            <p:cNvSpPr/>
            <p:nvPr/>
          </p:nvSpPr>
          <p:spPr>
            <a:xfrm>
              <a:off x="4190403" y="3358090"/>
              <a:ext cx="1824989" cy="789305"/>
            </a:xfrm>
            <a:custGeom>
              <a:avLst/>
              <a:gdLst/>
              <a:ahLst/>
              <a:cxnLst/>
              <a:rect l="l" t="t" r="r" b="b"/>
              <a:pathLst>
                <a:path w="1824989" h="789304">
                  <a:moveTo>
                    <a:pt x="587514" y="789114"/>
                  </a:moveTo>
                  <a:lnTo>
                    <a:pt x="0" y="789114"/>
                  </a:lnTo>
                  <a:lnTo>
                    <a:pt x="0" y="286194"/>
                  </a:lnTo>
                  <a:lnTo>
                    <a:pt x="1174673" y="286194"/>
                  </a:lnTo>
                  <a:lnTo>
                    <a:pt x="1174673" y="789114"/>
                  </a:lnTo>
                  <a:lnTo>
                    <a:pt x="587514" y="789114"/>
                  </a:lnTo>
                  <a:close/>
                </a:path>
                <a:path w="1824989" h="789304">
                  <a:moveTo>
                    <a:pt x="1824837" y="469442"/>
                  </a:moveTo>
                  <a:lnTo>
                    <a:pt x="1824837" y="0"/>
                  </a:lnTo>
                </a:path>
              </a:pathLst>
            </a:custGeom>
            <a:ln w="18359">
              <a:solidFill>
                <a:srgbClr val="000000"/>
              </a:solidFill>
            </a:ln>
          </p:spPr>
          <p:txBody>
            <a:bodyPr wrap="square" lIns="0" tIns="0" rIns="0" bIns="0" rtlCol="0"/>
            <a:lstStyle/>
            <a:p>
              <a:endParaRPr sz="1632"/>
            </a:p>
          </p:txBody>
        </p:sp>
        <p:pic>
          <p:nvPicPr>
            <p:cNvPr id="15" name="object 15"/>
            <p:cNvPicPr/>
            <p:nvPr/>
          </p:nvPicPr>
          <p:blipFill>
            <a:blip r:embed="rId3" cstate="print"/>
            <a:stretch>
              <a:fillRect/>
            </a:stretch>
          </p:blipFill>
          <p:spPr>
            <a:xfrm>
              <a:off x="5923800" y="3187453"/>
              <a:ext cx="182880" cy="182880"/>
            </a:xfrm>
            <a:prstGeom prst="rect">
              <a:avLst/>
            </a:prstGeom>
          </p:spPr>
        </p:pic>
      </p:grpSp>
      <p:grpSp>
        <p:nvGrpSpPr>
          <p:cNvPr id="16" name="object 16"/>
          <p:cNvGrpSpPr/>
          <p:nvPr/>
        </p:nvGrpSpPr>
        <p:grpSpPr>
          <a:xfrm>
            <a:off x="5950651" y="3162890"/>
            <a:ext cx="713439" cy="464686"/>
            <a:chOff x="6508445" y="3187453"/>
            <a:chExt cx="786765" cy="512445"/>
          </a:xfrm>
        </p:grpSpPr>
        <p:sp>
          <p:nvSpPr>
            <p:cNvPr id="17" name="object 17"/>
            <p:cNvSpPr/>
            <p:nvPr/>
          </p:nvSpPr>
          <p:spPr>
            <a:xfrm>
              <a:off x="6651714" y="3280328"/>
              <a:ext cx="634365" cy="410209"/>
            </a:xfrm>
            <a:custGeom>
              <a:avLst/>
              <a:gdLst/>
              <a:ahLst/>
              <a:cxnLst/>
              <a:rect l="l" t="t" r="r" b="b"/>
              <a:pathLst>
                <a:path w="634365" h="410210">
                  <a:moveTo>
                    <a:pt x="633971" y="410044"/>
                  </a:moveTo>
                  <a:lnTo>
                    <a:pt x="0" y="0"/>
                  </a:lnTo>
                </a:path>
              </a:pathLst>
            </a:custGeom>
            <a:ln w="18359">
              <a:solidFill>
                <a:srgbClr val="000000"/>
              </a:solidFill>
            </a:ln>
          </p:spPr>
          <p:txBody>
            <a:bodyPr wrap="square" lIns="0" tIns="0" rIns="0" bIns="0" rtlCol="0"/>
            <a:lstStyle/>
            <a:p>
              <a:endParaRPr sz="1632"/>
            </a:p>
          </p:txBody>
        </p:sp>
        <p:pic>
          <p:nvPicPr>
            <p:cNvPr id="18" name="object 18"/>
            <p:cNvPicPr/>
            <p:nvPr/>
          </p:nvPicPr>
          <p:blipFill>
            <a:blip r:embed="rId4" cstate="print"/>
            <a:stretch>
              <a:fillRect/>
            </a:stretch>
          </p:blipFill>
          <p:spPr>
            <a:xfrm>
              <a:off x="6508445" y="3187453"/>
              <a:ext cx="203034" cy="176034"/>
            </a:xfrm>
            <a:prstGeom prst="rect">
              <a:avLst/>
            </a:prstGeom>
          </p:spPr>
        </p:pic>
      </p:grpSp>
      <p:sp>
        <p:nvSpPr>
          <p:cNvPr id="19" name="object 19"/>
          <p:cNvSpPr txBox="1"/>
          <p:nvPr/>
        </p:nvSpPr>
        <p:spPr>
          <a:xfrm>
            <a:off x="3856972" y="3563994"/>
            <a:ext cx="1048566" cy="262787"/>
          </a:xfrm>
          <a:prstGeom prst="rect">
            <a:avLst/>
          </a:prstGeom>
        </p:spPr>
        <p:txBody>
          <a:bodyPr vert="horz" wrap="square" lIns="0" tIns="11516" rIns="0" bIns="0" rtlCol="0">
            <a:spAutoFit/>
          </a:bodyPr>
          <a:lstStyle/>
          <a:p>
            <a:pPr marL="80615">
              <a:spcBef>
                <a:spcPts val="91"/>
              </a:spcBef>
            </a:pPr>
            <a:r>
              <a:rPr sz="1632" b="1" spc="-27" dirty="0">
                <a:latin typeface="Calibri"/>
                <a:cs typeface="Calibri"/>
              </a:rPr>
              <a:t>TeteRouge</a:t>
            </a:r>
            <a:endParaRPr sz="1632">
              <a:latin typeface="Calibri"/>
              <a:cs typeface="Calibri"/>
            </a:endParaRPr>
          </a:p>
        </p:txBody>
      </p:sp>
      <p:grpSp>
        <p:nvGrpSpPr>
          <p:cNvPr id="20" name="object 20"/>
          <p:cNvGrpSpPr/>
          <p:nvPr/>
        </p:nvGrpSpPr>
        <p:grpSpPr>
          <a:xfrm>
            <a:off x="3848394" y="3568796"/>
            <a:ext cx="2028033" cy="472746"/>
            <a:chOff x="4190123" y="3635077"/>
            <a:chExt cx="2236470" cy="521334"/>
          </a:xfrm>
        </p:grpSpPr>
        <p:sp>
          <p:nvSpPr>
            <p:cNvPr id="21" name="object 21"/>
            <p:cNvSpPr/>
            <p:nvPr/>
          </p:nvSpPr>
          <p:spPr>
            <a:xfrm>
              <a:off x="4190758" y="3918973"/>
              <a:ext cx="1174750" cy="108585"/>
            </a:xfrm>
            <a:custGeom>
              <a:avLst/>
              <a:gdLst/>
              <a:ahLst/>
              <a:cxnLst/>
              <a:rect l="l" t="t" r="r" b="b"/>
              <a:pathLst>
                <a:path w="1174750" h="108585">
                  <a:moveTo>
                    <a:pt x="0" y="0"/>
                  </a:moveTo>
                  <a:lnTo>
                    <a:pt x="1174686" y="0"/>
                  </a:lnTo>
                </a:path>
                <a:path w="1174750" h="108585">
                  <a:moveTo>
                    <a:pt x="0" y="107988"/>
                  </a:moveTo>
                  <a:lnTo>
                    <a:pt x="1174686" y="107988"/>
                  </a:lnTo>
                </a:path>
              </a:pathLst>
            </a:custGeom>
            <a:ln w="3175">
              <a:solidFill>
                <a:srgbClr val="000000"/>
              </a:solidFill>
            </a:ln>
          </p:spPr>
          <p:txBody>
            <a:bodyPr wrap="square" lIns="0" tIns="0" rIns="0" bIns="0" rtlCol="0"/>
            <a:lstStyle/>
            <a:p>
              <a:endParaRPr sz="1632"/>
            </a:p>
          </p:txBody>
        </p:sp>
        <p:sp>
          <p:nvSpPr>
            <p:cNvPr id="22" name="object 22"/>
            <p:cNvSpPr/>
            <p:nvPr/>
          </p:nvSpPr>
          <p:spPr>
            <a:xfrm>
              <a:off x="5522760" y="3644284"/>
              <a:ext cx="894715" cy="502920"/>
            </a:xfrm>
            <a:custGeom>
              <a:avLst/>
              <a:gdLst/>
              <a:ahLst/>
              <a:cxnLst/>
              <a:rect l="l" t="t" r="r" b="b"/>
              <a:pathLst>
                <a:path w="894714" h="502920">
                  <a:moveTo>
                    <a:pt x="894245" y="0"/>
                  </a:moveTo>
                  <a:lnTo>
                    <a:pt x="0" y="0"/>
                  </a:lnTo>
                  <a:lnTo>
                    <a:pt x="0" y="502920"/>
                  </a:lnTo>
                  <a:lnTo>
                    <a:pt x="447116" y="502920"/>
                  </a:lnTo>
                  <a:lnTo>
                    <a:pt x="894245" y="502920"/>
                  </a:lnTo>
                  <a:lnTo>
                    <a:pt x="894245" y="0"/>
                  </a:lnTo>
                  <a:close/>
                </a:path>
              </a:pathLst>
            </a:custGeom>
            <a:solidFill>
              <a:srgbClr val="FFFFFF"/>
            </a:solidFill>
          </p:spPr>
          <p:txBody>
            <a:bodyPr wrap="square" lIns="0" tIns="0" rIns="0" bIns="0" rtlCol="0"/>
            <a:lstStyle/>
            <a:p>
              <a:endParaRPr sz="1632"/>
            </a:p>
          </p:txBody>
        </p:sp>
        <p:sp>
          <p:nvSpPr>
            <p:cNvPr id="23" name="object 23"/>
            <p:cNvSpPr/>
            <p:nvPr/>
          </p:nvSpPr>
          <p:spPr>
            <a:xfrm>
              <a:off x="5522760" y="3644284"/>
              <a:ext cx="894715" cy="502920"/>
            </a:xfrm>
            <a:custGeom>
              <a:avLst/>
              <a:gdLst/>
              <a:ahLst/>
              <a:cxnLst/>
              <a:rect l="l" t="t" r="r" b="b"/>
              <a:pathLst>
                <a:path w="894714" h="502920">
                  <a:moveTo>
                    <a:pt x="447116" y="502920"/>
                  </a:moveTo>
                  <a:lnTo>
                    <a:pt x="0" y="502920"/>
                  </a:lnTo>
                  <a:lnTo>
                    <a:pt x="0" y="0"/>
                  </a:lnTo>
                  <a:lnTo>
                    <a:pt x="894245" y="0"/>
                  </a:lnTo>
                  <a:lnTo>
                    <a:pt x="894245" y="502920"/>
                  </a:lnTo>
                  <a:lnTo>
                    <a:pt x="447116" y="502920"/>
                  </a:lnTo>
                  <a:close/>
                </a:path>
              </a:pathLst>
            </a:custGeom>
            <a:ln w="18359">
              <a:solidFill>
                <a:srgbClr val="000000"/>
              </a:solidFill>
            </a:ln>
          </p:spPr>
          <p:txBody>
            <a:bodyPr wrap="square" lIns="0" tIns="0" rIns="0" bIns="0" rtlCol="0"/>
            <a:lstStyle/>
            <a:p>
              <a:endParaRPr sz="1632"/>
            </a:p>
          </p:txBody>
        </p:sp>
      </p:grpSp>
      <p:sp>
        <p:nvSpPr>
          <p:cNvPr id="24" name="object 24"/>
          <p:cNvSpPr txBox="1"/>
          <p:nvPr/>
        </p:nvSpPr>
        <p:spPr>
          <a:xfrm>
            <a:off x="5135419" y="3563994"/>
            <a:ext cx="657009" cy="262787"/>
          </a:xfrm>
          <a:prstGeom prst="rect">
            <a:avLst/>
          </a:prstGeom>
        </p:spPr>
        <p:txBody>
          <a:bodyPr vert="horz" wrap="square" lIns="0" tIns="11516" rIns="0" bIns="0" rtlCol="0">
            <a:spAutoFit/>
          </a:bodyPr>
          <a:lstStyle/>
          <a:p>
            <a:pPr marL="11516">
              <a:spcBef>
                <a:spcPts val="91"/>
              </a:spcBef>
            </a:pPr>
            <a:r>
              <a:rPr sz="1632" b="1" spc="-5" dirty="0">
                <a:latin typeface="Calibri"/>
                <a:cs typeface="Calibri"/>
              </a:rPr>
              <a:t>C</a:t>
            </a:r>
            <a:r>
              <a:rPr sz="1632" b="1" dirty="0">
                <a:latin typeface="Calibri"/>
                <a:cs typeface="Calibri"/>
              </a:rPr>
              <a:t>o</a:t>
            </a:r>
            <a:r>
              <a:rPr sz="1632" b="1" spc="-5" dirty="0">
                <a:latin typeface="Calibri"/>
                <a:cs typeface="Calibri"/>
              </a:rPr>
              <a:t>l</a:t>
            </a:r>
            <a:r>
              <a:rPr sz="1632" b="1" spc="-86" dirty="0">
                <a:latin typeface="Calibri"/>
                <a:cs typeface="Calibri"/>
              </a:rPr>
              <a:t>V</a:t>
            </a:r>
            <a:r>
              <a:rPr sz="1632" b="1" spc="9" dirty="0">
                <a:latin typeface="Calibri"/>
                <a:cs typeface="Calibri"/>
              </a:rPr>
              <a:t>e</a:t>
            </a:r>
            <a:r>
              <a:rPr sz="1632" b="1" spc="-9" dirty="0">
                <a:latin typeface="Calibri"/>
                <a:cs typeface="Calibri"/>
              </a:rPr>
              <a:t>r</a:t>
            </a:r>
            <a:r>
              <a:rPr sz="1632" b="1" dirty="0">
                <a:latin typeface="Calibri"/>
                <a:cs typeface="Calibri"/>
              </a:rPr>
              <a:t>t</a:t>
            </a:r>
            <a:endParaRPr sz="1632">
              <a:latin typeface="Calibri"/>
              <a:cs typeface="Calibri"/>
            </a:endParaRPr>
          </a:p>
        </p:txBody>
      </p:sp>
      <p:sp>
        <p:nvSpPr>
          <p:cNvPr id="25" name="object 25"/>
          <p:cNvSpPr/>
          <p:nvPr/>
        </p:nvSpPr>
        <p:spPr>
          <a:xfrm>
            <a:off x="5056831" y="3826233"/>
            <a:ext cx="811328" cy="98465"/>
          </a:xfrm>
          <a:custGeom>
            <a:avLst/>
            <a:gdLst/>
            <a:ahLst/>
            <a:cxnLst/>
            <a:rect l="l" t="t" r="r" b="b"/>
            <a:pathLst>
              <a:path w="894714" h="108585">
                <a:moveTo>
                  <a:pt x="0" y="0"/>
                </a:moveTo>
                <a:lnTo>
                  <a:pt x="894245" y="0"/>
                </a:lnTo>
              </a:path>
              <a:path w="894714" h="108585">
                <a:moveTo>
                  <a:pt x="0" y="107988"/>
                </a:moveTo>
                <a:lnTo>
                  <a:pt x="894245" y="107988"/>
                </a:lnTo>
              </a:path>
            </a:pathLst>
          </a:custGeom>
          <a:ln w="3175">
            <a:solidFill>
              <a:srgbClr val="000000"/>
            </a:solidFill>
          </a:ln>
        </p:spPr>
        <p:txBody>
          <a:bodyPr wrap="square" lIns="0" tIns="0" rIns="0" bIns="0" rtlCol="0"/>
          <a:lstStyle/>
          <a:p>
            <a:endParaRPr sz="1632"/>
          </a:p>
        </p:txBody>
      </p:sp>
      <p:sp>
        <p:nvSpPr>
          <p:cNvPr id="26" name="object 26"/>
          <p:cNvSpPr/>
          <p:nvPr/>
        </p:nvSpPr>
        <p:spPr>
          <a:xfrm>
            <a:off x="6003200" y="3577145"/>
            <a:ext cx="971406" cy="456048"/>
          </a:xfrm>
          <a:custGeom>
            <a:avLst/>
            <a:gdLst/>
            <a:ahLst/>
            <a:cxnLst/>
            <a:rect l="l" t="t" r="r" b="b"/>
            <a:pathLst>
              <a:path w="1071245" h="502920">
                <a:moveTo>
                  <a:pt x="1071003" y="0"/>
                </a:moveTo>
                <a:lnTo>
                  <a:pt x="0" y="0"/>
                </a:lnTo>
                <a:lnTo>
                  <a:pt x="0" y="502920"/>
                </a:lnTo>
                <a:lnTo>
                  <a:pt x="535686" y="502920"/>
                </a:lnTo>
                <a:lnTo>
                  <a:pt x="1071003" y="502920"/>
                </a:lnTo>
                <a:lnTo>
                  <a:pt x="1071003" y="0"/>
                </a:lnTo>
                <a:close/>
              </a:path>
            </a:pathLst>
          </a:custGeom>
          <a:solidFill>
            <a:srgbClr val="FFFFFF"/>
          </a:solidFill>
        </p:spPr>
        <p:txBody>
          <a:bodyPr wrap="square" lIns="0" tIns="0" rIns="0" bIns="0" rtlCol="0"/>
          <a:lstStyle/>
          <a:p>
            <a:endParaRPr sz="1632"/>
          </a:p>
        </p:txBody>
      </p:sp>
      <p:graphicFrame>
        <p:nvGraphicFramePr>
          <p:cNvPr id="27" name="object 27"/>
          <p:cNvGraphicFramePr>
            <a:graphicFrameLocks noGrp="1"/>
          </p:cNvGraphicFramePr>
          <p:nvPr>
            <p:extLst>
              <p:ext uri="{D42A27DB-BD31-4B8C-83A1-F6EECF244321}">
                <p14:modId xmlns:p14="http://schemas.microsoft.com/office/powerpoint/2010/main" val="1588760268"/>
              </p:ext>
            </p:extLst>
          </p:nvPr>
        </p:nvGraphicFramePr>
        <p:xfrm>
          <a:off x="5994876" y="3568822"/>
          <a:ext cx="971406" cy="460579"/>
        </p:xfrm>
        <a:graphic>
          <a:graphicData uri="http://schemas.openxmlformats.org/drawingml/2006/table">
            <a:tbl>
              <a:tblPr firstRow="1" bandRow="1">
                <a:tableStyleId>{2D5ABB26-0587-4C30-8999-92F81FD0307C}</a:tableStyleId>
              </a:tblPr>
              <a:tblGrid>
                <a:gridCol w="971406">
                  <a:extLst>
                    <a:ext uri="{9D8B030D-6E8A-4147-A177-3AD203B41FA5}">
                      <a16:colId xmlns:a16="http://schemas.microsoft.com/office/drawing/2014/main" xmlns="" val="20000"/>
                    </a:ext>
                  </a:extLst>
                </a:gridCol>
              </a:tblGrid>
              <a:tr h="249087">
                <a:tc>
                  <a:txBody>
                    <a:bodyPr/>
                    <a:lstStyle/>
                    <a:p>
                      <a:pPr marL="98425">
                        <a:lnSpc>
                          <a:spcPts val="2065"/>
                        </a:lnSpc>
                      </a:pPr>
                      <a:r>
                        <a:rPr sz="1600" b="1" spc="-10" dirty="0">
                          <a:latin typeface="Calibri"/>
                          <a:cs typeface="Calibri"/>
                        </a:rPr>
                        <a:t>Plastique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24">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09036">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28" name="object 28"/>
          <p:cNvGraphicFramePr>
            <a:graphicFrameLocks noGrp="1"/>
          </p:cNvGraphicFramePr>
          <p:nvPr>
            <p:extLst>
              <p:ext uri="{D42A27DB-BD31-4B8C-83A1-F6EECF244321}">
                <p14:modId xmlns:p14="http://schemas.microsoft.com/office/powerpoint/2010/main" val="753848993"/>
              </p:ext>
            </p:extLst>
          </p:nvPr>
        </p:nvGraphicFramePr>
        <p:xfrm>
          <a:off x="2777409" y="4539352"/>
          <a:ext cx="1396360" cy="834154"/>
        </p:xfrm>
        <a:graphic>
          <a:graphicData uri="http://schemas.openxmlformats.org/drawingml/2006/table">
            <a:tbl>
              <a:tblPr firstRow="1" bandRow="1">
                <a:tableStyleId>{2D5ABB26-0587-4C30-8999-92F81FD0307C}</a:tableStyleId>
              </a:tblPr>
              <a:tblGrid>
                <a:gridCol w="1396360">
                  <a:extLst>
                    <a:ext uri="{9D8B030D-6E8A-4147-A177-3AD203B41FA5}">
                      <a16:colId xmlns:a16="http://schemas.microsoft.com/office/drawing/2014/main" xmlns="" val="20000"/>
                    </a:ext>
                  </a:extLst>
                </a:gridCol>
              </a:tblGrid>
              <a:tr h="444946">
                <a:tc>
                  <a:txBody>
                    <a:bodyPr/>
                    <a:lstStyle/>
                    <a:p>
                      <a:pPr algn="ctr">
                        <a:lnSpc>
                          <a:spcPts val="1964"/>
                        </a:lnSpc>
                      </a:pPr>
                      <a:r>
                        <a:rPr sz="1600" spc="-10" dirty="0">
                          <a:latin typeface="Calibri"/>
                          <a:cs typeface="Calibri"/>
                        </a:rPr>
                        <a:t>&lt;&lt;abstract&gt;&gt;</a:t>
                      </a:r>
                      <a:endParaRPr sz="1600">
                        <a:latin typeface="Calibri"/>
                        <a:cs typeface="Calibri"/>
                      </a:endParaRPr>
                    </a:p>
                    <a:p>
                      <a:pPr algn="ctr">
                        <a:lnSpc>
                          <a:spcPts val="1800"/>
                        </a:lnSpc>
                      </a:pPr>
                      <a:r>
                        <a:rPr sz="1600" b="1" spc="-10" dirty="0">
                          <a:latin typeface="Calibri"/>
                          <a:cs typeface="Calibri"/>
                        </a:rPr>
                        <a:t>Canard</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47451">
                <a:tc>
                  <a:txBody>
                    <a:bodyPr/>
                    <a:lstStyle/>
                    <a:p>
                      <a:pPr marL="99695">
                        <a:lnSpc>
                          <a:spcPts val="2050"/>
                        </a:lnSpc>
                      </a:pPr>
                      <a:r>
                        <a:rPr sz="1600" dirty="0">
                          <a:latin typeface="Calibri"/>
                          <a:cs typeface="Calibri"/>
                        </a:rPr>
                        <a:t>+</a:t>
                      </a:r>
                      <a:r>
                        <a:rPr sz="1600" spc="-35" dirty="0">
                          <a:latin typeface="Calibri"/>
                          <a:cs typeface="Calibri"/>
                        </a:rPr>
                        <a:t> </a:t>
                      </a:r>
                      <a:r>
                        <a:rPr sz="1600" spc="-10" dirty="0">
                          <a:latin typeface="Calibri"/>
                          <a:cs typeface="Calibri"/>
                        </a:rPr>
                        <a:t>cancancer()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29" name="object 29"/>
          <p:cNvGrpSpPr/>
          <p:nvPr/>
        </p:nvGrpSpPr>
        <p:grpSpPr>
          <a:xfrm>
            <a:off x="5425230" y="5353350"/>
            <a:ext cx="713439" cy="423227"/>
            <a:chOff x="5929022" y="5603044"/>
            <a:chExt cx="786765" cy="466725"/>
          </a:xfrm>
        </p:grpSpPr>
        <p:sp>
          <p:nvSpPr>
            <p:cNvPr id="30" name="object 30"/>
            <p:cNvSpPr/>
            <p:nvPr/>
          </p:nvSpPr>
          <p:spPr>
            <a:xfrm>
              <a:off x="5938202" y="5711768"/>
              <a:ext cx="592455" cy="348615"/>
            </a:xfrm>
            <a:custGeom>
              <a:avLst/>
              <a:gdLst/>
              <a:ahLst/>
              <a:cxnLst/>
              <a:rect l="l" t="t" r="r" b="b"/>
              <a:pathLst>
                <a:path w="592454" h="348614">
                  <a:moveTo>
                    <a:pt x="0" y="348475"/>
                  </a:moveTo>
                  <a:lnTo>
                    <a:pt x="31318" y="330123"/>
                  </a:lnTo>
                </a:path>
                <a:path w="592454" h="348614">
                  <a:moveTo>
                    <a:pt x="62280" y="311759"/>
                  </a:moveTo>
                  <a:lnTo>
                    <a:pt x="93599" y="293395"/>
                  </a:lnTo>
                </a:path>
                <a:path w="592454" h="348614">
                  <a:moveTo>
                    <a:pt x="124561" y="275043"/>
                  </a:moveTo>
                  <a:lnTo>
                    <a:pt x="155879" y="256679"/>
                  </a:lnTo>
                </a:path>
                <a:path w="592454" h="348614">
                  <a:moveTo>
                    <a:pt x="187198" y="238315"/>
                  </a:moveTo>
                  <a:lnTo>
                    <a:pt x="218160" y="219963"/>
                  </a:lnTo>
                </a:path>
                <a:path w="592454" h="348614">
                  <a:moveTo>
                    <a:pt x="249478" y="201599"/>
                  </a:moveTo>
                  <a:lnTo>
                    <a:pt x="280441" y="183603"/>
                  </a:lnTo>
                </a:path>
                <a:path w="592454" h="348614">
                  <a:moveTo>
                    <a:pt x="311759" y="165239"/>
                  </a:moveTo>
                  <a:lnTo>
                    <a:pt x="343077" y="146875"/>
                  </a:lnTo>
                </a:path>
                <a:path w="592454" h="348614">
                  <a:moveTo>
                    <a:pt x="374040" y="128523"/>
                  </a:moveTo>
                  <a:lnTo>
                    <a:pt x="405358" y="110159"/>
                  </a:lnTo>
                </a:path>
                <a:path w="592454" h="348614">
                  <a:moveTo>
                    <a:pt x="436321" y="91795"/>
                  </a:moveTo>
                  <a:lnTo>
                    <a:pt x="467639" y="73444"/>
                  </a:lnTo>
                </a:path>
                <a:path w="592454" h="348614">
                  <a:moveTo>
                    <a:pt x="498957" y="55079"/>
                  </a:moveTo>
                  <a:lnTo>
                    <a:pt x="529920" y="36715"/>
                  </a:lnTo>
                </a:path>
                <a:path w="592454" h="348614">
                  <a:moveTo>
                    <a:pt x="561238" y="18364"/>
                  </a:moveTo>
                  <a:lnTo>
                    <a:pt x="592201" y="0"/>
                  </a:lnTo>
                </a:path>
              </a:pathLst>
            </a:custGeom>
            <a:ln w="18359">
              <a:solidFill>
                <a:srgbClr val="000000"/>
              </a:solidFill>
            </a:ln>
          </p:spPr>
          <p:txBody>
            <a:bodyPr wrap="square" lIns="0" tIns="0" rIns="0" bIns="0" rtlCol="0"/>
            <a:lstStyle/>
            <a:p>
              <a:endParaRPr sz="1632"/>
            </a:p>
          </p:txBody>
        </p:sp>
        <p:sp>
          <p:nvSpPr>
            <p:cNvPr id="31" name="object 31"/>
            <p:cNvSpPr/>
            <p:nvPr/>
          </p:nvSpPr>
          <p:spPr>
            <a:xfrm>
              <a:off x="6481076" y="5603044"/>
              <a:ext cx="234950" cy="197485"/>
            </a:xfrm>
            <a:custGeom>
              <a:avLst/>
              <a:gdLst/>
              <a:ahLst/>
              <a:cxnLst/>
              <a:rect l="l" t="t" r="r" b="b"/>
              <a:pathLst>
                <a:path w="234950" h="197485">
                  <a:moveTo>
                    <a:pt x="234365" y="0"/>
                  </a:moveTo>
                  <a:lnTo>
                    <a:pt x="0" y="15836"/>
                  </a:lnTo>
                  <a:lnTo>
                    <a:pt x="106565" y="197281"/>
                  </a:lnTo>
                  <a:lnTo>
                    <a:pt x="123826" y="170637"/>
                  </a:lnTo>
                  <a:lnTo>
                    <a:pt x="106921" y="170637"/>
                  </a:lnTo>
                  <a:lnTo>
                    <a:pt x="23406" y="28448"/>
                  </a:lnTo>
                  <a:lnTo>
                    <a:pt x="207365" y="15836"/>
                  </a:lnTo>
                  <a:lnTo>
                    <a:pt x="224106" y="15836"/>
                  </a:lnTo>
                  <a:lnTo>
                    <a:pt x="234365" y="0"/>
                  </a:lnTo>
                  <a:close/>
                </a:path>
                <a:path w="234950" h="197485">
                  <a:moveTo>
                    <a:pt x="224106" y="15836"/>
                  </a:moveTo>
                  <a:lnTo>
                    <a:pt x="207365" y="15836"/>
                  </a:lnTo>
                  <a:lnTo>
                    <a:pt x="106921" y="170637"/>
                  </a:lnTo>
                  <a:lnTo>
                    <a:pt x="123826" y="170637"/>
                  </a:lnTo>
                  <a:lnTo>
                    <a:pt x="224106" y="15836"/>
                  </a:lnTo>
                  <a:close/>
                </a:path>
              </a:pathLst>
            </a:custGeom>
            <a:solidFill>
              <a:srgbClr val="000000"/>
            </a:solidFill>
          </p:spPr>
          <p:txBody>
            <a:bodyPr wrap="square" lIns="0" tIns="0" rIns="0" bIns="0" rtlCol="0"/>
            <a:lstStyle/>
            <a:p>
              <a:endParaRPr sz="1632"/>
            </a:p>
          </p:txBody>
        </p:sp>
      </p:grpSp>
      <p:grpSp>
        <p:nvGrpSpPr>
          <p:cNvPr id="32" name="object 32"/>
          <p:cNvGrpSpPr/>
          <p:nvPr/>
        </p:nvGrpSpPr>
        <p:grpSpPr>
          <a:xfrm>
            <a:off x="7008994" y="5353350"/>
            <a:ext cx="713439" cy="464686"/>
            <a:chOff x="7675562" y="5603044"/>
            <a:chExt cx="786765" cy="512445"/>
          </a:xfrm>
        </p:grpSpPr>
        <p:sp>
          <p:nvSpPr>
            <p:cNvPr id="33" name="object 33"/>
            <p:cNvSpPr/>
            <p:nvPr/>
          </p:nvSpPr>
          <p:spPr>
            <a:xfrm>
              <a:off x="7840433" y="5709609"/>
              <a:ext cx="612775" cy="396875"/>
            </a:xfrm>
            <a:custGeom>
              <a:avLst/>
              <a:gdLst/>
              <a:ahLst/>
              <a:cxnLst/>
              <a:rect l="l" t="t" r="r" b="b"/>
              <a:pathLst>
                <a:path w="612775" h="396875">
                  <a:moveTo>
                    <a:pt x="612368" y="396354"/>
                  </a:moveTo>
                  <a:lnTo>
                    <a:pt x="582129" y="376554"/>
                  </a:lnTo>
                </a:path>
                <a:path w="612775" h="396875">
                  <a:moveTo>
                    <a:pt x="551522" y="357111"/>
                  </a:moveTo>
                  <a:lnTo>
                    <a:pt x="521284" y="337311"/>
                  </a:lnTo>
                </a:path>
                <a:path w="612775" h="396875">
                  <a:moveTo>
                    <a:pt x="491045" y="317880"/>
                  </a:moveTo>
                  <a:lnTo>
                    <a:pt x="460451" y="298081"/>
                  </a:lnTo>
                </a:path>
                <a:path w="612775" h="396875">
                  <a:moveTo>
                    <a:pt x="430199" y="278637"/>
                  </a:moveTo>
                  <a:lnTo>
                    <a:pt x="399961" y="258838"/>
                  </a:lnTo>
                </a:path>
                <a:path w="612775" h="396875">
                  <a:moveTo>
                    <a:pt x="369366" y="239039"/>
                  </a:moveTo>
                  <a:lnTo>
                    <a:pt x="339128" y="219595"/>
                  </a:lnTo>
                </a:path>
                <a:path w="612775" h="396875">
                  <a:moveTo>
                    <a:pt x="308521" y="199796"/>
                  </a:moveTo>
                  <a:lnTo>
                    <a:pt x="278282" y="180352"/>
                  </a:lnTo>
                </a:path>
                <a:path w="612775" h="396875">
                  <a:moveTo>
                    <a:pt x="248043" y="160553"/>
                  </a:moveTo>
                  <a:lnTo>
                    <a:pt x="217449" y="140754"/>
                  </a:lnTo>
                </a:path>
                <a:path w="612775" h="396875">
                  <a:moveTo>
                    <a:pt x="187210" y="121323"/>
                  </a:moveTo>
                  <a:lnTo>
                    <a:pt x="156972" y="101523"/>
                  </a:lnTo>
                </a:path>
                <a:path w="612775" h="396875">
                  <a:moveTo>
                    <a:pt x="126365" y="82080"/>
                  </a:moveTo>
                  <a:lnTo>
                    <a:pt x="96126" y="62280"/>
                  </a:lnTo>
                </a:path>
                <a:path w="612775" h="396875">
                  <a:moveTo>
                    <a:pt x="65887" y="42837"/>
                  </a:moveTo>
                  <a:lnTo>
                    <a:pt x="35280" y="23037"/>
                  </a:lnTo>
                </a:path>
                <a:path w="612775" h="396875">
                  <a:moveTo>
                    <a:pt x="5041" y="3238"/>
                  </a:moveTo>
                  <a:lnTo>
                    <a:pt x="0" y="0"/>
                  </a:lnTo>
                </a:path>
              </a:pathLst>
            </a:custGeom>
            <a:ln w="18359">
              <a:solidFill>
                <a:srgbClr val="000000"/>
              </a:solidFill>
            </a:ln>
          </p:spPr>
          <p:txBody>
            <a:bodyPr wrap="square" lIns="0" tIns="0" rIns="0" bIns="0" rtlCol="0"/>
            <a:lstStyle/>
            <a:p>
              <a:endParaRPr sz="1632"/>
            </a:p>
          </p:txBody>
        </p:sp>
        <p:sp>
          <p:nvSpPr>
            <p:cNvPr id="34" name="object 34"/>
            <p:cNvSpPr/>
            <p:nvPr/>
          </p:nvSpPr>
          <p:spPr>
            <a:xfrm>
              <a:off x="7675562" y="5603044"/>
              <a:ext cx="233679" cy="202565"/>
            </a:xfrm>
            <a:custGeom>
              <a:avLst/>
              <a:gdLst/>
              <a:ahLst/>
              <a:cxnLst/>
              <a:rect l="l" t="t" r="r" b="b"/>
              <a:pathLst>
                <a:path w="233679" h="202564">
                  <a:moveTo>
                    <a:pt x="0" y="0"/>
                  </a:moveTo>
                  <a:lnTo>
                    <a:pt x="119519" y="202323"/>
                  </a:lnTo>
                  <a:lnTo>
                    <a:pt x="136757" y="175679"/>
                  </a:lnTo>
                  <a:lnTo>
                    <a:pt x="119875" y="175679"/>
                  </a:lnTo>
                  <a:lnTo>
                    <a:pt x="26276" y="16929"/>
                  </a:lnTo>
                  <a:lnTo>
                    <a:pt x="152594" y="16929"/>
                  </a:lnTo>
                  <a:lnTo>
                    <a:pt x="0" y="0"/>
                  </a:lnTo>
                  <a:close/>
                </a:path>
                <a:path w="233679" h="202564">
                  <a:moveTo>
                    <a:pt x="152594" y="16929"/>
                  </a:moveTo>
                  <a:lnTo>
                    <a:pt x="26276" y="16929"/>
                  </a:lnTo>
                  <a:lnTo>
                    <a:pt x="209511" y="37439"/>
                  </a:lnTo>
                  <a:lnTo>
                    <a:pt x="119875" y="175679"/>
                  </a:lnTo>
                  <a:lnTo>
                    <a:pt x="136757" y="175679"/>
                  </a:lnTo>
                  <a:lnTo>
                    <a:pt x="233641" y="25920"/>
                  </a:lnTo>
                  <a:lnTo>
                    <a:pt x="152594" y="16929"/>
                  </a:lnTo>
                  <a:close/>
                </a:path>
              </a:pathLst>
            </a:custGeom>
            <a:solidFill>
              <a:srgbClr val="000000"/>
            </a:solidFill>
          </p:spPr>
          <p:txBody>
            <a:bodyPr wrap="square" lIns="0" tIns="0" rIns="0" bIns="0" rtlCol="0"/>
            <a:lstStyle/>
            <a:p>
              <a:endParaRPr sz="1632"/>
            </a:p>
          </p:txBody>
        </p:sp>
      </p:grpSp>
      <p:grpSp>
        <p:nvGrpSpPr>
          <p:cNvPr id="35" name="object 35"/>
          <p:cNvGrpSpPr/>
          <p:nvPr/>
        </p:nvGrpSpPr>
        <p:grpSpPr>
          <a:xfrm>
            <a:off x="6466434" y="5353350"/>
            <a:ext cx="191172" cy="580425"/>
            <a:chOff x="7077240" y="5603044"/>
            <a:chExt cx="210820" cy="640080"/>
          </a:xfrm>
        </p:grpSpPr>
        <p:sp>
          <p:nvSpPr>
            <p:cNvPr id="36" name="object 36"/>
            <p:cNvSpPr/>
            <p:nvPr/>
          </p:nvSpPr>
          <p:spPr>
            <a:xfrm>
              <a:off x="7182358" y="6207132"/>
              <a:ext cx="0" cy="36195"/>
            </a:xfrm>
            <a:custGeom>
              <a:avLst/>
              <a:gdLst/>
              <a:ahLst/>
              <a:cxnLst/>
              <a:rect l="l" t="t" r="r" b="b"/>
              <a:pathLst>
                <a:path h="36195">
                  <a:moveTo>
                    <a:pt x="-9179" y="17995"/>
                  </a:moveTo>
                  <a:lnTo>
                    <a:pt x="9179" y="17995"/>
                  </a:lnTo>
                </a:path>
              </a:pathLst>
            </a:custGeom>
            <a:ln w="35991">
              <a:solidFill>
                <a:srgbClr val="000000"/>
              </a:solidFill>
            </a:ln>
          </p:spPr>
          <p:txBody>
            <a:bodyPr wrap="square" lIns="0" tIns="0" rIns="0" bIns="0" rtlCol="0"/>
            <a:lstStyle/>
            <a:p>
              <a:endParaRPr sz="1632"/>
            </a:p>
          </p:txBody>
        </p:sp>
        <p:sp>
          <p:nvSpPr>
            <p:cNvPr id="37" name="object 37"/>
            <p:cNvSpPr/>
            <p:nvPr/>
          </p:nvSpPr>
          <p:spPr>
            <a:xfrm>
              <a:off x="7182358" y="6134767"/>
              <a:ext cx="0" cy="36195"/>
            </a:xfrm>
            <a:custGeom>
              <a:avLst/>
              <a:gdLst/>
              <a:ahLst/>
              <a:cxnLst/>
              <a:rect l="l" t="t" r="r" b="b"/>
              <a:pathLst>
                <a:path h="36195">
                  <a:moveTo>
                    <a:pt x="-9179" y="18002"/>
                  </a:moveTo>
                  <a:lnTo>
                    <a:pt x="9179" y="18002"/>
                  </a:lnTo>
                </a:path>
              </a:pathLst>
            </a:custGeom>
            <a:ln w="36004">
              <a:solidFill>
                <a:srgbClr val="000000"/>
              </a:solidFill>
            </a:ln>
          </p:spPr>
          <p:txBody>
            <a:bodyPr wrap="square" lIns="0" tIns="0" rIns="0" bIns="0" rtlCol="0"/>
            <a:lstStyle/>
            <a:p>
              <a:endParaRPr sz="1632"/>
            </a:p>
          </p:txBody>
        </p:sp>
        <p:sp>
          <p:nvSpPr>
            <p:cNvPr id="38" name="object 38"/>
            <p:cNvSpPr/>
            <p:nvPr/>
          </p:nvSpPr>
          <p:spPr>
            <a:xfrm>
              <a:off x="7182358" y="6062403"/>
              <a:ext cx="0" cy="36195"/>
            </a:xfrm>
            <a:custGeom>
              <a:avLst/>
              <a:gdLst/>
              <a:ahLst/>
              <a:cxnLst/>
              <a:rect l="l" t="t" r="r" b="b"/>
              <a:pathLst>
                <a:path h="36195">
                  <a:moveTo>
                    <a:pt x="-9179" y="18002"/>
                  </a:moveTo>
                  <a:lnTo>
                    <a:pt x="9179" y="18002"/>
                  </a:lnTo>
                </a:path>
              </a:pathLst>
            </a:custGeom>
            <a:ln w="36004">
              <a:solidFill>
                <a:srgbClr val="000000"/>
              </a:solidFill>
            </a:ln>
          </p:spPr>
          <p:txBody>
            <a:bodyPr wrap="square" lIns="0" tIns="0" rIns="0" bIns="0" rtlCol="0"/>
            <a:lstStyle/>
            <a:p>
              <a:endParaRPr sz="1632"/>
            </a:p>
          </p:txBody>
        </p:sp>
        <p:sp>
          <p:nvSpPr>
            <p:cNvPr id="39" name="object 39"/>
            <p:cNvSpPr/>
            <p:nvPr/>
          </p:nvSpPr>
          <p:spPr>
            <a:xfrm>
              <a:off x="7182358" y="5990051"/>
              <a:ext cx="0" cy="36195"/>
            </a:xfrm>
            <a:custGeom>
              <a:avLst/>
              <a:gdLst/>
              <a:ahLst/>
              <a:cxnLst/>
              <a:rect l="l" t="t" r="r" b="b"/>
              <a:pathLst>
                <a:path h="36195">
                  <a:moveTo>
                    <a:pt x="-9179" y="17995"/>
                  </a:moveTo>
                  <a:lnTo>
                    <a:pt x="9179" y="17995"/>
                  </a:lnTo>
                </a:path>
              </a:pathLst>
            </a:custGeom>
            <a:ln w="35991">
              <a:solidFill>
                <a:srgbClr val="000000"/>
              </a:solidFill>
            </a:ln>
          </p:spPr>
          <p:txBody>
            <a:bodyPr wrap="square" lIns="0" tIns="0" rIns="0" bIns="0" rtlCol="0"/>
            <a:lstStyle/>
            <a:p>
              <a:endParaRPr sz="1632"/>
            </a:p>
          </p:txBody>
        </p:sp>
        <p:sp>
          <p:nvSpPr>
            <p:cNvPr id="40" name="object 40"/>
            <p:cNvSpPr/>
            <p:nvPr/>
          </p:nvSpPr>
          <p:spPr>
            <a:xfrm>
              <a:off x="7173178" y="5863324"/>
              <a:ext cx="18415" cy="72390"/>
            </a:xfrm>
            <a:custGeom>
              <a:avLst/>
              <a:gdLst/>
              <a:ahLst/>
              <a:cxnLst/>
              <a:rect l="l" t="t" r="r" b="b"/>
              <a:pathLst>
                <a:path w="18415" h="72389">
                  <a:moveTo>
                    <a:pt x="0" y="72364"/>
                  </a:moveTo>
                  <a:lnTo>
                    <a:pt x="18359" y="72364"/>
                  </a:lnTo>
                </a:path>
                <a:path w="18415" h="72389">
                  <a:moveTo>
                    <a:pt x="0" y="0"/>
                  </a:moveTo>
                  <a:lnTo>
                    <a:pt x="18359" y="0"/>
                  </a:lnTo>
                </a:path>
              </a:pathLst>
            </a:custGeom>
            <a:ln w="36004">
              <a:solidFill>
                <a:srgbClr val="000000"/>
              </a:solidFill>
            </a:ln>
          </p:spPr>
          <p:txBody>
            <a:bodyPr wrap="square" lIns="0" tIns="0" rIns="0" bIns="0" rtlCol="0"/>
            <a:lstStyle/>
            <a:p>
              <a:endParaRPr sz="1632"/>
            </a:p>
          </p:txBody>
        </p:sp>
        <p:sp>
          <p:nvSpPr>
            <p:cNvPr id="41" name="object 41"/>
            <p:cNvSpPr/>
            <p:nvPr/>
          </p:nvSpPr>
          <p:spPr>
            <a:xfrm>
              <a:off x="7182358" y="5799246"/>
              <a:ext cx="0" cy="10160"/>
            </a:xfrm>
            <a:custGeom>
              <a:avLst/>
              <a:gdLst/>
              <a:ahLst/>
              <a:cxnLst/>
              <a:rect l="l" t="t" r="r" b="b"/>
              <a:pathLst>
                <a:path h="10160">
                  <a:moveTo>
                    <a:pt x="-9179" y="4857"/>
                  </a:moveTo>
                  <a:lnTo>
                    <a:pt x="9179" y="4857"/>
                  </a:lnTo>
                </a:path>
              </a:pathLst>
            </a:custGeom>
            <a:ln w="9715">
              <a:solidFill>
                <a:srgbClr val="000000"/>
              </a:solidFill>
            </a:ln>
          </p:spPr>
          <p:txBody>
            <a:bodyPr wrap="square" lIns="0" tIns="0" rIns="0" bIns="0" rtlCol="0"/>
            <a:lstStyle/>
            <a:p>
              <a:endParaRPr sz="1632"/>
            </a:p>
          </p:txBody>
        </p:sp>
        <p:sp>
          <p:nvSpPr>
            <p:cNvPr id="42" name="object 42"/>
            <p:cNvSpPr/>
            <p:nvPr/>
          </p:nvSpPr>
          <p:spPr>
            <a:xfrm>
              <a:off x="7077240" y="5603044"/>
              <a:ext cx="210820" cy="210820"/>
            </a:xfrm>
            <a:custGeom>
              <a:avLst/>
              <a:gdLst/>
              <a:ahLst/>
              <a:cxnLst/>
              <a:rect l="l" t="t" r="r" b="b"/>
              <a:pathLst>
                <a:path w="210820" h="210820">
                  <a:moveTo>
                    <a:pt x="105117" y="0"/>
                  </a:moveTo>
                  <a:lnTo>
                    <a:pt x="0" y="210248"/>
                  </a:lnTo>
                  <a:lnTo>
                    <a:pt x="210235" y="210248"/>
                  </a:lnTo>
                  <a:lnTo>
                    <a:pt x="203213" y="196202"/>
                  </a:lnTo>
                  <a:lnTo>
                    <a:pt x="22682" y="196202"/>
                  </a:lnTo>
                  <a:lnTo>
                    <a:pt x="105117" y="31318"/>
                  </a:lnTo>
                  <a:lnTo>
                    <a:pt x="120776" y="31318"/>
                  </a:lnTo>
                  <a:lnTo>
                    <a:pt x="105117" y="0"/>
                  </a:lnTo>
                  <a:close/>
                </a:path>
                <a:path w="210820" h="210820">
                  <a:moveTo>
                    <a:pt x="120776" y="31318"/>
                  </a:moveTo>
                  <a:lnTo>
                    <a:pt x="105117" y="31318"/>
                  </a:lnTo>
                  <a:lnTo>
                    <a:pt x="187553" y="196202"/>
                  </a:lnTo>
                  <a:lnTo>
                    <a:pt x="203213" y="196202"/>
                  </a:lnTo>
                  <a:lnTo>
                    <a:pt x="120776" y="31318"/>
                  </a:lnTo>
                  <a:close/>
                </a:path>
              </a:pathLst>
            </a:custGeom>
            <a:solidFill>
              <a:srgbClr val="000000"/>
            </a:solidFill>
          </p:spPr>
          <p:txBody>
            <a:bodyPr wrap="square" lIns="0" tIns="0" rIns="0" bIns="0" rtlCol="0"/>
            <a:lstStyle/>
            <a:p>
              <a:endParaRPr sz="1632"/>
            </a:p>
          </p:txBody>
        </p:sp>
      </p:grpSp>
      <p:graphicFrame>
        <p:nvGraphicFramePr>
          <p:cNvPr id="43" name="object 43"/>
          <p:cNvGraphicFramePr>
            <a:graphicFrameLocks noGrp="1"/>
          </p:cNvGraphicFramePr>
          <p:nvPr>
            <p:extLst>
              <p:ext uri="{D42A27DB-BD31-4B8C-83A1-F6EECF244321}">
                <p14:modId xmlns:p14="http://schemas.microsoft.com/office/powerpoint/2010/main" val="4011967123"/>
              </p:ext>
            </p:extLst>
          </p:nvPr>
        </p:nvGraphicFramePr>
        <p:xfrm>
          <a:off x="4795503" y="5759293"/>
          <a:ext cx="1168336" cy="624410"/>
        </p:xfrm>
        <a:graphic>
          <a:graphicData uri="http://schemas.openxmlformats.org/drawingml/2006/table">
            <a:tbl>
              <a:tblPr firstRow="1" bandRow="1">
                <a:tableStyleId>{2D5ABB26-0587-4C30-8999-92F81FD0307C}</a:tableStyleId>
              </a:tblPr>
              <a:tblGrid>
                <a:gridCol w="1168336">
                  <a:extLst>
                    <a:ext uri="{9D8B030D-6E8A-4147-A177-3AD203B41FA5}">
                      <a16:colId xmlns:a16="http://schemas.microsoft.com/office/drawing/2014/main" xmlns="" val="20000"/>
                    </a:ext>
                  </a:extLst>
                </a:gridCol>
              </a:tblGrid>
              <a:tr h="241567">
                <a:tc>
                  <a:txBody>
                    <a:bodyPr/>
                    <a:lstStyle/>
                    <a:p>
                      <a:pPr algn="ctr">
                        <a:lnSpc>
                          <a:spcPts val="2000"/>
                        </a:lnSpc>
                      </a:pPr>
                      <a:r>
                        <a:rPr sz="1600" b="1" spc="-10" dirty="0">
                          <a:latin typeface="Calibri"/>
                          <a:cs typeface="Calibri"/>
                        </a:rPr>
                        <a:t>Cancan</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00872">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79444">
                <a:tc>
                  <a:txBody>
                    <a:bodyPr/>
                    <a:lstStyle/>
                    <a:p>
                      <a:pPr algn="ctr">
                        <a:lnSpc>
                          <a:spcPts val="1989"/>
                        </a:lnSpc>
                      </a:pPr>
                      <a:r>
                        <a:rPr sz="1600" dirty="0">
                          <a:latin typeface="Calibri"/>
                          <a:cs typeface="Calibri"/>
                        </a:rPr>
                        <a:t>+</a:t>
                      </a:r>
                      <a:r>
                        <a:rPr sz="1600" spc="-35" dirty="0">
                          <a:latin typeface="Calibri"/>
                          <a:cs typeface="Calibri"/>
                        </a:rPr>
                        <a:t> </a:t>
                      </a:r>
                      <a:r>
                        <a:rPr sz="1600" spc="-10" dirty="0">
                          <a:latin typeface="Calibri"/>
                          <a:cs typeface="Calibri"/>
                        </a:rPr>
                        <a:t>cancancer()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44" name="object 44"/>
          <p:cNvGraphicFramePr>
            <a:graphicFrameLocks noGrp="1"/>
          </p:cNvGraphicFramePr>
          <p:nvPr>
            <p:extLst>
              <p:ext uri="{D42A27DB-BD31-4B8C-83A1-F6EECF244321}">
                <p14:modId xmlns:p14="http://schemas.microsoft.com/office/powerpoint/2010/main" val="564493547"/>
              </p:ext>
            </p:extLst>
          </p:nvPr>
        </p:nvGraphicFramePr>
        <p:xfrm>
          <a:off x="5375927" y="4539352"/>
          <a:ext cx="2446078" cy="834154"/>
        </p:xfrm>
        <a:graphic>
          <a:graphicData uri="http://schemas.openxmlformats.org/drawingml/2006/table">
            <a:tbl>
              <a:tblPr firstRow="1" bandRow="1">
                <a:tableStyleId>{2D5ABB26-0587-4C30-8999-92F81FD0307C}</a:tableStyleId>
              </a:tblPr>
              <a:tblGrid>
                <a:gridCol w="2446078">
                  <a:extLst>
                    <a:ext uri="{9D8B030D-6E8A-4147-A177-3AD203B41FA5}">
                      <a16:colId xmlns:a16="http://schemas.microsoft.com/office/drawing/2014/main" xmlns="" val="20000"/>
                    </a:ext>
                  </a:extLst>
                </a:gridCol>
              </a:tblGrid>
              <a:tr h="444946">
                <a:tc>
                  <a:txBody>
                    <a:bodyPr/>
                    <a:lstStyle/>
                    <a:p>
                      <a:pPr algn="ctr">
                        <a:lnSpc>
                          <a:spcPts val="1964"/>
                        </a:lnSpc>
                      </a:pPr>
                      <a:r>
                        <a:rPr sz="1600" spc="-10" dirty="0">
                          <a:latin typeface="Calibri"/>
                          <a:cs typeface="Calibri"/>
                        </a:rPr>
                        <a:t>&lt;&lt;interface&gt;&gt;</a:t>
                      </a:r>
                      <a:endParaRPr sz="1600">
                        <a:latin typeface="Calibri"/>
                        <a:cs typeface="Calibri"/>
                      </a:endParaRPr>
                    </a:p>
                    <a:p>
                      <a:pPr algn="ctr">
                        <a:lnSpc>
                          <a:spcPts val="1800"/>
                        </a:lnSpc>
                      </a:pPr>
                      <a:r>
                        <a:rPr sz="1600" b="1" spc="-10" dirty="0">
                          <a:latin typeface="Calibri"/>
                          <a:cs typeface="Calibri"/>
                        </a:rPr>
                        <a:t>ComportementCancaner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47451">
                <a:tc>
                  <a:txBody>
                    <a:bodyPr/>
                    <a:lstStyle/>
                    <a:p>
                      <a:pPr marL="98425">
                        <a:lnSpc>
                          <a:spcPts val="2050"/>
                        </a:lnSpc>
                      </a:pPr>
                      <a:r>
                        <a:rPr sz="1600" dirty="0">
                          <a:latin typeface="Calibri"/>
                          <a:cs typeface="Calibri"/>
                        </a:rPr>
                        <a:t>+</a:t>
                      </a:r>
                      <a:r>
                        <a:rPr sz="1600" spc="-35" dirty="0">
                          <a:latin typeface="Calibri"/>
                          <a:cs typeface="Calibri"/>
                        </a:rPr>
                        <a:t> </a:t>
                      </a:r>
                      <a:r>
                        <a:rPr sz="1600" spc="-10" dirty="0">
                          <a:latin typeface="Calibri"/>
                          <a:cs typeface="Calibri"/>
                        </a:rPr>
                        <a:t>cancancer()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45" name="object 45"/>
          <p:cNvGrpSpPr/>
          <p:nvPr/>
        </p:nvGrpSpPr>
        <p:grpSpPr>
          <a:xfrm>
            <a:off x="4182277" y="4897301"/>
            <a:ext cx="1202309" cy="165836"/>
            <a:chOff x="4558322" y="5100123"/>
            <a:chExt cx="1325880" cy="182880"/>
          </a:xfrm>
        </p:grpSpPr>
        <p:sp>
          <p:nvSpPr>
            <p:cNvPr id="46" name="object 46"/>
            <p:cNvSpPr/>
            <p:nvPr/>
          </p:nvSpPr>
          <p:spPr>
            <a:xfrm>
              <a:off x="4911839" y="5191563"/>
              <a:ext cx="802005" cy="0"/>
            </a:xfrm>
            <a:custGeom>
              <a:avLst/>
              <a:gdLst/>
              <a:ahLst/>
              <a:cxnLst/>
              <a:rect l="l" t="t" r="r" b="b"/>
              <a:pathLst>
                <a:path w="802004">
                  <a:moveTo>
                    <a:pt x="0" y="0"/>
                  </a:moveTo>
                  <a:lnTo>
                    <a:pt x="801725" y="0"/>
                  </a:lnTo>
                </a:path>
              </a:pathLst>
            </a:custGeom>
            <a:ln w="18359">
              <a:solidFill>
                <a:srgbClr val="000000"/>
              </a:solidFill>
            </a:ln>
          </p:spPr>
          <p:txBody>
            <a:bodyPr wrap="square" lIns="0" tIns="0" rIns="0" bIns="0" rtlCol="0"/>
            <a:lstStyle/>
            <a:p>
              <a:endParaRPr sz="1632"/>
            </a:p>
          </p:txBody>
        </p:sp>
        <p:sp>
          <p:nvSpPr>
            <p:cNvPr id="47" name="object 47"/>
            <p:cNvSpPr/>
            <p:nvPr/>
          </p:nvSpPr>
          <p:spPr>
            <a:xfrm>
              <a:off x="4558322" y="5100123"/>
              <a:ext cx="365760" cy="182880"/>
            </a:xfrm>
            <a:custGeom>
              <a:avLst/>
              <a:gdLst/>
              <a:ahLst/>
              <a:cxnLst/>
              <a:rect l="l" t="t" r="r" b="b"/>
              <a:pathLst>
                <a:path w="365760" h="182879">
                  <a:moveTo>
                    <a:pt x="182879" y="0"/>
                  </a:moveTo>
                  <a:lnTo>
                    <a:pt x="0" y="91440"/>
                  </a:lnTo>
                  <a:lnTo>
                    <a:pt x="182879" y="182880"/>
                  </a:lnTo>
                  <a:lnTo>
                    <a:pt x="365760" y="91440"/>
                  </a:lnTo>
                  <a:lnTo>
                    <a:pt x="182879" y="0"/>
                  </a:lnTo>
                  <a:close/>
                </a:path>
              </a:pathLst>
            </a:custGeom>
            <a:solidFill>
              <a:srgbClr val="000000"/>
            </a:solidFill>
          </p:spPr>
          <p:txBody>
            <a:bodyPr wrap="square" lIns="0" tIns="0" rIns="0" bIns="0" rtlCol="0"/>
            <a:lstStyle/>
            <a:p>
              <a:endParaRPr sz="1632"/>
            </a:p>
          </p:txBody>
        </p:sp>
        <p:pic>
          <p:nvPicPr>
            <p:cNvPr id="48" name="object 48"/>
            <p:cNvPicPr/>
            <p:nvPr/>
          </p:nvPicPr>
          <p:blipFill>
            <a:blip r:embed="rId5" cstate="print"/>
            <a:stretch>
              <a:fillRect/>
            </a:stretch>
          </p:blipFill>
          <p:spPr>
            <a:xfrm>
              <a:off x="5701322" y="5100123"/>
              <a:ext cx="182879" cy="182880"/>
            </a:xfrm>
            <a:prstGeom prst="rect">
              <a:avLst/>
            </a:prstGeom>
          </p:spPr>
        </p:pic>
      </p:grpSp>
      <p:sp>
        <p:nvSpPr>
          <p:cNvPr id="49" name="object 49"/>
          <p:cNvSpPr/>
          <p:nvPr/>
        </p:nvSpPr>
        <p:spPr>
          <a:xfrm>
            <a:off x="6076984" y="5767617"/>
            <a:ext cx="1168912" cy="621884"/>
          </a:xfrm>
          <a:custGeom>
            <a:avLst/>
            <a:gdLst/>
            <a:ahLst/>
            <a:cxnLst/>
            <a:rect l="l" t="t" r="r" b="b"/>
            <a:pathLst>
              <a:path w="1289050" h="685800">
                <a:moveTo>
                  <a:pt x="1288440" y="0"/>
                </a:moveTo>
                <a:lnTo>
                  <a:pt x="0" y="0"/>
                </a:lnTo>
                <a:lnTo>
                  <a:pt x="0" y="685800"/>
                </a:lnTo>
                <a:lnTo>
                  <a:pt x="644398" y="685800"/>
                </a:lnTo>
                <a:lnTo>
                  <a:pt x="1288440" y="685800"/>
                </a:lnTo>
                <a:lnTo>
                  <a:pt x="1288440" y="0"/>
                </a:lnTo>
                <a:close/>
              </a:path>
            </a:pathLst>
          </a:custGeom>
          <a:solidFill>
            <a:srgbClr val="FFFFFF"/>
          </a:solidFill>
        </p:spPr>
        <p:txBody>
          <a:bodyPr wrap="square" lIns="0" tIns="0" rIns="0" bIns="0" rtlCol="0"/>
          <a:lstStyle/>
          <a:p>
            <a:endParaRPr sz="1632"/>
          </a:p>
        </p:txBody>
      </p:sp>
      <p:graphicFrame>
        <p:nvGraphicFramePr>
          <p:cNvPr id="50" name="object 50"/>
          <p:cNvGraphicFramePr>
            <a:graphicFrameLocks noGrp="1"/>
          </p:cNvGraphicFramePr>
          <p:nvPr>
            <p:extLst>
              <p:ext uri="{D42A27DB-BD31-4B8C-83A1-F6EECF244321}">
                <p14:modId xmlns:p14="http://schemas.microsoft.com/office/powerpoint/2010/main" val="3140268419"/>
              </p:ext>
            </p:extLst>
          </p:nvPr>
        </p:nvGraphicFramePr>
        <p:xfrm>
          <a:off x="6068661" y="5759293"/>
          <a:ext cx="1168336" cy="624410"/>
        </p:xfrm>
        <a:graphic>
          <a:graphicData uri="http://schemas.openxmlformats.org/drawingml/2006/table">
            <a:tbl>
              <a:tblPr firstRow="1" bandRow="1">
                <a:tableStyleId>{2D5ABB26-0587-4C30-8999-92F81FD0307C}</a:tableStyleId>
              </a:tblPr>
              <a:tblGrid>
                <a:gridCol w="1168336">
                  <a:extLst>
                    <a:ext uri="{9D8B030D-6E8A-4147-A177-3AD203B41FA5}">
                      <a16:colId xmlns:a16="http://schemas.microsoft.com/office/drawing/2014/main" xmlns="" val="20000"/>
                    </a:ext>
                  </a:extLst>
                </a:gridCol>
              </a:tblGrid>
              <a:tr h="241567">
                <a:tc>
                  <a:txBody>
                    <a:bodyPr/>
                    <a:lstStyle/>
                    <a:p>
                      <a:pPr algn="ctr">
                        <a:lnSpc>
                          <a:spcPts val="2000"/>
                        </a:lnSpc>
                      </a:pPr>
                      <a:r>
                        <a:rPr sz="1600" b="1" spc="-5" dirty="0">
                          <a:latin typeface="Calibri"/>
                          <a:cs typeface="Calibri"/>
                        </a:rPr>
                        <a:t>CoinCoin</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00872">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79444">
                <a:tc>
                  <a:txBody>
                    <a:bodyPr/>
                    <a:lstStyle/>
                    <a:p>
                      <a:pPr algn="ctr">
                        <a:lnSpc>
                          <a:spcPts val="1989"/>
                        </a:lnSpc>
                      </a:pPr>
                      <a:r>
                        <a:rPr sz="1600" dirty="0">
                          <a:latin typeface="Calibri"/>
                          <a:cs typeface="Calibri"/>
                        </a:rPr>
                        <a:t>+</a:t>
                      </a:r>
                      <a:r>
                        <a:rPr sz="1600" spc="-35" dirty="0">
                          <a:latin typeface="Calibri"/>
                          <a:cs typeface="Calibri"/>
                        </a:rPr>
                        <a:t> </a:t>
                      </a:r>
                      <a:r>
                        <a:rPr sz="1600" spc="-10" dirty="0">
                          <a:latin typeface="Calibri"/>
                          <a:cs typeface="Calibri"/>
                        </a:rPr>
                        <a:t>cancancer()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51" name="object 51"/>
          <p:cNvSpPr/>
          <p:nvPr/>
        </p:nvSpPr>
        <p:spPr>
          <a:xfrm>
            <a:off x="7382768" y="5767617"/>
            <a:ext cx="1168912" cy="621884"/>
          </a:xfrm>
          <a:custGeom>
            <a:avLst/>
            <a:gdLst/>
            <a:ahLst/>
            <a:cxnLst/>
            <a:rect l="l" t="t" r="r" b="b"/>
            <a:pathLst>
              <a:path w="1289050" h="685800">
                <a:moveTo>
                  <a:pt x="1288440" y="0"/>
                </a:moveTo>
                <a:lnTo>
                  <a:pt x="0" y="0"/>
                </a:lnTo>
                <a:lnTo>
                  <a:pt x="0" y="685800"/>
                </a:lnTo>
                <a:lnTo>
                  <a:pt x="644410" y="685800"/>
                </a:lnTo>
                <a:lnTo>
                  <a:pt x="1288440" y="685800"/>
                </a:lnTo>
                <a:lnTo>
                  <a:pt x="1288440" y="0"/>
                </a:lnTo>
                <a:close/>
              </a:path>
            </a:pathLst>
          </a:custGeom>
          <a:solidFill>
            <a:srgbClr val="FFFFFF"/>
          </a:solidFill>
        </p:spPr>
        <p:txBody>
          <a:bodyPr wrap="square" lIns="0" tIns="0" rIns="0" bIns="0" rtlCol="0"/>
          <a:lstStyle/>
          <a:p>
            <a:endParaRPr sz="1632"/>
          </a:p>
        </p:txBody>
      </p:sp>
      <p:graphicFrame>
        <p:nvGraphicFramePr>
          <p:cNvPr id="52" name="object 52"/>
          <p:cNvGraphicFramePr>
            <a:graphicFrameLocks noGrp="1"/>
          </p:cNvGraphicFramePr>
          <p:nvPr>
            <p:extLst>
              <p:ext uri="{D42A27DB-BD31-4B8C-83A1-F6EECF244321}">
                <p14:modId xmlns:p14="http://schemas.microsoft.com/office/powerpoint/2010/main" val="2624864962"/>
              </p:ext>
            </p:extLst>
          </p:nvPr>
        </p:nvGraphicFramePr>
        <p:xfrm>
          <a:off x="7374445" y="5759293"/>
          <a:ext cx="1168336" cy="624410"/>
        </p:xfrm>
        <a:graphic>
          <a:graphicData uri="http://schemas.openxmlformats.org/drawingml/2006/table">
            <a:tbl>
              <a:tblPr firstRow="1" bandRow="1">
                <a:tableStyleId>{2D5ABB26-0587-4C30-8999-92F81FD0307C}</a:tableStyleId>
              </a:tblPr>
              <a:tblGrid>
                <a:gridCol w="1168336">
                  <a:extLst>
                    <a:ext uri="{9D8B030D-6E8A-4147-A177-3AD203B41FA5}">
                      <a16:colId xmlns:a16="http://schemas.microsoft.com/office/drawing/2014/main" xmlns="" val="20000"/>
                    </a:ext>
                  </a:extLst>
                </a:gridCol>
              </a:tblGrid>
              <a:tr h="241567">
                <a:tc>
                  <a:txBody>
                    <a:bodyPr/>
                    <a:lstStyle/>
                    <a:p>
                      <a:pPr algn="ctr">
                        <a:lnSpc>
                          <a:spcPts val="2000"/>
                        </a:lnSpc>
                      </a:pPr>
                      <a:r>
                        <a:rPr sz="1600" b="1" spc="-10" dirty="0">
                          <a:latin typeface="Calibri"/>
                          <a:cs typeface="Calibri"/>
                        </a:rPr>
                        <a:t>Muet</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00872">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79444">
                <a:tc>
                  <a:txBody>
                    <a:bodyPr/>
                    <a:lstStyle/>
                    <a:p>
                      <a:pPr algn="ctr">
                        <a:lnSpc>
                          <a:spcPts val="1989"/>
                        </a:lnSpc>
                      </a:pPr>
                      <a:r>
                        <a:rPr sz="1600" dirty="0">
                          <a:latin typeface="Calibri"/>
                          <a:cs typeface="Calibri"/>
                        </a:rPr>
                        <a:t>+</a:t>
                      </a:r>
                      <a:r>
                        <a:rPr sz="1600" spc="-40" dirty="0">
                          <a:latin typeface="Calibri"/>
                          <a:cs typeface="Calibri"/>
                        </a:rPr>
                        <a:t> </a:t>
                      </a:r>
                      <a:r>
                        <a:rPr sz="1600" spc="-10" dirty="0">
                          <a:latin typeface="Calibri"/>
                          <a:cs typeface="Calibri"/>
                        </a:rPr>
                        <a:t>cancancer()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53" name="Espace réservé du pied de page 52"/>
          <p:cNvSpPr>
            <a:spLocks noGrp="1"/>
          </p:cNvSpPr>
          <p:nvPr>
            <p:ph type="ftr" sz="quarter" idx="11"/>
          </p:nvPr>
        </p:nvSpPr>
        <p:spPr/>
        <p:txBody>
          <a:bodyPr/>
          <a:lstStyle/>
          <a:p>
            <a:r>
              <a:rPr lang="fr-FR"/>
              <a:t>Hafidi Imad-ENSAK-Cours  IAO</a:t>
            </a:r>
          </a:p>
        </p:txBody>
      </p:sp>
      <p:sp>
        <p:nvSpPr>
          <p:cNvPr id="54" name="Rectangle: Rounded Corners 53">
            <a:extLst>
              <a:ext uri="{FF2B5EF4-FFF2-40B4-BE49-F238E27FC236}">
                <a16:creationId xmlns:a16="http://schemas.microsoft.com/office/drawing/2014/main" xmlns="" id="{163DAD50-6E7D-4DCD-A887-E33E26741733}"/>
              </a:ext>
            </a:extLst>
          </p:cNvPr>
          <p:cNvSpPr/>
          <p:nvPr/>
        </p:nvSpPr>
        <p:spPr>
          <a:xfrm>
            <a:off x="638585" y="1124744"/>
            <a:ext cx="7913095" cy="929083"/>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Rectangle 54">
            <a:extLst>
              <a:ext uri="{FF2B5EF4-FFF2-40B4-BE49-F238E27FC236}">
                <a16:creationId xmlns:a16="http://schemas.microsoft.com/office/drawing/2014/main" xmlns="" id="{4E9327BB-C383-415D-81DC-C4DA6329142C}"/>
              </a:ext>
            </a:extLst>
          </p:cNvPr>
          <p:cNvSpPr/>
          <p:nvPr/>
        </p:nvSpPr>
        <p:spPr>
          <a:xfrm>
            <a:off x="700485" y="1195371"/>
            <a:ext cx="7913095" cy="715581"/>
          </a:xfrm>
          <a:prstGeom prst="rect">
            <a:avLst/>
          </a:prstGeom>
        </p:spPr>
        <p:txBody>
          <a:bodyPr wrap="square">
            <a:spAutoFit/>
          </a:bodyPr>
          <a:lstStyle/>
          <a:p>
            <a:pPr marL="11516" marR="4607" algn="ctr">
              <a:lnSpc>
                <a:spcPts val="2367"/>
              </a:lnSpc>
              <a:spcBef>
                <a:spcPts val="553"/>
              </a:spcBef>
            </a:pPr>
            <a:r>
              <a:rPr lang="fr-FR" sz="2200" b="1" spc="-9" dirty="0">
                <a:cs typeface="Calibri"/>
              </a:rPr>
              <a:t>Identifier</a:t>
            </a:r>
            <a:r>
              <a:rPr lang="fr-FR" sz="2200" b="1" spc="5" dirty="0">
                <a:cs typeface="Calibri"/>
              </a:rPr>
              <a:t> </a:t>
            </a:r>
            <a:r>
              <a:rPr lang="fr-FR" sz="2200" b="1" spc="-5" dirty="0">
                <a:cs typeface="Calibri"/>
              </a:rPr>
              <a:t>ce qui </a:t>
            </a:r>
            <a:r>
              <a:rPr lang="fr-FR" sz="2200" b="1" spc="-14" dirty="0">
                <a:cs typeface="Calibri"/>
              </a:rPr>
              <a:t>devrait</a:t>
            </a:r>
            <a:r>
              <a:rPr lang="fr-FR" sz="2200" b="1" spc="9" dirty="0">
                <a:cs typeface="Calibri"/>
              </a:rPr>
              <a:t> </a:t>
            </a:r>
            <a:r>
              <a:rPr lang="fr-FR" sz="2200" b="1" spc="-9" dirty="0">
                <a:cs typeface="Calibri"/>
              </a:rPr>
              <a:t>être</a:t>
            </a:r>
            <a:r>
              <a:rPr lang="fr-FR" sz="2200" b="1" spc="-5" dirty="0">
                <a:cs typeface="Calibri"/>
              </a:rPr>
              <a:t> </a:t>
            </a:r>
            <a:r>
              <a:rPr lang="fr-FR" sz="2200" b="1" spc="-9" dirty="0">
                <a:cs typeface="Calibri"/>
              </a:rPr>
              <a:t>variable</a:t>
            </a:r>
            <a:r>
              <a:rPr lang="fr-FR" sz="2200" b="1" spc="5" dirty="0">
                <a:cs typeface="Calibri"/>
              </a:rPr>
              <a:t> </a:t>
            </a:r>
            <a:r>
              <a:rPr lang="fr-FR" sz="2200" b="1" spc="-5" dirty="0">
                <a:cs typeface="Calibri"/>
              </a:rPr>
              <a:t>dans</a:t>
            </a:r>
            <a:r>
              <a:rPr lang="fr-FR" sz="2200" b="1" spc="9" dirty="0">
                <a:cs typeface="Calibri"/>
              </a:rPr>
              <a:t> </a:t>
            </a:r>
            <a:r>
              <a:rPr lang="fr-FR" sz="2200" b="1" spc="-5" dirty="0">
                <a:cs typeface="Calibri"/>
              </a:rPr>
              <a:t>une</a:t>
            </a:r>
            <a:r>
              <a:rPr lang="fr-FR" sz="2200" b="1" dirty="0">
                <a:cs typeface="Calibri"/>
              </a:rPr>
              <a:t> </a:t>
            </a:r>
            <a:r>
              <a:rPr lang="fr-FR" sz="2200" b="1" spc="-9" dirty="0">
                <a:cs typeface="Calibri"/>
              </a:rPr>
              <a:t>conception</a:t>
            </a:r>
            <a:r>
              <a:rPr lang="fr-FR" sz="2200" b="1" spc="9" dirty="0">
                <a:cs typeface="Calibri"/>
              </a:rPr>
              <a:t> </a:t>
            </a:r>
            <a:r>
              <a:rPr lang="fr-FR" sz="2200" b="1" spc="-5" dirty="0">
                <a:cs typeface="Calibri"/>
              </a:rPr>
              <a:t>puis </a:t>
            </a:r>
            <a:r>
              <a:rPr lang="fr-FR" sz="2200" b="1" spc="-517" dirty="0">
                <a:cs typeface="Calibri"/>
              </a:rPr>
              <a:t> </a:t>
            </a:r>
            <a:r>
              <a:rPr lang="fr-FR" sz="2200" b="1" spc="-5" dirty="0">
                <a:cs typeface="Calibri"/>
              </a:rPr>
              <a:t>encapsuler</a:t>
            </a:r>
            <a:r>
              <a:rPr lang="fr-FR" sz="2200" b="1" dirty="0">
                <a:cs typeface="Calibri"/>
              </a:rPr>
              <a:t> ce</a:t>
            </a:r>
            <a:r>
              <a:rPr lang="fr-FR" sz="2200" b="1" spc="-5" dirty="0">
                <a:cs typeface="Calibri"/>
              </a:rPr>
              <a:t> qui </a:t>
            </a:r>
            <a:r>
              <a:rPr lang="fr-FR" sz="2200" b="1" spc="-14" dirty="0">
                <a:cs typeface="Calibri"/>
              </a:rPr>
              <a:t>varie</a:t>
            </a:r>
            <a:r>
              <a:rPr lang="fr-FR" sz="2200" b="1" spc="5" dirty="0">
                <a:cs typeface="Calibri"/>
              </a:rPr>
              <a:t> </a:t>
            </a:r>
            <a:r>
              <a:rPr lang="fr-FR" sz="2200" b="1" spc="-5" dirty="0">
                <a:cs typeface="Calibri"/>
              </a:rPr>
              <a:t>dans</a:t>
            </a:r>
            <a:r>
              <a:rPr lang="fr-FR" sz="2200" b="1" spc="9" dirty="0">
                <a:cs typeface="Calibri"/>
              </a:rPr>
              <a:t> </a:t>
            </a:r>
            <a:r>
              <a:rPr lang="fr-FR" sz="2200" b="1" spc="-5" dirty="0">
                <a:cs typeface="Calibri"/>
              </a:rPr>
              <a:t>une</a:t>
            </a:r>
            <a:r>
              <a:rPr lang="fr-FR" sz="2200" b="1" dirty="0">
                <a:cs typeface="Calibri"/>
              </a:rPr>
              <a:t> </a:t>
            </a:r>
            <a:r>
              <a:rPr lang="fr-FR" sz="2200" b="1" spc="-14" dirty="0">
                <a:cs typeface="Calibri"/>
              </a:rPr>
              <a:t>hiérarchie</a:t>
            </a:r>
            <a:r>
              <a:rPr lang="fr-FR" sz="2200" b="1" spc="9" dirty="0">
                <a:cs typeface="Calibri"/>
              </a:rPr>
              <a:t> </a:t>
            </a:r>
            <a:r>
              <a:rPr lang="fr-FR" sz="2200" b="1" spc="-9" dirty="0">
                <a:cs typeface="Calibri"/>
              </a:rPr>
              <a:t>spécifique</a:t>
            </a:r>
            <a:endParaRPr lang="fr-FR" sz="2200" dirty="0">
              <a:cs typeface="Calibri"/>
            </a:endParaRPr>
          </a:p>
        </p:txBody>
      </p:sp>
    </p:spTree>
    <p:extLst>
      <p:ext uri="{BB962C8B-B14F-4D97-AF65-F5344CB8AC3E}">
        <p14:creationId xmlns:p14="http://schemas.microsoft.com/office/powerpoint/2010/main" val="13822596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 y="305066"/>
            <a:ext cx="9143999" cy="683479"/>
          </a:xfrm>
          <a:prstGeom prst="rect">
            <a:avLst/>
          </a:prstGeom>
        </p:spPr>
        <p:txBody>
          <a:bodyPr vert="horz" wrap="square" lIns="0" tIns="11516" rIns="0" bIns="0" rtlCol="0" anchor="b" anchorCtr="0">
            <a:spAutoFit/>
          </a:bodyPr>
          <a:lstStyle/>
          <a:p>
            <a:pPr marL="11516" marR="4607" algn="ctr">
              <a:lnSpc>
                <a:spcPct val="66700"/>
              </a:lnSpc>
            </a:pPr>
            <a:r>
              <a:rPr sz="3200" b="1" dirty="0">
                <a:solidFill>
                  <a:schemeClr val="accent1"/>
                </a:solidFill>
              </a:rPr>
              <a:t>Règle 3. </a:t>
            </a:r>
            <a:r>
              <a:rPr sz="3200" b="1" dirty="0">
                <a:solidFill>
                  <a:schemeClr val="accent2"/>
                </a:solidFill>
              </a:rPr>
              <a:t>Programmer pour une interface </a:t>
            </a:r>
            <a:r>
              <a:rPr lang="fr-FR" sz="3200" b="1" dirty="0">
                <a:solidFill>
                  <a:schemeClr val="accent2"/>
                </a:solidFill>
              </a:rPr>
              <a:t/>
            </a:r>
            <a:br>
              <a:rPr lang="fr-FR" sz="3200" b="1" dirty="0">
                <a:solidFill>
                  <a:schemeClr val="accent2"/>
                </a:solidFill>
              </a:rPr>
            </a:br>
            <a:r>
              <a:rPr sz="3200" b="1" dirty="0">
                <a:solidFill>
                  <a:schemeClr val="accent2"/>
                </a:solidFill>
              </a:rPr>
              <a:t>et non</a:t>
            </a:r>
            <a:r>
              <a:rPr lang="fr-FR" sz="3200" b="1" dirty="0">
                <a:solidFill>
                  <a:schemeClr val="accent2"/>
                </a:solidFill>
              </a:rPr>
              <a:t> pour une implémentation</a:t>
            </a:r>
            <a:endParaRPr sz="3200" b="1" dirty="0">
              <a:solidFill>
                <a:schemeClr val="accent2"/>
              </a:solidFill>
            </a:endParaRPr>
          </a:p>
        </p:txBody>
      </p:sp>
      <p:sp>
        <p:nvSpPr>
          <p:cNvPr id="7" name="object 7"/>
          <p:cNvSpPr txBox="1"/>
          <p:nvPr/>
        </p:nvSpPr>
        <p:spPr>
          <a:xfrm>
            <a:off x="620917" y="2632910"/>
            <a:ext cx="123801" cy="165068"/>
          </a:xfrm>
          <a:prstGeom prst="rect">
            <a:avLst/>
          </a:prstGeom>
        </p:spPr>
        <p:txBody>
          <a:bodyPr vert="horz" wrap="square" lIns="0" tIns="11516" rIns="0" bIns="0" rtlCol="0">
            <a:spAutoFit/>
          </a:bodyPr>
          <a:lstStyle/>
          <a:p>
            <a:pPr marL="11516">
              <a:spcBef>
                <a:spcPts val="91"/>
              </a:spcBef>
            </a:pPr>
            <a:r>
              <a:rPr sz="997" dirty="0">
                <a:latin typeface="Lucida Sans Unicode"/>
                <a:cs typeface="Lucida Sans Unicode"/>
              </a:rPr>
              <a:t>●</a:t>
            </a:r>
            <a:endParaRPr sz="997">
              <a:latin typeface="Lucida Sans Unicode"/>
              <a:cs typeface="Lucida Sans Unicode"/>
            </a:endParaRPr>
          </a:p>
        </p:txBody>
      </p:sp>
      <p:sp>
        <p:nvSpPr>
          <p:cNvPr id="8" name="object 8"/>
          <p:cNvSpPr txBox="1"/>
          <p:nvPr/>
        </p:nvSpPr>
        <p:spPr>
          <a:xfrm>
            <a:off x="914400" y="2539870"/>
            <a:ext cx="4125741" cy="350183"/>
          </a:xfrm>
          <a:prstGeom prst="rect">
            <a:avLst/>
          </a:prstGeom>
        </p:spPr>
        <p:txBody>
          <a:bodyPr vert="horz" wrap="square" lIns="0" tIns="11516" rIns="0" bIns="0" rtlCol="0">
            <a:spAutoFit/>
          </a:bodyPr>
          <a:lstStyle/>
          <a:p>
            <a:pPr marL="11516">
              <a:spcBef>
                <a:spcPts val="91"/>
              </a:spcBef>
            </a:pPr>
            <a:r>
              <a:rPr sz="2200" spc="-14" dirty="0">
                <a:cs typeface="Calibri"/>
              </a:rPr>
              <a:t>Programmer</a:t>
            </a:r>
            <a:r>
              <a:rPr sz="2200" spc="-9" dirty="0">
                <a:cs typeface="Calibri"/>
              </a:rPr>
              <a:t> pour </a:t>
            </a:r>
            <a:r>
              <a:rPr sz="2200" spc="-5" dirty="0">
                <a:cs typeface="Calibri"/>
              </a:rPr>
              <a:t>une</a:t>
            </a:r>
            <a:r>
              <a:rPr sz="2200" spc="-14" dirty="0">
                <a:cs typeface="Calibri"/>
              </a:rPr>
              <a:t> implémentation </a:t>
            </a:r>
            <a:r>
              <a:rPr sz="2200" dirty="0">
                <a:cs typeface="Calibri"/>
              </a:rPr>
              <a:t>:</a:t>
            </a:r>
          </a:p>
        </p:txBody>
      </p:sp>
      <p:sp>
        <p:nvSpPr>
          <p:cNvPr id="9" name="object 9"/>
          <p:cNvSpPr txBox="1"/>
          <p:nvPr/>
        </p:nvSpPr>
        <p:spPr>
          <a:xfrm>
            <a:off x="620917" y="3747730"/>
            <a:ext cx="123801" cy="165068"/>
          </a:xfrm>
          <a:prstGeom prst="rect">
            <a:avLst/>
          </a:prstGeom>
        </p:spPr>
        <p:txBody>
          <a:bodyPr vert="horz" wrap="square" lIns="0" tIns="11516" rIns="0" bIns="0" rtlCol="0">
            <a:spAutoFit/>
          </a:bodyPr>
          <a:lstStyle/>
          <a:p>
            <a:pPr marL="11516">
              <a:spcBef>
                <a:spcPts val="91"/>
              </a:spcBef>
            </a:pPr>
            <a:r>
              <a:rPr sz="997" dirty="0">
                <a:latin typeface="Lucida Sans Unicode"/>
                <a:cs typeface="Lucida Sans Unicode"/>
              </a:rPr>
              <a:t>●</a:t>
            </a:r>
            <a:endParaRPr sz="997">
              <a:latin typeface="Lucida Sans Unicode"/>
              <a:cs typeface="Lucida Sans Unicode"/>
            </a:endParaRPr>
          </a:p>
        </p:txBody>
      </p:sp>
      <p:sp>
        <p:nvSpPr>
          <p:cNvPr id="10" name="object 10"/>
          <p:cNvSpPr txBox="1"/>
          <p:nvPr/>
        </p:nvSpPr>
        <p:spPr>
          <a:xfrm>
            <a:off x="914400" y="3653387"/>
            <a:ext cx="3393298" cy="350183"/>
          </a:xfrm>
          <a:prstGeom prst="rect">
            <a:avLst/>
          </a:prstGeom>
        </p:spPr>
        <p:txBody>
          <a:bodyPr vert="horz" wrap="square" lIns="0" tIns="11516" rIns="0" bIns="0" rtlCol="0">
            <a:spAutoFit/>
          </a:bodyPr>
          <a:lstStyle/>
          <a:p>
            <a:pPr marL="11516">
              <a:spcBef>
                <a:spcPts val="91"/>
              </a:spcBef>
            </a:pPr>
            <a:r>
              <a:rPr sz="2200" spc="-14" dirty="0">
                <a:cs typeface="Calibri"/>
              </a:rPr>
              <a:t>Programmer pour une interface :</a:t>
            </a:r>
          </a:p>
        </p:txBody>
      </p:sp>
      <p:sp>
        <p:nvSpPr>
          <p:cNvPr id="11" name="object 11"/>
          <p:cNvSpPr txBox="1"/>
          <p:nvPr/>
        </p:nvSpPr>
        <p:spPr>
          <a:xfrm>
            <a:off x="620917" y="4861582"/>
            <a:ext cx="123801" cy="165068"/>
          </a:xfrm>
          <a:prstGeom prst="rect">
            <a:avLst/>
          </a:prstGeom>
        </p:spPr>
        <p:txBody>
          <a:bodyPr vert="horz" wrap="square" lIns="0" tIns="11516" rIns="0" bIns="0" rtlCol="0">
            <a:spAutoFit/>
          </a:bodyPr>
          <a:lstStyle/>
          <a:p>
            <a:pPr marL="11516">
              <a:spcBef>
                <a:spcPts val="91"/>
              </a:spcBef>
            </a:pPr>
            <a:r>
              <a:rPr sz="997" dirty="0">
                <a:latin typeface="Lucida Sans Unicode"/>
                <a:cs typeface="Lucida Sans Unicode"/>
              </a:rPr>
              <a:t>●</a:t>
            </a:r>
            <a:endParaRPr sz="997">
              <a:latin typeface="Lucida Sans Unicode"/>
              <a:cs typeface="Lucida Sans Unicode"/>
            </a:endParaRPr>
          </a:p>
        </p:txBody>
      </p:sp>
      <p:sp>
        <p:nvSpPr>
          <p:cNvPr id="12" name="object 12"/>
          <p:cNvSpPr txBox="1"/>
          <p:nvPr/>
        </p:nvSpPr>
        <p:spPr>
          <a:xfrm>
            <a:off x="914400" y="4766906"/>
            <a:ext cx="4423358" cy="596275"/>
          </a:xfrm>
          <a:prstGeom prst="rect">
            <a:avLst/>
          </a:prstGeom>
        </p:spPr>
        <p:txBody>
          <a:bodyPr vert="horz" wrap="square" lIns="0" tIns="62188" rIns="0" bIns="0" rtlCol="0">
            <a:spAutoFit/>
          </a:bodyPr>
          <a:lstStyle/>
          <a:p>
            <a:pPr marL="11516" marR="4607">
              <a:lnSpc>
                <a:spcPts val="1995"/>
              </a:lnSpc>
              <a:spcBef>
                <a:spcPts val="91"/>
              </a:spcBef>
            </a:pPr>
            <a:r>
              <a:rPr sz="2200" spc="-14" dirty="0">
                <a:cs typeface="Calibri"/>
              </a:rPr>
              <a:t>Ce qui permet des évolutions sans  rien changer par ailleurs :</a:t>
            </a:r>
          </a:p>
        </p:txBody>
      </p:sp>
      <p:grpSp>
        <p:nvGrpSpPr>
          <p:cNvPr id="13" name="object 13"/>
          <p:cNvGrpSpPr/>
          <p:nvPr/>
        </p:nvGrpSpPr>
        <p:grpSpPr>
          <a:xfrm>
            <a:off x="800883" y="2906563"/>
            <a:ext cx="4603094" cy="691558"/>
            <a:chOff x="848880" y="2837885"/>
            <a:chExt cx="5076190" cy="762635"/>
          </a:xfrm>
        </p:grpSpPr>
        <p:pic>
          <p:nvPicPr>
            <p:cNvPr id="14" name="object 14"/>
            <p:cNvPicPr/>
            <p:nvPr/>
          </p:nvPicPr>
          <p:blipFill>
            <a:blip r:embed="rId2" cstate="print"/>
            <a:stretch>
              <a:fillRect/>
            </a:stretch>
          </p:blipFill>
          <p:spPr>
            <a:xfrm>
              <a:off x="920165" y="2908802"/>
              <a:ext cx="5004714" cy="691565"/>
            </a:xfrm>
            <a:prstGeom prst="rect">
              <a:avLst/>
            </a:prstGeom>
          </p:spPr>
        </p:pic>
        <p:sp>
          <p:nvSpPr>
            <p:cNvPr id="15" name="object 15"/>
            <p:cNvSpPr/>
            <p:nvPr/>
          </p:nvSpPr>
          <p:spPr>
            <a:xfrm>
              <a:off x="848880" y="2837885"/>
              <a:ext cx="5003165" cy="690245"/>
            </a:xfrm>
            <a:custGeom>
              <a:avLst/>
              <a:gdLst/>
              <a:ahLst/>
              <a:cxnLst/>
              <a:rect l="l" t="t" r="r" b="b"/>
              <a:pathLst>
                <a:path w="5003165" h="690245">
                  <a:moveTo>
                    <a:pt x="5002923" y="0"/>
                  </a:moveTo>
                  <a:lnTo>
                    <a:pt x="0" y="0"/>
                  </a:lnTo>
                  <a:lnTo>
                    <a:pt x="0" y="689762"/>
                  </a:lnTo>
                  <a:lnTo>
                    <a:pt x="2501633" y="689762"/>
                  </a:lnTo>
                  <a:lnTo>
                    <a:pt x="5002923" y="689762"/>
                  </a:lnTo>
                  <a:lnTo>
                    <a:pt x="5002923" y="0"/>
                  </a:lnTo>
                  <a:close/>
                </a:path>
              </a:pathLst>
            </a:custGeom>
            <a:solidFill>
              <a:srgbClr val="FFFFFF"/>
            </a:solidFill>
          </p:spPr>
          <p:txBody>
            <a:bodyPr wrap="square" lIns="0" tIns="0" rIns="0" bIns="0" rtlCol="0"/>
            <a:lstStyle/>
            <a:p>
              <a:endParaRPr sz="1632"/>
            </a:p>
          </p:txBody>
        </p:sp>
      </p:grpSp>
      <p:sp>
        <p:nvSpPr>
          <p:cNvPr id="16" name="object 16"/>
          <p:cNvSpPr txBox="1"/>
          <p:nvPr/>
        </p:nvSpPr>
        <p:spPr>
          <a:xfrm>
            <a:off x="800884" y="2906562"/>
            <a:ext cx="4536875" cy="487248"/>
          </a:xfrm>
          <a:prstGeom prst="rect">
            <a:avLst/>
          </a:prstGeom>
          <a:ln w="3175">
            <a:solidFill>
              <a:srgbClr val="3364A3"/>
            </a:solidFill>
          </a:ln>
        </p:spPr>
        <p:txBody>
          <a:bodyPr vert="horz" wrap="square" lIns="0" tIns="25336" rIns="0" bIns="0" rtlCol="0">
            <a:spAutoFit/>
          </a:bodyPr>
          <a:lstStyle/>
          <a:p>
            <a:pPr marL="81190" marR="1214400">
              <a:lnSpc>
                <a:spcPts val="1849"/>
              </a:lnSpc>
              <a:spcBef>
                <a:spcPts val="199"/>
              </a:spcBef>
            </a:pPr>
            <a:r>
              <a:rPr sz="1632" spc="-5" dirty="0">
                <a:latin typeface="Courier New"/>
                <a:cs typeface="Courier New"/>
              </a:rPr>
              <a:t>ColVert </a:t>
            </a:r>
            <a:r>
              <a:rPr sz="1632" dirty="0">
                <a:latin typeface="Courier New"/>
                <a:cs typeface="Courier New"/>
              </a:rPr>
              <a:t>c = </a:t>
            </a:r>
            <a:r>
              <a:rPr sz="1632" spc="-5" dirty="0">
                <a:latin typeface="Courier New"/>
                <a:cs typeface="Courier New"/>
              </a:rPr>
              <a:t>new Colvert(); </a:t>
            </a:r>
            <a:r>
              <a:rPr sz="1632" spc="-970" dirty="0">
                <a:latin typeface="Courier New"/>
                <a:cs typeface="Courier New"/>
              </a:rPr>
              <a:t> </a:t>
            </a:r>
            <a:r>
              <a:rPr sz="1632" spc="-5" dirty="0">
                <a:latin typeface="Courier New"/>
                <a:cs typeface="Courier New"/>
              </a:rPr>
              <a:t>c.cancane();</a:t>
            </a:r>
            <a:endParaRPr sz="1632">
              <a:latin typeface="Courier New"/>
              <a:cs typeface="Courier New"/>
            </a:endParaRPr>
          </a:p>
        </p:txBody>
      </p:sp>
      <p:grpSp>
        <p:nvGrpSpPr>
          <p:cNvPr id="17" name="object 17"/>
          <p:cNvGrpSpPr/>
          <p:nvPr/>
        </p:nvGrpSpPr>
        <p:grpSpPr>
          <a:xfrm>
            <a:off x="800883" y="4089617"/>
            <a:ext cx="4520176" cy="620157"/>
            <a:chOff x="848880" y="4142531"/>
            <a:chExt cx="4984750" cy="683895"/>
          </a:xfrm>
        </p:grpSpPr>
        <p:pic>
          <p:nvPicPr>
            <p:cNvPr id="18" name="object 18"/>
            <p:cNvPicPr/>
            <p:nvPr/>
          </p:nvPicPr>
          <p:blipFill>
            <a:blip r:embed="rId3" cstate="print"/>
            <a:stretch>
              <a:fillRect/>
            </a:stretch>
          </p:blipFill>
          <p:spPr>
            <a:xfrm>
              <a:off x="920165" y="4213448"/>
              <a:ext cx="4913274" cy="612355"/>
            </a:xfrm>
            <a:prstGeom prst="rect">
              <a:avLst/>
            </a:prstGeom>
          </p:spPr>
        </p:pic>
        <p:sp>
          <p:nvSpPr>
            <p:cNvPr id="19" name="object 19"/>
            <p:cNvSpPr/>
            <p:nvPr/>
          </p:nvSpPr>
          <p:spPr>
            <a:xfrm>
              <a:off x="848880" y="4142531"/>
              <a:ext cx="4911725" cy="610870"/>
            </a:xfrm>
            <a:custGeom>
              <a:avLst/>
              <a:gdLst/>
              <a:ahLst/>
              <a:cxnLst/>
              <a:rect l="l" t="t" r="r" b="b"/>
              <a:pathLst>
                <a:path w="4911725" h="610870">
                  <a:moveTo>
                    <a:pt x="4911483" y="0"/>
                  </a:moveTo>
                  <a:lnTo>
                    <a:pt x="0" y="0"/>
                  </a:lnTo>
                  <a:lnTo>
                    <a:pt x="0" y="610552"/>
                  </a:lnTo>
                  <a:lnTo>
                    <a:pt x="2455913" y="610552"/>
                  </a:lnTo>
                  <a:lnTo>
                    <a:pt x="4911483" y="610552"/>
                  </a:lnTo>
                  <a:lnTo>
                    <a:pt x="4911483" y="0"/>
                  </a:lnTo>
                  <a:close/>
                </a:path>
              </a:pathLst>
            </a:custGeom>
            <a:solidFill>
              <a:srgbClr val="FFFFFF"/>
            </a:solidFill>
          </p:spPr>
          <p:txBody>
            <a:bodyPr wrap="square" lIns="0" tIns="0" rIns="0" bIns="0" rtlCol="0"/>
            <a:lstStyle/>
            <a:p>
              <a:endParaRPr sz="1632"/>
            </a:p>
          </p:txBody>
        </p:sp>
      </p:grpSp>
      <p:sp>
        <p:nvSpPr>
          <p:cNvPr id="20" name="object 20"/>
          <p:cNvSpPr txBox="1"/>
          <p:nvPr/>
        </p:nvSpPr>
        <p:spPr>
          <a:xfrm>
            <a:off x="800884" y="4089616"/>
            <a:ext cx="4453957" cy="486667"/>
          </a:xfrm>
          <a:prstGeom prst="rect">
            <a:avLst/>
          </a:prstGeom>
          <a:ln w="3175">
            <a:solidFill>
              <a:srgbClr val="3364A3"/>
            </a:solidFill>
          </a:ln>
        </p:spPr>
        <p:txBody>
          <a:bodyPr vert="horz" wrap="square" lIns="0" tIns="24760" rIns="0" bIns="0" rtlCol="0">
            <a:spAutoFit/>
          </a:bodyPr>
          <a:lstStyle/>
          <a:p>
            <a:pPr marL="81190" marR="1255859">
              <a:lnSpc>
                <a:spcPts val="1849"/>
              </a:lnSpc>
              <a:spcBef>
                <a:spcPts val="195"/>
              </a:spcBef>
            </a:pPr>
            <a:r>
              <a:rPr sz="1632" spc="-5" dirty="0">
                <a:latin typeface="Courier New"/>
                <a:cs typeface="Courier New"/>
              </a:rPr>
              <a:t>Canard </a:t>
            </a:r>
            <a:r>
              <a:rPr sz="1632" dirty="0">
                <a:latin typeface="Courier New"/>
                <a:cs typeface="Courier New"/>
              </a:rPr>
              <a:t>a = </a:t>
            </a:r>
            <a:r>
              <a:rPr sz="1632" spc="-5" dirty="0">
                <a:latin typeface="Courier New"/>
                <a:cs typeface="Courier New"/>
              </a:rPr>
              <a:t>new ColVert(); </a:t>
            </a:r>
            <a:r>
              <a:rPr sz="1632" spc="-970" dirty="0">
                <a:latin typeface="Courier New"/>
                <a:cs typeface="Courier New"/>
              </a:rPr>
              <a:t> </a:t>
            </a:r>
            <a:r>
              <a:rPr sz="1632" spc="-5" dirty="0">
                <a:latin typeface="Courier New"/>
                <a:cs typeface="Courier New"/>
              </a:rPr>
              <a:t>a.cancane();</a:t>
            </a:r>
            <a:endParaRPr sz="1632">
              <a:latin typeface="Courier New"/>
              <a:cs typeface="Courier New"/>
            </a:endParaRPr>
          </a:p>
        </p:txBody>
      </p:sp>
      <p:grpSp>
        <p:nvGrpSpPr>
          <p:cNvPr id="21" name="object 21"/>
          <p:cNvGrpSpPr/>
          <p:nvPr/>
        </p:nvGrpSpPr>
        <p:grpSpPr>
          <a:xfrm>
            <a:off x="800883" y="5467551"/>
            <a:ext cx="4520176" cy="620157"/>
            <a:chOff x="848880" y="5662086"/>
            <a:chExt cx="4984750" cy="683895"/>
          </a:xfrm>
        </p:grpSpPr>
        <p:pic>
          <p:nvPicPr>
            <p:cNvPr id="22" name="object 22"/>
            <p:cNvPicPr/>
            <p:nvPr/>
          </p:nvPicPr>
          <p:blipFill>
            <a:blip r:embed="rId3" cstate="print"/>
            <a:stretch>
              <a:fillRect/>
            </a:stretch>
          </p:blipFill>
          <p:spPr>
            <a:xfrm>
              <a:off x="920165" y="5733016"/>
              <a:ext cx="4913274" cy="612355"/>
            </a:xfrm>
            <a:prstGeom prst="rect">
              <a:avLst/>
            </a:prstGeom>
          </p:spPr>
        </p:pic>
        <p:sp>
          <p:nvSpPr>
            <p:cNvPr id="23" name="object 23"/>
            <p:cNvSpPr/>
            <p:nvPr/>
          </p:nvSpPr>
          <p:spPr>
            <a:xfrm>
              <a:off x="848880" y="5662086"/>
              <a:ext cx="4911725" cy="610870"/>
            </a:xfrm>
            <a:custGeom>
              <a:avLst/>
              <a:gdLst/>
              <a:ahLst/>
              <a:cxnLst/>
              <a:rect l="l" t="t" r="r" b="b"/>
              <a:pathLst>
                <a:path w="4911725" h="610870">
                  <a:moveTo>
                    <a:pt x="4911483" y="0"/>
                  </a:moveTo>
                  <a:lnTo>
                    <a:pt x="0" y="0"/>
                  </a:lnTo>
                  <a:lnTo>
                    <a:pt x="0" y="610565"/>
                  </a:lnTo>
                  <a:lnTo>
                    <a:pt x="2455913" y="610565"/>
                  </a:lnTo>
                  <a:lnTo>
                    <a:pt x="4911483" y="610565"/>
                  </a:lnTo>
                  <a:lnTo>
                    <a:pt x="4911483" y="0"/>
                  </a:lnTo>
                  <a:close/>
                </a:path>
              </a:pathLst>
            </a:custGeom>
            <a:solidFill>
              <a:srgbClr val="FFFFFF"/>
            </a:solidFill>
          </p:spPr>
          <p:txBody>
            <a:bodyPr wrap="square" lIns="0" tIns="0" rIns="0" bIns="0" rtlCol="0"/>
            <a:lstStyle/>
            <a:p>
              <a:endParaRPr sz="1632"/>
            </a:p>
          </p:txBody>
        </p:sp>
      </p:grpSp>
      <p:sp>
        <p:nvSpPr>
          <p:cNvPr id="24" name="object 24"/>
          <p:cNvSpPr txBox="1"/>
          <p:nvPr/>
        </p:nvSpPr>
        <p:spPr>
          <a:xfrm>
            <a:off x="800884" y="5467551"/>
            <a:ext cx="4453957" cy="487830"/>
          </a:xfrm>
          <a:prstGeom prst="rect">
            <a:avLst/>
          </a:prstGeom>
          <a:ln w="3175">
            <a:solidFill>
              <a:srgbClr val="3364A3"/>
            </a:solidFill>
          </a:ln>
        </p:spPr>
        <p:txBody>
          <a:bodyPr vert="horz" wrap="square" lIns="0" tIns="25912" rIns="0" bIns="0" rtlCol="0">
            <a:spAutoFit/>
          </a:bodyPr>
          <a:lstStyle/>
          <a:p>
            <a:pPr marL="81190" marR="1504612">
              <a:lnSpc>
                <a:spcPts val="1849"/>
              </a:lnSpc>
              <a:spcBef>
                <a:spcPts val="204"/>
              </a:spcBef>
            </a:pPr>
            <a:r>
              <a:rPr sz="1632" spc="-5" dirty="0">
                <a:latin typeface="Courier New"/>
                <a:cs typeface="Courier New"/>
              </a:rPr>
              <a:t>Canard</a:t>
            </a:r>
            <a:r>
              <a:rPr sz="1632" spc="-32" dirty="0">
                <a:latin typeface="Courier New"/>
                <a:cs typeface="Courier New"/>
              </a:rPr>
              <a:t> </a:t>
            </a:r>
            <a:r>
              <a:rPr sz="1632" dirty="0">
                <a:latin typeface="Courier New"/>
                <a:cs typeface="Courier New"/>
              </a:rPr>
              <a:t>a</a:t>
            </a:r>
            <a:r>
              <a:rPr sz="1632" spc="-32" dirty="0">
                <a:latin typeface="Courier New"/>
                <a:cs typeface="Courier New"/>
              </a:rPr>
              <a:t> </a:t>
            </a:r>
            <a:r>
              <a:rPr sz="1632" dirty="0">
                <a:latin typeface="Courier New"/>
                <a:cs typeface="Courier New"/>
              </a:rPr>
              <a:t>=</a:t>
            </a:r>
            <a:r>
              <a:rPr sz="1632" spc="-27" dirty="0">
                <a:latin typeface="Courier New"/>
                <a:cs typeface="Courier New"/>
              </a:rPr>
              <a:t> </a:t>
            </a:r>
            <a:r>
              <a:rPr sz="1632" b="1" spc="-5" dirty="0">
                <a:latin typeface="Courier New"/>
                <a:cs typeface="Courier New"/>
              </a:rPr>
              <a:t>getCanard()</a:t>
            </a:r>
            <a:r>
              <a:rPr sz="1632" spc="-5" dirty="0">
                <a:latin typeface="Courier New"/>
                <a:cs typeface="Courier New"/>
              </a:rPr>
              <a:t>; </a:t>
            </a:r>
            <a:r>
              <a:rPr sz="1632" spc="-966" dirty="0">
                <a:latin typeface="Courier New"/>
                <a:cs typeface="Courier New"/>
              </a:rPr>
              <a:t> </a:t>
            </a:r>
            <a:r>
              <a:rPr sz="1632" spc="-5" dirty="0">
                <a:latin typeface="Courier New"/>
                <a:cs typeface="Courier New"/>
              </a:rPr>
              <a:t>a.cancane();</a:t>
            </a:r>
            <a:endParaRPr sz="1632">
              <a:latin typeface="Courier New"/>
              <a:cs typeface="Courier New"/>
            </a:endParaRPr>
          </a:p>
        </p:txBody>
      </p:sp>
      <p:graphicFrame>
        <p:nvGraphicFramePr>
          <p:cNvPr id="25" name="object 25"/>
          <p:cNvGraphicFramePr>
            <a:graphicFrameLocks noGrp="1"/>
          </p:cNvGraphicFramePr>
          <p:nvPr>
            <p:extLst>
              <p:ext uri="{D42A27DB-BD31-4B8C-83A1-F6EECF244321}">
                <p14:modId xmlns:p14="http://schemas.microsoft.com/office/powerpoint/2010/main" val="704511995"/>
              </p:ext>
            </p:extLst>
          </p:nvPr>
        </p:nvGraphicFramePr>
        <p:xfrm>
          <a:off x="6040870" y="3372574"/>
          <a:ext cx="2446078" cy="834154"/>
        </p:xfrm>
        <a:graphic>
          <a:graphicData uri="http://schemas.openxmlformats.org/drawingml/2006/table">
            <a:tbl>
              <a:tblPr firstRow="1" bandRow="1">
                <a:tableStyleId>{2D5ABB26-0587-4C30-8999-92F81FD0307C}</a:tableStyleId>
              </a:tblPr>
              <a:tblGrid>
                <a:gridCol w="2446078">
                  <a:extLst>
                    <a:ext uri="{9D8B030D-6E8A-4147-A177-3AD203B41FA5}">
                      <a16:colId xmlns:a16="http://schemas.microsoft.com/office/drawing/2014/main" xmlns="" val="20000"/>
                    </a:ext>
                  </a:extLst>
                </a:gridCol>
              </a:tblGrid>
              <a:tr h="444946">
                <a:tc>
                  <a:txBody>
                    <a:bodyPr/>
                    <a:lstStyle/>
                    <a:p>
                      <a:pPr algn="ctr">
                        <a:lnSpc>
                          <a:spcPts val="1964"/>
                        </a:lnSpc>
                      </a:pPr>
                      <a:r>
                        <a:rPr sz="1600" spc="-10" dirty="0">
                          <a:latin typeface="Calibri"/>
                          <a:cs typeface="Calibri"/>
                        </a:rPr>
                        <a:t>&lt;&lt;abstract&gt;&gt;</a:t>
                      </a:r>
                      <a:endParaRPr sz="1600">
                        <a:latin typeface="Calibri"/>
                        <a:cs typeface="Calibri"/>
                      </a:endParaRPr>
                    </a:p>
                    <a:p>
                      <a:pPr marL="635" algn="ctr">
                        <a:lnSpc>
                          <a:spcPts val="1800"/>
                        </a:lnSpc>
                      </a:pPr>
                      <a:r>
                        <a:rPr sz="1600" b="1" spc="-10" dirty="0">
                          <a:latin typeface="Calibri"/>
                          <a:cs typeface="Calibri"/>
                        </a:rPr>
                        <a:t>Canard</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47441">
                <a:tc>
                  <a:txBody>
                    <a:bodyPr/>
                    <a:lstStyle/>
                    <a:p>
                      <a:pPr marL="99060">
                        <a:lnSpc>
                          <a:spcPts val="2050"/>
                        </a:lnSpc>
                      </a:pPr>
                      <a:r>
                        <a:rPr sz="1600" dirty="0">
                          <a:latin typeface="Calibri"/>
                          <a:cs typeface="Calibri"/>
                        </a:rPr>
                        <a:t>+</a:t>
                      </a:r>
                      <a:r>
                        <a:rPr sz="1600" spc="-15" dirty="0">
                          <a:latin typeface="Calibri"/>
                          <a:cs typeface="Calibri"/>
                        </a:rPr>
                        <a:t> </a:t>
                      </a:r>
                      <a:r>
                        <a:rPr sz="1600" spc="-10" dirty="0">
                          <a:latin typeface="Calibri"/>
                          <a:cs typeface="Calibri"/>
                        </a:rPr>
                        <a:t>&lt;&lt;abstract&gt;&gt;</a:t>
                      </a:r>
                      <a:r>
                        <a:rPr sz="1600" spc="-15" dirty="0">
                          <a:latin typeface="Calibri"/>
                          <a:cs typeface="Calibri"/>
                        </a:rPr>
                        <a:t> </a:t>
                      </a:r>
                      <a:r>
                        <a:rPr sz="1600" spc="-10" dirty="0">
                          <a:latin typeface="Calibri"/>
                          <a:cs typeface="Calibri"/>
                        </a:rPr>
                        <a:t>cancancer()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26" name="object 26"/>
          <p:cNvGrpSpPr/>
          <p:nvPr/>
        </p:nvGrpSpPr>
        <p:grpSpPr>
          <a:xfrm>
            <a:off x="6207003" y="4186573"/>
            <a:ext cx="1219584" cy="589062"/>
            <a:chOff x="6810629" y="4249452"/>
            <a:chExt cx="1344930" cy="649605"/>
          </a:xfrm>
        </p:grpSpPr>
        <p:sp>
          <p:nvSpPr>
            <p:cNvPr id="27" name="object 27"/>
            <p:cNvSpPr/>
            <p:nvPr/>
          </p:nvSpPr>
          <p:spPr>
            <a:xfrm>
              <a:off x="6819836" y="4335850"/>
              <a:ext cx="630555" cy="370840"/>
            </a:xfrm>
            <a:custGeom>
              <a:avLst/>
              <a:gdLst/>
              <a:ahLst/>
              <a:cxnLst/>
              <a:rect l="l" t="t" r="r" b="b"/>
              <a:pathLst>
                <a:path w="630554" h="370839">
                  <a:moveTo>
                    <a:pt x="0" y="370801"/>
                  </a:moveTo>
                  <a:lnTo>
                    <a:pt x="630008" y="0"/>
                  </a:lnTo>
                </a:path>
              </a:pathLst>
            </a:custGeom>
            <a:ln w="18359">
              <a:solidFill>
                <a:srgbClr val="000000"/>
              </a:solidFill>
            </a:ln>
          </p:spPr>
          <p:txBody>
            <a:bodyPr wrap="square" lIns="0" tIns="0" rIns="0" bIns="0" rtlCol="0"/>
            <a:lstStyle/>
            <a:p>
              <a:endParaRPr sz="1632"/>
            </a:p>
          </p:txBody>
        </p:sp>
        <p:pic>
          <p:nvPicPr>
            <p:cNvPr id="28" name="object 28"/>
            <p:cNvPicPr/>
            <p:nvPr/>
          </p:nvPicPr>
          <p:blipFill>
            <a:blip r:embed="rId4" cstate="print"/>
            <a:stretch>
              <a:fillRect/>
            </a:stretch>
          </p:blipFill>
          <p:spPr>
            <a:xfrm>
              <a:off x="7392962" y="4249452"/>
              <a:ext cx="204114" cy="171348"/>
            </a:xfrm>
            <a:prstGeom prst="rect">
              <a:avLst/>
            </a:prstGeom>
          </p:spPr>
        </p:pic>
        <p:sp>
          <p:nvSpPr>
            <p:cNvPr id="29" name="object 29"/>
            <p:cNvSpPr/>
            <p:nvPr/>
          </p:nvSpPr>
          <p:spPr>
            <a:xfrm>
              <a:off x="8064004" y="4420089"/>
              <a:ext cx="0" cy="469900"/>
            </a:xfrm>
            <a:custGeom>
              <a:avLst/>
              <a:gdLst/>
              <a:ahLst/>
              <a:cxnLst/>
              <a:rect l="l" t="t" r="r" b="b"/>
              <a:pathLst>
                <a:path h="469900">
                  <a:moveTo>
                    <a:pt x="0" y="469442"/>
                  </a:moveTo>
                  <a:lnTo>
                    <a:pt x="0" y="0"/>
                  </a:lnTo>
                </a:path>
              </a:pathLst>
            </a:custGeom>
            <a:ln w="18359">
              <a:solidFill>
                <a:srgbClr val="000000"/>
              </a:solidFill>
            </a:ln>
          </p:spPr>
          <p:txBody>
            <a:bodyPr wrap="square" lIns="0" tIns="0" rIns="0" bIns="0" rtlCol="0"/>
            <a:lstStyle/>
            <a:p>
              <a:endParaRPr sz="1632"/>
            </a:p>
          </p:txBody>
        </p:sp>
        <p:pic>
          <p:nvPicPr>
            <p:cNvPr id="30" name="object 30"/>
            <p:cNvPicPr/>
            <p:nvPr/>
          </p:nvPicPr>
          <p:blipFill>
            <a:blip r:embed="rId5" cstate="print"/>
            <a:stretch>
              <a:fillRect/>
            </a:stretch>
          </p:blipFill>
          <p:spPr>
            <a:xfrm>
              <a:off x="7972564" y="4249452"/>
              <a:ext cx="182879" cy="182880"/>
            </a:xfrm>
            <a:prstGeom prst="rect">
              <a:avLst/>
            </a:prstGeom>
          </p:spPr>
        </p:pic>
      </p:grpSp>
      <p:grpSp>
        <p:nvGrpSpPr>
          <p:cNvPr id="31" name="object 31"/>
          <p:cNvGrpSpPr/>
          <p:nvPr/>
        </p:nvGrpSpPr>
        <p:grpSpPr>
          <a:xfrm>
            <a:off x="7790793" y="4186573"/>
            <a:ext cx="713439" cy="464686"/>
            <a:chOff x="8557196" y="4249452"/>
            <a:chExt cx="786765" cy="512445"/>
          </a:xfrm>
        </p:grpSpPr>
        <p:sp>
          <p:nvSpPr>
            <p:cNvPr id="32" name="object 32"/>
            <p:cNvSpPr/>
            <p:nvPr/>
          </p:nvSpPr>
          <p:spPr>
            <a:xfrm>
              <a:off x="8700477" y="4342327"/>
              <a:ext cx="634365" cy="410209"/>
            </a:xfrm>
            <a:custGeom>
              <a:avLst/>
              <a:gdLst/>
              <a:ahLst/>
              <a:cxnLst/>
              <a:rect l="l" t="t" r="r" b="b"/>
              <a:pathLst>
                <a:path w="634365" h="410210">
                  <a:moveTo>
                    <a:pt x="633958" y="410044"/>
                  </a:moveTo>
                  <a:lnTo>
                    <a:pt x="0" y="0"/>
                  </a:lnTo>
                </a:path>
              </a:pathLst>
            </a:custGeom>
            <a:ln w="18359">
              <a:solidFill>
                <a:srgbClr val="000000"/>
              </a:solidFill>
            </a:ln>
          </p:spPr>
          <p:txBody>
            <a:bodyPr wrap="square" lIns="0" tIns="0" rIns="0" bIns="0" rtlCol="0"/>
            <a:lstStyle/>
            <a:p>
              <a:endParaRPr sz="1632"/>
            </a:p>
          </p:txBody>
        </p:sp>
        <p:pic>
          <p:nvPicPr>
            <p:cNvPr id="33" name="object 33"/>
            <p:cNvPicPr/>
            <p:nvPr/>
          </p:nvPicPr>
          <p:blipFill>
            <a:blip r:embed="rId6" cstate="print"/>
            <a:stretch>
              <a:fillRect/>
            </a:stretch>
          </p:blipFill>
          <p:spPr>
            <a:xfrm>
              <a:off x="8557196" y="4249452"/>
              <a:ext cx="203047" cy="176034"/>
            </a:xfrm>
            <a:prstGeom prst="rect">
              <a:avLst/>
            </a:prstGeom>
          </p:spPr>
        </p:pic>
      </p:grpSp>
      <p:graphicFrame>
        <p:nvGraphicFramePr>
          <p:cNvPr id="34" name="object 34"/>
          <p:cNvGraphicFramePr>
            <a:graphicFrameLocks noGrp="1"/>
          </p:cNvGraphicFramePr>
          <p:nvPr>
            <p:extLst>
              <p:ext uri="{D42A27DB-BD31-4B8C-83A1-F6EECF244321}">
                <p14:modId xmlns:p14="http://schemas.microsoft.com/office/powerpoint/2010/main" val="1590671364"/>
              </p:ext>
            </p:extLst>
          </p:nvPr>
        </p:nvGraphicFramePr>
        <p:xfrm>
          <a:off x="5680465" y="4592503"/>
          <a:ext cx="1065264" cy="460579"/>
        </p:xfrm>
        <a:graphic>
          <a:graphicData uri="http://schemas.openxmlformats.org/drawingml/2006/table">
            <a:tbl>
              <a:tblPr firstRow="1" bandRow="1">
                <a:tableStyleId>{2D5ABB26-0587-4C30-8999-92F81FD0307C}</a:tableStyleId>
              </a:tblPr>
              <a:tblGrid>
                <a:gridCol w="1065264">
                  <a:extLst>
                    <a:ext uri="{9D8B030D-6E8A-4147-A177-3AD203B41FA5}">
                      <a16:colId xmlns:a16="http://schemas.microsoft.com/office/drawing/2014/main" xmlns="" val="20000"/>
                    </a:ext>
                  </a:extLst>
                </a:gridCol>
              </a:tblGrid>
              <a:tr h="249087">
                <a:tc>
                  <a:txBody>
                    <a:bodyPr/>
                    <a:lstStyle/>
                    <a:p>
                      <a:pPr marL="99060">
                        <a:lnSpc>
                          <a:spcPts val="2065"/>
                        </a:lnSpc>
                      </a:pPr>
                      <a:r>
                        <a:rPr sz="1600" b="1" spc="-30" dirty="0">
                          <a:latin typeface="Calibri"/>
                          <a:cs typeface="Calibri"/>
                        </a:rPr>
                        <a:t>TeteRouge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0902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35" name="object 35"/>
          <p:cNvGrpSpPr/>
          <p:nvPr/>
        </p:nvGrpSpPr>
        <p:grpSpPr>
          <a:xfrm>
            <a:off x="6888634" y="4592478"/>
            <a:ext cx="828027" cy="472746"/>
            <a:chOff x="7562316" y="4697076"/>
            <a:chExt cx="913130" cy="521334"/>
          </a:xfrm>
        </p:grpSpPr>
        <p:sp>
          <p:nvSpPr>
            <p:cNvPr id="36" name="object 36"/>
            <p:cNvSpPr/>
            <p:nvPr/>
          </p:nvSpPr>
          <p:spPr>
            <a:xfrm>
              <a:off x="7571524" y="4706284"/>
              <a:ext cx="894715" cy="502920"/>
            </a:xfrm>
            <a:custGeom>
              <a:avLst/>
              <a:gdLst/>
              <a:ahLst/>
              <a:cxnLst/>
              <a:rect l="l" t="t" r="r" b="b"/>
              <a:pathLst>
                <a:path w="894715" h="502920">
                  <a:moveTo>
                    <a:pt x="894232" y="0"/>
                  </a:moveTo>
                  <a:lnTo>
                    <a:pt x="0" y="0"/>
                  </a:lnTo>
                  <a:lnTo>
                    <a:pt x="0" y="502919"/>
                  </a:lnTo>
                  <a:lnTo>
                    <a:pt x="447116" y="502919"/>
                  </a:lnTo>
                  <a:lnTo>
                    <a:pt x="894232" y="502919"/>
                  </a:lnTo>
                  <a:lnTo>
                    <a:pt x="894232" y="0"/>
                  </a:lnTo>
                  <a:close/>
                </a:path>
              </a:pathLst>
            </a:custGeom>
            <a:solidFill>
              <a:srgbClr val="FFFFFF"/>
            </a:solidFill>
          </p:spPr>
          <p:txBody>
            <a:bodyPr wrap="square" lIns="0" tIns="0" rIns="0" bIns="0" rtlCol="0"/>
            <a:lstStyle/>
            <a:p>
              <a:endParaRPr sz="1632"/>
            </a:p>
          </p:txBody>
        </p:sp>
        <p:sp>
          <p:nvSpPr>
            <p:cNvPr id="37" name="object 37"/>
            <p:cNvSpPr/>
            <p:nvPr/>
          </p:nvSpPr>
          <p:spPr>
            <a:xfrm>
              <a:off x="7571524" y="4706284"/>
              <a:ext cx="894715" cy="502920"/>
            </a:xfrm>
            <a:custGeom>
              <a:avLst/>
              <a:gdLst/>
              <a:ahLst/>
              <a:cxnLst/>
              <a:rect l="l" t="t" r="r" b="b"/>
              <a:pathLst>
                <a:path w="894715" h="502920">
                  <a:moveTo>
                    <a:pt x="447116" y="502919"/>
                  </a:moveTo>
                  <a:lnTo>
                    <a:pt x="0" y="502919"/>
                  </a:lnTo>
                  <a:lnTo>
                    <a:pt x="0" y="0"/>
                  </a:lnTo>
                  <a:lnTo>
                    <a:pt x="894232" y="0"/>
                  </a:lnTo>
                  <a:lnTo>
                    <a:pt x="894232" y="502919"/>
                  </a:lnTo>
                  <a:lnTo>
                    <a:pt x="447116" y="502919"/>
                  </a:lnTo>
                  <a:close/>
                </a:path>
              </a:pathLst>
            </a:custGeom>
            <a:ln w="18359">
              <a:solidFill>
                <a:srgbClr val="000000"/>
              </a:solidFill>
            </a:ln>
          </p:spPr>
          <p:txBody>
            <a:bodyPr wrap="square" lIns="0" tIns="0" rIns="0" bIns="0" rtlCol="0"/>
            <a:lstStyle/>
            <a:p>
              <a:endParaRPr sz="1632"/>
            </a:p>
          </p:txBody>
        </p:sp>
      </p:grpSp>
      <p:sp>
        <p:nvSpPr>
          <p:cNvPr id="38" name="object 38"/>
          <p:cNvSpPr txBox="1"/>
          <p:nvPr/>
        </p:nvSpPr>
        <p:spPr>
          <a:xfrm>
            <a:off x="6975559" y="4587354"/>
            <a:ext cx="656433" cy="262787"/>
          </a:xfrm>
          <a:prstGeom prst="rect">
            <a:avLst/>
          </a:prstGeom>
        </p:spPr>
        <p:txBody>
          <a:bodyPr vert="horz" wrap="square" lIns="0" tIns="11516" rIns="0" bIns="0" rtlCol="0">
            <a:spAutoFit/>
          </a:bodyPr>
          <a:lstStyle/>
          <a:p>
            <a:pPr marL="11516">
              <a:spcBef>
                <a:spcPts val="91"/>
              </a:spcBef>
            </a:pPr>
            <a:r>
              <a:rPr sz="1632" b="1" spc="-18" dirty="0">
                <a:latin typeface="Calibri"/>
                <a:cs typeface="Calibri"/>
              </a:rPr>
              <a:t>ColVert</a:t>
            </a:r>
            <a:endParaRPr sz="1632">
              <a:latin typeface="Calibri"/>
              <a:cs typeface="Calibri"/>
            </a:endParaRPr>
          </a:p>
        </p:txBody>
      </p:sp>
      <p:sp>
        <p:nvSpPr>
          <p:cNvPr id="39" name="object 39"/>
          <p:cNvSpPr/>
          <p:nvPr/>
        </p:nvSpPr>
        <p:spPr>
          <a:xfrm>
            <a:off x="6896983" y="4849916"/>
            <a:ext cx="811328" cy="98465"/>
          </a:xfrm>
          <a:custGeom>
            <a:avLst/>
            <a:gdLst/>
            <a:ahLst/>
            <a:cxnLst/>
            <a:rect l="l" t="t" r="r" b="b"/>
            <a:pathLst>
              <a:path w="894715" h="108585">
                <a:moveTo>
                  <a:pt x="0" y="0"/>
                </a:moveTo>
                <a:lnTo>
                  <a:pt x="894232" y="0"/>
                </a:lnTo>
              </a:path>
              <a:path w="894715" h="108585">
                <a:moveTo>
                  <a:pt x="0" y="108000"/>
                </a:moveTo>
                <a:lnTo>
                  <a:pt x="894232" y="108000"/>
                </a:lnTo>
              </a:path>
            </a:pathLst>
          </a:custGeom>
          <a:ln w="3175">
            <a:solidFill>
              <a:srgbClr val="000000"/>
            </a:solidFill>
          </a:ln>
        </p:spPr>
        <p:txBody>
          <a:bodyPr wrap="square" lIns="0" tIns="0" rIns="0" bIns="0" rtlCol="0"/>
          <a:lstStyle/>
          <a:p>
            <a:endParaRPr sz="1632"/>
          </a:p>
        </p:txBody>
      </p:sp>
      <p:sp>
        <p:nvSpPr>
          <p:cNvPr id="40" name="object 40"/>
          <p:cNvSpPr/>
          <p:nvPr/>
        </p:nvSpPr>
        <p:spPr>
          <a:xfrm>
            <a:off x="7843353" y="4600828"/>
            <a:ext cx="971406" cy="456048"/>
          </a:xfrm>
          <a:custGeom>
            <a:avLst/>
            <a:gdLst/>
            <a:ahLst/>
            <a:cxnLst/>
            <a:rect l="l" t="t" r="r" b="b"/>
            <a:pathLst>
              <a:path w="1071245" h="502920">
                <a:moveTo>
                  <a:pt x="1071003" y="0"/>
                </a:moveTo>
                <a:lnTo>
                  <a:pt x="0" y="0"/>
                </a:lnTo>
                <a:lnTo>
                  <a:pt x="0" y="502919"/>
                </a:lnTo>
                <a:lnTo>
                  <a:pt x="535685" y="502919"/>
                </a:lnTo>
                <a:lnTo>
                  <a:pt x="1071003" y="502919"/>
                </a:lnTo>
                <a:lnTo>
                  <a:pt x="1071003" y="0"/>
                </a:lnTo>
                <a:close/>
              </a:path>
            </a:pathLst>
          </a:custGeom>
          <a:solidFill>
            <a:srgbClr val="FFFFFF"/>
          </a:solidFill>
        </p:spPr>
        <p:txBody>
          <a:bodyPr wrap="square" lIns="0" tIns="0" rIns="0" bIns="0" rtlCol="0"/>
          <a:lstStyle/>
          <a:p>
            <a:endParaRPr sz="1632"/>
          </a:p>
        </p:txBody>
      </p:sp>
      <p:graphicFrame>
        <p:nvGraphicFramePr>
          <p:cNvPr id="41" name="object 41"/>
          <p:cNvGraphicFramePr>
            <a:graphicFrameLocks noGrp="1"/>
          </p:cNvGraphicFramePr>
          <p:nvPr>
            <p:extLst>
              <p:ext uri="{D42A27DB-BD31-4B8C-83A1-F6EECF244321}">
                <p14:modId xmlns:p14="http://schemas.microsoft.com/office/powerpoint/2010/main" val="3803118522"/>
              </p:ext>
            </p:extLst>
          </p:nvPr>
        </p:nvGraphicFramePr>
        <p:xfrm>
          <a:off x="7835029" y="4592503"/>
          <a:ext cx="971406" cy="460579"/>
        </p:xfrm>
        <a:graphic>
          <a:graphicData uri="http://schemas.openxmlformats.org/drawingml/2006/table">
            <a:tbl>
              <a:tblPr firstRow="1" bandRow="1">
                <a:tableStyleId>{2D5ABB26-0587-4C30-8999-92F81FD0307C}</a:tableStyleId>
              </a:tblPr>
              <a:tblGrid>
                <a:gridCol w="971406">
                  <a:extLst>
                    <a:ext uri="{9D8B030D-6E8A-4147-A177-3AD203B41FA5}">
                      <a16:colId xmlns:a16="http://schemas.microsoft.com/office/drawing/2014/main" xmlns="" val="20000"/>
                    </a:ext>
                  </a:extLst>
                </a:gridCol>
              </a:tblGrid>
              <a:tr h="249087">
                <a:tc>
                  <a:txBody>
                    <a:bodyPr/>
                    <a:lstStyle/>
                    <a:p>
                      <a:pPr marL="99695">
                        <a:lnSpc>
                          <a:spcPts val="2065"/>
                        </a:lnSpc>
                      </a:pPr>
                      <a:r>
                        <a:rPr sz="1600" b="1" spc="-10" dirty="0">
                          <a:latin typeface="Calibri"/>
                          <a:cs typeface="Calibri"/>
                        </a:rPr>
                        <a:t>Plastique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0902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42" name="Espace réservé du pied de page 41"/>
          <p:cNvSpPr>
            <a:spLocks noGrp="1"/>
          </p:cNvSpPr>
          <p:nvPr>
            <p:ph type="ftr" sz="quarter" idx="11"/>
          </p:nvPr>
        </p:nvSpPr>
        <p:spPr/>
        <p:txBody>
          <a:bodyPr/>
          <a:lstStyle/>
          <a:p>
            <a:r>
              <a:rPr lang="fr-FR"/>
              <a:t>Hafidi Imad-ENSAK-Cours  IAO</a:t>
            </a:r>
          </a:p>
        </p:txBody>
      </p:sp>
      <p:sp>
        <p:nvSpPr>
          <p:cNvPr id="4" name="Rectangle: Rounded Corners 3">
            <a:extLst>
              <a:ext uri="{FF2B5EF4-FFF2-40B4-BE49-F238E27FC236}">
                <a16:creationId xmlns:a16="http://schemas.microsoft.com/office/drawing/2014/main" xmlns="" id="{1C263EF2-A6BA-4C1F-A3FD-36BEC0368679}"/>
              </a:ext>
            </a:extLst>
          </p:cNvPr>
          <p:cNvSpPr/>
          <p:nvPr/>
        </p:nvSpPr>
        <p:spPr>
          <a:xfrm>
            <a:off x="693456" y="1355641"/>
            <a:ext cx="8163020" cy="99222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16" marR="4607" algn="ctr">
              <a:lnSpc>
                <a:spcPct val="83500"/>
              </a:lnSpc>
              <a:spcBef>
                <a:spcPts val="558"/>
              </a:spcBef>
            </a:pPr>
            <a:r>
              <a:rPr lang="fr-FR" sz="2200" b="1" dirty="0">
                <a:solidFill>
                  <a:schemeClr val="tx1"/>
                </a:solidFill>
                <a:cs typeface="Calibri"/>
              </a:rPr>
              <a:t>Il</a:t>
            </a:r>
            <a:r>
              <a:rPr lang="fr-FR" sz="2200" b="1" spc="-5" dirty="0">
                <a:solidFill>
                  <a:schemeClr val="tx1"/>
                </a:solidFill>
                <a:cs typeface="Calibri"/>
              </a:rPr>
              <a:t> </a:t>
            </a:r>
            <a:r>
              <a:rPr lang="fr-FR" sz="2200" b="1" spc="-14" dirty="0">
                <a:solidFill>
                  <a:schemeClr val="tx1"/>
                </a:solidFill>
                <a:cs typeface="Calibri"/>
              </a:rPr>
              <a:t>faut</a:t>
            </a:r>
            <a:r>
              <a:rPr lang="fr-FR" sz="2200" b="1" spc="-5" dirty="0">
                <a:solidFill>
                  <a:schemeClr val="tx1"/>
                </a:solidFill>
                <a:cs typeface="Calibri"/>
              </a:rPr>
              <a:t> </a:t>
            </a:r>
            <a:r>
              <a:rPr lang="fr-FR" sz="2200" b="1" spc="-14" dirty="0">
                <a:solidFill>
                  <a:schemeClr val="tx1"/>
                </a:solidFill>
                <a:cs typeface="Calibri"/>
              </a:rPr>
              <a:t>programmer</a:t>
            </a:r>
            <a:r>
              <a:rPr lang="fr-FR" sz="2200" b="1" spc="18" dirty="0">
                <a:solidFill>
                  <a:schemeClr val="tx1"/>
                </a:solidFill>
                <a:cs typeface="Calibri"/>
              </a:rPr>
              <a:t> </a:t>
            </a:r>
            <a:r>
              <a:rPr lang="fr-FR" sz="2200" b="1" spc="-18" dirty="0">
                <a:solidFill>
                  <a:schemeClr val="tx1"/>
                </a:solidFill>
                <a:cs typeface="Calibri"/>
              </a:rPr>
              <a:t>avec</a:t>
            </a:r>
            <a:r>
              <a:rPr lang="fr-FR" sz="2200" b="1" spc="5" dirty="0">
                <a:solidFill>
                  <a:schemeClr val="tx1"/>
                </a:solidFill>
                <a:cs typeface="Calibri"/>
              </a:rPr>
              <a:t> </a:t>
            </a:r>
            <a:r>
              <a:rPr lang="fr-FR" sz="2200" b="1" spc="-5" dirty="0">
                <a:solidFill>
                  <a:schemeClr val="tx1"/>
                </a:solidFill>
                <a:cs typeface="Calibri"/>
              </a:rPr>
              <a:t>des</a:t>
            </a:r>
            <a:r>
              <a:rPr lang="fr-FR" sz="2200" b="1" spc="9" dirty="0">
                <a:solidFill>
                  <a:schemeClr val="tx1"/>
                </a:solidFill>
                <a:cs typeface="Calibri"/>
              </a:rPr>
              <a:t> </a:t>
            </a:r>
            <a:r>
              <a:rPr lang="fr-FR" sz="2200" b="1" spc="-5" dirty="0">
                <a:solidFill>
                  <a:schemeClr val="tx1"/>
                </a:solidFill>
                <a:cs typeface="Calibri"/>
              </a:rPr>
              <a:t>super types</a:t>
            </a:r>
            <a:r>
              <a:rPr lang="fr-FR" sz="2200" b="1" spc="23" dirty="0">
                <a:solidFill>
                  <a:schemeClr val="tx1"/>
                </a:solidFill>
                <a:cs typeface="Calibri"/>
              </a:rPr>
              <a:t> </a:t>
            </a:r>
            <a:r>
              <a:rPr lang="fr-FR" sz="2200" b="1" spc="-14" dirty="0">
                <a:solidFill>
                  <a:schemeClr val="tx1"/>
                </a:solidFill>
                <a:cs typeface="Calibri"/>
              </a:rPr>
              <a:t>(interfaces</a:t>
            </a:r>
            <a:r>
              <a:rPr lang="fr-FR" sz="2200" b="1" spc="18" dirty="0">
                <a:solidFill>
                  <a:schemeClr val="tx1"/>
                </a:solidFill>
                <a:cs typeface="Calibri"/>
              </a:rPr>
              <a:t> </a:t>
            </a:r>
            <a:r>
              <a:rPr lang="fr-FR" sz="2200" b="1" spc="-5" dirty="0">
                <a:solidFill>
                  <a:schemeClr val="tx1"/>
                </a:solidFill>
                <a:cs typeface="Calibri"/>
              </a:rPr>
              <a:t>ou</a:t>
            </a:r>
            <a:r>
              <a:rPr lang="fr-FR" sz="2200" b="1" spc="9" dirty="0">
                <a:solidFill>
                  <a:schemeClr val="tx1"/>
                </a:solidFill>
                <a:cs typeface="Calibri"/>
              </a:rPr>
              <a:t> </a:t>
            </a:r>
            <a:r>
              <a:rPr lang="fr-FR" sz="2200" b="1" spc="-5" dirty="0">
                <a:solidFill>
                  <a:schemeClr val="tx1"/>
                </a:solidFill>
                <a:cs typeface="Calibri"/>
              </a:rPr>
              <a:t>classes  </a:t>
            </a:r>
            <a:r>
              <a:rPr lang="fr-FR" sz="2200" b="1" spc="-14" dirty="0">
                <a:solidFill>
                  <a:schemeClr val="tx1"/>
                </a:solidFill>
                <a:cs typeface="Calibri"/>
              </a:rPr>
              <a:t>abstraites)</a:t>
            </a:r>
            <a:r>
              <a:rPr lang="fr-FR" sz="2200" b="1" spc="18" dirty="0">
                <a:solidFill>
                  <a:schemeClr val="tx1"/>
                </a:solidFill>
                <a:cs typeface="Calibri"/>
              </a:rPr>
              <a:t> </a:t>
            </a:r>
            <a:r>
              <a:rPr lang="fr-FR" sz="2200" b="1" spc="-5" dirty="0">
                <a:solidFill>
                  <a:schemeClr val="tx1"/>
                </a:solidFill>
                <a:cs typeface="Calibri"/>
              </a:rPr>
              <a:t>au</a:t>
            </a:r>
            <a:r>
              <a:rPr lang="fr-FR" sz="2200" b="1" dirty="0">
                <a:solidFill>
                  <a:schemeClr val="tx1"/>
                </a:solidFill>
                <a:cs typeface="Calibri"/>
              </a:rPr>
              <a:t> </a:t>
            </a:r>
            <a:r>
              <a:rPr lang="fr-FR" sz="2200" b="1" spc="-5" dirty="0">
                <a:solidFill>
                  <a:schemeClr val="tx1"/>
                </a:solidFill>
                <a:cs typeface="Calibri"/>
              </a:rPr>
              <a:t>lieu</a:t>
            </a:r>
            <a:r>
              <a:rPr lang="fr-FR" sz="2200" b="1" dirty="0">
                <a:solidFill>
                  <a:schemeClr val="tx1"/>
                </a:solidFill>
                <a:cs typeface="Calibri"/>
              </a:rPr>
              <a:t> </a:t>
            </a:r>
            <a:r>
              <a:rPr lang="fr-FR" sz="2200" b="1" spc="-9" dirty="0">
                <a:solidFill>
                  <a:schemeClr val="tx1"/>
                </a:solidFill>
                <a:cs typeface="Calibri"/>
              </a:rPr>
              <a:t>d'instances.</a:t>
            </a:r>
            <a:r>
              <a:rPr lang="fr-FR" sz="2200" b="1" spc="9" dirty="0">
                <a:solidFill>
                  <a:schemeClr val="tx1"/>
                </a:solidFill>
                <a:cs typeface="Calibri"/>
              </a:rPr>
              <a:t> </a:t>
            </a:r>
            <a:r>
              <a:rPr lang="fr-FR" sz="2200" b="1" spc="-5" dirty="0">
                <a:solidFill>
                  <a:schemeClr val="tx1"/>
                </a:solidFill>
                <a:cs typeface="Calibri"/>
              </a:rPr>
              <a:t>Les</a:t>
            </a:r>
            <a:r>
              <a:rPr lang="fr-FR" sz="2200" b="1" spc="9" dirty="0">
                <a:solidFill>
                  <a:schemeClr val="tx1"/>
                </a:solidFill>
                <a:cs typeface="Calibri"/>
              </a:rPr>
              <a:t> </a:t>
            </a:r>
            <a:r>
              <a:rPr lang="fr-FR" sz="2200" b="1" spc="-9" dirty="0">
                <a:solidFill>
                  <a:schemeClr val="tx1"/>
                </a:solidFill>
                <a:cs typeface="Calibri"/>
              </a:rPr>
              <a:t>implémentations</a:t>
            </a:r>
            <a:r>
              <a:rPr lang="fr-FR" sz="2200" b="1" spc="23" dirty="0">
                <a:solidFill>
                  <a:schemeClr val="tx1"/>
                </a:solidFill>
                <a:cs typeface="Calibri"/>
              </a:rPr>
              <a:t> </a:t>
            </a:r>
            <a:r>
              <a:rPr lang="fr-FR" sz="2200" b="1" spc="-9" dirty="0">
                <a:solidFill>
                  <a:schemeClr val="tx1"/>
                </a:solidFill>
                <a:cs typeface="Calibri"/>
              </a:rPr>
              <a:t>sont</a:t>
            </a:r>
            <a:r>
              <a:rPr lang="fr-FR" sz="2200" b="1" spc="5" dirty="0">
                <a:solidFill>
                  <a:schemeClr val="tx1"/>
                </a:solidFill>
                <a:cs typeface="Calibri"/>
              </a:rPr>
              <a:t> </a:t>
            </a:r>
            <a:r>
              <a:rPr lang="fr-FR" sz="2200" b="1" spc="-14" dirty="0">
                <a:solidFill>
                  <a:schemeClr val="tx1"/>
                </a:solidFill>
                <a:cs typeface="Calibri"/>
              </a:rPr>
              <a:t>difficiles</a:t>
            </a:r>
            <a:r>
              <a:rPr lang="fr-FR" sz="2200" b="1" spc="18" dirty="0">
                <a:solidFill>
                  <a:schemeClr val="tx1"/>
                </a:solidFill>
                <a:cs typeface="Calibri"/>
              </a:rPr>
              <a:t> </a:t>
            </a:r>
            <a:r>
              <a:rPr lang="fr-FR" sz="2200" b="1" dirty="0">
                <a:solidFill>
                  <a:schemeClr val="tx1"/>
                </a:solidFill>
                <a:cs typeface="Calibri"/>
              </a:rPr>
              <a:t>à </a:t>
            </a:r>
            <a:r>
              <a:rPr lang="fr-FR" sz="2200" b="1" spc="-517" dirty="0">
                <a:solidFill>
                  <a:schemeClr val="tx1"/>
                </a:solidFill>
                <a:cs typeface="Calibri"/>
              </a:rPr>
              <a:t> </a:t>
            </a:r>
            <a:r>
              <a:rPr lang="fr-FR" sz="2200" b="1" spc="-9" dirty="0">
                <a:solidFill>
                  <a:schemeClr val="tx1"/>
                </a:solidFill>
                <a:cs typeface="Calibri"/>
              </a:rPr>
              <a:t>changer</a:t>
            </a:r>
            <a:endParaRPr lang="fr-FR" sz="2200" dirty="0">
              <a:solidFill>
                <a:schemeClr val="tx1"/>
              </a:solidFill>
              <a:cs typeface="Calibri"/>
            </a:endParaRPr>
          </a:p>
        </p:txBody>
      </p:sp>
    </p:spTree>
    <p:extLst>
      <p:ext uri="{BB962C8B-B14F-4D97-AF65-F5344CB8AC3E}">
        <p14:creationId xmlns:p14="http://schemas.microsoft.com/office/powerpoint/2010/main" val="5182097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80749"/>
            <a:ext cx="9144000" cy="374869"/>
          </a:xfrm>
          <a:prstGeom prst="rect">
            <a:avLst/>
          </a:prstGeom>
        </p:spPr>
        <p:txBody>
          <a:bodyPr vert="horz" wrap="square" lIns="0" tIns="11516" rIns="0" bIns="0" rtlCol="0" anchor="b" anchorCtr="0">
            <a:spAutoFit/>
          </a:bodyPr>
          <a:lstStyle/>
          <a:p>
            <a:pPr marL="11516" marR="4607" algn="ctr">
              <a:lnSpc>
                <a:spcPct val="66700"/>
              </a:lnSpc>
            </a:pPr>
            <a:r>
              <a:rPr sz="3400" b="1" dirty="0">
                <a:solidFill>
                  <a:schemeClr val="accent1"/>
                </a:solidFill>
              </a:rPr>
              <a:t>Règle 4. </a:t>
            </a:r>
            <a:r>
              <a:rPr sz="3400" b="1" dirty="0">
                <a:solidFill>
                  <a:schemeClr val="accent2"/>
                </a:solidFill>
              </a:rPr>
              <a:t>Privilégier la composition à l'héritage</a:t>
            </a:r>
          </a:p>
        </p:txBody>
      </p:sp>
      <p:sp>
        <p:nvSpPr>
          <p:cNvPr id="7" name="object 7"/>
          <p:cNvSpPr txBox="1"/>
          <p:nvPr/>
        </p:nvSpPr>
        <p:spPr>
          <a:xfrm>
            <a:off x="1164329" y="2777558"/>
            <a:ext cx="6669131" cy="701561"/>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9" dirty="0">
                <a:cs typeface="Calibri"/>
              </a:rPr>
              <a:t>L'héritage</a:t>
            </a:r>
            <a:r>
              <a:rPr sz="2200" spc="-18" dirty="0">
                <a:cs typeface="Calibri"/>
              </a:rPr>
              <a:t> </a:t>
            </a:r>
            <a:r>
              <a:rPr sz="2200" spc="-14" dirty="0">
                <a:cs typeface="Calibri"/>
              </a:rPr>
              <a:t>rompt </a:t>
            </a:r>
            <a:r>
              <a:rPr sz="2200" spc="-9" dirty="0">
                <a:cs typeface="Calibri"/>
              </a:rPr>
              <a:t>l'encapsulation</a:t>
            </a:r>
            <a:r>
              <a:rPr sz="2200" spc="-18" dirty="0">
                <a:cs typeface="Calibri"/>
              </a:rPr>
              <a:t> </a:t>
            </a:r>
            <a:r>
              <a:rPr sz="2200" spc="-5" dirty="0">
                <a:solidFill>
                  <a:schemeClr val="accent2"/>
                </a:solidFill>
                <a:cs typeface="Calibri"/>
              </a:rPr>
              <a:t>(</a:t>
            </a:r>
            <a:r>
              <a:rPr sz="2200" i="1" spc="-5" dirty="0">
                <a:solidFill>
                  <a:schemeClr val="accent2"/>
                </a:solidFill>
                <a:cs typeface="Calibri"/>
              </a:rPr>
              <a:t>création</a:t>
            </a:r>
            <a:r>
              <a:rPr sz="2200" i="1" spc="-14" dirty="0">
                <a:solidFill>
                  <a:schemeClr val="accent2"/>
                </a:solidFill>
                <a:cs typeface="Calibri"/>
              </a:rPr>
              <a:t> boîte </a:t>
            </a:r>
            <a:r>
              <a:rPr sz="2200" i="1" spc="-5" dirty="0">
                <a:solidFill>
                  <a:schemeClr val="accent2"/>
                </a:solidFill>
                <a:cs typeface="Calibri"/>
              </a:rPr>
              <a:t>blanche</a:t>
            </a:r>
            <a:r>
              <a:rPr sz="2200" spc="-5" dirty="0">
                <a:solidFill>
                  <a:schemeClr val="accent2"/>
                </a:solidFill>
                <a:cs typeface="Calibri"/>
              </a:rPr>
              <a:t>)</a:t>
            </a:r>
            <a:endParaRPr sz="2200" dirty="0">
              <a:solidFill>
                <a:schemeClr val="accent2"/>
              </a:solidFill>
              <a:cs typeface="Calibri"/>
            </a:endParaRPr>
          </a:p>
          <a:p>
            <a:pPr marL="354416" indent="-342900">
              <a:spcBef>
                <a:spcPts val="109"/>
              </a:spcBef>
              <a:buFont typeface="Arial" panose="020B0604020202020204" pitchFamily="34" charset="0"/>
              <a:buChar char="•"/>
            </a:pPr>
            <a:r>
              <a:rPr sz="2200" spc="-5" dirty="0">
                <a:cs typeface="Calibri"/>
              </a:rPr>
              <a:t>La </a:t>
            </a:r>
            <a:r>
              <a:rPr sz="2200" spc="-9" dirty="0">
                <a:cs typeface="Calibri"/>
              </a:rPr>
              <a:t>composition est</a:t>
            </a:r>
            <a:r>
              <a:rPr sz="2200" spc="-5" dirty="0">
                <a:cs typeface="Calibri"/>
              </a:rPr>
              <a:t> </a:t>
            </a:r>
            <a:r>
              <a:rPr sz="2200" spc="-14" dirty="0">
                <a:cs typeface="Calibri"/>
              </a:rPr>
              <a:t>définie</a:t>
            </a:r>
            <a:r>
              <a:rPr sz="2200" spc="-9" dirty="0">
                <a:cs typeface="Calibri"/>
              </a:rPr>
              <a:t> dynamiquement </a:t>
            </a:r>
            <a:r>
              <a:rPr sz="2200" spc="-5" dirty="0">
                <a:solidFill>
                  <a:schemeClr val="accent2"/>
                </a:solidFill>
                <a:cs typeface="Calibri"/>
              </a:rPr>
              <a:t>(</a:t>
            </a:r>
            <a:r>
              <a:rPr sz="2200" i="1" spc="-5" dirty="0">
                <a:solidFill>
                  <a:schemeClr val="accent2"/>
                </a:solidFill>
                <a:cs typeface="Calibri"/>
              </a:rPr>
              <a:t>création</a:t>
            </a:r>
            <a:r>
              <a:rPr sz="2200" i="1" spc="-9" dirty="0">
                <a:solidFill>
                  <a:schemeClr val="accent2"/>
                </a:solidFill>
                <a:cs typeface="Calibri"/>
              </a:rPr>
              <a:t> boîte </a:t>
            </a:r>
            <a:r>
              <a:rPr sz="2200" i="1" spc="-5" dirty="0">
                <a:solidFill>
                  <a:schemeClr val="accent2"/>
                </a:solidFill>
                <a:cs typeface="Calibri"/>
              </a:rPr>
              <a:t>noire</a:t>
            </a:r>
            <a:r>
              <a:rPr sz="2200" spc="-5" dirty="0">
                <a:solidFill>
                  <a:schemeClr val="accent2"/>
                </a:solidFill>
                <a:cs typeface="Calibri"/>
              </a:rPr>
              <a:t>)</a:t>
            </a:r>
            <a:endParaRPr sz="2200" dirty="0">
              <a:solidFill>
                <a:schemeClr val="accent2"/>
              </a:solidFill>
              <a:cs typeface="Calibri"/>
            </a:endParaRPr>
          </a:p>
        </p:txBody>
      </p:sp>
      <p:graphicFrame>
        <p:nvGraphicFramePr>
          <p:cNvPr id="9" name="object 9"/>
          <p:cNvGraphicFramePr>
            <a:graphicFrameLocks noGrp="1"/>
          </p:cNvGraphicFramePr>
          <p:nvPr/>
        </p:nvGraphicFramePr>
        <p:xfrm>
          <a:off x="3880986" y="4137254"/>
          <a:ext cx="1396360" cy="834154"/>
        </p:xfrm>
        <a:graphic>
          <a:graphicData uri="http://schemas.openxmlformats.org/drawingml/2006/table">
            <a:tbl>
              <a:tblPr firstRow="1" bandRow="1">
                <a:tableStyleId>{2D5ABB26-0587-4C30-8999-92F81FD0307C}</a:tableStyleId>
              </a:tblPr>
              <a:tblGrid>
                <a:gridCol w="1396360">
                  <a:extLst>
                    <a:ext uri="{9D8B030D-6E8A-4147-A177-3AD203B41FA5}">
                      <a16:colId xmlns:a16="http://schemas.microsoft.com/office/drawing/2014/main" xmlns="" val="20000"/>
                    </a:ext>
                  </a:extLst>
                </a:gridCol>
              </a:tblGrid>
              <a:tr h="444946">
                <a:tc>
                  <a:txBody>
                    <a:bodyPr/>
                    <a:lstStyle/>
                    <a:p>
                      <a:pPr algn="ctr">
                        <a:lnSpc>
                          <a:spcPts val="1964"/>
                        </a:lnSpc>
                      </a:pPr>
                      <a:r>
                        <a:rPr sz="1600" spc="-10" dirty="0">
                          <a:latin typeface="Calibri"/>
                          <a:cs typeface="Calibri"/>
                        </a:rPr>
                        <a:t>&lt;&lt;abstract&gt;&gt;</a:t>
                      </a:r>
                      <a:endParaRPr sz="1600">
                        <a:latin typeface="Calibri"/>
                        <a:cs typeface="Calibri"/>
                      </a:endParaRPr>
                    </a:p>
                    <a:p>
                      <a:pPr algn="ctr">
                        <a:lnSpc>
                          <a:spcPts val="1795"/>
                        </a:lnSpc>
                      </a:pPr>
                      <a:r>
                        <a:rPr sz="1600" b="1" spc="-15" dirty="0">
                          <a:latin typeface="Calibri"/>
                          <a:cs typeface="Calibri"/>
                        </a:rPr>
                        <a:t>Canard</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47441">
                <a:tc>
                  <a:txBody>
                    <a:bodyPr/>
                    <a:lstStyle/>
                    <a:p>
                      <a:pPr marL="98425">
                        <a:lnSpc>
                          <a:spcPts val="2050"/>
                        </a:lnSpc>
                      </a:pPr>
                      <a:r>
                        <a:rPr sz="1600" dirty="0">
                          <a:latin typeface="Calibri"/>
                          <a:cs typeface="Calibri"/>
                        </a:rPr>
                        <a:t>+</a:t>
                      </a:r>
                      <a:r>
                        <a:rPr sz="1600" spc="-35" dirty="0">
                          <a:latin typeface="Calibri"/>
                          <a:cs typeface="Calibri"/>
                        </a:rPr>
                        <a:t> </a:t>
                      </a:r>
                      <a:r>
                        <a:rPr sz="1600" spc="-10" dirty="0">
                          <a:latin typeface="Calibri"/>
                          <a:cs typeface="Calibri"/>
                        </a:rPr>
                        <a:t>voler()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10" name="object 10"/>
          <p:cNvGrpSpPr/>
          <p:nvPr/>
        </p:nvGrpSpPr>
        <p:grpSpPr>
          <a:xfrm>
            <a:off x="6894428" y="4951253"/>
            <a:ext cx="347794" cy="464686"/>
            <a:chOff x="7603022" y="5460131"/>
            <a:chExt cx="383540" cy="512445"/>
          </a:xfrm>
        </p:grpSpPr>
        <p:sp>
          <p:nvSpPr>
            <p:cNvPr id="11" name="object 11"/>
            <p:cNvSpPr/>
            <p:nvPr/>
          </p:nvSpPr>
          <p:spPr>
            <a:xfrm>
              <a:off x="7612202" y="5617445"/>
              <a:ext cx="257175" cy="346075"/>
            </a:xfrm>
            <a:custGeom>
              <a:avLst/>
              <a:gdLst/>
              <a:ahLst/>
              <a:cxnLst/>
              <a:rect l="l" t="t" r="r" b="b"/>
              <a:pathLst>
                <a:path w="257175" h="346075">
                  <a:moveTo>
                    <a:pt x="0" y="345605"/>
                  </a:moveTo>
                  <a:lnTo>
                    <a:pt x="257035" y="0"/>
                  </a:lnTo>
                </a:path>
              </a:pathLst>
            </a:custGeom>
            <a:ln w="18359">
              <a:solidFill>
                <a:srgbClr val="000000"/>
              </a:solidFill>
              <a:prstDash val="dash"/>
            </a:ln>
          </p:spPr>
          <p:txBody>
            <a:bodyPr wrap="square" lIns="0" tIns="0" rIns="0" bIns="0" rtlCol="0"/>
            <a:lstStyle/>
            <a:p>
              <a:endParaRPr sz="1632"/>
            </a:p>
          </p:txBody>
        </p:sp>
        <p:pic>
          <p:nvPicPr>
            <p:cNvPr id="12" name="object 12"/>
            <p:cNvPicPr/>
            <p:nvPr/>
          </p:nvPicPr>
          <p:blipFill>
            <a:blip r:embed="rId2" cstate="print"/>
            <a:stretch>
              <a:fillRect/>
            </a:stretch>
          </p:blipFill>
          <p:spPr>
            <a:xfrm>
              <a:off x="7776362" y="5460131"/>
              <a:ext cx="209880" cy="231470"/>
            </a:xfrm>
            <a:prstGeom prst="rect">
              <a:avLst/>
            </a:prstGeom>
          </p:spPr>
        </p:pic>
      </p:grpSp>
      <p:grpSp>
        <p:nvGrpSpPr>
          <p:cNvPr id="13" name="object 13"/>
          <p:cNvGrpSpPr/>
          <p:nvPr/>
        </p:nvGrpSpPr>
        <p:grpSpPr>
          <a:xfrm>
            <a:off x="7825110" y="4951252"/>
            <a:ext cx="1185611" cy="1044535"/>
            <a:chOff x="8629357" y="5460131"/>
            <a:chExt cx="1307465" cy="1151890"/>
          </a:xfrm>
        </p:grpSpPr>
        <p:sp>
          <p:nvSpPr>
            <p:cNvPr id="14" name="object 14"/>
            <p:cNvSpPr/>
            <p:nvPr/>
          </p:nvSpPr>
          <p:spPr>
            <a:xfrm>
              <a:off x="9032036" y="5636521"/>
              <a:ext cx="180975" cy="372745"/>
            </a:xfrm>
            <a:custGeom>
              <a:avLst/>
              <a:gdLst/>
              <a:ahLst/>
              <a:cxnLst/>
              <a:rect l="l" t="t" r="r" b="b"/>
              <a:pathLst>
                <a:path w="180975" h="372745">
                  <a:moveTo>
                    <a:pt x="180365" y="372249"/>
                  </a:moveTo>
                  <a:lnTo>
                    <a:pt x="0" y="0"/>
                  </a:lnTo>
                </a:path>
              </a:pathLst>
            </a:custGeom>
            <a:ln w="18359">
              <a:solidFill>
                <a:srgbClr val="000000"/>
              </a:solidFill>
              <a:prstDash val="dash"/>
            </a:ln>
          </p:spPr>
          <p:txBody>
            <a:bodyPr wrap="square" lIns="0" tIns="0" rIns="0" bIns="0" rtlCol="0"/>
            <a:lstStyle/>
            <a:p>
              <a:endParaRPr sz="1632"/>
            </a:p>
          </p:txBody>
        </p:sp>
        <p:pic>
          <p:nvPicPr>
            <p:cNvPr id="15" name="object 15"/>
            <p:cNvPicPr/>
            <p:nvPr/>
          </p:nvPicPr>
          <p:blipFill>
            <a:blip r:embed="rId3" cstate="print"/>
            <a:stretch>
              <a:fillRect/>
            </a:stretch>
          </p:blipFill>
          <p:spPr>
            <a:xfrm>
              <a:off x="8943479" y="5460131"/>
              <a:ext cx="189356" cy="235076"/>
            </a:xfrm>
            <a:prstGeom prst="rect">
              <a:avLst/>
            </a:prstGeom>
          </p:spPr>
        </p:pic>
        <p:sp>
          <p:nvSpPr>
            <p:cNvPr id="16" name="object 16"/>
            <p:cNvSpPr/>
            <p:nvPr/>
          </p:nvSpPr>
          <p:spPr>
            <a:xfrm>
              <a:off x="8638565" y="5916962"/>
              <a:ext cx="1289050" cy="685800"/>
            </a:xfrm>
            <a:custGeom>
              <a:avLst/>
              <a:gdLst/>
              <a:ahLst/>
              <a:cxnLst/>
              <a:rect l="l" t="t" r="r" b="b"/>
              <a:pathLst>
                <a:path w="1289050" h="685800">
                  <a:moveTo>
                    <a:pt x="1288440" y="0"/>
                  </a:moveTo>
                  <a:lnTo>
                    <a:pt x="0" y="0"/>
                  </a:lnTo>
                  <a:lnTo>
                    <a:pt x="0" y="685799"/>
                  </a:lnTo>
                  <a:lnTo>
                    <a:pt x="644398" y="685799"/>
                  </a:lnTo>
                  <a:lnTo>
                    <a:pt x="1288440" y="685799"/>
                  </a:lnTo>
                  <a:lnTo>
                    <a:pt x="1288440" y="0"/>
                  </a:lnTo>
                  <a:close/>
                </a:path>
              </a:pathLst>
            </a:custGeom>
            <a:solidFill>
              <a:srgbClr val="FFFFFF"/>
            </a:solidFill>
          </p:spPr>
          <p:txBody>
            <a:bodyPr wrap="square" lIns="0" tIns="0" rIns="0" bIns="0" rtlCol="0"/>
            <a:lstStyle/>
            <a:p>
              <a:endParaRPr sz="1632"/>
            </a:p>
          </p:txBody>
        </p:sp>
        <p:sp>
          <p:nvSpPr>
            <p:cNvPr id="17" name="object 17"/>
            <p:cNvSpPr/>
            <p:nvPr/>
          </p:nvSpPr>
          <p:spPr>
            <a:xfrm>
              <a:off x="8638565" y="5916962"/>
              <a:ext cx="1289050" cy="685800"/>
            </a:xfrm>
            <a:custGeom>
              <a:avLst/>
              <a:gdLst/>
              <a:ahLst/>
              <a:cxnLst/>
              <a:rect l="l" t="t" r="r" b="b"/>
              <a:pathLst>
                <a:path w="1289050" h="685800">
                  <a:moveTo>
                    <a:pt x="644398" y="685799"/>
                  </a:moveTo>
                  <a:lnTo>
                    <a:pt x="0" y="685799"/>
                  </a:lnTo>
                  <a:lnTo>
                    <a:pt x="0" y="0"/>
                  </a:lnTo>
                  <a:lnTo>
                    <a:pt x="1288440" y="0"/>
                  </a:lnTo>
                  <a:lnTo>
                    <a:pt x="1288440" y="685799"/>
                  </a:lnTo>
                  <a:lnTo>
                    <a:pt x="644398" y="685799"/>
                  </a:lnTo>
                  <a:close/>
                </a:path>
              </a:pathLst>
            </a:custGeom>
            <a:ln w="18359">
              <a:solidFill>
                <a:srgbClr val="000000"/>
              </a:solidFill>
            </a:ln>
          </p:spPr>
          <p:txBody>
            <a:bodyPr wrap="square" lIns="0" tIns="0" rIns="0" bIns="0" rtlCol="0"/>
            <a:lstStyle/>
            <a:p>
              <a:endParaRPr sz="1632"/>
            </a:p>
          </p:txBody>
        </p:sp>
      </p:grpSp>
      <p:sp>
        <p:nvSpPr>
          <p:cNvPr id="18" name="object 18"/>
          <p:cNvSpPr/>
          <p:nvPr/>
        </p:nvSpPr>
        <p:spPr>
          <a:xfrm>
            <a:off x="6288042" y="5365507"/>
            <a:ext cx="1376207" cy="621884"/>
          </a:xfrm>
          <a:custGeom>
            <a:avLst/>
            <a:gdLst/>
            <a:ahLst/>
            <a:cxnLst/>
            <a:rect l="l" t="t" r="r" b="b"/>
            <a:pathLst>
              <a:path w="1517650" h="685800">
                <a:moveTo>
                  <a:pt x="1517040" y="0"/>
                </a:moveTo>
                <a:lnTo>
                  <a:pt x="0" y="0"/>
                </a:lnTo>
                <a:lnTo>
                  <a:pt x="0" y="685799"/>
                </a:lnTo>
                <a:lnTo>
                  <a:pt x="758520" y="685799"/>
                </a:lnTo>
                <a:lnTo>
                  <a:pt x="1517040" y="685799"/>
                </a:lnTo>
                <a:lnTo>
                  <a:pt x="1517040" y="0"/>
                </a:lnTo>
                <a:close/>
              </a:path>
            </a:pathLst>
          </a:custGeom>
          <a:solidFill>
            <a:srgbClr val="FFFFFF"/>
          </a:solidFill>
        </p:spPr>
        <p:txBody>
          <a:bodyPr wrap="square" lIns="0" tIns="0" rIns="0" bIns="0" rtlCol="0"/>
          <a:lstStyle/>
          <a:p>
            <a:endParaRPr sz="1632"/>
          </a:p>
        </p:txBody>
      </p:sp>
      <p:graphicFrame>
        <p:nvGraphicFramePr>
          <p:cNvPr id="19" name="object 19"/>
          <p:cNvGraphicFramePr>
            <a:graphicFrameLocks noGrp="1"/>
          </p:cNvGraphicFramePr>
          <p:nvPr/>
        </p:nvGraphicFramePr>
        <p:xfrm>
          <a:off x="6279719" y="5357183"/>
          <a:ext cx="1375631" cy="621883"/>
        </p:xfrm>
        <a:graphic>
          <a:graphicData uri="http://schemas.openxmlformats.org/drawingml/2006/table">
            <a:tbl>
              <a:tblPr firstRow="1" bandRow="1">
                <a:tableStyleId>{2D5ABB26-0587-4C30-8999-92F81FD0307C}</a:tableStyleId>
              </a:tblPr>
              <a:tblGrid>
                <a:gridCol w="1375631">
                  <a:extLst>
                    <a:ext uri="{9D8B030D-6E8A-4147-A177-3AD203B41FA5}">
                      <a16:colId xmlns:a16="http://schemas.microsoft.com/office/drawing/2014/main" xmlns="" val="20000"/>
                    </a:ext>
                  </a:extLst>
                </a:gridCol>
              </a:tblGrid>
              <a:tr h="274216">
                <a:tc>
                  <a:txBody>
                    <a:bodyPr/>
                    <a:lstStyle/>
                    <a:p>
                      <a:pPr marL="52705">
                        <a:lnSpc>
                          <a:spcPts val="2140"/>
                        </a:lnSpc>
                      </a:pPr>
                      <a:r>
                        <a:rPr sz="1600" b="1" spc="-15" dirty="0">
                          <a:latin typeface="Calibri"/>
                          <a:cs typeface="Calibri"/>
                        </a:rPr>
                        <a:t>VolerAvecAiles</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68234">
                <a:tc>
                  <a:txBody>
                    <a:bodyPr/>
                    <a:lstStyle/>
                    <a:p>
                      <a:pPr>
                        <a:lnSpc>
                          <a:spcPct val="100000"/>
                        </a:lnSpc>
                      </a:pPr>
                      <a:endParaRPr sz="3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79433">
                <a:tc>
                  <a:txBody>
                    <a:bodyPr/>
                    <a:lstStyle/>
                    <a:p>
                      <a:pPr marL="52705">
                        <a:lnSpc>
                          <a:spcPts val="1985"/>
                        </a:lnSpc>
                      </a:pPr>
                      <a:r>
                        <a:rPr sz="1600" dirty="0">
                          <a:latin typeface="Calibri"/>
                          <a:cs typeface="Calibri"/>
                        </a:rPr>
                        <a:t>+</a:t>
                      </a:r>
                      <a:r>
                        <a:rPr sz="1600" spc="-45" dirty="0">
                          <a:latin typeface="Calibri"/>
                          <a:cs typeface="Calibri"/>
                        </a:rPr>
                        <a:t> </a:t>
                      </a:r>
                      <a:r>
                        <a:rPr sz="1600" spc="-10" dirty="0">
                          <a:latin typeface="Calibri"/>
                          <a:cs typeface="Calibri"/>
                        </a:rPr>
                        <a:t>voler()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20" name="object 20"/>
          <p:cNvGraphicFramePr>
            <a:graphicFrameLocks noGrp="1"/>
          </p:cNvGraphicFramePr>
          <p:nvPr/>
        </p:nvGraphicFramePr>
        <p:xfrm>
          <a:off x="6479504" y="4137254"/>
          <a:ext cx="2446078" cy="834154"/>
        </p:xfrm>
        <a:graphic>
          <a:graphicData uri="http://schemas.openxmlformats.org/drawingml/2006/table">
            <a:tbl>
              <a:tblPr firstRow="1" bandRow="1">
                <a:tableStyleId>{2D5ABB26-0587-4C30-8999-92F81FD0307C}</a:tableStyleId>
              </a:tblPr>
              <a:tblGrid>
                <a:gridCol w="2446078">
                  <a:extLst>
                    <a:ext uri="{9D8B030D-6E8A-4147-A177-3AD203B41FA5}">
                      <a16:colId xmlns:a16="http://schemas.microsoft.com/office/drawing/2014/main" xmlns="" val="20000"/>
                    </a:ext>
                  </a:extLst>
                </a:gridCol>
              </a:tblGrid>
              <a:tr h="444946">
                <a:tc>
                  <a:txBody>
                    <a:bodyPr/>
                    <a:lstStyle/>
                    <a:p>
                      <a:pPr algn="ctr">
                        <a:lnSpc>
                          <a:spcPts val="1964"/>
                        </a:lnSpc>
                      </a:pPr>
                      <a:r>
                        <a:rPr sz="1600" spc="-10" dirty="0">
                          <a:latin typeface="Calibri"/>
                          <a:cs typeface="Calibri"/>
                        </a:rPr>
                        <a:t>&lt;&lt;interface&gt;&gt;</a:t>
                      </a:r>
                      <a:endParaRPr sz="1600">
                        <a:latin typeface="Calibri"/>
                        <a:cs typeface="Calibri"/>
                      </a:endParaRPr>
                    </a:p>
                    <a:p>
                      <a:pPr algn="ctr">
                        <a:lnSpc>
                          <a:spcPts val="1795"/>
                        </a:lnSpc>
                      </a:pPr>
                      <a:r>
                        <a:rPr sz="1600" b="1" spc="-15" dirty="0">
                          <a:latin typeface="Calibri"/>
                          <a:cs typeface="Calibri"/>
                        </a:rPr>
                        <a:t>ComportementVol</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47441">
                <a:tc>
                  <a:txBody>
                    <a:bodyPr/>
                    <a:lstStyle/>
                    <a:p>
                      <a:pPr marL="99695">
                        <a:lnSpc>
                          <a:spcPts val="2050"/>
                        </a:lnSpc>
                      </a:pPr>
                      <a:r>
                        <a:rPr sz="1600" dirty="0">
                          <a:latin typeface="Calibri"/>
                          <a:cs typeface="Calibri"/>
                        </a:rPr>
                        <a:t>+</a:t>
                      </a:r>
                      <a:r>
                        <a:rPr sz="1600" spc="-40" dirty="0">
                          <a:latin typeface="Calibri"/>
                          <a:cs typeface="Calibri"/>
                        </a:rPr>
                        <a:t> </a:t>
                      </a:r>
                      <a:r>
                        <a:rPr sz="1600" spc="-10" dirty="0">
                          <a:latin typeface="Calibri"/>
                          <a:cs typeface="Calibri"/>
                        </a:rPr>
                        <a:t>voler()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21" name="object 21"/>
          <p:cNvGrpSpPr/>
          <p:nvPr/>
        </p:nvGrpSpPr>
        <p:grpSpPr>
          <a:xfrm>
            <a:off x="5285854" y="4495203"/>
            <a:ext cx="1202309" cy="165836"/>
            <a:chOff x="5829122" y="4957210"/>
            <a:chExt cx="1325880" cy="182880"/>
          </a:xfrm>
        </p:grpSpPr>
        <p:sp>
          <p:nvSpPr>
            <p:cNvPr id="22" name="object 22"/>
            <p:cNvSpPr/>
            <p:nvPr/>
          </p:nvSpPr>
          <p:spPr>
            <a:xfrm>
              <a:off x="6182639" y="5048650"/>
              <a:ext cx="802005" cy="0"/>
            </a:xfrm>
            <a:custGeom>
              <a:avLst/>
              <a:gdLst/>
              <a:ahLst/>
              <a:cxnLst/>
              <a:rect l="l" t="t" r="r" b="b"/>
              <a:pathLst>
                <a:path w="802004">
                  <a:moveTo>
                    <a:pt x="0" y="0"/>
                  </a:moveTo>
                  <a:lnTo>
                    <a:pt x="801725" y="0"/>
                  </a:lnTo>
                </a:path>
              </a:pathLst>
            </a:custGeom>
            <a:ln w="18359">
              <a:solidFill>
                <a:srgbClr val="000000"/>
              </a:solidFill>
            </a:ln>
          </p:spPr>
          <p:txBody>
            <a:bodyPr wrap="square" lIns="0" tIns="0" rIns="0" bIns="0" rtlCol="0"/>
            <a:lstStyle/>
            <a:p>
              <a:endParaRPr sz="1632"/>
            </a:p>
          </p:txBody>
        </p:sp>
        <p:sp>
          <p:nvSpPr>
            <p:cNvPr id="23" name="object 23"/>
            <p:cNvSpPr/>
            <p:nvPr/>
          </p:nvSpPr>
          <p:spPr>
            <a:xfrm>
              <a:off x="5829122" y="4957210"/>
              <a:ext cx="365760" cy="182880"/>
            </a:xfrm>
            <a:custGeom>
              <a:avLst/>
              <a:gdLst/>
              <a:ahLst/>
              <a:cxnLst/>
              <a:rect l="l" t="t" r="r" b="b"/>
              <a:pathLst>
                <a:path w="365760" h="182879">
                  <a:moveTo>
                    <a:pt x="182880" y="0"/>
                  </a:moveTo>
                  <a:lnTo>
                    <a:pt x="0" y="91439"/>
                  </a:lnTo>
                  <a:lnTo>
                    <a:pt x="182880" y="182879"/>
                  </a:lnTo>
                  <a:lnTo>
                    <a:pt x="365760" y="91439"/>
                  </a:lnTo>
                  <a:lnTo>
                    <a:pt x="182880" y="0"/>
                  </a:lnTo>
                  <a:close/>
                </a:path>
              </a:pathLst>
            </a:custGeom>
            <a:solidFill>
              <a:srgbClr val="000000"/>
            </a:solidFill>
          </p:spPr>
          <p:txBody>
            <a:bodyPr wrap="square" lIns="0" tIns="0" rIns="0" bIns="0" rtlCol="0"/>
            <a:lstStyle/>
            <a:p>
              <a:endParaRPr sz="1632"/>
            </a:p>
          </p:txBody>
        </p:sp>
        <p:pic>
          <p:nvPicPr>
            <p:cNvPr id="24" name="object 24"/>
            <p:cNvPicPr/>
            <p:nvPr/>
          </p:nvPicPr>
          <p:blipFill>
            <a:blip r:embed="rId4" cstate="print"/>
            <a:stretch>
              <a:fillRect/>
            </a:stretch>
          </p:blipFill>
          <p:spPr>
            <a:xfrm>
              <a:off x="6972122" y="4957210"/>
              <a:ext cx="182879" cy="182879"/>
            </a:xfrm>
            <a:prstGeom prst="rect">
              <a:avLst/>
            </a:prstGeom>
          </p:spPr>
        </p:pic>
      </p:grpSp>
      <p:sp>
        <p:nvSpPr>
          <p:cNvPr id="25" name="object 25"/>
          <p:cNvSpPr txBox="1"/>
          <p:nvPr/>
        </p:nvSpPr>
        <p:spPr>
          <a:xfrm>
            <a:off x="7841784" y="5275645"/>
            <a:ext cx="1152213" cy="667640"/>
          </a:xfrm>
          <a:prstGeom prst="rect">
            <a:avLst/>
          </a:prstGeom>
        </p:spPr>
        <p:txBody>
          <a:bodyPr vert="horz" wrap="square" lIns="0" tIns="87524" rIns="0" bIns="0" rtlCol="0">
            <a:spAutoFit/>
          </a:bodyPr>
          <a:lstStyle/>
          <a:p>
            <a:pPr marL="78887">
              <a:spcBef>
                <a:spcPts val="689"/>
              </a:spcBef>
            </a:pPr>
            <a:r>
              <a:rPr sz="1632" b="1" spc="-9" dirty="0">
                <a:latin typeface="Calibri"/>
                <a:cs typeface="Calibri"/>
              </a:rPr>
              <a:t>NepasVoler</a:t>
            </a:r>
            <a:endParaRPr sz="1632">
              <a:latin typeface="Calibri"/>
              <a:cs typeface="Calibri"/>
            </a:endParaRPr>
          </a:p>
          <a:p>
            <a:pPr marL="78887">
              <a:spcBef>
                <a:spcPts val="598"/>
              </a:spcBef>
            </a:pPr>
            <a:r>
              <a:rPr sz="1632" dirty="0">
                <a:latin typeface="Calibri"/>
                <a:cs typeface="Calibri"/>
              </a:rPr>
              <a:t>+</a:t>
            </a:r>
            <a:r>
              <a:rPr sz="1632" spc="-41" dirty="0">
                <a:latin typeface="Calibri"/>
                <a:cs typeface="Calibri"/>
              </a:rPr>
              <a:t> </a:t>
            </a:r>
            <a:r>
              <a:rPr sz="1632" spc="-9" dirty="0">
                <a:latin typeface="Calibri"/>
                <a:cs typeface="Calibri"/>
              </a:rPr>
              <a:t>voler()</a:t>
            </a:r>
            <a:endParaRPr sz="1632">
              <a:latin typeface="Calibri"/>
              <a:cs typeface="Calibri"/>
            </a:endParaRPr>
          </a:p>
        </p:txBody>
      </p:sp>
      <p:sp>
        <p:nvSpPr>
          <p:cNvPr id="26" name="object 26"/>
          <p:cNvSpPr/>
          <p:nvPr/>
        </p:nvSpPr>
        <p:spPr>
          <a:xfrm>
            <a:off x="7833781" y="5639724"/>
            <a:ext cx="1168912" cy="68522"/>
          </a:xfrm>
          <a:custGeom>
            <a:avLst/>
            <a:gdLst/>
            <a:ahLst/>
            <a:cxnLst/>
            <a:rect l="l" t="t" r="r" b="b"/>
            <a:pathLst>
              <a:path w="1289050" h="75564">
                <a:moveTo>
                  <a:pt x="0" y="0"/>
                </a:moveTo>
                <a:lnTo>
                  <a:pt x="1288440" y="0"/>
                </a:lnTo>
              </a:path>
              <a:path w="1289050" h="75564">
                <a:moveTo>
                  <a:pt x="0" y="75247"/>
                </a:moveTo>
                <a:lnTo>
                  <a:pt x="1288440" y="75247"/>
                </a:lnTo>
              </a:path>
            </a:pathLst>
          </a:custGeom>
          <a:ln w="3175">
            <a:solidFill>
              <a:srgbClr val="000000"/>
            </a:solidFill>
          </a:ln>
        </p:spPr>
        <p:txBody>
          <a:bodyPr wrap="square" lIns="0" tIns="0" rIns="0" bIns="0" rtlCol="0"/>
          <a:lstStyle/>
          <a:p>
            <a:endParaRPr sz="1632"/>
          </a:p>
        </p:txBody>
      </p:sp>
      <p:graphicFrame>
        <p:nvGraphicFramePr>
          <p:cNvPr id="27" name="object 27"/>
          <p:cNvGraphicFramePr>
            <a:graphicFrameLocks noGrp="1"/>
          </p:cNvGraphicFramePr>
          <p:nvPr/>
        </p:nvGraphicFramePr>
        <p:xfrm>
          <a:off x="718681" y="3964888"/>
          <a:ext cx="2280242" cy="834154"/>
        </p:xfrm>
        <a:graphic>
          <a:graphicData uri="http://schemas.openxmlformats.org/drawingml/2006/table">
            <a:tbl>
              <a:tblPr firstRow="1" bandRow="1">
                <a:tableStyleId>{2D5ABB26-0587-4C30-8999-92F81FD0307C}</a:tableStyleId>
              </a:tblPr>
              <a:tblGrid>
                <a:gridCol w="2280242">
                  <a:extLst>
                    <a:ext uri="{9D8B030D-6E8A-4147-A177-3AD203B41FA5}">
                      <a16:colId xmlns:a16="http://schemas.microsoft.com/office/drawing/2014/main" xmlns="" val="20000"/>
                    </a:ext>
                  </a:extLst>
                </a:gridCol>
              </a:tblGrid>
              <a:tr h="444946">
                <a:tc>
                  <a:txBody>
                    <a:bodyPr/>
                    <a:lstStyle/>
                    <a:p>
                      <a:pPr algn="ctr">
                        <a:lnSpc>
                          <a:spcPts val="1964"/>
                        </a:lnSpc>
                      </a:pPr>
                      <a:r>
                        <a:rPr sz="1600" spc="-10" dirty="0">
                          <a:latin typeface="Calibri"/>
                          <a:cs typeface="Calibri"/>
                        </a:rPr>
                        <a:t>&lt;&lt;abstract&gt;&gt;</a:t>
                      </a:r>
                      <a:endParaRPr sz="1600">
                        <a:latin typeface="Calibri"/>
                        <a:cs typeface="Calibri"/>
                      </a:endParaRPr>
                    </a:p>
                    <a:p>
                      <a:pPr marL="1270" algn="ctr">
                        <a:lnSpc>
                          <a:spcPts val="1800"/>
                        </a:lnSpc>
                      </a:pPr>
                      <a:r>
                        <a:rPr sz="1600" b="1" spc="-10" dirty="0">
                          <a:latin typeface="Calibri"/>
                          <a:cs typeface="Calibri"/>
                        </a:rPr>
                        <a:t>Canard</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47441">
                <a:tc>
                  <a:txBody>
                    <a:bodyPr/>
                    <a:lstStyle/>
                    <a:p>
                      <a:pPr marL="98425">
                        <a:lnSpc>
                          <a:spcPts val="2050"/>
                        </a:lnSpc>
                      </a:pPr>
                      <a:r>
                        <a:rPr sz="1600" dirty="0">
                          <a:latin typeface="Calibri"/>
                          <a:cs typeface="Calibri"/>
                        </a:rPr>
                        <a:t>+</a:t>
                      </a:r>
                      <a:r>
                        <a:rPr sz="1600" spc="-20" dirty="0">
                          <a:latin typeface="Calibri"/>
                          <a:cs typeface="Calibri"/>
                        </a:rPr>
                        <a:t> </a:t>
                      </a:r>
                      <a:r>
                        <a:rPr sz="1600" spc="-10" dirty="0">
                          <a:latin typeface="Calibri"/>
                          <a:cs typeface="Calibri"/>
                        </a:rPr>
                        <a:t>&lt;&lt;abstract&gt;&gt;</a:t>
                      </a:r>
                      <a:r>
                        <a:rPr sz="1600" spc="-20" dirty="0">
                          <a:latin typeface="Calibri"/>
                          <a:cs typeface="Calibri"/>
                        </a:rPr>
                        <a:t> </a:t>
                      </a:r>
                      <a:r>
                        <a:rPr sz="1600" spc="-10" dirty="0">
                          <a:latin typeface="Calibri"/>
                          <a:cs typeface="Calibri"/>
                        </a:rPr>
                        <a:t>voler()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28" name="object 28"/>
          <p:cNvGrpSpPr/>
          <p:nvPr/>
        </p:nvGrpSpPr>
        <p:grpSpPr>
          <a:xfrm>
            <a:off x="1050675" y="4778887"/>
            <a:ext cx="423227" cy="464686"/>
            <a:chOff x="1158661" y="5270050"/>
            <a:chExt cx="466725" cy="512445"/>
          </a:xfrm>
        </p:grpSpPr>
        <p:sp>
          <p:nvSpPr>
            <p:cNvPr id="29" name="object 29"/>
            <p:cNvSpPr/>
            <p:nvPr/>
          </p:nvSpPr>
          <p:spPr>
            <a:xfrm>
              <a:off x="1167841" y="5396402"/>
              <a:ext cx="342900" cy="377190"/>
            </a:xfrm>
            <a:custGeom>
              <a:avLst/>
              <a:gdLst/>
              <a:ahLst/>
              <a:cxnLst/>
              <a:rect l="l" t="t" r="r" b="b"/>
              <a:pathLst>
                <a:path w="342900" h="377189">
                  <a:moveTo>
                    <a:pt x="0" y="376567"/>
                  </a:moveTo>
                  <a:lnTo>
                    <a:pt x="342353" y="0"/>
                  </a:lnTo>
                </a:path>
              </a:pathLst>
            </a:custGeom>
            <a:ln w="18359">
              <a:solidFill>
                <a:srgbClr val="000000"/>
              </a:solidFill>
            </a:ln>
          </p:spPr>
          <p:txBody>
            <a:bodyPr wrap="square" lIns="0" tIns="0" rIns="0" bIns="0" rtlCol="0"/>
            <a:lstStyle/>
            <a:p>
              <a:endParaRPr sz="1632"/>
            </a:p>
          </p:txBody>
        </p:sp>
        <p:pic>
          <p:nvPicPr>
            <p:cNvPr id="30" name="object 30"/>
            <p:cNvPicPr/>
            <p:nvPr/>
          </p:nvPicPr>
          <p:blipFill>
            <a:blip r:embed="rId5" cstate="print"/>
            <a:stretch>
              <a:fillRect/>
            </a:stretch>
          </p:blipFill>
          <p:spPr>
            <a:xfrm>
              <a:off x="1434236" y="5270050"/>
              <a:ext cx="190804" cy="196913"/>
            </a:xfrm>
            <a:prstGeom prst="rect">
              <a:avLst/>
            </a:prstGeom>
          </p:spPr>
        </p:pic>
      </p:grpSp>
      <p:grpSp>
        <p:nvGrpSpPr>
          <p:cNvPr id="31" name="object 31"/>
          <p:cNvGrpSpPr/>
          <p:nvPr/>
        </p:nvGrpSpPr>
        <p:grpSpPr>
          <a:xfrm>
            <a:off x="2115707" y="4778887"/>
            <a:ext cx="237237" cy="423227"/>
            <a:chOff x="2333155" y="5270050"/>
            <a:chExt cx="261620" cy="466725"/>
          </a:xfrm>
        </p:grpSpPr>
        <p:sp>
          <p:nvSpPr>
            <p:cNvPr id="32" name="object 32"/>
            <p:cNvSpPr/>
            <p:nvPr/>
          </p:nvSpPr>
          <p:spPr>
            <a:xfrm>
              <a:off x="2415603" y="5419452"/>
              <a:ext cx="170180" cy="307975"/>
            </a:xfrm>
            <a:custGeom>
              <a:avLst/>
              <a:gdLst/>
              <a:ahLst/>
              <a:cxnLst/>
              <a:rect l="l" t="t" r="r" b="b"/>
              <a:pathLst>
                <a:path w="170180" h="307975">
                  <a:moveTo>
                    <a:pt x="169557" y="307797"/>
                  </a:moveTo>
                  <a:lnTo>
                    <a:pt x="0" y="0"/>
                  </a:lnTo>
                </a:path>
              </a:pathLst>
            </a:custGeom>
            <a:ln w="18359">
              <a:solidFill>
                <a:srgbClr val="000000"/>
              </a:solidFill>
            </a:ln>
          </p:spPr>
          <p:txBody>
            <a:bodyPr wrap="square" lIns="0" tIns="0" rIns="0" bIns="0" rtlCol="0"/>
            <a:lstStyle/>
            <a:p>
              <a:endParaRPr sz="1632"/>
            </a:p>
          </p:txBody>
        </p:sp>
        <p:pic>
          <p:nvPicPr>
            <p:cNvPr id="33" name="object 33"/>
            <p:cNvPicPr/>
            <p:nvPr/>
          </p:nvPicPr>
          <p:blipFill>
            <a:blip r:embed="rId6" cstate="print"/>
            <a:stretch>
              <a:fillRect/>
            </a:stretch>
          </p:blipFill>
          <p:spPr>
            <a:xfrm>
              <a:off x="2333155" y="5270050"/>
              <a:ext cx="168490" cy="204482"/>
            </a:xfrm>
            <a:prstGeom prst="rect">
              <a:avLst/>
            </a:prstGeom>
          </p:spPr>
        </p:pic>
      </p:grpSp>
      <p:sp>
        <p:nvSpPr>
          <p:cNvPr id="34" name="object 34"/>
          <p:cNvSpPr/>
          <p:nvPr/>
        </p:nvSpPr>
        <p:spPr>
          <a:xfrm>
            <a:off x="242224" y="5193141"/>
            <a:ext cx="1396936" cy="673708"/>
          </a:xfrm>
          <a:custGeom>
            <a:avLst/>
            <a:gdLst/>
            <a:ahLst/>
            <a:cxnLst/>
            <a:rect l="l" t="t" r="r" b="b"/>
            <a:pathLst>
              <a:path w="1540510" h="742950">
                <a:moveTo>
                  <a:pt x="1540446" y="0"/>
                </a:moveTo>
                <a:lnTo>
                  <a:pt x="0" y="0"/>
                </a:lnTo>
                <a:lnTo>
                  <a:pt x="0" y="742683"/>
                </a:lnTo>
                <a:lnTo>
                  <a:pt x="770394" y="742683"/>
                </a:lnTo>
                <a:lnTo>
                  <a:pt x="1540446" y="742683"/>
                </a:lnTo>
                <a:lnTo>
                  <a:pt x="1540446" y="0"/>
                </a:lnTo>
                <a:close/>
              </a:path>
            </a:pathLst>
          </a:custGeom>
          <a:solidFill>
            <a:srgbClr val="FFFFFF"/>
          </a:solidFill>
        </p:spPr>
        <p:txBody>
          <a:bodyPr wrap="square" lIns="0" tIns="0" rIns="0" bIns="0" rtlCol="0"/>
          <a:lstStyle/>
          <a:p>
            <a:endParaRPr sz="1632"/>
          </a:p>
        </p:txBody>
      </p:sp>
      <p:graphicFrame>
        <p:nvGraphicFramePr>
          <p:cNvPr id="35" name="object 35"/>
          <p:cNvGraphicFramePr>
            <a:graphicFrameLocks noGrp="1"/>
          </p:cNvGraphicFramePr>
          <p:nvPr/>
        </p:nvGraphicFramePr>
        <p:xfrm>
          <a:off x="233899" y="5184818"/>
          <a:ext cx="1396936" cy="677997"/>
        </p:xfrm>
        <a:graphic>
          <a:graphicData uri="http://schemas.openxmlformats.org/drawingml/2006/table">
            <a:tbl>
              <a:tblPr firstRow="1" bandRow="1">
                <a:tableStyleId>{2D5ABB26-0587-4C30-8999-92F81FD0307C}</a:tableStyleId>
              </a:tblPr>
              <a:tblGrid>
                <a:gridCol w="1396936">
                  <a:extLst>
                    <a:ext uri="{9D8B030D-6E8A-4147-A177-3AD203B41FA5}">
                      <a16:colId xmlns:a16="http://schemas.microsoft.com/office/drawing/2014/main" xmlns="" val="20000"/>
                    </a:ext>
                  </a:extLst>
                </a:gridCol>
              </a:tblGrid>
              <a:tr h="249087">
                <a:tc>
                  <a:txBody>
                    <a:bodyPr/>
                    <a:lstStyle/>
                    <a:p>
                      <a:pPr marL="98425">
                        <a:lnSpc>
                          <a:spcPts val="2065"/>
                        </a:lnSpc>
                      </a:pPr>
                      <a:r>
                        <a:rPr sz="1600" b="1" spc="-20" dirty="0">
                          <a:latin typeface="Calibri"/>
                          <a:cs typeface="Calibri"/>
                        </a:rPr>
                        <a:t>CanardVolant</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326443">
                <a:tc>
                  <a:txBody>
                    <a:bodyPr/>
                    <a:lstStyle/>
                    <a:p>
                      <a:pPr marL="98425">
                        <a:lnSpc>
                          <a:spcPts val="1945"/>
                        </a:lnSpc>
                      </a:pPr>
                      <a:r>
                        <a:rPr sz="1600" dirty="0">
                          <a:latin typeface="Calibri"/>
                          <a:cs typeface="Calibri"/>
                        </a:rPr>
                        <a:t>+</a:t>
                      </a:r>
                      <a:r>
                        <a:rPr sz="1600" spc="-45" dirty="0">
                          <a:latin typeface="Calibri"/>
                          <a:cs typeface="Calibri"/>
                        </a:rPr>
                        <a:t> </a:t>
                      </a:r>
                      <a:r>
                        <a:rPr sz="1600" spc="-10" dirty="0">
                          <a:latin typeface="Calibri"/>
                          <a:cs typeface="Calibri"/>
                        </a:rPr>
                        <a:t>voler()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36" name="object 36"/>
          <p:cNvGraphicFramePr>
            <a:graphicFrameLocks noGrp="1"/>
          </p:cNvGraphicFramePr>
          <p:nvPr/>
        </p:nvGraphicFramePr>
        <p:xfrm>
          <a:off x="1801175" y="5184818"/>
          <a:ext cx="1695786" cy="677997"/>
        </p:xfrm>
        <a:graphic>
          <a:graphicData uri="http://schemas.openxmlformats.org/drawingml/2006/table">
            <a:tbl>
              <a:tblPr firstRow="1" bandRow="1">
                <a:tableStyleId>{2D5ABB26-0587-4C30-8999-92F81FD0307C}</a:tableStyleId>
              </a:tblPr>
              <a:tblGrid>
                <a:gridCol w="1695786">
                  <a:extLst>
                    <a:ext uri="{9D8B030D-6E8A-4147-A177-3AD203B41FA5}">
                      <a16:colId xmlns:a16="http://schemas.microsoft.com/office/drawing/2014/main" xmlns="" val="20000"/>
                    </a:ext>
                  </a:extLst>
                </a:gridCol>
              </a:tblGrid>
              <a:tr h="249087">
                <a:tc>
                  <a:txBody>
                    <a:bodyPr/>
                    <a:lstStyle/>
                    <a:p>
                      <a:pPr marL="98425">
                        <a:lnSpc>
                          <a:spcPts val="2065"/>
                        </a:lnSpc>
                      </a:pPr>
                      <a:r>
                        <a:rPr sz="1600" b="1" spc="-15" dirty="0">
                          <a:latin typeface="Calibri"/>
                          <a:cs typeface="Calibri"/>
                        </a:rPr>
                        <a:t>CanardNonVolant</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326443">
                <a:tc>
                  <a:txBody>
                    <a:bodyPr/>
                    <a:lstStyle/>
                    <a:p>
                      <a:pPr marL="98425">
                        <a:lnSpc>
                          <a:spcPts val="1945"/>
                        </a:lnSpc>
                      </a:pPr>
                      <a:r>
                        <a:rPr sz="1600" dirty="0">
                          <a:latin typeface="Calibri"/>
                          <a:cs typeface="Calibri"/>
                        </a:rPr>
                        <a:t>+</a:t>
                      </a:r>
                      <a:r>
                        <a:rPr sz="1600" spc="-35" dirty="0">
                          <a:latin typeface="Calibri"/>
                          <a:cs typeface="Calibri"/>
                        </a:rPr>
                        <a:t> </a:t>
                      </a:r>
                      <a:r>
                        <a:rPr sz="1600" spc="-10" dirty="0">
                          <a:latin typeface="Calibri"/>
                          <a:cs typeface="Calibri"/>
                        </a:rPr>
                        <a:t>voler()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37" name="object 37"/>
          <p:cNvGrpSpPr/>
          <p:nvPr/>
        </p:nvGrpSpPr>
        <p:grpSpPr>
          <a:xfrm>
            <a:off x="3090686" y="4305978"/>
            <a:ext cx="718622" cy="355060"/>
            <a:chOff x="3428644" y="5077442"/>
            <a:chExt cx="792480" cy="586740"/>
          </a:xfrm>
          <a:solidFill>
            <a:schemeClr val="accent2"/>
          </a:solidFill>
        </p:grpSpPr>
        <p:sp>
          <p:nvSpPr>
            <p:cNvPr id="38" name="object 38"/>
            <p:cNvSpPr/>
            <p:nvPr/>
          </p:nvSpPr>
          <p:spPr>
            <a:xfrm>
              <a:off x="3428644" y="5077442"/>
              <a:ext cx="792480" cy="586740"/>
            </a:xfrm>
            <a:custGeom>
              <a:avLst/>
              <a:gdLst/>
              <a:ahLst/>
              <a:cxnLst/>
              <a:rect l="l" t="t" r="r" b="b"/>
              <a:pathLst>
                <a:path w="792479" h="586739">
                  <a:moveTo>
                    <a:pt x="593991" y="0"/>
                  </a:moveTo>
                  <a:lnTo>
                    <a:pt x="593991" y="146888"/>
                  </a:lnTo>
                  <a:lnTo>
                    <a:pt x="0" y="146888"/>
                  </a:lnTo>
                  <a:lnTo>
                    <a:pt x="0" y="439927"/>
                  </a:lnTo>
                  <a:lnTo>
                    <a:pt x="593991" y="439927"/>
                  </a:lnTo>
                  <a:lnTo>
                    <a:pt x="593991" y="586447"/>
                  </a:lnTo>
                  <a:lnTo>
                    <a:pt x="791997" y="293408"/>
                  </a:lnTo>
                  <a:lnTo>
                    <a:pt x="593991" y="0"/>
                  </a:lnTo>
                  <a:close/>
                </a:path>
              </a:pathLst>
            </a:custGeom>
            <a:grpFill/>
            <a:ln>
              <a:solidFill>
                <a:schemeClr val="accent1"/>
              </a:solidFill>
            </a:ln>
          </p:spPr>
          <p:txBody>
            <a:bodyPr wrap="square" lIns="0" tIns="0" rIns="0" bIns="0" rtlCol="0"/>
            <a:lstStyle/>
            <a:p>
              <a:endParaRPr sz="1632"/>
            </a:p>
          </p:txBody>
        </p:sp>
        <p:sp>
          <p:nvSpPr>
            <p:cNvPr id="39" name="object 39"/>
            <p:cNvSpPr/>
            <p:nvPr/>
          </p:nvSpPr>
          <p:spPr>
            <a:xfrm>
              <a:off x="3428644" y="5077442"/>
              <a:ext cx="792480" cy="586740"/>
            </a:xfrm>
            <a:custGeom>
              <a:avLst/>
              <a:gdLst/>
              <a:ahLst/>
              <a:cxnLst/>
              <a:rect l="l" t="t" r="r" b="b"/>
              <a:pathLst>
                <a:path w="792479" h="586739">
                  <a:moveTo>
                    <a:pt x="0" y="439927"/>
                  </a:moveTo>
                  <a:lnTo>
                    <a:pt x="593991" y="439927"/>
                  </a:lnTo>
                  <a:lnTo>
                    <a:pt x="593991" y="586447"/>
                  </a:lnTo>
                  <a:lnTo>
                    <a:pt x="791997" y="293408"/>
                  </a:lnTo>
                  <a:lnTo>
                    <a:pt x="593991" y="0"/>
                  </a:lnTo>
                  <a:lnTo>
                    <a:pt x="593991" y="146888"/>
                  </a:lnTo>
                  <a:lnTo>
                    <a:pt x="0" y="146888"/>
                  </a:lnTo>
                  <a:lnTo>
                    <a:pt x="0" y="439927"/>
                  </a:lnTo>
                  <a:close/>
                </a:path>
              </a:pathLst>
            </a:custGeom>
            <a:grpFill/>
            <a:ln w="3175">
              <a:solidFill>
                <a:schemeClr val="accent1"/>
              </a:solidFill>
            </a:ln>
          </p:spPr>
          <p:txBody>
            <a:bodyPr wrap="square" lIns="0" tIns="0" rIns="0" bIns="0" rtlCol="0"/>
            <a:lstStyle/>
            <a:p>
              <a:endParaRPr sz="1632"/>
            </a:p>
          </p:txBody>
        </p:sp>
      </p:grpSp>
      <p:sp>
        <p:nvSpPr>
          <p:cNvPr id="40" name="Espace réservé du pied de page 39"/>
          <p:cNvSpPr>
            <a:spLocks noGrp="1"/>
          </p:cNvSpPr>
          <p:nvPr>
            <p:ph type="ftr" sz="quarter" idx="11"/>
          </p:nvPr>
        </p:nvSpPr>
        <p:spPr/>
        <p:txBody>
          <a:bodyPr/>
          <a:lstStyle/>
          <a:p>
            <a:r>
              <a:rPr lang="fr-FR"/>
              <a:t>Hafidi Imad-ENSAK-Cours  IAO</a:t>
            </a:r>
          </a:p>
        </p:txBody>
      </p:sp>
      <p:sp>
        <p:nvSpPr>
          <p:cNvPr id="41" name="Rectangle: Rounded Corners 40">
            <a:extLst>
              <a:ext uri="{FF2B5EF4-FFF2-40B4-BE49-F238E27FC236}">
                <a16:creationId xmlns:a16="http://schemas.microsoft.com/office/drawing/2014/main" xmlns="" id="{63FBDA04-9A36-4A77-A372-D03F568C5A36}"/>
              </a:ext>
            </a:extLst>
          </p:cNvPr>
          <p:cNvSpPr/>
          <p:nvPr/>
        </p:nvSpPr>
        <p:spPr>
          <a:xfrm>
            <a:off x="467544" y="1340768"/>
            <a:ext cx="8280920" cy="124075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16" marR="4607" algn="ctr">
              <a:lnSpc>
                <a:spcPct val="83600"/>
              </a:lnSpc>
              <a:spcBef>
                <a:spcPts val="553"/>
              </a:spcBef>
            </a:pPr>
            <a:r>
              <a:rPr lang="fr-FR" sz="2000" b="1" spc="-5" dirty="0">
                <a:solidFill>
                  <a:schemeClr val="tx1"/>
                </a:solidFill>
                <a:cs typeface="Calibri"/>
              </a:rPr>
              <a:t>La</a:t>
            </a:r>
            <a:r>
              <a:rPr lang="fr-FR" sz="2000" b="1" spc="5" dirty="0">
                <a:solidFill>
                  <a:schemeClr val="tx1"/>
                </a:solidFill>
                <a:cs typeface="Calibri"/>
              </a:rPr>
              <a:t> </a:t>
            </a:r>
            <a:r>
              <a:rPr lang="fr-FR" sz="2000" b="1" spc="-5" dirty="0">
                <a:solidFill>
                  <a:schemeClr val="tx1"/>
                </a:solidFill>
                <a:cs typeface="Calibri"/>
              </a:rPr>
              <a:t>conception</a:t>
            </a:r>
            <a:r>
              <a:rPr lang="fr-FR" sz="2000" b="1" spc="18" dirty="0">
                <a:solidFill>
                  <a:schemeClr val="tx1"/>
                </a:solidFill>
                <a:cs typeface="Calibri"/>
              </a:rPr>
              <a:t> </a:t>
            </a:r>
            <a:r>
              <a:rPr lang="fr-FR" sz="2000" b="1" spc="-14" dirty="0">
                <a:solidFill>
                  <a:schemeClr val="tx1"/>
                </a:solidFill>
                <a:cs typeface="Calibri"/>
              </a:rPr>
              <a:t>est</a:t>
            </a:r>
            <a:r>
              <a:rPr lang="fr-FR" sz="2000" b="1" spc="-5" dirty="0">
                <a:solidFill>
                  <a:schemeClr val="tx1"/>
                </a:solidFill>
                <a:cs typeface="Calibri"/>
              </a:rPr>
              <a:t> simplifiée</a:t>
            </a:r>
            <a:r>
              <a:rPr lang="fr-FR" sz="2000" b="1" spc="18" dirty="0">
                <a:solidFill>
                  <a:schemeClr val="tx1"/>
                </a:solidFill>
                <a:cs typeface="Calibri"/>
              </a:rPr>
              <a:t> </a:t>
            </a:r>
            <a:r>
              <a:rPr lang="fr-FR" sz="2000" b="1" spc="-5" dirty="0">
                <a:solidFill>
                  <a:schemeClr val="tx1"/>
                </a:solidFill>
                <a:cs typeface="Calibri"/>
              </a:rPr>
              <a:t>par</a:t>
            </a:r>
            <a:r>
              <a:rPr lang="fr-FR" sz="2000" b="1" dirty="0">
                <a:solidFill>
                  <a:schemeClr val="tx1"/>
                </a:solidFill>
                <a:cs typeface="Calibri"/>
              </a:rPr>
              <a:t> </a:t>
            </a:r>
            <a:r>
              <a:rPr lang="fr-FR" sz="2000" b="1" spc="-14" dirty="0">
                <a:solidFill>
                  <a:schemeClr val="tx1"/>
                </a:solidFill>
                <a:cs typeface="Calibri"/>
              </a:rPr>
              <a:t>l'identification</a:t>
            </a:r>
            <a:r>
              <a:rPr lang="fr-FR" sz="2000" b="1" spc="14" dirty="0">
                <a:solidFill>
                  <a:schemeClr val="tx1"/>
                </a:solidFill>
                <a:cs typeface="Calibri"/>
              </a:rPr>
              <a:t> </a:t>
            </a:r>
            <a:r>
              <a:rPr lang="fr-FR" sz="2000" b="1" spc="-5" dirty="0">
                <a:solidFill>
                  <a:schemeClr val="tx1"/>
                </a:solidFill>
                <a:cs typeface="Calibri"/>
              </a:rPr>
              <a:t>des</a:t>
            </a:r>
            <a:r>
              <a:rPr lang="fr-FR" sz="2000" b="1" spc="9" dirty="0">
                <a:solidFill>
                  <a:schemeClr val="tx1"/>
                </a:solidFill>
                <a:cs typeface="Calibri"/>
              </a:rPr>
              <a:t> </a:t>
            </a:r>
            <a:r>
              <a:rPr lang="fr-FR" sz="2000" b="1" spc="-9" dirty="0">
                <a:solidFill>
                  <a:schemeClr val="tx1"/>
                </a:solidFill>
                <a:cs typeface="Calibri"/>
              </a:rPr>
              <a:t>comportements </a:t>
            </a:r>
            <a:r>
              <a:rPr lang="fr-FR" sz="2000" b="1" spc="-5" dirty="0">
                <a:solidFill>
                  <a:schemeClr val="tx1"/>
                </a:solidFill>
                <a:cs typeface="Calibri"/>
              </a:rPr>
              <a:t> </a:t>
            </a:r>
            <a:r>
              <a:rPr lang="fr-FR" sz="2000" b="1" spc="-18" dirty="0">
                <a:solidFill>
                  <a:schemeClr val="tx1"/>
                </a:solidFill>
                <a:cs typeface="Calibri"/>
              </a:rPr>
              <a:t>d'objets</a:t>
            </a:r>
            <a:r>
              <a:rPr lang="fr-FR" sz="2000" b="1" spc="5" dirty="0">
                <a:solidFill>
                  <a:schemeClr val="tx1"/>
                </a:solidFill>
                <a:cs typeface="Calibri"/>
              </a:rPr>
              <a:t> </a:t>
            </a:r>
            <a:r>
              <a:rPr lang="fr-FR" sz="2000" b="1" spc="-5" dirty="0">
                <a:solidFill>
                  <a:schemeClr val="tx1"/>
                </a:solidFill>
                <a:cs typeface="Calibri"/>
              </a:rPr>
              <a:t>du </a:t>
            </a:r>
            <a:r>
              <a:rPr lang="fr-FR" sz="2000" b="1" spc="-18" dirty="0">
                <a:solidFill>
                  <a:schemeClr val="tx1"/>
                </a:solidFill>
                <a:cs typeface="Calibri"/>
              </a:rPr>
              <a:t>système</a:t>
            </a:r>
            <a:r>
              <a:rPr lang="fr-FR" sz="2000" b="1" spc="9" dirty="0">
                <a:solidFill>
                  <a:schemeClr val="tx1"/>
                </a:solidFill>
                <a:cs typeface="Calibri"/>
              </a:rPr>
              <a:t> </a:t>
            </a:r>
            <a:r>
              <a:rPr lang="fr-FR" sz="2000" b="1" spc="-5" dirty="0">
                <a:solidFill>
                  <a:schemeClr val="tx1"/>
                </a:solidFill>
                <a:cs typeface="Calibri"/>
              </a:rPr>
              <a:t>dans</a:t>
            </a:r>
            <a:r>
              <a:rPr lang="fr-FR" sz="2000" b="1" spc="5" dirty="0">
                <a:solidFill>
                  <a:schemeClr val="tx1"/>
                </a:solidFill>
                <a:cs typeface="Calibri"/>
              </a:rPr>
              <a:t> </a:t>
            </a:r>
            <a:r>
              <a:rPr lang="fr-FR" sz="2000" b="1" spc="-5" dirty="0">
                <a:solidFill>
                  <a:schemeClr val="tx1"/>
                </a:solidFill>
                <a:cs typeface="Calibri"/>
              </a:rPr>
              <a:t>des</a:t>
            </a:r>
            <a:r>
              <a:rPr lang="fr-FR" sz="2000" b="1" spc="5" dirty="0">
                <a:solidFill>
                  <a:schemeClr val="tx1"/>
                </a:solidFill>
                <a:cs typeface="Calibri"/>
              </a:rPr>
              <a:t> </a:t>
            </a:r>
            <a:r>
              <a:rPr lang="fr-FR" sz="2000" b="1" spc="-14" dirty="0">
                <a:solidFill>
                  <a:schemeClr val="tx1"/>
                </a:solidFill>
                <a:cs typeface="Calibri"/>
              </a:rPr>
              <a:t>interfaces</a:t>
            </a:r>
            <a:r>
              <a:rPr lang="fr-FR" sz="2000" b="1" spc="23" dirty="0">
                <a:solidFill>
                  <a:schemeClr val="tx1"/>
                </a:solidFill>
                <a:cs typeface="Calibri"/>
              </a:rPr>
              <a:t> </a:t>
            </a:r>
            <a:r>
              <a:rPr lang="fr-FR" sz="2000" b="1" spc="-9" dirty="0">
                <a:solidFill>
                  <a:schemeClr val="tx1"/>
                </a:solidFill>
                <a:cs typeface="Calibri"/>
              </a:rPr>
              <a:t>séparées</a:t>
            </a:r>
            <a:r>
              <a:rPr lang="fr-FR" sz="2000" b="1" spc="18" dirty="0">
                <a:solidFill>
                  <a:schemeClr val="tx1"/>
                </a:solidFill>
                <a:cs typeface="Calibri"/>
              </a:rPr>
              <a:t> </a:t>
            </a:r>
            <a:r>
              <a:rPr lang="fr-FR" sz="2000" b="1" spc="-5" dirty="0">
                <a:solidFill>
                  <a:schemeClr val="tx1"/>
                </a:solidFill>
                <a:cs typeface="Calibri"/>
              </a:rPr>
              <a:t>au</a:t>
            </a:r>
            <a:r>
              <a:rPr lang="fr-FR" sz="2000" b="1" dirty="0">
                <a:solidFill>
                  <a:schemeClr val="tx1"/>
                </a:solidFill>
                <a:cs typeface="Calibri"/>
              </a:rPr>
              <a:t> </a:t>
            </a:r>
            <a:r>
              <a:rPr lang="fr-FR" sz="2000" b="1" spc="-5" dirty="0">
                <a:solidFill>
                  <a:schemeClr val="tx1"/>
                </a:solidFill>
                <a:cs typeface="Calibri"/>
              </a:rPr>
              <a:t>lieu</a:t>
            </a:r>
            <a:r>
              <a:rPr lang="fr-FR" sz="2000" b="1" dirty="0">
                <a:solidFill>
                  <a:schemeClr val="tx1"/>
                </a:solidFill>
                <a:cs typeface="Calibri"/>
              </a:rPr>
              <a:t> </a:t>
            </a:r>
            <a:r>
              <a:rPr lang="fr-FR" sz="2000" b="1" spc="-5" dirty="0">
                <a:solidFill>
                  <a:schemeClr val="tx1"/>
                </a:solidFill>
                <a:cs typeface="Calibri"/>
              </a:rPr>
              <a:t>de</a:t>
            </a:r>
            <a:r>
              <a:rPr lang="fr-FR" sz="2000" b="1" dirty="0">
                <a:solidFill>
                  <a:schemeClr val="tx1"/>
                </a:solidFill>
                <a:cs typeface="Calibri"/>
              </a:rPr>
              <a:t> </a:t>
            </a:r>
            <a:r>
              <a:rPr lang="fr-FR" sz="2000" b="1" spc="-9" dirty="0">
                <a:solidFill>
                  <a:schemeClr val="tx1"/>
                </a:solidFill>
                <a:cs typeface="Calibri"/>
              </a:rPr>
              <a:t>créer </a:t>
            </a:r>
            <a:r>
              <a:rPr lang="fr-FR" sz="2000" b="1" spc="-5" dirty="0">
                <a:solidFill>
                  <a:schemeClr val="tx1"/>
                </a:solidFill>
                <a:cs typeface="Calibri"/>
              </a:rPr>
              <a:t> </a:t>
            </a:r>
          </a:p>
          <a:p>
            <a:pPr marL="11516" marR="4607" algn="ctr">
              <a:lnSpc>
                <a:spcPct val="83600"/>
              </a:lnSpc>
              <a:spcBef>
                <a:spcPts val="553"/>
              </a:spcBef>
            </a:pPr>
            <a:r>
              <a:rPr lang="fr-FR" sz="2000" b="1" spc="-5" dirty="0">
                <a:solidFill>
                  <a:schemeClr val="tx1"/>
                </a:solidFill>
                <a:cs typeface="Calibri"/>
              </a:rPr>
              <a:t>une</a:t>
            </a:r>
            <a:r>
              <a:rPr lang="fr-FR" sz="2000" b="1" spc="5" dirty="0">
                <a:solidFill>
                  <a:schemeClr val="tx1"/>
                </a:solidFill>
                <a:cs typeface="Calibri"/>
              </a:rPr>
              <a:t> </a:t>
            </a:r>
            <a:r>
              <a:rPr lang="fr-FR" sz="2000" b="1" spc="-14" dirty="0">
                <a:solidFill>
                  <a:schemeClr val="tx1"/>
                </a:solidFill>
                <a:cs typeface="Calibri"/>
              </a:rPr>
              <a:t>relation</a:t>
            </a:r>
            <a:r>
              <a:rPr lang="fr-FR" sz="2000" b="1" spc="9" dirty="0">
                <a:solidFill>
                  <a:schemeClr val="tx1"/>
                </a:solidFill>
                <a:cs typeface="Calibri"/>
              </a:rPr>
              <a:t> </a:t>
            </a:r>
            <a:r>
              <a:rPr lang="fr-FR" sz="2000" b="1" spc="-14" dirty="0">
                <a:solidFill>
                  <a:schemeClr val="tx1"/>
                </a:solidFill>
                <a:cs typeface="Calibri"/>
              </a:rPr>
              <a:t>hiérarchique</a:t>
            </a:r>
            <a:r>
              <a:rPr lang="fr-FR" sz="2000" b="1" spc="18" dirty="0">
                <a:solidFill>
                  <a:schemeClr val="tx1"/>
                </a:solidFill>
                <a:cs typeface="Calibri"/>
              </a:rPr>
              <a:t> </a:t>
            </a:r>
            <a:r>
              <a:rPr lang="fr-FR" sz="2000" b="1" spc="-5" dirty="0">
                <a:solidFill>
                  <a:schemeClr val="tx1"/>
                </a:solidFill>
                <a:cs typeface="Calibri"/>
              </a:rPr>
              <a:t>pour</a:t>
            </a:r>
            <a:r>
              <a:rPr lang="fr-FR" sz="2000" b="1" spc="5" dirty="0">
                <a:solidFill>
                  <a:schemeClr val="tx1"/>
                </a:solidFill>
                <a:cs typeface="Calibri"/>
              </a:rPr>
              <a:t> </a:t>
            </a:r>
            <a:r>
              <a:rPr lang="fr-FR" sz="2000" b="1" spc="-9" dirty="0">
                <a:solidFill>
                  <a:schemeClr val="tx1"/>
                </a:solidFill>
                <a:cs typeface="Calibri"/>
              </a:rPr>
              <a:t>répartir</a:t>
            </a:r>
            <a:r>
              <a:rPr lang="fr-FR" sz="2000" b="1" spc="18" dirty="0">
                <a:solidFill>
                  <a:schemeClr val="tx1"/>
                </a:solidFill>
                <a:cs typeface="Calibri"/>
              </a:rPr>
              <a:t> </a:t>
            </a:r>
            <a:r>
              <a:rPr lang="fr-FR" sz="2000" b="1" spc="-5" dirty="0">
                <a:solidFill>
                  <a:schemeClr val="tx1"/>
                </a:solidFill>
                <a:cs typeface="Calibri"/>
              </a:rPr>
              <a:t>les</a:t>
            </a:r>
            <a:r>
              <a:rPr lang="fr-FR" sz="2000" b="1" spc="9" dirty="0">
                <a:solidFill>
                  <a:schemeClr val="tx1"/>
                </a:solidFill>
                <a:cs typeface="Calibri"/>
              </a:rPr>
              <a:t> </a:t>
            </a:r>
            <a:r>
              <a:rPr lang="fr-FR" sz="2000" b="1" spc="-9" dirty="0">
                <a:solidFill>
                  <a:schemeClr val="tx1"/>
                </a:solidFill>
                <a:cs typeface="Calibri"/>
              </a:rPr>
              <a:t>comportements</a:t>
            </a:r>
            <a:r>
              <a:rPr lang="fr-FR" sz="2000" b="1" spc="41" dirty="0">
                <a:solidFill>
                  <a:schemeClr val="tx1"/>
                </a:solidFill>
                <a:cs typeface="Calibri"/>
              </a:rPr>
              <a:t> </a:t>
            </a:r>
            <a:r>
              <a:rPr lang="fr-FR" sz="2000" b="1" spc="-14" dirty="0">
                <a:solidFill>
                  <a:schemeClr val="tx1"/>
                </a:solidFill>
                <a:cs typeface="Calibri"/>
              </a:rPr>
              <a:t>entre</a:t>
            </a:r>
            <a:r>
              <a:rPr lang="fr-FR" sz="2000" b="1" spc="14" dirty="0">
                <a:solidFill>
                  <a:schemeClr val="tx1"/>
                </a:solidFill>
                <a:cs typeface="Calibri"/>
              </a:rPr>
              <a:t> </a:t>
            </a:r>
          </a:p>
          <a:p>
            <a:pPr marL="11516" marR="4607" algn="ctr">
              <a:lnSpc>
                <a:spcPct val="83600"/>
              </a:lnSpc>
              <a:spcBef>
                <a:spcPts val="553"/>
              </a:spcBef>
            </a:pPr>
            <a:r>
              <a:rPr lang="fr-FR" sz="2000" b="1" spc="-9" dirty="0">
                <a:solidFill>
                  <a:schemeClr val="tx1"/>
                </a:solidFill>
                <a:cs typeface="Calibri"/>
              </a:rPr>
              <a:t>les </a:t>
            </a:r>
            <a:r>
              <a:rPr lang="fr-FR" sz="2000" b="1" spc="-517" dirty="0">
                <a:solidFill>
                  <a:schemeClr val="tx1"/>
                </a:solidFill>
                <a:cs typeface="Calibri"/>
              </a:rPr>
              <a:t> </a:t>
            </a:r>
            <a:r>
              <a:rPr lang="fr-FR" sz="2000" b="1" spc="-5" dirty="0">
                <a:solidFill>
                  <a:schemeClr val="tx1"/>
                </a:solidFill>
                <a:cs typeface="Calibri"/>
              </a:rPr>
              <a:t>classes</a:t>
            </a:r>
            <a:r>
              <a:rPr lang="fr-FR" sz="2000" b="1" spc="9" dirty="0">
                <a:solidFill>
                  <a:schemeClr val="tx1"/>
                </a:solidFill>
                <a:cs typeface="Calibri"/>
              </a:rPr>
              <a:t> </a:t>
            </a:r>
            <a:r>
              <a:rPr lang="fr-FR" sz="2000" b="1" spc="-9" dirty="0">
                <a:solidFill>
                  <a:schemeClr val="tx1"/>
                </a:solidFill>
                <a:cs typeface="Calibri"/>
              </a:rPr>
              <a:t>métier</a:t>
            </a:r>
            <a:r>
              <a:rPr lang="fr-FR" sz="2000" b="1" spc="5" dirty="0">
                <a:solidFill>
                  <a:schemeClr val="tx1"/>
                </a:solidFill>
                <a:cs typeface="Calibri"/>
              </a:rPr>
              <a:t> </a:t>
            </a:r>
            <a:r>
              <a:rPr lang="fr-FR" sz="2000" b="1" spc="-5" dirty="0">
                <a:solidFill>
                  <a:schemeClr val="tx1"/>
                </a:solidFill>
                <a:cs typeface="Calibri"/>
              </a:rPr>
              <a:t>par</a:t>
            </a:r>
            <a:r>
              <a:rPr lang="fr-FR" sz="2000" b="1" dirty="0">
                <a:solidFill>
                  <a:schemeClr val="tx1"/>
                </a:solidFill>
                <a:cs typeface="Calibri"/>
              </a:rPr>
              <a:t> </a:t>
            </a:r>
            <a:r>
              <a:rPr lang="fr-FR" sz="2000" b="1" spc="-9" dirty="0">
                <a:solidFill>
                  <a:schemeClr val="tx1"/>
                </a:solidFill>
                <a:cs typeface="Calibri"/>
              </a:rPr>
              <a:t>héritage</a:t>
            </a:r>
            <a:endParaRPr lang="fr-FR" sz="2000" dirty="0">
              <a:solidFill>
                <a:schemeClr val="tx1"/>
              </a:solidFill>
              <a:cs typeface="Calibri"/>
            </a:endParaRPr>
          </a:p>
        </p:txBody>
      </p:sp>
    </p:spTree>
    <p:extLst>
      <p:ext uri="{BB962C8B-B14F-4D97-AF65-F5344CB8AC3E}">
        <p14:creationId xmlns:p14="http://schemas.microsoft.com/office/powerpoint/2010/main" val="15767673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683568" y="-104701"/>
            <a:ext cx="7776864" cy="1286498"/>
          </a:xfrm>
          <a:prstGeom prst="rect">
            <a:avLst/>
          </a:prstGeom>
        </p:spPr>
        <p:txBody>
          <a:bodyPr vert="horz" wrap="square" lIns="0" tIns="176776" rIns="0" bIns="0" rtlCol="0" anchor="b" anchorCtr="0">
            <a:spAutoFit/>
          </a:bodyPr>
          <a:lstStyle/>
          <a:p>
            <a:pPr marL="11516" marR="4607" algn="ctr"/>
            <a:r>
              <a:rPr sz="3600" b="1" dirty="0">
                <a:solidFill>
                  <a:schemeClr val="accent1"/>
                </a:solidFill>
              </a:rPr>
              <a:t>Exemple de l’application des principes et des  règles pour la conception</a:t>
            </a:r>
          </a:p>
        </p:txBody>
      </p:sp>
      <p:sp>
        <p:nvSpPr>
          <p:cNvPr id="5" name="object 5"/>
          <p:cNvSpPr txBox="1"/>
          <p:nvPr/>
        </p:nvSpPr>
        <p:spPr>
          <a:xfrm>
            <a:off x="1" y="1484784"/>
            <a:ext cx="9144000" cy="442516"/>
          </a:xfrm>
          <a:prstGeom prst="rect">
            <a:avLst/>
          </a:prstGeom>
        </p:spPr>
        <p:txBody>
          <a:bodyPr vert="horz" wrap="square" lIns="0" tIns="11516" rIns="0" bIns="0" rtlCol="0">
            <a:spAutoFit/>
          </a:bodyPr>
          <a:lstStyle/>
          <a:p>
            <a:pPr marL="11516" algn="ctr">
              <a:spcBef>
                <a:spcPts val="91"/>
              </a:spcBef>
            </a:pPr>
            <a:r>
              <a:rPr sz="2800" b="1" spc="-5" dirty="0">
                <a:solidFill>
                  <a:schemeClr val="accent2"/>
                </a:solidFill>
                <a:cs typeface="Calibri"/>
              </a:rPr>
              <a:t>Un</a:t>
            </a:r>
            <a:r>
              <a:rPr sz="2800" b="1" spc="-14" dirty="0">
                <a:solidFill>
                  <a:schemeClr val="accent2"/>
                </a:solidFill>
                <a:cs typeface="Calibri"/>
              </a:rPr>
              <a:t> </a:t>
            </a:r>
            <a:r>
              <a:rPr sz="2800" b="1" spc="-5" dirty="0">
                <a:solidFill>
                  <a:schemeClr val="accent2"/>
                </a:solidFill>
                <a:cs typeface="Calibri"/>
              </a:rPr>
              <a:t>jeu </a:t>
            </a:r>
            <a:r>
              <a:rPr sz="2800" b="1" dirty="0">
                <a:solidFill>
                  <a:schemeClr val="accent2"/>
                </a:solidFill>
                <a:cs typeface="Calibri"/>
              </a:rPr>
              <a:t>de</a:t>
            </a:r>
            <a:r>
              <a:rPr sz="2800" b="1" spc="-9" dirty="0">
                <a:solidFill>
                  <a:schemeClr val="accent2"/>
                </a:solidFill>
                <a:cs typeface="Calibri"/>
              </a:rPr>
              <a:t> simulation</a:t>
            </a:r>
            <a:r>
              <a:rPr sz="2800" b="1" spc="-14" dirty="0">
                <a:solidFill>
                  <a:schemeClr val="accent2"/>
                </a:solidFill>
                <a:cs typeface="Calibri"/>
              </a:rPr>
              <a:t> </a:t>
            </a:r>
            <a:r>
              <a:rPr sz="2800" b="1" spc="-5" dirty="0">
                <a:solidFill>
                  <a:schemeClr val="accent2"/>
                </a:solidFill>
                <a:cs typeface="Calibri"/>
              </a:rPr>
              <a:t>d'une </a:t>
            </a:r>
            <a:r>
              <a:rPr sz="2800" b="1" spc="-9" dirty="0">
                <a:solidFill>
                  <a:schemeClr val="accent2"/>
                </a:solidFill>
                <a:cs typeface="Calibri"/>
              </a:rPr>
              <a:t>mare </a:t>
            </a:r>
            <a:r>
              <a:rPr sz="2800" b="1" dirty="0">
                <a:solidFill>
                  <a:schemeClr val="accent2"/>
                </a:solidFill>
                <a:cs typeface="Calibri"/>
              </a:rPr>
              <a:t>aux</a:t>
            </a:r>
            <a:r>
              <a:rPr sz="2800" b="1" spc="-14" dirty="0">
                <a:solidFill>
                  <a:schemeClr val="accent2"/>
                </a:solidFill>
                <a:cs typeface="Calibri"/>
              </a:rPr>
              <a:t> </a:t>
            </a:r>
            <a:r>
              <a:rPr sz="2800" b="1" spc="-9" dirty="0">
                <a:solidFill>
                  <a:schemeClr val="accent2"/>
                </a:solidFill>
                <a:cs typeface="Calibri"/>
              </a:rPr>
              <a:t>canards</a:t>
            </a:r>
            <a:endParaRPr sz="2800" b="1" dirty="0">
              <a:solidFill>
                <a:schemeClr val="accent2"/>
              </a:solidFill>
              <a:cs typeface="Calibri"/>
            </a:endParaRPr>
          </a:p>
        </p:txBody>
      </p:sp>
      <p:sp>
        <p:nvSpPr>
          <p:cNvPr id="6" name="Espace réservé du pied de page 5"/>
          <p:cNvSpPr>
            <a:spLocks noGrp="1"/>
          </p:cNvSpPr>
          <p:nvPr>
            <p:ph type="ftr" sz="quarter" idx="11"/>
          </p:nvPr>
        </p:nvSpPr>
        <p:spPr/>
        <p:txBody>
          <a:bodyPr/>
          <a:lstStyle/>
          <a:p>
            <a:r>
              <a:rPr lang="fr-FR"/>
              <a:t>Hafidi Imad-ENSAK-Cours  IAO</a:t>
            </a:r>
          </a:p>
        </p:txBody>
      </p:sp>
      <p:sp>
        <p:nvSpPr>
          <p:cNvPr id="7" name="object 5">
            <a:extLst>
              <a:ext uri="{FF2B5EF4-FFF2-40B4-BE49-F238E27FC236}">
                <a16:creationId xmlns:a16="http://schemas.microsoft.com/office/drawing/2014/main" xmlns="" id="{9B00E28F-70F0-45E6-81DD-9E6C1C7DA02D}"/>
              </a:ext>
            </a:extLst>
          </p:cNvPr>
          <p:cNvSpPr txBox="1"/>
          <p:nvPr/>
        </p:nvSpPr>
        <p:spPr>
          <a:xfrm>
            <a:off x="395536" y="2338355"/>
            <a:ext cx="8748464" cy="350183"/>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lang="fr-FR" sz="2200" spc="-14" dirty="0">
                <a:cs typeface="Calibri"/>
              </a:rPr>
              <a:t>Représenter</a:t>
            </a:r>
            <a:r>
              <a:rPr lang="fr-FR" sz="2200" spc="-5" dirty="0">
                <a:cs typeface="Calibri"/>
              </a:rPr>
              <a:t> </a:t>
            </a:r>
            <a:r>
              <a:rPr lang="fr-FR" sz="2200" dirty="0">
                <a:cs typeface="Calibri"/>
              </a:rPr>
              <a:t>une</a:t>
            </a:r>
            <a:r>
              <a:rPr lang="fr-FR" sz="2200" spc="-5" dirty="0">
                <a:cs typeface="Calibri"/>
              </a:rPr>
              <a:t> </a:t>
            </a:r>
            <a:r>
              <a:rPr lang="fr-FR" sz="2200" spc="-14" dirty="0">
                <a:cs typeface="Calibri"/>
              </a:rPr>
              <a:t>large</a:t>
            </a:r>
            <a:r>
              <a:rPr lang="fr-FR" sz="2200" spc="-5" dirty="0">
                <a:cs typeface="Calibri"/>
              </a:rPr>
              <a:t> </a:t>
            </a:r>
            <a:r>
              <a:rPr lang="fr-FR" sz="2200" spc="-14" dirty="0">
                <a:cs typeface="Calibri"/>
              </a:rPr>
              <a:t>gamme</a:t>
            </a:r>
            <a:r>
              <a:rPr lang="fr-FR" sz="2200" dirty="0">
                <a:cs typeface="Calibri"/>
              </a:rPr>
              <a:t> </a:t>
            </a:r>
            <a:r>
              <a:rPr lang="fr-FR" sz="2200" spc="-5" dirty="0">
                <a:cs typeface="Calibri"/>
              </a:rPr>
              <a:t>de </a:t>
            </a:r>
            <a:r>
              <a:rPr lang="fr-FR" sz="2200" spc="-9" dirty="0">
                <a:cs typeface="Calibri"/>
              </a:rPr>
              <a:t>Canards</a:t>
            </a:r>
            <a:r>
              <a:rPr lang="fr-FR" sz="2200" spc="-5" dirty="0">
                <a:cs typeface="Calibri"/>
              </a:rPr>
              <a:t> </a:t>
            </a:r>
            <a:r>
              <a:rPr lang="fr-FR" sz="2200" spc="-9" dirty="0">
                <a:cs typeface="Calibri"/>
              </a:rPr>
              <a:t>nageant </a:t>
            </a:r>
            <a:r>
              <a:rPr lang="fr-FR" sz="2200" spc="-5" dirty="0">
                <a:cs typeface="Calibri"/>
              </a:rPr>
              <a:t>et</a:t>
            </a:r>
            <a:r>
              <a:rPr lang="fr-FR" sz="2200" spc="-9" dirty="0">
                <a:cs typeface="Calibri"/>
              </a:rPr>
              <a:t> cancanant</a:t>
            </a:r>
            <a:endParaRPr lang="fr-FR" sz="2200" dirty="0">
              <a:cs typeface="Calibri"/>
            </a:endParaRPr>
          </a:p>
        </p:txBody>
      </p:sp>
      <p:graphicFrame>
        <p:nvGraphicFramePr>
          <p:cNvPr id="24" name="object 6">
            <a:extLst>
              <a:ext uri="{FF2B5EF4-FFF2-40B4-BE49-F238E27FC236}">
                <a16:creationId xmlns:a16="http://schemas.microsoft.com/office/drawing/2014/main" xmlns="" id="{20C10594-48D0-45EA-9324-68755AF655E8}"/>
              </a:ext>
            </a:extLst>
          </p:cNvPr>
          <p:cNvGraphicFramePr>
            <a:graphicFrameLocks noGrp="1"/>
          </p:cNvGraphicFramePr>
          <p:nvPr>
            <p:extLst>
              <p:ext uri="{D42A27DB-BD31-4B8C-83A1-F6EECF244321}">
                <p14:modId xmlns:p14="http://schemas.microsoft.com/office/powerpoint/2010/main" val="1483336079"/>
              </p:ext>
            </p:extLst>
          </p:nvPr>
        </p:nvGraphicFramePr>
        <p:xfrm>
          <a:off x="3439791" y="3244661"/>
          <a:ext cx="2384131" cy="1285252"/>
        </p:xfrm>
        <a:graphic>
          <a:graphicData uri="http://schemas.openxmlformats.org/drawingml/2006/table">
            <a:tbl>
              <a:tblPr firstRow="1" bandRow="1">
                <a:tableStyleId>{2D5ABB26-0587-4C30-8999-92F81FD0307C}</a:tableStyleId>
              </a:tblPr>
              <a:tblGrid>
                <a:gridCol w="2384131">
                  <a:extLst>
                    <a:ext uri="{9D8B030D-6E8A-4147-A177-3AD203B41FA5}">
                      <a16:colId xmlns:a16="http://schemas.microsoft.com/office/drawing/2014/main" xmlns="" val="20000"/>
                    </a:ext>
                  </a:extLst>
                </a:gridCol>
              </a:tblGrid>
              <a:tr h="444612">
                <a:tc>
                  <a:txBody>
                    <a:bodyPr/>
                    <a:lstStyle/>
                    <a:p>
                      <a:pPr marL="855344" marR="570865" indent="-278130">
                        <a:lnSpc>
                          <a:spcPts val="1810"/>
                        </a:lnSpc>
                        <a:spcBef>
                          <a:spcPts val="140"/>
                        </a:spcBef>
                      </a:pPr>
                      <a:r>
                        <a:rPr sz="1600" b="1" dirty="0">
                          <a:latin typeface="Calibri"/>
                          <a:cs typeface="Calibri"/>
                        </a:rPr>
                        <a:t>&lt;&lt;</a:t>
                      </a:r>
                      <a:r>
                        <a:rPr sz="1600" b="1" spc="-10" dirty="0">
                          <a:latin typeface="Calibri"/>
                          <a:cs typeface="Calibri"/>
                        </a:rPr>
                        <a:t>ab</a:t>
                      </a:r>
                      <a:r>
                        <a:rPr sz="1600" b="1" spc="-20" dirty="0">
                          <a:latin typeface="Calibri"/>
                          <a:cs typeface="Calibri"/>
                        </a:rPr>
                        <a:t>s</a:t>
                      </a:r>
                      <a:r>
                        <a:rPr sz="1600" b="1" spc="-5" dirty="0">
                          <a:latin typeface="Calibri"/>
                          <a:cs typeface="Calibri"/>
                        </a:rPr>
                        <a:t>t</a:t>
                      </a:r>
                      <a:r>
                        <a:rPr sz="1600" b="1" spc="-45" dirty="0">
                          <a:latin typeface="Calibri"/>
                          <a:cs typeface="Calibri"/>
                        </a:rPr>
                        <a:t>r</a:t>
                      </a:r>
                      <a:r>
                        <a:rPr sz="1600" b="1" spc="-5" dirty="0">
                          <a:latin typeface="Calibri"/>
                          <a:cs typeface="Calibri"/>
                        </a:rPr>
                        <a:t>a</a:t>
                      </a:r>
                      <a:r>
                        <a:rPr sz="1600" b="1" dirty="0">
                          <a:latin typeface="Calibri"/>
                          <a:cs typeface="Calibri"/>
                        </a:rPr>
                        <a:t>c</a:t>
                      </a:r>
                      <a:r>
                        <a:rPr sz="1600" b="1" spc="-5" dirty="0">
                          <a:latin typeface="Calibri"/>
                          <a:cs typeface="Calibri"/>
                        </a:rPr>
                        <a:t>t</a:t>
                      </a:r>
                      <a:r>
                        <a:rPr lang="fr-FR" sz="1600" b="1" spc="-5" dirty="0">
                          <a:latin typeface="Calibri"/>
                          <a:cs typeface="Calibri"/>
                        </a:rPr>
                        <a:t>&gt;</a:t>
                      </a:r>
                      <a:r>
                        <a:rPr sz="1600" b="1" dirty="0">
                          <a:latin typeface="Calibri"/>
                          <a:cs typeface="Calibri"/>
                        </a:rPr>
                        <a:t>&gt;  </a:t>
                      </a:r>
                      <a:r>
                        <a:rPr sz="1600" b="1" spc="-10" dirty="0">
                          <a:latin typeface="Calibri"/>
                          <a:cs typeface="Calibri"/>
                        </a:rPr>
                        <a:t>Canard</a:t>
                      </a:r>
                      <a:endParaRPr sz="1600" dirty="0">
                        <a:latin typeface="Calibri"/>
                        <a:cs typeface="Calibri"/>
                      </a:endParaRPr>
                    </a:p>
                  </a:txBody>
                  <a:tcPr marL="0" marR="0" marT="16123"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668571">
                <a:tc>
                  <a:txBody>
                    <a:bodyPr/>
                    <a:lstStyle/>
                    <a:p>
                      <a:pPr marL="97155">
                        <a:lnSpc>
                          <a:spcPts val="1889"/>
                        </a:lnSpc>
                      </a:pPr>
                      <a:r>
                        <a:rPr sz="1600" dirty="0">
                          <a:latin typeface="Calibri"/>
                          <a:cs typeface="Calibri"/>
                        </a:rPr>
                        <a:t>+</a:t>
                      </a:r>
                      <a:r>
                        <a:rPr sz="1600" spc="-30" dirty="0">
                          <a:latin typeface="Calibri"/>
                          <a:cs typeface="Calibri"/>
                        </a:rPr>
                        <a:t> </a:t>
                      </a:r>
                      <a:r>
                        <a:rPr sz="1600" spc="-10" dirty="0">
                          <a:latin typeface="Calibri"/>
                          <a:cs typeface="Calibri"/>
                        </a:rPr>
                        <a:t>cancane()</a:t>
                      </a:r>
                      <a:endParaRPr sz="1600" dirty="0">
                        <a:latin typeface="Calibri"/>
                        <a:cs typeface="Calibri"/>
                      </a:endParaRPr>
                    </a:p>
                    <a:p>
                      <a:pPr marL="97155">
                        <a:lnSpc>
                          <a:spcPts val="1810"/>
                        </a:lnSpc>
                      </a:pPr>
                      <a:r>
                        <a:rPr sz="1600" dirty="0">
                          <a:latin typeface="Calibri"/>
                          <a:cs typeface="Calibri"/>
                        </a:rPr>
                        <a:t>+</a:t>
                      </a:r>
                      <a:r>
                        <a:rPr sz="1600" spc="-35" dirty="0">
                          <a:latin typeface="Calibri"/>
                          <a:cs typeface="Calibri"/>
                        </a:rPr>
                        <a:t> </a:t>
                      </a:r>
                      <a:r>
                        <a:rPr sz="1600" spc="-10" dirty="0">
                          <a:latin typeface="Calibri"/>
                          <a:cs typeface="Calibri"/>
                        </a:rPr>
                        <a:t>nage()</a:t>
                      </a:r>
                      <a:endParaRPr sz="1600" dirty="0">
                        <a:latin typeface="Calibri"/>
                        <a:cs typeface="Calibri"/>
                      </a:endParaRPr>
                    </a:p>
                    <a:p>
                      <a:pPr marL="97155">
                        <a:lnSpc>
                          <a:spcPts val="1985"/>
                        </a:lnSpc>
                      </a:pPr>
                      <a:r>
                        <a:rPr sz="1600" dirty="0">
                          <a:latin typeface="Calibri"/>
                          <a:cs typeface="Calibri"/>
                        </a:rPr>
                        <a:t>+</a:t>
                      </a:r>
                      <a:r>
                        <a:rPr sz="1600" spc="-15" dirty="0">
                          <a:latin typeface="Calibri"/>
                          <a:cs typeface="Calibri"/>
                        </a:rPr>
                        <a:t> </a:t>
                      </a:r>
                      <a:r>
                        <a:rPr sz="1600" spc="-10" dirty="0">
                          <a:latin typeface="Calibri"/>
                          <a:cs typeface="Calibri"/>
                        </a:rPr>
                        <a:t>&lt;&lt;abstract&gt;&gt; </a:t>
                      </a:r>
                      <a:r>
                        <a:rPr sz="1600" spc="-15" dirty="0">
                          <a:latin typeface="Calibri"/>
                          <a:cs typeface="Calibri"/>
                        </a:rPr>
                        <a:t>affiche()</a:t>
                      </a:r>
                      <a:endParaRPr sz="1600" dirty="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25" name="object 7">
            <a:extLst>
              <a:ext uri="{FF2B5EF4-FFF2-40B4-BE49-F238E27FC236}">
                <a16:creationId xmlns:a16="http://schemas.microsoft.com/office/drawing/2014/main" xmlns="" id="{56F6586B-BDB4-433E-BB9A-F5D96ECA1CDB}"/>
              </a:ext>
            </a:extLst>
          </p:cNvPr>
          <p:cNvGraphicFramePr>
            <a:graphicFrameLocks noGrp="1"/>
          </p:cNvGraphicFramePr>
          <p:nvPr>
            <p:extLst>
              <p:ext uri="{D42A27DB-BD31-4B8C-83A1-F6EECF244321}">
                <p14:modId xmlns:p14="http://schemas.microsoft.com/office/powerpoint/2010/main" val="1104471906"/>
              </p:ext>
            </p:extLst>
          </p:nvPr>
        </p:nvGraphicFramePr>
        <p:xfrm>
          <a:off x="3386585" y="4999373"/>
          <a:ext cx="1289834" cy="616653"/>
        </p:xfrm>
        <a:graphic>
          <a:graphicData uri="http://schemas.openxmlformats.org/drawingml/2006/table">
            <a:tbl>
              <a:tblPr firstRow="1" bandRow="1">
                <a:tableStyleId>{2D5ABB26-0587-4C30-8999-92F81FD0307C}</a:tableStyleId>
              </a:tblPr>
              <a:tblGrid>
                <a:gridCol w="1289834">
                  <a:extLst>
                    <a:ext uri="{9D8B030D-6E8A-4147-A177-3AD203B41FA5}">
                      <a16:colId xmlns:a16="http://schemas.microsoft.com/office/drawing/2014/main" xmlns="" val="20000"/>
                    </a:ext>
                  </a:extLst>
                </a:gridCol>
              </a:tblGrid>
              <a:tr h="294127">
                <a:tc>
                  <a:txBody>
                    <a:bodyPr/>
                    <a:lstStyle/>
                    <a:p>
                      <a:pPr marR="354330" algn="r">
                        <a:lnSpc>
                          <a:spcPts val="2140"/>
                        </a:lnSpc>
                      </a:pPr>
                      <a:r>
                        <a:rPr sz="1600" b="1" spc="-20" dirty="0">
                          <a:latin typeface="Calibri"/>
                          <a:cs typeface="Calibri"/>
                        </a:rPr>
                        <a:t>ColVert</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65286">
                <a:tc>
                  <a:txBody>
                    <a:bodyPr/>
                    <a:lstStyle/>
                    <a:p>
                      <a:pPr>
                        <a:lnSpc>
                          <a:spcPct val="100000"/>
                        </a:lnSpc>
                      </a:pPr>
                      <a:endParaRPr sz="3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57240">
                <a:tc>
                  <a:txBody>
                    <a:bodyPr/>
                    <a:lstStyle/>
                    <a:p>
                      <a:pPr marR="389890" algn="r">
                        <a:lnSpc>
                          <a:spcPts val="1839"/>
                        </a:lnSpc>
                      </a:pPr>
                      <a:r>
                        <a:rPr sz="1600" dirty="0">
                          <a:latin typeface="Calibri"/>
                          <a:cs typeface="Calibri"/>
                        </a:rPr>
                        <a:t>+</a:t>
                      </a:r>
                      <a:r>
                        <a:rPr sz="1600" spc="-30" dirty="0">
                          <a:latin typeface="Calibri"/>
                          <a:cs typeface="Calibri"/>
                        </a:rPr>
                        <a:t> </a:t>
                      </a:r>
                      <a:r>
                        <a:rPr sz="1600" spc="-15" dirty="0">
                          <a:latin typeface="Calibri"/>
                          <a:cs typeface="Calibri"/>
                        </a:rPr>
                        <a:t>affiche()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26" name="object 8">
            <a:extLst>
              <a:ext uri="{FF2B5EF4-FFF2-40B4-BE49-F238E27FC236}">
                <a16:creationId xmlns:a16="http://schemas.microsoft.com/office/drawing/2014/main" xmlns="" id="{ADC4EF89-7313-489E-857C-CE6A7A9683D8}"/>
              </a:ext>
            </a:extLst>
          </p:cNvPr>
          <p:cNvGraphicFramePr>
            <a:graphicFrameLocks noGrp="1"/>
          </p:cNvGraphicFramePr>
          <p:nvPr>
            <p:extLst>
              <p:ext uri="{D42A27DB-BD31-4B8C-83A1-F6EECF244321}">
                <p14:modId xmlns:p14="http://schemas.microsoft.com/office/powerpoint/2010/main" val="2102923060"/>
              </p:ext>
            </p:extLst>
          </p:nvPr>
        </p:nvGraphicFramePr>
        <p:xfrm>
          <a:off x="4788024" y="4991530"/>
          <a:ext cx="1035898" cy="616664"/>
        </p:xfrm>
        <a:graphic>
          <a:graphicData uri="http://schemas.openxmlformats.org/drawingml/2006/table">
            <a:tbl>
              <a:tblPr firstRow="1" bandRow="1">
                <a:tableStyleId>{2D5ABB26-0587-4C30-8999-92F81FD0307C}</a:tableStyleId>
              </a:tblPr>
              <a:tblGrid>
                <a:gridCol w="1035898">
                  <a:extLst>
                    <a:ext uri="{9D8B030D-6E8A-4147-A177-3AD203B41FA5}">
                      <a16:colId xmlns:a16="http://schemas.microsoft.com/office/drawing/2014/main" xmlns="" val="20000"/>
                    </a:ext>
                  </a:extLst>
                </a:gridCol>
              </a:tblGrid>
              <a:tr h="294127">
                <a:tc>
                  <a:txBody>
                    <a:bodyPr/>
                    <a:lstStyle/>
                    <a:p>
                      <a:pPr marL="107314">
                        <a:lnSpc>
                          <a:spcPts val="2140"/>
                        </a:lnSpc>
                      </a:pPr>
                      <a:r>
                        <a:rPr sz="1600" b="1" spc="-10" dirty="0">
                          <a:latin typeface="Calibri"/>
                          <a:cs typeface="Calibri"/>
                        </a:rPr>
                        <a:t>Mandarin</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65297">
                <a:tc>
                  <a:txBody>
                    <a:bodyPr/>
                    <a:lstStyle/>
                    <a:p>
                      <a:pPr>
                        <a:lnSpc>
                          <a:spcPct val="100000"/>
                        </a:lnSpc>
                      </a:pPr>
                      <a:endParaRPr sz="3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57240">
                <a:tc>
                  <a:txBody>
                    <a:bodyPr/>
                    <a:lstStyle/>
                    <a:p>
                      <a:pPr marL="98425">
                        <a:lnSpc>
                          <a:spcPts val="1839"/>
                        </a:lnSpc>
                      </a:pPr>
                      <a:r>
                        <a:rPr sz="1600" dirty="0">
                          <a:latin typeface="Calibri"/>
                          <a:cs typeface="Calibri"/>
                        </a:rPr>
                        <a:t>+</a:t>
                      </a:r>
                      <a:r>
                        <a:rPr sz="1600" spc="-30" dirty="0">
                          <a:latin typeface="Calibri"/>
                          <a:cs typeface="Calibri"/>
                        </a:rPr>
                        <a:t> </a:t>
                      </a:r>
                      <a:r>
                        <a:rPr sz="1600" spc="-15" dirty="0">
                          <a:latin typeface="Calibri"/>
                          <a:cs typeface="Calibri"/>
                        </a:rPr>
                        <a:t>affiche()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27" name="object 9">
            <a:extLst>
              <a:ext uri="{FF2B5EF4-FFF2-40B4-BE49-F238E27FC236}">
                <a16:creationId xmlns:a16="http://schemas.microsoft.com/office/drawing/2014/main" xmlns="" id="{D7CB37AD-EA8E-4E93-8638-60F4251E7328}"/>
              </a:ext>
            </a:extLst>
          </p:cNvPr>
          <p:cNvGrpSpPr/>
          <p:nvPr/>
        </p:nvGrpSpPr>
        <p:grpSpPr>
          <a:xfrm>
            <a:off x="4051698" y="4520528"/>
            <a:ext cx="1290985" cy="506145"/>
            <a:chOff x="3934794" y="4479487"/>
            <a:chExt cx="1423670" cy="558165"/>
          </a:xfrm>
        </p:grpSpPr>
        <p:sp>
          <p:nvSpPr>
            <p:cNvPr id="28" name="object 10">
              <a:extLst>
                <a:ext uri="{FF2B5EF4-FFF2-40B4-BE49-F238E27FC236}">
                  <a16:creationId xmlns:a16="http://schemas.microsoft.com/office/drawing/2014/main" xmlns="" id="{AC59C5A0-98D5-414B-8655-C1CA25482BE0}"/>
                </a:ext>
              </a:extLst>
            </p:cNvPr>
            <p:cNvSpPr/>
            <p:nvPr/>
          </p:nvSpPr>
          <p:spPr>
            <a:xfrm>
              <a:off x="3943794" y="4636802"/>
              <a:ext cx="382905" cy="391795"/>
            </a:xfrm>
            <a:custGeom>
              <a:avLst/>
              <a:gdLst/>
              <a:ahLst/>
              <a:cxnLst/>
              <a:rect l="l" t="t" r="r" b="b"/>
              <a:pathLst>
                <a:path w="382904" h="391795">
                  <a:moveTo>
                    <a:pt x="0" y="391325"/>
                  </a:moveTo>
                  <a:lnTo>
                    <a:pt x="382320" y="0"/>
                  </a:lnTo>
                </a:path>
              </a:pathLst>
            </a:custGeom>
            <a:ln w="17999">
              <a:solidFill>
                <a:srgbClr val="000000"/>
              </a:solidFill>
            </a:ln>
          </p:spPr>
          <p:txBody>
            <a:bodyPr wrap="square" lIns="0" tIns="0" rIns="0" bIns="0" rtlCol="0"/>
            <a:lstStyle/>
            <a:p>
              <a:endParaRPr sz="1632"/>
            </a:p>
          </p:txBody>
        </p:sp>
        <p:pic>
          <p:nvPicPr>
            <p:cNvPr id="29" name="object 11">
              <a:extLst>
                <a:ext uri="{FF2B5EF4-FFF2-40B4-BE49-F238E27FC236}">
                  <a16:creationId xmlns:a16="http://schemas.microsoft.com/office/drawing/2014/main" xmlns="" id="{80932820-3DB5-47E4-A96E-4B02D618D935}"/>
                </a:ext>
              </a:extLst>
            </p:cNvPr>
            <p:cNvPicPr/>
            <p:nvPr/>
          </p:nvPicPr>
          <p:blipFill>
            <a:blip r:embed="rId2" cstate="print"/>
            <a:stretch>
              <a:fillRect/>
            </a:stretch>
          </p:blipFill>
          <p:spPr>
            <a:xfrm>
              <a:off x="4230725" y="4479487"/>
              <a:ext cx="249110" cy="250913"/>
            </a:xfrm>
            <a:prstGeom prst="rect">
              <a:avLst/>
            </a:prstGeom>
          </p:spPr>
        </p:pic>
        <p:sp>
          <p:nvSpPr>
            <p:cNvPr id="30" name="object 12">
              <a:extLst>
                <a:ext uri="{FF2B5EF4-FFF2-40B4-BE49-F238E27FC236}">
                  <a16:creationId xmlns:a16="http://schemas.microsoft.com/office/drawing/2014/main" xmlns="" id="{35EEF04E-E114-42AF-A930-9A94721EE451}"/>
                </a:ext>
              </a:extLst>
            </p:cNvPr>
            <p:cNvSpPr/>
            <p:nvPr/>
          </p:nvSpPr>
          <p:spPr>
            <a:xfrm>
              <a:off x="4666678" y="4595769"/>
              <a:ext cx="682625" cy="424180"/>
            </a:xfrm>
            <a:custGeom>
              <a:avLst/>
              <a:gdLst/>
              <a:ahLst/>
              <a:cxnLst/>
              <a:rect l="l" t="t" r="r" b="b"/>
              <a:pathLst>
                <a:path w="682625" h="424179">
                  <a:moveTo>
                    <a:pt x="682561" y="423722"/>
                  </a:moveTo>
                  <a:lnTo>
                    <a:pt x="0" y="0"/>
                  </a:lnTo>
                </a:path>
              </a:pathLst>
            </a:custGeom>
            <a:ln w="17999">
              <a:solidFill>
                <a:srgbClr val="000000"/>
              </a:solidFill>
            </a:ln>
          </p:spPr>
          <p:txBody>
            <a:bodyPr wrap="square" lIns="0" tIns="0" rIns="0" bIns="0" rtlCol="0"/>
            <a:lstStyle/>
            <a:p>
              <a:endParaRPr sz="1632"/>
            </a:p>
          </p:txBody>
        </p:sp>
        <p:sp>
          <p:nvSpPr>
            <p:cNvPr id="31" name="object 13">
              <a:extLst>
                <a:ext uri="{FF2B5EF4-FFF2-40B4-BE49-F238E27FC236}">
                  <a16:creationId xmlns:a16="http://schemas.microsoft.com/office/drawing/2014/main" xmlns="" id="{0864E2B5-6DE5-4843-95C4-5BBC7842CCAB}"/>
                </a:ext>
              </a:extLst>
            </p:cNvPr>
            <p:cNvSpPr/>
            <p:nvPr/>
          </p:nvSpPr>
          <p:spPr>
            <a:xfrm>
              <a:off x="4479836" y="4479487"/>
              <a:ext cx="262890" cy="224790"/>
            </a:xfrm>
            <a:custGeom>
              <a:avLst/>
              <a:gdLst/>
              <a:ahLst/>
              <a:cxnLst/>
              <a:rect l="l" t="t" r="r" b="b"/>
              <a:pathLst>
                <a:path w="262889" h="224789">
                  <a:moveTo>
                    <a:pt x="0" y="0"/>
                  </a:moveTo>
                  <a:lnTo>
                    <a:pt x="138239" y="224637"/>
                  </a:lnTo>
                  <a:lnTo>
                    <a:pt x="156749" y="194754"/>
                  </a:lnTo>
                  <a:lnTo>
                    <a:pt x="138239" y="194754"/>
                  </a:lnTo>
                  <a:lnTo>
                    <a:pt x="29883" y="18364"/>
                  </a:lnTo>
                  <a:lnTo>
                    <a:pt x="199840" y="18364"/>
                  </a:lnTo>
                  <a:lnTo>
                    <a:pt x="0" y="0"/>
                  </a:lnTo>
                  <a:close/>
                </a:path>
                <a:path w="262889" h="224789">
                  <a:moveTo>
                    <a:pt x="199840" y="18364"/>
                  </a:moveTo>
                  <a:lnTo>
                    <a:pt x="29883" y="18364"/>
                  </a:lnTo>
                  <a:lnTo>
                    <a:pt x="235800" y="37439"/>
                  </a:lnTo>
                  <a:lnTo>
                    <a:pt x="138239" y="194754"/>
                  </a:lnTo>
                  <a:lnTo>
                    <a:pt x="156749" y="194754"/>
                  </a:lnTo>
                  <a:lnTo>
                    <a:pt x="262445" y="24117"/>
                  </a:lnTo>
                  <a:lnTo>
                    <a:pt x="199840" y="18364"/>
                  </a:lnTo>
                  <a:close/>
                </a:path>
              </a:pathLst>
            </a:custGeom>
            <a:solidFill>
              <a:srgbClr val="000000"/>
            </a:solidFill>
          </p:spPr>
          <p:txBody>
            <a:bodyPr wrap="square" lIns="0" tIns="0" rIns="0" bIns="0" rtlCol="0"/>
            <a:lstStyle/>
            <a:p>
              <a:endParaRPr sz="1632"/>
            </a:p>
          </p:txBody>
        </p:sp>
      </p:grpSp>
    </p:spTree>
    <p:extLst>
      <p:ext uri="{BB962C8B-B14F-4D97-AF65-F5344CB8AC3E}">
        <p14:creationId xmlns:p14="http://schemas.microsoft.com/office/powerpoint/2010/main" val="6920768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513699"/>
            <a:ext cx="9144000"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Jeu de simulation d’une mare aux canards</a:t>
            </a:r>
          </a:p>
        </p:txBody>
      </p:sp>
      <p:sp>
        <p:nvSpPr>
          <p:cNvPr id="5" name="object 5"/>
          <p:cNvSpPr txBox="1"/>
          <p:nvPr/>
        </p:nvSpPr>
        <p:spPr>
          <a:xfrm>
            <a:off x="363956" y="1834961"/>
            <a:ext cx="3962400" cy="350183"/>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5" dirty="0">
                <a:cs typeface="Calibri"/>
              </a:rPr>
              <a:t>Nouvelle</a:t>
            </a:r>
            <a:r>
              <a:rPr sz="2200" spc="-23" dirty="0">
                <a:cs typeface="Calibri"/>
              </a:rPr>
              <a:t> </a:t>
            </a:r>
            <a:r>
              <a:rPr sz="2200" spc="-9" dirty="0">
                <a:cs typeface="Calibri"/>
              </a:rPr>
              <a:t>fonctionnalité</a:t>
            </a:r>
            <a:r>
              <a:rPr sz="2200" spc="5" dirty="0">
                <a:cs typeface="Calibri"/>
              </a:rPr>
              <a:t> </a:t>
            </a:r>
            <a:r>
              <a:rPr sz="2200" dirty="0">
                <a:cs typeface="Calibri"/>
              </a:rPr>
              <a:t>:</a:t>
            </a:r>
            <a:r>
              <a:rPr sz="2200" spc="-27" dirty="0">
                <a:cs typeface="Calibri"/>
              </a:rPr>
              <a:t> </a:t>
            </a:r>
            <a:r>
              <a:rPr sz="2200" spc="-9" dirty="0">
                <a:cs typeface="Calibri"/>
              </a:rPr>
              <a:t>voler</a:t>
            </a:r>
            <a:endParaRPr sz="2200" dirty="0">
              <a:cs typeface="Calibri"/>
            </a:endParaRPr>
          </a:p>
        </p:txBody>
      </p:sp>
      <p:graphicFrame>
        <p:nvGraphicFramePr>
          <p:cNvPr id="6" name="object 6"/>
          <p:cNvGraphicFramePr>
            <a:graphicFrameLocks noGrp="1"/>
          </p:cNvGraphicFramePr>
          <p:nvPr>
            <p:extLst>
              <p:ext uri="{D42A27DB-BD31-4B8C-83A1-F6EECF244321}">
                <p14:modId xmlns:p14="http://schemas.microsoft.com/office/powerpoint/2010/main" val="3898829039"/>
              </p:ext>
            </p:extLst>
          </p:nvPr>
        </p:nvGraphicFramePr>
        <p:xfrm>
          <a:off x="3180110" y="2607597"/>
          <a:ext cx="2614353" cy="1529708"/>
        </p:xfrm>
        <a:graphic>
          <a:graphicData uri="http://schemas.openxmlformats.org/drawingml/2006/table">
            <a:tbl>
              <a:tblPr firstRow="1" bandRow="1">
                <a:tableStyleId>{2D5ABB26-0587-4C30-8999-92F81FD0307C}</a:tableStyleId>
              </a:tblPr>
              <a:tblGrid>
                <a:gridCol w="2614353">
                  <a:extLst>
                    <a:ext uri="{9D8B030D-6E8A-4147-A177-3AD203B41FA5}">
                      <a16:colId xmlns:a16="http://schemas.microsoft.com/office/drawing/2014/main" xmlns="" val="20000"/>
                    </a:ext>
                  </a:extLst>
                </a:gridCol>
              </a:tblGrid>
              <a:tr h="444946">
                <a:tc>
                  <a:txBody>
                    <a:bodyPr/>
                    <a:lstStyle/>
                    <a:p>
                      <a:pPr marL="854075" marR="572135" indent="-278130" algn="ctr">
                        <a:lnSpc>
                          <a:spcPts val="1810"/>
                        </a:lnSpc>
                        <a:spcBef>
                          <a:spcPts val="140"/>
                        </a:spcBef>
                      </a:pPr>
                      <a:r>
                        <a:rPr sz="1600" b="1" dirty="0">
                          <a:latin typeface="Calibri"/>
                          <a:cs typeface="Calibri"/>
                        </a:rPr>
                        <a:t>&lt;&lt;</a:t>
                      </a:r>
                      <a:r>
                        <a:rPr sz="1600" b="1" spc="-10" dirty="0">
                          <a:latin typeface="Calibri"/>
                          <a:cs typeface="Calibri"/>
                        </a:rPr>
                        <a:t>ab</a:t>
                      </a:r>
                      <a:r>
                        <a:rPr sz="1600" b="1" spc="-20" dirty="0">
                          <a:latin typeface="Calibri"/>
                          <a:cs typeface="Calibri"/>
                        </a:rPr>
                        <a:t>s</a:t>
                      </a:r>
                      <a:r>
                        <a:rPr sz="1600" b="1" dirty="0">
                          <a:latin typeface="Calibri"/>
                          <a:cs typeface="Calibri"/>
                        </a:rPr>
                        <a:t>t</a:t>
                      </a:r>
                      <a:r>
                        <a:rPr sz="1600" b="1" spc="-50" dirty="0">
                          <a:latin typeface="Calibri"/>
                          <a:cs typeface="Calibri"/>
                        </a:rPr>
                        <a:t>r</a:t>
                      </a:r>
                      <a:r>
                        <a:rPr sz="1600" b="1" spc="-5" dirty="0">
                          <a:latin typeface="Calibri"/>
                          <a:cs typeface="Calibri"/>
                        </a:rPr>
                        <a:t>a</a:t>
                      </a:r>
                      <a:r>
                        <a:rPr sz="1600" b="1" dirty="0">
                          <a:latin typeface="Calibri"/>
                          <a:cs typeface="Calibri"/>
                        </a:rPr>
                        <a:t>c</a:t>
                      </a:r>
                      <a:r>
                        <a:rPr sz="1600" b="1" spc="-5" dirty="0">
                          <a:latin typeface="Calibri"/>
                          <a:cs typeface="Calibri"/>
                        </a:rPr>
                        <a:t>t</a:t>
                      </a:r>
                      <a:r>
                        <a:rPr sz="1600" b="1" dirty="0">
                          <a:latin typeface="Calibri"/>
                          <a:cs typeface="Calibri"/>
                        </a:rPr>
                        <a:t>&gt;&gt;  </a:t>
                      </a:r>
                      <a:r>
                        <a:rPr sz="1600" b="1" spc="-10" dirty="0">
                          <a:latin typeface="Calibri"/>
                          <a:cs typeface="Calibri"/>
                        </a:rPr>
                        <a:t>Canard</a:t>
                      </a:r>
                      <a:endParaRPr sz="1600" dirty="0">
                        <a:latin typeface="Calibri"/>
                        <a:cs typeface="Calibri"/>
                      </a:endParaRPr>
                    </a:p>
                  </a:txBody>
                  <a:tcPr marL="0" marR="0" marT="16123"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958450">
                <a:tc>
                  <a:txBody>
                    <a:bodyPr/>
                    <a:lstStyle/>
                    <a:p>
                      <a:pPr marL="95885">
                        <a:lnSpc>
                          <a:spcPts val="1880"/>
                        </a:lnSpc>
                      </a:pPr>
                      <a:r>
                        <a:rPr sz="1600" dirty="0">
                          <a:latin typeface="Calibri"/>
                          <a:cs typeface="Calibri"/>
                        </a:rPr>
                        <a:t>+</a:t>
                      </a:r>
                      <a:r>
                        <a:rPr sz="1600" spc="-35" dirty="0">
                          <a:latin typeface="Calibri"/>
                          <a:cs typeface="Calibri"/>
                        </a:rPr>
                        <a:t> </a:t>
                      </a:r>
                      <a:r>
                        <a:rPr sz="1600" spc="-10" dirty="0">
                          <a:latin typeface="Calibri"/>
                          <a:cs typeface="Calibri"/>
                        </a:rPr>
                        <a:t>cancane()</a:t>
                      </a:r>
                      <a:endParaRPr sz="1600" dirty="0">
                        <a:latin typeface="Calibri"/>
                        <a:cs typeface="Calibri"/>
                      </a:endParaRPr>
                    </a:p>
                    <a:p>
                      <a:pPr marL="95885">
                        <a:lnSpc>
                          <a:spcPts val="1814"/>
                        </a:lnSpc>
                      </a:pPr>
                      <a:r>
                        <a:rPr sz="1600" dirty="0">
                          <a:latin typeface="Calibri"/>
                          <a:cs typeface="Calibri"/>
                        </a:rPr>
                        <a:t>+</a:t>
                      </a:r>
                      <a:r>
                        <a:rPr sz="1600" spc="-40" dirty="0">
                          <a:latin typeface="Calibri"/>
                          <a:cs typeface="Calibri"/>
                        </a:rPr>
                        <a:t> </a:t>
                      </a:r>
                      <a:r>
                        <a:rPr sz="1600" spc="-10" dirty="0">
                          <a:latin typeface="Calibri"/>
                          <a:cs typeface="Calibri"/>
                        </a:rPr>
                        <a:t>nage()</a:t>
                      </a:r>
                      <a:endParaRPr sz="1600" dirty="0">
                        <a:latin typeface="Calibri"/>
                        <a:cs typeface="Calibri"/>
                      </a:endParaRPr>
                    </a:p>
                    <a:p>
                      <a:pPr marL="95885">
                        <a:lnSpc>
                          <a:spcPts val="1814"/>
                        </a:lnSpc>
                      </a:pPr>
                      <a:r>
                        <a:rPr sz="1600" dirty="0">
                          <a:latin typeface="Calibri"/>
                          <a:cs typeface="Calibri"/>
                        </a:rPr>
                        <a:t>+</a:t>
                      </a:r>
                      <a:r>
                        <a:rPr sz="1600" spc="-20" dirty="0">
                          <a:latin typeface="Calibri"/>
                          <a:cs typeface="Calibri"/>
                        </a:rPr>
                        <a:t> </a:t>
                      </a:r>
                      <a:r>
                        <a:rPr sz="1600" spc="-10" dirty="0">
                          <a:latin typeface="Calibri"/>
                          <a:cs typeface="Calibri"/>
                        </a:rPr>
                        <a:t>&lt;&lt;abstract&gt;&gt;</a:t>
                      </a:r>
                      <a:r>
                        <a:rPr sz="1600" spc="-20" dirty="0">
                          <a:latin typeface="Calibri"/>
                          <a:cs typeface="Calibri"/>
                        </a:rPr>
                        <a:t> </a:t>
                      </a:r>
                      <a:r>
                        <a:rPr sz="1600" spc="-15" dirty="0">
                          <a:latin typeface="Calibri"/>
                          <a:cs typeface="Calibri"/>
                        </a:rPr>
                        <a:t>affiche()</a:t>
                      </a:r>
                      <a:endParaRPr sz="1600" dirty="0">
                        <a:latin typeface="Calibri"/>
                        <a:cs typeface="Calibri"/>
                      </a:endParaRPr>
                    </a:p>
                    <a:p>
                      <a:pPr marL="95885">
                        <a:lnSpc>
                          <a:spcPts val="1985"/>
                        </a:lnSpc>
                      </a:pPr>
                      <a:r>
                        <a:rPr sz="1600" b="1" dirty="0">
                          <a:latin typeface="Calibri"/>
                          <a:cs typeface="Calibri"/>
                        </a:rPr>
                        <a:t>+</a:t>
                      </a:r>
                      <a:r>
                        <a:rPr sz="1600" b="1" spc="-40" dirty="0">
                          <a:latin typeface="Calibri"/>
                          <a:cs typeface="Calibri"/>
                        </a:rPr>
                        <a:t> </a:t>
                      </a:r>
                      <a:r>
                        <a:rPr sz="1600" b="1" spc="-5" dirty="0">
                          <a:latin typeface="Calibri"/>
                          <a:cs typeface="Calibri"/>
                        </a:rPr>
                        <a:t>vole()</a:t>
                      </a:r>
                      <a:endParaRPr sz="1600" dirty="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7" name="object 7"/>
          <p:cNvGraphicFramePr>
            <a:graphicFrameLocks noGrp="1"/>
          </p:cNvGraphicFramePr>
          <p:nvPr>
            <p:extLst>
              <p:ext uri="{D42A27DB-BD31-4B8C-83A1-F6EECF244321}">
                <p14:modId xmlns:p14="http://schemas.microsoft.com/office/powerpoint/2010/main" val="1674502762"/>
              </p:ext>
            </p:extLst>
          </p:nvPr>
        </p:nvGraphicFramePr>
        <p:xfrm>
          <a:off x="3347820" y="4675960"/>
          <a:ext cx="1133211" cy="620247"/>
        </p:xfrm>
        <a:graphic>
          <a:graphicData uri="http://schemas.openxmlformats.org/drawingml/2006/table">
            <a:tbl>
              <a:tblPr firstRow="1" bandRow="1">
                <a:tableStyleId>{2D5ABB26-0587-4C30-8999-92F81FD0307C}</a:tableStyleId>
              </a:tblPr>
              <a:tblGrid>
                <a:gridCol w="1133211">
                  <a:extLst>
                    <a:ext uri="{9D8B030D-6E8A-4147-A177-3AD203B41FA5}">
                      <a16:colId xmlns:a16="http://schemas.microsoft.com/office/drawing/2014/main" xmlns="" val="20000"/>
                    </a:ext>
                  </a:extLst>
                </a:gridCol>
              </a:tblGrid>
              <a:tr h="286285">
                <a:tc>
                  <a:txBody>
                    <a:bodyPr/>
                    <a:lstStyle/>
                    <a:p>
                      <a:pPr marL="274955">
                        <a:lnSpc>
                          <a:spcPts val="2140"/>
                        </a:lnSpc>
                      </a:pPr>
                      <a:r>
                        <a:rPr sz="1600" b="1" spc="-20" dirty="0">
                          <a:latin typeface="Calibri"/>
                          <a:cs typeface="Calibri"/>
                        </a:rPr>
                        <a:t>ColVert</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79981">
                <a:tc>
                  <a:txBody>
                    <a:bodyPr/>
                    <a:lstStyle/>
                    <a:p>
                      <a:pPr>
                        <a:lnSpc>
                          <a:spcPct val="100000"/>
                        </a:lnSpc>
                      </a:pPr>
                      <a:endParaRPr sz="4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53981">
                <a:tc>
                  <a:txBody>
                    <a:bodyPr/>
                    <a:lstStyle/>
                    <a:p>
                      <a:pPr marL="97790">
                        <a:lnSpc>
                          <a:spcPts val="1780"/>
                        </a:lnSpc>
                      </a:pPr>
                      <a:r>
                        <a:rPr sz="1600" dirty="0">
                          <a:latin typeface="Calibri"/>
                          <a:cs typeface="Calibri"/>
                        </a:rPr>
                        <a:t>+</a:t>
                      </a:r>
                      <a:r>
                        <a:rPr sz="1600" spc="-35" dirty="0">
                          <a:latin typeface="Calibri"/>
                          <a:cs typeface="Calibri"/>
                        </a:rPr>
                        <a:t> </a:t>
                      </a:r>
                      <a:r>
                        <a:rPr sz="1600" spc="-15" dirty="0">
                          <a:latin typeface="Calibri"/>
                          <a:cs typeface="Calibri"/>
                        </a:rPr>
                        <a:t>affiche()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8" name="object 8"/>
          <p:cNvGraphicFramePr>
            <a:graphicFrameLocks noGrp="1"/>
          </p:cNvGraphicFramePr>
          <p:nvPr>
            <p:extLst>
              <p:ext uri="{D42A27DB-BD31-4B8C-83A1-F6EECF244321}">
                <p14:modId xmlns:p14="http://schemas.microsoft.com/office/powerpoint/2010/main" val="2743015110"/>
              </p:ext>
            </p:extLst>
          </p:nvPr>
        </p:nvGraphicFramePr>
        <p:xfrm>
          <a:off x="4572000" y="4675960"/>
          <a:ext cx="1222463" cy="620247"/>
        </p:xfrm>
        <a:graphic>
          <a:graphicData uri="http://schemas.openxmlformats.org/drawingml/2006/table">
            <a:tbl>
              <a:tblPr firstRow="1" bandRow="1">
                <a:tableStyleId>{2D5ABB26-0587-4C30-8999-92F81FD0307C}</a:tableStyleId>
              </a:tblPr>
              <a:tblGrid>
                <a:gridCol w="1222463">
                  <a:extLst>
                    <a:ext uri="{9D8B030D-6E8A-4147-A177-3AD203B41FA5}">
                      <a16:colId xmlns:a16="http://schemas.microsoft.com/office/drawing/2014/main" xmlns="" val="20000"/>
                    </a:ext>
                  </a:extLst>
                </a:gridCol>
              </a:tblGrid>
              <a:tr h="286285">
                <a:tc>
                  <a:txBody>
                    <a:bodyPr/>
                    <a:lstStyle/>
                    <a:p>
                      <a:pPr marL="210185">
                        <a:lnSpc>
                          <a:spcPts val="2140"/>
                        </a:lnSpc>
                      </a:pPr>
                      <a:r>
                        <a:rPr sz="1600" b="1" spc="-10" dirty="0">
                          <a:latin typeface="Calibri"/>
                          <a:cs typeface="Calibri"/>
                        </a:rPr>
                        <a:t>Mandarin</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79981">
                <a:tc>
                  <a:txBody>
                    <a:bodyPr/>
                    <a:lstStyle/>
                    <a:p>
                      <a:pPr>
                        <a:lnSpc>
                          <a:spcPct val="100000"/>
                        </a:lnSpc>
                      </a:pPr>
                      <a:endParaRPr sz="4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53981">
                <a:tc>
                  <a:txBody>
                    <a:bodyPr/>
                    <a:lstStyle/>
                    <a:p>
                      <a:pPr marL="97790">
                        <a:lnSpc>
                          <a:spcPts val="1780"/>
                        </a:lnSpc>
                      </a:pPr>
                      <a:r>
                        <a:rPr sz="1600" dirty="0">
                          <a:latin typeface="Calibri"/>
                          <a:cs typeface="Calibri"/>
                        </a:rPr>
                        <a:t>+</a:t>
                      </a:r>
                      <a:r>
                        <a:rPr sz="1600" spc="-35" dirty="0">
                          <a:latin typeface="Calibri"/>
                          <a:cs typeface="Calibri"/>
                        </a:rPr>
                        <a:t> </a:t>
                      </a:r>
                      <a:r>
                        <a:rPr sz="1600" spc="-15" dirty="0">
                          <a:latin typeface="Calibri"/>
                          <a:cs typeface="Calibri"/>
                        </a:rPr>
                        <a:t>affiche()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9" name="object 9"/>
          <p:cNvGrpSpPr/>
          <p:nvPr/>
        </p:nvGrpSpPr>
        <p:grpSpPr>
          <a:xfrm>
            <a:off x="3914693" y="4186777"/>
            <a:ext cx="1285227" cy="506145"/>
            <a:chOff x="3942719" y="3837972"/>
            <a:chExt cx="1417320" cy="558165"/>
          </a:xfrm>
        </p:grpSpPr>
        <p:sp>
          <p:nvSpPr>
            <p:cNvPr id="10" name="object 10"/>
            <p:cNvSpPr/>
            <p:nvPr/>
          </p:nvSpPr>
          <p:spPr>
            <a:xfrm>
              <a:off x="3951719" y="3987007"/>
              <a:ext cx="434340" cy="400050"/>
            </a:xfrm>
            <a:custGeom>
              <a:avLst/>
              <a:gdLst/>
              <a:ahLst/>
              <a:cxnLst/>
              <a:rect l="l" t="t" r="r" b="b"/>
              <a:pathLst>
                <a:path w="434339" h="400050">
                  <a:moveTo>
                    <a:pt x="0" y="399605"/>
                  </a:moveTo>
                  <a:lnTo>
                    <a:pt x="434162" y="0"/>
                  </a:lnTo>
                </a:path>
              </a:pathLst>
            </a:custGeom>
            <a:ln w="17999">
              <a:solidFill>
                <a:srgbClr val="000000"/>
              </a:solidFill>
            </a:ln>
          </p:spPr>
          <p:txBody>
            <a:bodyPr wrap="square" lIns="0" tIns="0" rIns="0" bIns="0" rtlCol="0"/>
            <a:lstStyle/>
            <a:p>
              <a:endParaRPr sz="1632"/>
            </a:p>
          </p:txBody>
        </p:sp>
        <p:pic>
          <p:nvPicPr>
            <p:cNvPr id="11" name="object 11"/>
            <p:cNvPicPr/>
            <p:nvPr/>
          </p:nvPicPr>
          <p:blipFill>
            <a:blip r:embed="rId2" cstate="print"/>
            <a:stretch>
              <a:fillRect/>
            </a:stretch>
          </p:blipFill>
          <p:spPr>
            <a:xfrm>
              <a:off x="4294441" y="3837972"/>
              <a:ext cx="253441" cy="246595"/>
            </a:xfrm>
            <a:prstGeom prst="rect">
              <a:avLst/>
            </a:prstGeom>
          </p:spPr>
        </p:pic>
        <p:sp>
          <p:nvSpPr>
            <p:cNvPr id="12" name="object 12"/>
            <p:cNvSpPr/>
            <p:nvPr/>
          </p:nvSpPr>
          <p:spPr>
            <a:xfrm>
              <a:off x="4729683" y="3962166"/>
              <a:ext cx="621030" cy="424815"/>
            </a:xfrm>
            <a:custGeom>
              <a:avLst/>
              <a:gdLst/>
              <a:ahLst/>
              <a:cxnLst/>
              <a:rect l="l" t="t" r="r" b="b"/>
              <a:pathLst>
                <a:path w="621029" h="424814">
                  <a:moveTo>
                    <a:pt x="620991" y="424446"/>
                  </a:moveTo>
                  <a:lnTo>
                    <a:pt x="0" y="0"/>
                  </a:lnTo>
                </a:path>
              </a:pathLst>
            </a:custGeom>
            <a:ln w="17999">
              <a:solidFill>
                <a:srgbClr val="000000"/>
              </a:solidFill>
            </a:ln>
          </p:spPr>
          <p:txBody>
            <a:bodyPr wrap="square" lIns="0" tIns="0" rIns="0" bIns="0" rtlCol="0"/>
            <a:lstStyle/>
            <a:p>
              <a:endParaRPr sz="1632"/>
            </a:p>
          </p:txBody>
        </p:sp>
        <p:sp>
          <p:nvSpPr>
            <p:cNvPr id="13" name="object 13"/>
            <p:cNvSpPr/>
            <p:nvPr/>
          </p:nvSpPr>
          <p:spPr>
            <a:xfrm>
              <a:off x="4547882" y="3837972"/>
              <a:ext cx="261620" cy="230504"/>
            </a:xfrm>
            <a:custGeom>
              <a:avLst/>
              <a:gdLst/>
              <a:ahLst/>
              <a:cxnLst/>
              <a:rect l="l" t="t" r="r" b="b"/>
              <a:pathLst>
                <a:path w="261620" h="230504">
                  <a:moveTo>
                    <a:pt x="0" y="0"/>
                  </a:moveTo>
                  <a:lnTo>
                    <a:pt x="128155" y="230390"/>
                  </a:lnTo>
                  <a:lnTo>
                    <a:pt x="148584" y="200520"/>
                  </a:lnTo>
                  <a:lnTo>
                    <a:pt x="129603" y="200520"/>
                  </a:lnTo>
                  <a:lnTo>
                    <a:pt x="29159" y="19799"/>
                  </a:lnTo>
                  <a:lnTo>
                    <a:pt x="145206" y="19799"/>
                  </a:lnTo>
                  <a:lnTo>
                    <a:pt x="0" y="0"/>
                  </a:lnTo>
                  <a:close/>
                </a:path>
                <a:path w="261620" h="230504">
                  <a:moveTo>
                    <a:pt x="145206" y="19799"/>
                  </a:moveTo>
                  <a:lnTo>
                    <a:pt x="29159" y="19799"/>
                  </a:lnTo>
                  <a:lnTo>
                    <a:pt x="233997" y="47878"/>
                  </a:lnTo>
                  <a:lnTo>
                    <a:pt x="129603" y="200520"/>
                  </a:lnTo>
                  <a:lnTo>
                    <a:pt x="148584" y="200520"/>
                  </a:lnTo>
                  <a:lnTo>
                    <a:pt x="261353" y="35636"/>
                  </a:lnTo>
                  <a:lnTo>
                    <a:pt x="145206" y="19799"/>
                  </a:lnTo>
                  <a:close/>
                </a:path>
              </a:pathLst>
            </a:custGeom>
            <a:solidFill>
              <a:srgbClr val="000000"/>
            </a:solidFill>
          </p:spPr>
          <p:txBody>
            <a:bodyPr wrap="square" lIns="0" tIns="0" rIns="0" bIns="0" rtlCol="0"/>
            <a:lstStyle/>
            <a:p>
              <a:endParaRPr sz="1632"/>
            </a:p>
          </p:txBody>
        </p:sp>
      </p:grpSp>
      <p:sp>
        <p:nvSpPr>
          <p:cNvPr id="14" name="Espace réservé du pied de page 13"/>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2765479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23528" y="1536041"/>
            <a:ext cx="5461064" cy="350183"/>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5" dirty="0">
                <a:cs typeface="Calibri"/>
              </a:rPr>
              <a:t>Nouvelle</a:t>
            </a:r>
            <a:r>
              <a:rPr sz="2200" spc="-9" dirty="0">
                <a:cs typeface="Calibri"/>
              </a:rPr>
              <a:t> fonctionnalité</a:t>
            </a:r>
            <a:r>
              <a:rPr sz="2200" spc="18" dirty="0">
                <a:cs typeface="Calibri"/>
              </a:rPr>
              <a:t> </a:t>
            </a:r>
            <a:r>
              <a:rPr sz="2200" dirty="0">
                <a:cs typeface="Calibri"/>
              </a:rPr>
              <a:t>:</a:t>
            </a:r>
            <a:r>
              <a:rPr sz="2200" spc="-18" dirty="0">
                <a:cs typeface="Calibri"/>
              </a:rPr>
              <a:t> </a:t>
            </a:r>
            <a:r>
              <a:rPr sz="2200" spc="-14" dirty="0">
                <a:cs typeface="Calibri"/>
              </a:rPr>
              <a:t>canard</a:t>
            </a:r>
            <a:r>
              <a:rPr sz="2200" spc="-9" dirty="0">
                <a:cs typeface="Calibri"/>
              </a:rPr>
              <a:t> </a:t>
            </a:r>
            <a:r>
              <a:rPr sz="2200" dirty="0">
                <a:cs typeface="Calibri"/>
              </a:rPr>
              <a:t>en</a:t>
            </a:r>
            <a:r>
              <a:rPr sz="2200" spc="-14" dirty="0">
                <a:cs typeface="Calibri"/>
              </a:rPr>
              <a:t> </a:t>
            </a:r>
            <a:r>
              <a:rPr sz="2200" spc="-9" dirty="0">
                <a:cs typeface="Calibri"/>
              </a:rPr>
              <a:t>plastique</a:t>
            </a:r>
            <a:endParaRPr sz="2200" dirty="0">
              <a:cs typeface="Calibri"/>
            </a:endParaRPr>
          </a:p>
        </p:txBody>
      </p:sp>
      <p:graphicFrame>
        <p:nvGraphicFramePr>
          <p:cNvPr id="6" name="object 6"/>
          <p:cNvGraphicFramePr>
            <a:graphicFrameLocks noGrp="1"/>
          </p:cNvGraphicFramePr>
          <p:nvPr>
            <p:extLst>
              <p:ext uri="{D42A27DB-BD31-4B8C-83A1-F6EECF244321}">
                <p14:modId xmlns:p14="http://schemas.microsoft.com/office/powerpoint/2010/main" val="3772462511"/>
              </p:ext>
            </p:extLst>
          </p:nvPr>
        </p:nvGraphicFramePr>
        <p:xfrm>
          <a:off x="2261853" y="2434926"/>
          <a:ext cx="2410985" cy="1529708"/>
        </p:xfrm>
        <a:graphic>
          <a:graphicData uri="http://schemas.openxmlformats.org/drawingml/2006/table">
            <a:tbl>
              <a:tblPr firstRow="1" bandRow="1">
                <a:tableStyleId>{2D5ABB26-0587-4C30-8999-92F81FD0307C}</a:tableStyleId>
              </a:tblPr>
              <a:tblGrid>
                <a:gridCol w="2410985">
                  <a:extLst>
                    <a:ext uri="{9D8B030D-6E8A-4147-A177-3AD203B41FA5}">
                      <a16:colId xmlns:a16="http://schemas.microsoft.com/office/drawing/2014/main" xmlns="" val="20000"/>
                    </a:ext>
                  </a:extLst>
                </a:gridCol>
              </a:tblGrid>
              <a:tr h="444957">
                <a:tc>
                  <a:txBody>
                    <a:bodyPr/>
                    <a:lstStyle/>
                    <a:p>
                      <a:pPr marL="854075" marR="570865" indent="-276860">
                        <a:lnSpc>
                          <a:spcPts val="1810"/>
                        </a:lnSpc>
                        <a:spcBef>
                          <a:spcPts val="140"/>
                        </a:spcBef>
                      </a:pPr>
                      <a:r>
                        <a:rPr sz="1600" b="1" dirty="0">
                          <a:latin typeface="Calibri"/>
                          <a:cs typeface="Calibri"/>
                        </a:rPr>
                        <a:t>&lt;&lt;</a:t>
                      </a:r>
                      <a:r>
                        <a:rPr sz="1600" b="1" spc="-5" dirty="0">
                          <a:latin typeface="Calibri"/>
                          <a:cs typeface="Calibri"/>
                        </a:rPr>
                        <a:t>a</a:t>
                      </a:r>
                      <a:r>
                        <a:rPr sz="1600" b="1" spc="-10" dirty="0">
                          <a:latin typeface="Calibri"/>
                          <a:cs typeface="Calibri"/>
                        </a:rPr>
                        <a:t>b</a:t>
                      </a:r>
                      <a:r>
                        <a:rPr sz="1600" b="1" spc="-30" dirty="0">
                          <a:latin typeface="Calibri"/>
                          <a:cs typeface="Calibri"/>
                        </a:rPr>
                        <a:t>s</a:t>
                      </a:r>
                      <a:r>
                        <a:rPr sz="1600" b="1" dirty="0">
                          <a:latin typeface="Calibri"/>
                          <a:cs typeface="Calibri"/>
                        </a:rPr>
                        <a:t>t</a:t>
                      </a:r>
                      <a:r>
                        <a:rPr sz="1600" b="1" spc="-45" dirty="0">
                          <a:latin typeface="Calibri"/>
                          <a:cs typeface="Calibri"/>
                        </a:rPr>
                        <a:t>r</a:t>
                      </a:r>
                      <a:r>
                        <a:rPr sz="1600" b="1" spc="-5" dirty="0">
                          <a:latin typeface="Calibri"/>
                          <a:cs typeface="Calibri"/>
                        </a:rPr>
                        <a:t>act</a:t>
                      </a:r>
                      <a:r>
                        <a:rPr sz="1600" b="1" dirty="0">
                          <a:latin typeface="Calibri"/>
                          <a:cs typeface="Calibri"/>
                        </a:rPr>
                        <a:t>&gt;&gt;  </a:t>
                      </a:r>
                      <a:r>
                        <a:rPr sz="1600" b="1" spc="-15" dirty="0">
                          <a:latin typeface="Calibri"/>
                          <a:cs typeface="Calibri"/>
                        </a:rPr>
                        <a:t>Canard</a:t>
                      </a:r>
                      <a:endParaRPr sz="1600">
                        <a:latin typeface="Calibri"/>
                        <a:cs typeface="Calibri"/>
                      </a:endParaRPr>
                    </a:p>
                  </a:txBody>
                  <a:tcPr marL="0" marR="0" marT="16123"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958450">
                <a:tc>
                  <a:txBody>
                    <a:bodyPr/>
                    <a:lstStyle/>
                    <a:p>
                      <a:pPr marL="95885">
                        <a:lnSpc>
                          <a:spcPts val="1885"/>
                        </a:lnSpc>
                      </a:pPr>
                      <a:r>
                        <a:rPr sz="1600" dirty="0">
                          <a:latin typeface="Calibri"/>
                          <a:cs typeface="Calibri"/>
                        </a:rPr>
                        <a:t>+</a:t>
                      </a:r>
                      <a:r>
                        <a:rPr sz="1600" spc="-35" dirty="0">
                          <a:latin typeface="Calibri"/>
                          <a:cs typeface="Calibri"/>
                        </a:rPr>
                        <a:t> </a:t>
                      </a:r>
                      <a:r>
                        <a:rPr sz="1600" spc="-10" dirty="0">
                          <a:latin typeface="Calibri"/>
                          <a:cs typeface="Calibri"/>
                        </a:rPr>
                        <a:t>cancane()</a:t>
                      </a:r>
                      <a:endParaRPr sz="1600" dirty="0">
                        <a:latin typeface="Calibri"/>
                        <a:cs typeface="Calibri"/>
                      </a:endParaRPr>
                    </a:p>
                    <a:p>
                      <a:pPr marL="95885">
                        <a:lnSpc>
                          <a:spcPts val="1810"/>
                        </a:lnSpc>
                      </a:pPr>
                      <a:r>
                        <a:rPr sz="1600" dirty="0">
                          <a:latin typeface="Calibri"/>
                          <a:cs typeface="Calibri"/>
                        </a:rPr>
                        <a:t>+</a:t>
                      </a:r>
                      <a:r>
                        <a:rPr sz="1600" spc="-50" dirty="0">
                          <a:latin typeface="Calibri"/>
                          <a:cs typeface="Calibri"/>
                        </a:rPr>
                        <a:t> </a:t>
                      </a:r>
                      <a:r>
                        <a:rPr sz="1600" spc="-5" dirty="0">
                          <a:latin typeface="Calibri"/>
                          <a:cs typeface="Calibri"/>
                        </a:rPr>
                        <a:t>nage()</a:t>
                      </a:r>
                      <a:endParaRPr sz="1600" dirty="0">
                        <a:latin typeface="Calibri"/>
                        <a:cs typeface="Calibri"/>
                      </a:endParaRPr>
                    </a:p>
                    <a:p>
                      <a:pPr marL="95885">
                        <a:lnSpc>
                          <a:spcPts val="1810"/>
                        </a:lnSpc>
                      </a:pPr>
                      <a:r>
                        <a:rPr sz="1600" dirty="0">
                          <a:latin typeface="Calibri"/>
                          <a:cs typeface="Calibri"/>
                        </a:rPr>
                        <a:t>+</a:t>
                      </a:r>
                      <a:r>
                        <a:rPr sz="1600" spc="-20" dirty="0">
                          <a:latin typeface="Calibri"/>
                          <a:cs typeface="Calibri"/>
                        </a:rPr>
                        <a:t> </a:t>
                      </a:r>
                      <a:r>
                        <a:rPr sz="1600" spc="-10" dirty="0">
                          <a:latin typeface="Calibri"/>
                          <a:cs typeface="Calibri"/>
                        </a:rPr>
                        <a:t>&lt;&lt;abstract&gt;&gt;</a:t>
                      </a:r>
                      <a:r>
                        <a:rPr sz="1600" spc="-20" dirty="0">
                          <a:latin typeface="Calibri"/>
                          <a:cs typeface="Calibri"/>
                        </a:rPr>
                        <a:t> </a:t>
                      </a:r>
                      <a:r>
                        <a:rPr sz="1600" spc="-15" dirty="0">
                          <a:latin typeface="Calibri"/>
                          <a:cs typeface="Calibri"/>
                        </a:rPr>
                        <a:t>affiche()</a:t>
                      </a:r>
                      <a:endParaRPr sz="1600" dirty="0">
                        <a:latin typeface="Calibri"/>
                        <a:cs typeface="Calibri"/>
                      </a:endParaRPr>
                    </a:p>
                    <a:p>
                      <a:pPr marL="95885">
                        <a:lnSpc>
                          <a:spcPts val="1985"/>
                        </a:lnSpc>
                      </a:pPr>
                      <a:r>
                        <a:rPr sz="1600" dirty="0">
                          <a:latin typeface="Calibri"/>
                          <a:cs typeface="Calibri"/>
                        </a:rPr>
                        <a:t>+</a:t>
                      </a:r>
                      <a:r>
                        <a:rPr sz="1600" spc="-45" dirty="0">
                          <a:latin typeface="Calibri"/>
                          <a:cs typeface="Calibri"/>
                        </a:rPr>
                        <a:t> </a:t>
                      </a:r>
                      <a:r>
                        <a:rPr sz="1600" spc="-10" dirty="0">
                          <a:latin typeface="Calibri"/>
                          <a:cs typeface="Calibri"/>
                        </a:rPr>
                        <a:t>vole()</a:t>
                      </a:r>
                      <a:endParaRPr sz="1600" dirty="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7" name="object 7"/>
          <p:cNvGraphicFramePr>
            <a:graphicFrameLocks noGrp="1"/>
          </p:cNvGraphicFramePr>
          <p:nvPr>
            <p:extLst>
              <p:ext uri="{D42A27DB-BD31-4B8C-83A1-F6EECF244321}">
                <p14:modId xmlns:p14="http://schemas.microsoft.com/office/powerpoint/2010/main" val="1578222592"/>
              </p:ext>
            </p:extLst>
          </p:nvPr>
        </p:nvGraphicFramePr>
        <p:xfrm>
          <a:off x="1889702" y="4529114"/>
          <a:ext cx="1476398" cy="669521"/>
        </p:xfrm>
        <a:graphic>
          <a:graphicData uri="http://schemas.openxmlformats.org/drawingml/2006/table">
            <a:tbl>
              <a:tblPr firstRow="1" bandRow="1">
                <a:tableStyleId>{2D5ABB26-0587-4C30-8999-92F81FD0307C}</a:tableStyleId>
              </a:tblPr>
              <a:tblGrid>
                <a:gridCol w="1476398">
                  <a:extLst>
                    <a:ext uri="{9D8B030D-6E8A-4147-A177-3AD203B41FA5}">
                      <a16:colId xmlns:a16="http://schemas.microsoft.com/office/drawing/2014/main" xmlns="" val="20000"/>
                    </a:ext>
                  </a:extLst>
                </a:gridCol>
              </a:tblGrid>
              <a:tr h="249076">
                <a:tc>
                  <a:txBody>
                    <a:bodyPr/>
                    <a:lstStyle/>
                    <a:p>
                      <a:pPr marL="464184">
                        <a:lnSpc>
                          <a:spcPts val="2065"/>
                        </a:lnSpc>
                      </a:pPr>
                      <a:r>
                        <a:rPr sz="1600" b="1" spc="-20" dirty="0">
                          <a:latin typeface="Calibri"/>
                          <a:cs typeface="Calibri"/>
                        </a:rPr>
                        <a:t>ColVert</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317967">
                <a:tc>
                  <a:txBody>
                    <a:bodyPr/>
                    <a:lstStyle/>
                    <a:p>
                      <a:pPr marL="98425">
                        <a:lnSpc>
                          <a:spcPts val="1950"/>
                        </a:lnSpc>
                      </a:pPr>
                      <a:r>
                        <a:rPr sz="1600" dirty="0">
                          <a:latin typeface="Calibri"/>
                          <a:cs typeface="Calibri"/>
                        </a:rPr>
                        <a:t>+</a:t>
                      </a:r>
                      <a:r>
                        <a:rPr sz="1600" spc="-35" dirty="0">
                          <a:latin typeface="Calibri"/>
                          <a:cs typeface="Calibri"/>
                        </a:rPr>
                        <a:t> </a:t>
                      </a:r>
                      <a:r>
                        <a:rPr sz="1600" spc="-15" dirty="0">
                          <a:latin typeface="Calibri"/>
                          <a:cs typeface="Calibri"/>
                        </a:rPr>
                        <a:t>affiche()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8" name="object 8"/>
          <p:cNvGraphicFramePr>
            <a:graphicFrameLocks noGrp="1"/>
          </p:cNvGraphicFramePr>
          <p:nvPr>
            <p:extLst>
              <p:ext uri="{D42A27DB-BD31-4B8C-83A1-F6EECF244321}">
                <p14:modId xmlns:p14="http://schemas.microsoft.com/office/powerpoint/2010/main" val="1920203686"/>
              </p:ext>
            </p:extLst>
          </p:nvPr>
        </p:nvGraphicFramePr>
        <p:xfrm>
          <a:off x="3456332" y="4529114"/>
          <a:ext cx="1098086" cy="669521"/>
        </p:xfrm>
        <a:graphic>
          <a:graphicData uri="http://schemas.openxmlformats.org/drawingml/2006/table">
            <a:tbl>
              <a:tblPr firstRow="1" bandRow="1">
                <a:tableStyleId>{2D5ABB26-0587-4C30-8999-92F81FD0307C}</a:tableStyleId>
              </a:tblPr>
              <a:tblGrid>
                <a:gridCol w="1098086">
                  <a:extLst>
                    <a:ext uri="{9D8B030D-6E8A-4147-A177-3AD203B41FA5}">
                      <a16:colId xmlns:a16="http://schemas.microsoft.com/office/drawing/2014/main" xmlns="" val="20000"/>
                    </a:ext>
                  </a:extLst>
                </a:gridCol>
              </a:tblGrid>
              <a:tr h="249076">
                <a:tc>
                  <a:txBody>
                    <a:bodyPr/>
                    <a:lstStyle/>
                    <a:p>
                      <a:pPr marL="635" algn="ctr">
                        <a:lnSpc>
                          <a:spcPts val="2065"/>
                        </a:lnSpc>
                      </a:pPr>
                      <a:r>
                        <a:rPr sz="1600" b="1" spc="-10" dirty="0">
                          <a:latin typeface="Calibri"/>
                          <a:cs typeface="Calibri"/>
                        </a:rPr>
                        <a:t>Mandarin</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317967">
                <a:tc>
                  <a:txBody>
                    <a:bodyPr/>
                    <a:lstStyle/>
                    <a:p>
                      <a:pPr marR="79375" algn="ctr">
                        <a:lnSpc>
                          <a:spcPts val="1950"/>
                        </a:lnSpc>
                      </a:pPr>
                      <a:r>
                        <a:rPr sz="1600" dirty="0">
                          <a:latin typeface="Calibri"/>
                          <a:cs typeface="Calibri"/>
                        </a:rPr>
                        <a:t>+</a:t>
                      </a:r>
                      <a:r>
                        <a:rPr sz="1600" spc="-35" dirty="0">
                          <a:latin typeface="Calibri"/>
                          <a:cs typeface="Calibri"/>
                        </a:rPr>
                        <a:t> </a:t>
                      </a:r>
                      <a:r>
                        <a:rPr sz="1600" spc="-15" dirty="0">
                          <a:latin typeface="Calibri"/>
                          <a:cs typeface="Calibri"/>
                        </a:rPr>
                        <a:t>affiche()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9" name="object 9"/>
          <p:cNvGrpSpPr/>
          <p:nvPr/>
        </p:nvGrpSpPr>
        <p:grpSpPr>
          <a:xfrm>
            <a:off x="2627784" y="3958969"/>
            <a:ext cx="3303472" cy="1893867"/>
            <a:chOff x="3572078" y="3907085"/>
            <a:chExt cx="3642995" cy="2088514"/>
          </a:xfrm>
        </p:grpSpPr>
        <p:sp>
          <p:nvSpPr>
            <p:cNvPr id="10" name="object 10"/>
            <p:cNvSpPr/>
            <p:nvPr/>
          </p:nvSpPr>
          <p:spPr>
            <a:xfrm>
              <a:off x="3581285" y="3991693"/>
              <a:ext cx="681355" cy="553720"/>
            </a:xfrm>
            <a:custGeom>
              <a:avLst/>
              <a:gdLst/>
              <a:ahLst/>
              <a:cxnLst/>
              <a:rect l="l" t="t" r="r" b="b"/>
              <a:pathLst>
                <a:path w="681354" h="553720">
                  <a:moveTo>
                    <a:pt x="0" y="553669"/>
                  </a:moveTo>
                  <a:lnTo>
                    <a:pt x="680758" y="0"/>
                  </a:lnTo>
                </a:path>
              </a:pathLst>
            </a:custGeom>
            <a:ln w="17999">
              <a:solidFill>
                <a:srgbClr val="000000"/>
              </a:solidFill>
            </a:ln>
          </p:spPr>
          <p:txBody>
            <a:bodyPr wrap="square" lIns="0" tIns="0" rIns="0" bIns="0" rtlCol="0"/>
            <a:lstStyle/>
            <a:p>
              <a:endParaRPr sz="1632"/>
            </a:p>
          </p:txBody>
        </p:sp>
        <p:pic>
          <p:nvPicPr>
            <p:cNvPr id="11" name="object 11"/>
            <p:cNvPicPr/>
            <p:nvPr/>
          </p:nvPicPr>
          <p:blipFill>
            <a:blip r:embed="rId2" cstate="print"/>
            <a:stretch>
              <a:fillRect/>
            </a:stretch>
          </p:blipFill>
          <p:spPr>
            <a:xfrm>
              <a:off x="4209122" y="3907085"/>
              <a:ext cx="157314" cy="146875"/>
            </a:xfrm>
            <a:prstGeom prst="rect">
              <a:avLst/>
            </a:prstGeom>
          </p:spPr>
        </p:pic>
        <p:sp>
          <p:nvSpPr>
            <p:cNvPr id="12" name="object 12"/>
            <p:cNvSpPr/>
            <p:nvPr/>
          </p:nvSpPr>
          <p:spPr>
            <a:xfrm>
              <a:off x="4467961" y="3995287"/>
              <a:ext cx="633095" cy="550545"/>
            </a:xfrm>
            <a:custGeom>
              <a:avLst/>
              <a:gdLst/>
              <a:ahLst/>
              <a:cxnLst/>
              <a:rect l="l" t="t" r="r" b="b"/>
              <a:pathLst>
                <a:path w="633095" h="550545">
                  <a:moveTo>
                    <a:pt x="632523" y="550075"/>
                  </a:moveTo>
                  <a:lnTo>
                    <a:pt x="0" y="0"/>
                  </a:lnTo>
                </a:path>
              </a:pathLst>
            </a:custGeom>
            <a:ln w="17999">
              <a:solidFill>
                <a:srgbClr val="000000"/>
              </a:solidFill>
            </a:ln>
          </p:spPr>
          <p:txBody>
            <a:bodyPr wrap="square" lIns="0" tIns="0" rIns="0" bIns="0" rtlCol="0"/>
            <a:lstStyle/>
            <a:p>
              <a:endParaRPr sz="1632"/>
            </a:p>
          </p:txBody>
        </p:sp>
        <p:pic>
          <p:nvPicPr>
            <p:cNvPr id="13" name="object 13"/>
            <p:cNvPicPr/>
            <p:nvPr/>
          </p:nvPicPr>
          <p:blipFill>
            <a:blip r:embed="rId3" cstate="print"/>
            <a:stretch>
              <a:fillRect/>
            </a:stretch>
          </p:blipFill>
          <p:spPr>
            <a:xfrm>
              <a:off x="4366437" y="3907085"/>
              <a:ext cx="155879" cy="148678"/>
            </a:xfrm>
            <a:prstGeom prst="rect">
              <a:avLst/>
            </a:prstGeom>
          </p:spPr>
        </p:pic>
        <p:sp>
          <p:nvSpPr>
            <p:cNvPr id="14" name="object 14"/>
            <p:cNvSpPr/>
            <p:nvPr/>
          </p:nvSpPr>
          <p:spPr>
            <a:xfrm>
              <a:off x="5827318" y="4545362"/>
              <a:ext cx="1387475" cy="1450340"/>
            </a:xfrm>
            <a:custGeom>
              <a:avLst/>
              <a:gdLst/>
              <a:ahLst/>
              <a:cxnLst/>
              <a:rect l="l" t="t" r="r" b="b"/>
              <a:pathLst>
                <a:path w="1387475" h="1450339">
                  <a:moveTo>
                    <a:pt x="1387436" y="0"/>
                  </a:moveTo>
                  <a:lnTo>
                    <a:pt x="0" y="0"/>
                  </a:lnTo>
                  <a:lnTo>
                    <a:pt x="0" y="1450086"/>
                  </a:lnTo>
                  <a:lnTo>
                    <a:pt x="693724" y="1450086"/>
                  </a:lnTo>
                  <a:lnTo>
                    <a:pt x="1387436" y="1450086"/>
                  </a:lnTo>
                  <a:lnTo>
                    <a:pt x="1387436" y="0"/>
                  </a:lnTo>
                  <a:close/>
                </a:path>
              </a:pathLst>
            </a:custGeom>
            <a:solidFill>
              <a:srgbClr val="CCCCCC"/>
            </a:solidFill>
          </p:spPr>
          <p:txBody>
            <a:bodyPr wrap="square" lIns="0" tIns="0" rIns="0" bIns="0" rtlCol="0"/>
            <a:lstStyle/>
            <a:p>
              <a:endParaRPr sz="1632"/>
            </a:p>
          </p:txBody>
        </p:sp>
      </p:grpSp>
      <p:graphicFrame>
        <p:nvGraphicFramePr>
          <p:cNvPr id="15" name="object 15"/>
          <p:cNvGraphicFramePr>
            <a:graphicFrameLocks noGrp="1"/>
          </p:cNvGraphicFramePr>
          <p:nvPr>
            <p:extLst>
              <p:ext uri="{D42A27DB-BD31-4B8C-83A1-F6EECF244321}">
                <p14:modId xmlns:p14="http://schemas.microsoft.com/office/powerpoint/2010/main" val="1467855955"/>
              </p:ext>
            </p:extLst>
          </p:nvPr>
        </p:nvGraphicFramePr>
        <p:xfrm>
          <a:off x="4664515" y="4529435"/>
          <a:ext cx="1258164" cy="1379993"/>
        </p:xfrm>
        <a:graphic>
          <a:graphicData uri="http://schemas.openxmlformats.org/drawingml/2006/table">
            <a:tbl>
              <a:tblPr firstRow="1" bandRow="1">
                <a:tableStyleId>{2D5ABB26-0587-4C30-8999-92F81FD0307C}</a:tableStyleId>
              </a:tblPr>
              <a:tblGrid>
                <a:gridCol w="1258164">
                  <a:extLst>
                    <a:ext uri="{9D8B030D-6E8A-4147-A177-3AD203B41FA5}">
                      <a16:colId xmlns:a16="http://schemas.microsoft.com/office/drawing/2014/main" xmlns="" val="20000"/>
                    </a:ext>
                  </a:extLst>
                </a:gridCol>
              </a:tblGrid>
              <a:tr h="248753">
                <a:tc>
                  <a:txBody>
                    <a:bodyPr/>
                    <a:lstStyle/>
                    <a:p>
                      <a:pPr marL="257175">
                        <a:lnSpc>
                          <a:spcPts val="2060"/>
                        </a:lnSpc>
                      </a:pPr>
                      <a:r>
                        <a:rPr sz="1600" b="1" spc="-10" dirty="0">
                          <a:latin typeface="Calibri"/>
                          <a:cs typeface="Calibri"/>
                        </a:rPr>
                        <a:t>Plastique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968250">
                <a:tc>
                  <a:txBody>
                    <a:bodyPr/>
                    <a:lstStyle/>
                    <a:p>
                      <a:pPr marL="98425">
                        <a:lnSpc>
                          <a:spcPts val="2085"/>
                        </a:lnSpc>
                        <a:spcBef>
                          <a:spcPts val="65"/>
                        </a:spcBef>
                      </a:pPr>
                      <a:r>
                        <a:rPr sz="1600" spc="-10" dirty="0">
                          <a:latin typeface="Arial MT"/>
                          <a:cs typeface="Arial MT"/>
                        </a:rPr>
                        <a:t>+cancane()</a:t>
                      </a:r>
                      <a:endParaRPr sz="1600">
                        <a:latin typeface="Arial MT"/>
                        <a:cs typeface="Arial MT"/>
                      </a:endParaRPr>
                    </a:p>
                    <a:p>
                      <a:pPr marL="98425">
                        <a:lnSpc>
                          <a:spcPts val="2014"/>
                        </a:lnSpc>
                      </a:pPr>
                      <a:r>
                        <a:rPr sz="1600" dirty="0">
                          <a:latin typeface="Arial MT"/>
                          <a:cs typeface="Arial MT"/>
                        </a:rPr>
                        <a:t>-</a:t>
                      </a:r>
                      <a:r>
                        <a:rPr sz="1600" spc="-105" dirty="0">
                          <a:latin typeface="Arial MT"/>
                          <a:cs typeface="Arial MT"/>
                        </a:rPr>
                        <a:t> </a:t>
                      </a:r>
                      <a:r>
                        <a:rPr sz="1600" spc="-5" dirty="0">
                          <a:latin typeface="Arial MT"/>
                          <a:cs typeface="Arial MT"/>
                        </a:rPr>
                        <a:t>couine()</a:t>
                      </a:r>
                      <a:endParaRPr sz="1600">
                        <a:latin typeface="Arial MT"/>
                        <a:cs typeface="Arial MT"/>
                      </a:endParaRPr>
                    </a:p>
                    <a:p>
                      <a:pPr marL="98425">
                        <a:lnSpc>
                          <a:spcPts val="2014"/>
                        </a:lnSpc>
                      </a:pPr>
                      <a:r>
                        <a:rPr sz="1600" spc="-10" dirty="0">
                          <a:latin typeface="Arial MT"/>
                          <a:cs typeface="Arial MT"/>
                        </a:rPr>
                        <a:t>+affiche()</a:t>
                      </a:r>
                      <a:endParaRPr sz="1600">
                        <a:latin typeface="Arial MT"/>
                        <a:cs typeface="Arial MT"/>
                      </a:endParaRPr>
                    </a:p>
                    <a:p>
                      <a:pPr marL="98425">
                        <a:lnSpc>
                          <a:spcPts val="2085"/>
                        </a:lnSpc>
                      </a:pPr>
                      <a:r>
                        <a:rPr sz="1600" spc="-10" dirty="0">
                          <a:latin typeface="Arial MT"/>
                          <a:cs typeface="Arial MT"/>
                        </a:rPr>
                        <a:t>+vole()</a:t>
                      </a:r>
                      <a:endParaRPr sz="1600">
                        <a:latin typeface="Arial MT"/>
                        <a:cs typeface="Arial MT"/>
                      </a:endParaRPr>
                    </a:p>
                  </a:txBody>
                  <a:tcPr marL="0" marR="0" marT="7486"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16" name="object 16"/>
          <p:cNvGrpSpPr/>
          <p:nvPr/>
        </p:nvGrpSpPr>
        <p:grpSpPr>
          <a:xfrm>
            <a:off x="3348109" y="3725891"/>
            <a:ext cx="4727471" cy="1360659"/>
            <a:chOff x="4366437" y="3650050"/>
            <a:chExt cx="5213350" cy="1500505"/>
          </a:xfrm>
        </p:grpSpPr>
        <p:sp>
          <p:nvSpPr>
            <p:cNvPr id="17" name="object 17"/>
            <p:cNvSpPr/>
            <p:nvPr/>
          </p:nvSpPr>
          <p:spPr>
            <a:xfrm>
              <a:off x="4495317" y="3945249"/>
              <a:ext cx="2026285" cy="600710"/>
            </a:xfrm>
            <a:custGeom>
              <a:avLst/>
              <a:gdLst/>
              <a:ahLst/>
              <a:cxnLst/>
              <a:rect l="l" t="t" r="r" b="b"/>
              <a:pathLst>
                <a:path w="2026284" h="600710">
                  <a:moveTo>
                    <a:pt x="2025726" y="600113"/>
                  </a:moveTo>
                  <a:lnTo>
                    <a:pt x="0" y="0"/>
                  </a:lnTo>
                </a:path>
              </a:pathLst>
            </a:custGeom>
            <a:ln w="17999">
              <a:solidFill>
                <a:srgbClr val="000000"/>
              </a:solidFill>
            </a:ln>
          </p:spPr>
          <p:txBody>
            <a:bodyPr wrap="square" lIns="0" tIns="0" rIns="0" bIns="0" rtlCol="0"/>
            <a:lstStyle/>
            <a:p>
              <a:endParaRPr sz="1632"/>
            </a:p>
          </p:txBody>
        </p:sp>
        <p:pic>
          <p:nvPicPr>
            <p:cNvPr id="18" name="object 18"/>
            <p:cNvPicPr/>
            <p:nvPr/>
          </p:nvPicPr>
          <p:blipFill>
            <a:blip r:embed="rId4" cstate="print"/>
            <a:stretch>
              <a:fillRect/>
            </a:stretch>
          </p:blipFill>
          <p:spPr>
            <a:xfrm>
              <a:off x="4366437" y="3879006"/>
              <a:ext cx="158407" cy="137883"/>
            </a:xfrm>
            <a:prstGeom prst="rect">
              <a:avLst/>
            </a:prstGeom>
          </p:spPr>
        </p:pic>
        <p:sp>
          <p:nvSpPr>
            <p:cNvPr id="19" name="object 19"/>
            <p:cNvSpPr/>
            <p:nvPr/>
          </p:nvSpPr>
          <p:spPr>
            <a:xfrm>
              <a:off x="7214755" y="3724206"/>
              <a:ext cx="1371600" cy="1417320"/>
            </a:xfrm>
            <a:custGeom>
              <a:avLst/>
              <a:gdLst/>
              <a:ahLst/>
              <a:cxnLst/>
              <a:rect l="l" t="t" r="r" b="b"/>
              <a:pathLst>
                <a:path w="1371600" h="1417320">
                  <a:moveTo>
                    <a:pt x="0" y="1417320"/>
                  </a:moveTo>
                  <a:lnTo>
                    <a:pt x="1371600" y="0"/>
                  </a:lnTo>
                </a:path>
              </a:pathLst>
            </a:custGeom>
            <a:ln w="17999">
              <a:solidFill>
                <a:srgbClr val="000000"/>
              </a:solidFill>
              <a:prstDash val="dash"/>
            </a:ln>
          </p:spPr>
          <p:txBody>
            <a:bodyPr wrap="square" lIns="0" tIns="0" rIns="0" bIns="0" rtlCol="0"/>
            <a:lstStyle/>
            <a:p>
              <a:endParaRPr sz="1632"/>
            </a:p>
          </p:txBody>
        </p:sp>
        <p:sp>
          <p:nvSpPr>
            <p:cNvPr id="20" name="object 20"/>
            <p:cNvSpPr/>
            <p:nvPr/>
          </p:nvSpPr>
          <p:spPr>
            <a:xfrm>
              <a:off x="7202157" y="3650050"/>
              <a:ext cx="2377440" cy="777240"/>
            </a:xfrm>
            <a:custGeom>
              <a:avLst/>
              <a:gdLst/>
              <a:ahLst/>
              <a:cxnLst/>
              <a:rect l="l" t="t" r="r" b="b"/>
              <a:pathLst>
                <a:path w="2377440" h="777239">
                  <a:moveTo>
                    <a:pt x="2377439" y="0"/>
                  </a:moveTo>
                  <a:lnTo>
                    <a:pt x="0" y="0"/>
                  </a:lnTo>
                  <a:lnTo>
                    <a:pt x="0" y="777240"/>
                  </a:lnTo>
                  <a:lnTo>
                    <a:pt x="1188719" y="777240"/>
                  </a:lnTo>
                  <a:lnTo>
                    <a:pt x="2377439" y="777240"/>
                  </a:lnTo>
                  <a:lnTo>
                    <a:pt x="2377439" y="0"/>
                  </a:lnTo>
                  <a:close/>
                </a:path>
              </a:pathLst>
            </a:custGeom>
            <a:solidFill>
              <a:srgbClr val="DCDCDC"/>
            </a:solidFill>
          </p:spPr>
          <p:txBody>
            <a:bodyPr wrap="square" lIns="0" tIns="0" rIns="0" bIns="0" rtlCol="0"/>
            <a:lstStyle/>
            <a:p>
              <a:endParaRPr sz="1632"/>
            </a:p>
          </p:txBody>
        </p:sp>
      </p:grpSp>
      <p:sp>
        <p:nvSpPr>
          <p:cNvPr id="21" name="object 21"/>
          <p:cNvSpPr txBox="1"/>
          <p:nvPr/>
        </p:nvSpPr>
        <p:spPr>
          <a:xfrm>
            <a:off x="5919543" y="3725890"/>
            <a:ext cx="2155865" cy="560962"/>
          </a:xfrm>
          <a:prstGeom prst="rect">
            <a:avLst/>
          </a:prstGeom>
          <a:ln w="17999">
            <a:solidFill>
              <a:srgbClr val="000000"/>
            </a:solidFill>
          </a:ln>
        </p:spPr>
        <p:txBody>
          <a:bodyPr vert="horz" wrap="square" lIns="0" tIns="149137" rIns="0" bIns="0" rtlCol="0">
            <a:spAutoFit/>
          </a:bodyPr>
          <a:lstStyle/>
          <a:p>
            <a:pPr marL="89252" marR="200960">
              <a:lnSpc>
                <a:spcPts val="1614"/>
              </a:lnSpc>
              <a:spcBef>
                <a:spcPts val="1174"/>
              </a:spcBef>
            </a:pPr>
            <a:r>
              <a:rPr sz="1451" spc="-5" dirty="0">
                <a:latin typeface="Arial MT"/>
                <a:cs typeface="Arial MT"/>
              </a:rPr>
              <a:t>cancane()</a:t>
            </a:r>
            <a:r>
              <a:rPr sz="1451" spc="-18" dirty="0">
                <a:latin typeface="Arial MT"/>
                <a:cs typeface="Arial MT"/>
              </a:rPr>
              <a:t> </a:t>
            </a:r>
            <a:r>
              <a:rPr sz="1451" spc="-5" dirty="0">
                <a:latin typeface="Arial MT"/>
                <a:cs typeface="Arial MT"/>
              </a:rPr>
              <a:t>{</a:t>
            </a:r>
            <a:r>
              <a:rPr sz="1451" spc="-23" dirty="0">
                <a:latin typeface="Arial MT"/>
                <a:cs typeface="Arial MT"/>
              </a:rPr>
              <a:t> </a:t>
            </a:r>
            <a:r>
              <a:rPr sz="1451" spc="-5" dirty="0">
                <a:latin typeface="Arial MT"/>
                <a:cs typeface="Arial MT"/>
              </a:rPr>
              <a:t>couine()</a:t>
            </a:r>
            <a:r>
              <a:rPr sz="1451" spc="-18" dirty="0">
                <a:latin typeface="Arial MT"/>
                <a:cs typeface="Arial MT"/>
              </a:rPr>
              <a:t> </a:t>
            </a:r>
            <a:r>
              <a:rPr sz="1451" spc="-5" dirty="0">
                <a:latin typeface="Arial MT"/>
                <a:cs typeface="Arial MT"/>
              </a:rPr>
              <a:t>;</a:t>
            </a:r>
            <a:r>
              <a:rPr sz="1451" spc="-18" dirty="0">
                <a:latin typeface="Arial MT"/>
                <a:cs typeface="Arial MT"/>
              </a:rPr>
              <a:t> </a:t>
            </a:r>
            <a:r>
              <a:rPr sz="1451" spc="-5" dirty="0">
                <a:latin typeface="Arial MT"/>
                <a:cs typeface="Arial MT"/>
              </a:rPr>
              <a:t>} </a:t>
            </a:r>
            <a:r>
              <a:rPr sz="1451" spc="-385" dirty="0">
                <a:latin typeface="Arial MT"/>
                <a:cs typeface="Arial MT"/>
              </a:rPr>
              <a:t> </a:t>
            </a:r>
            <a:r>
              <a:rPr sz="1451" spc="-5" dirty="0">
                <a:latin typeface="Arial MT"/>
                <a:cs typeface="Arial MT"/>
              </a:rPr>
              <a:t>vole()</a:t>
            </a:r>
            <a:r>
              <a:rPr sz="1451" spc="-9" dirty="0">
                <a:latin typeface="Arial MT"/>
                <a:cs typeface="Arial MT"/>
              </a:rPr>
              <a:t> </a:t>
            </a:r>
            <a:r>
              <a:rPr sz="1451" spc="-5" dirty="0">
                <a:latin typeface="Arial MT"/>
                <a:cs typeface="Arial MT"/>
              </a:rPr>
              <a:t>{</a:t>
            </a:r>
            <a:r>
              <a:rPr sz="1451" spc="-14" dirty="0">
                <a:latin typeface="Arial MT"/>
                <a:cs typeface="Arial MT"/>
              </a:rPr>
              <a:t> </a:t>
            </a:r>
            <a:r>
              <a:rPr sz="1451" spc="-5" dirty="0">
                <a:latin typeface="Arial MT"/>
                <a:cs typeface="Arial MT"/>
              </a:rPr>
              <a:t>/* vide</a:t>
            </a:r>
            <a:r>
              <a:rPr sz="1451" spc="-14" dirty="0">
                <a:latin typeface="Arial MT"/>
                <a:cs typeface="Arial MT"/>
              </a:rPr>
              <a:t> </a:t>
            </a:r>
            <a:r>
              <a:rPr sz="1451" dirty="0">
                <a:latin typeface="Arial MT"/>
                <a:cs typeface="Arial MT"/>
              </a:rPr>
              <a:t>*/</a:t>
            </a:r>
            <a:r>
              <a:rPr sz="1451" spc="-9" dirty="0">
                <a:latin typeface="Arial MT"/>
                <a:cs typeface="Arial MT"/>
              </a:rPr>
              <a:t> </a:t>
            </a:r>
            <a:r>
              <a:rPr sz="1451" spc="-5" dirty="0">
                <a:latin typeface="Arial MT"/>
                <a:cs typeface="Arial MT"/>
              </a:rPr>
              <a:t>}</a:t>
            </a:r>
            <a:endParaRPr sz="1451" dirty="0">
              <a:latin typeface="Arial MT"/>
              <a:cs typeface="Arial MT"/>
            </a:endParaRPr>
          </a:p>
        </p:txBody>
      </p:sp>
      <p:sp>
        <p:nvSpPr>
          <p:cNvPr id="22" name="Espace réservé du pied de page 21"/>
          <p:cNvSpPr>
            <a:spLocks noGrp="1"/>
          </p:cNvSpPr>
          <p:nvPr>
            <p:ph type="ftr" sz="quarter" idx="11"/>
          </p:nvPr>
        </p:nvSpPr>
        <p:spPr/>
        <p:txBody>
          <a:bodyPr/>
          <a:lstStyle/>
          <a:p>
            <a:r>
              <a:rPr lang="fr-FR"/>
              <a:t>Hafidi Imad-ENSAK-Cours  IAO</a:t>
            </a:r>
          </a:p>
        </p:txBody>
      </p:sp>
      <p:sp>
        <p:nvSpPr>
          <p:cNvPr id="27" name="object 3">
            <a:extLst>
              <a:ext uri="{FF2B5EF4-FFF2-40B4-BE49-F238E27FC236}">
                <a16:creationId xmlns:a16="http://schemas.microsoft.com/office/drawing/2014/main" xmlns="" id="{D2533BB6-7735-46BE-9E3E-06ABAA0A36D1}"/>
              </a:ext>
            </a:extLst>
          </p:cNvPr>
          <p:cNvSpPr txBox="1">
            <a:spLocks noGrp="1"/>
          </p:cNvSpPr>
          <p:nvPr>
            <p:ph type="title"/>
          </p:nvPr>
        </p:nvSpPr>
        <p:spPr>
          <a:xfrm>
            <a:off x="0" y="579955"/>
            <a:ext cx="9008683"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Jeu de simulation d’une mare aux canards</a:t>
            </a:r>
          </a:p>
        </p:txBody>
      </p:sp>
    </p:spTree>
    <p:extLst>
      <p:ext uri="{BB962C8B-B14F-4D97-AF65-F5344CB8AC3E}">
        <p14:creationId xmlns:p14="http://schemas.microsoft.com/office/powerpoint/2010/main" val="21103364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439485"/>
            <a:ext cx="9144000"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Jeu de simulation d’une mare aux canards</a:t>
            </a:r>
          </a:p>
        </p:txBody>
      </p:sp>
      <p:sp>
        <p:nvSpPr>
          <p:cNvPr id="5" name="object 5"/>
          <p:cNvSpPr txBox="1"/>
          <p:nvPr/>
        </p:nvSpPr>
        <p:spPr>
          <a:xfrm>
            <a:off x="173513" y="1124093"/>
            <a:ext cx="4703287" cy="350183"/>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5" dirty="0">
                <a:cs typeface="Calibri"/>
              </a:rPr>
              <a:t>Nouvelle</a:t>
            </a:r>
            <a:r>
              <a:rPr sz="2200" spc="-14" dirty="0">
                <a:cs typeface="Calibri"/>
              </a:rPr>
              <a:t> </a:t>
            </a:r>
            <a:r>
              <a:rPr sz="2200" spc="-9" dirty="0">
                <a:cs typeface="Calibri"/>
              </a:rPr>
              <a:t>fonctionnalité</a:t>
            </a:r>
            <a:r>
              <a:rPr sz="2200" spc="18" dirty="0">
                <a:cs typeface="Calibri"/>
              </a:rPr>
              <a:t> </a:t>
            </a:r>
            <a:r>
              <a:rPr sz="2200" dirty="0">
                <a:cs typeface="Calibri"/>
              </a:rPr>
              <a:t>:</a:t>
            </a:r>
            <a:r>
              <a:rPr sz="2200" spc="-18" dirty="0">
                <a:cs typeface="Calibri"/>
              </a:rPr>
              <a:t> </a:t>
            </a:r>
            <a:r>
              <a:rPr sz="2200" spc="-14" dirty="0">
                <a:cs typeface="Calibri"/>
              </a:rPr>
              <a:t>canard</a:t>
            </a:r>
            <a:r>
              <a:rPr sz="2200" spc="-9" dirty="0">
                <a:cs typeface="Calibri"/>
              </a:rPr>
              <a:t> leurre</a:t>
            </a:r>
            <a:endParaRPr sz="2200" dirty="0">
              <a:cs typeface="Calibri"/>
            </a:endParaRPr>
          </a:p>
        </p:txBody>
      </p:sp>
      <p:graphicFrame>
        <p:nvGraphicFramePr>
          <p:cNvPr id="6" name="object 6"/>
          <p:cNvGraphicFramePr>
            <a:graphicFrameLocks noGrp="1"/>
          </p:cNvGraphicFramePr>
          <p:nvPr>
            <p:extLst>
              <p:ext uri="{D42A27DB-BD31-4B8C-83A1-F6EECF244321}">
                <p14:modId xmlns:p14="http://schemas.microsoft.com/office/powerpoint/2010/main" val="2659774338"/>
              </p:ext>
            </p:extLst>
          </p:nvPr>
        </p:nvGraphicFramePr>
        <p:xfrm>
          <a:off x="2832753" y="1642530"/>
          <a:ext cx="2315311" cy="1527405"/>
        </p:xfrm>
        <a:graphic>
          <a:graphicData uri="http://schemas.openxmlformats.org/drawingml/2006/table">
            <a:tbl>
              <a:tblPr firstRow="1" bandRow="1">
                <a:tableStyleId>{2D5ABB26-0587-4C30-8999-92F81FD0307C}</a:tableStyleId>
              </a:tblPr>
              <a:tblGrid>
                <a:gridCol w="2315311">
                  <a:extLst>
                    <a:ext uri="{9D8B030D-6E8A-4147-A177-3AD203B41FA5}">
                      <a16:colId xmlns:a16="http://schemas.microsoft.com/office/drawing/2014/main" xmlns="" val="20000"/>
                    </a:ext>
                  </a:extLst>
                </a:gridCol>
              </a:tblGrid>
              <a:tr h="444946">
                <a:tc>
                  <a:txBody>
                    <a:bodyPr/>
                    <a:lstStyle/>
                    <a:p>
                      <a:pPr marL="854075" marR="572135" indent="-278130">
                        <a:lnSpc>
                          <a:spcPts val="1820"/>
                        </a:lnSpc>
                        <a:spcBef>
                          <a:spcPts val="120"/>
                        </a:spcBef>
                      </a:pPr>
                      <a:r>
                        <a:rPr sz="1600" b="1" dirty="0">
                          <a:latin typeface="Calibri"/>
                          <a:cs typeface="Calibri"/>
                        </a:rPr>
                        <a:t>&lt;&lt;</a:t>
                      </a:r>
                      <a:r>
                        <a:rPr sz="1600" b="1" spc="-10" dirty="0">
                          <a:latin typeface="Calibri"/>
                          <a:cs typeface="Calibri"/>
                        </a:rPr>
                        <a:t>ab</a:t>
                      </a:r>
                      <a:r>
                        <a:rPr sz="1600" b="1" spc="-20" dirty="0">
                          <a:latin typeface="Calibri"/>
                          <a:cs typeface="Calibri"/>
                        </a:rPr>
                        <a:t>s</a:t>
                      </a:r>
                      <a:r>
                        <a:rPr sz="1600" b="1" dirty="0">
                          <a:latin typeface="Calibri"/>
                          <a:cs typeface="Calibri"/>
                        </a:rPr>
                        <a:t>t</a:t>
                      </a:r>
                      <a:r>
                        <a:rPr sz="1600" b="1" spc="-50" dirty="0">
                          <a:latin typeface="Calibri"/>
                          <a:cs typeface="Calibri"/>
                        </a:rPr>
                        <a:t>r</a:t>
                      </a:r>
                      <a:r>
                        <a:rPr sz="1600" b="1" spc="-5" dirty="0">
                          <a:latin typeface="Calibri"/>
                          <a:cs typeface="Calibri"/>
                        </a:rPr>
                        <a:t>a</a:t>
                      </a:r>
                      <a:r>
                        <a:rPr sz="1600" b="1" dirty="0">
                          <a:latin typeface="Calibri"/>
                          <a:cs typeface="Calibri"/>
                        </a:rPr>
                        <a:t>c</a:t>
                      </a:r>
                      <a:r>
                        <a:rPr sz="1600" b="1" spc="-5" dirty="0">
                          <a:latin typeface="Calibri"/>
                          <a:cs typeface="Calibri"/>
                        </a:rPr>
                        <a:t>t</a:t>
                      </a:r>
                      <a:r>
                        <a:rPr sz="1600" b="1" dirty="0">
                          <a:latin typeface="Calibri"/>
                          <a:cs typeface="Calibri"/>
                        </a:rPr>
                        <a:t>&gt;&gt;  </a:t>
                      </a:r>
                      <a:r>
                        <a:rPr sz="1600" b="1" spc="-10" dirty="0">
                          <a:latin typeface="Calibri"/>
                          <a:cs typeface="Calibri"/>
                        </a:rPr>
                        <a:t>Canard</a:t>
                      </a:r>
                      <a:endParaRPr sz="1600">
                        <a:latin typeface="Calibri"/>
                        <a:cs typeface="Calibri"/>
                      </a:endParaRPr>
                    </a:p>
                  </a:txBody>
                  <a:tcPr marL="0" marR="0" marT="1382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958450">
                <a:tc>
                  <a:txBody>
                    <a:bodyPr/>
                    <a:lstStyle/>
                    <a:p>
                      <a:pPr marL="95885">
                        <a:lnSpc>
                          <a:spcPts val="1885"/>
                        </a:lnSpc>
                      </a:pPr>
                      <a:r>
                        <a:rPr sz="1600" dirty="0">
                          <a:latin typeface="Calibri"/>
                          <a:cs typeface="Calibri"/>
                        </a:rPr>
                        <a:t>+</a:t>
                      </a:r>
                      <a:r>
                        <a:rPr sz="1600" spc="-30" dirty="0">
                          <a:latin typeface="Calibri"/>
                          <a:cs typeface="Calibri"/>
                        </a:rPr>
                        <a:t> </a:t>
                      </a:r>
                      <a:r>
                        <a:rPr sz="1600" spc="-10" dirty="0">
                          <a:latin typeface="Calibri"/>
                          <a:cs typeface="Calibri"/>
                        </a:rPr>
                        <a:t>cancane()</a:t>
                      </a:r>
                      <a:endParaRPr sz="1600" dirty="0">
                        <a:latin typeface="Calibri"/>
                        <a:cs typeface="Calibri"/>
                      </a:endParaRPr>
                    </a:p>
                    <a:p>
                      <a:pPr marL="95885">
                        <a:lnSpc>
                          <a:spcPts val="1810"/>
                        </a:lnSpc>
                      </a:pPr>
                      <a:r>
                        <a:rPr sz="1600" dirty="0">
                          <a:latin typeface="Calibri"/>
                          <a:cs typeface="Calibri"/>
                        </a:rPr>
                        <a:t>+</a:t>
                      </a:r>
                      <a:r>
                        <a:rPr sz="1600" spc="-35" dirty="0">
                          <a:latin typeface="Calibri"/>
                          <a:cs typeface="Calibri"/>
                        </a:rPr>
                        <a:t> </a:t>
                      </a:r>
                      <a:r>
                        <a:rPr sz="1600" spc="-10" dirty="0">
                          <a:latin typeface="Calibri"/>
                          <a:cs typeface="Calibri"/>
                        </a:rPr>
                        <a:t>nage()</a:t>
                      </a:r>
                      <a:endParaRPr sz="1600" dirty="0">
                        <a:latin typeface="Calibri"/>
                        <a:cs typeface="Calibri"/>
                      </a:endParaRPr>
                    </a:p>
                    <a:p>
                      <a:pPr marL="95885">
                        <a:lnSpc>
                          <a:spcPts val="1810"/>
                        </a:lnSpc>
                      </a:pPr>
                      <a:r>
                        <a:rPr sz="1600" dirty="0">
                          <a:latin typeface="Calibri"/>
                          <a:cs typeface="Calibri"/>
                        </a:rPr>
                        <a:t>+</a:t>
                      </a:r>
                      <a:r>
                        <a:rPr sz="1600" spc="-15" dirty="0">
                          <a:latin typeface="Calibri"/>
                          <a:cs typeface="Calibri"/>
                        </a:rPr>
                        <a:t> </a:t>
                      </a:r>
                      <a:r>
                        <a:rPr sz="1600" spc="-10" dirty="0">
                          <a:latin typeface="Calibri"/>
                          <a:cs typeface="Calibri"/>
                        </a:rPr>
                        <a:t>&lt;&lt;abstract&gt;&gt; </a:t>
                      </a:r>
                      <a:r>
                        <a:rPr sz="1600" spc="-15" dirty="0">
                          <a:latin typeface="Calibri"/>
                          <a:cs typeface="Calibri"/>
                        </a:rPr>
                        <a:t>affiche()</a:t>
                      </a:r>
                      <a:endParaRPr sz="1600" dirty="0">
                        <a:latin typeface="Calibri"/>
                        <a:cs typeface="Calibri"/>
                      </a:endParaRPr>
                    </a:p>
                    <a:p>
                      <a:pPr marL="95885">
                        <a:lnSpc>
                          <a:spcPts val="1985"/>
                        </a:lnSpc>
                      </a:pPr>
                      <a:r>
                        <a:rPr sz="1600" dirty="0">
                          <a:latin typeface="Calibri"/>
                          <a:cs typeface="Calibri"/>
                        </a:rPr>
                        <a:t>+</a:t>
                      </a:r>
                      <a:r>
                        <a:rPr sz="1600" spc="-35" dirty="0">
                          <a:latin typeface="Calibri"/>
                          <a:cs typeface="Calibri"/>
                        </a:rPr>
                        <a:t> </a:t>
                      </a:r>
                      <a:r>
                        <a:rPr sz="1600" spc="-10" dirty="0">
                          <a:latin typeface="Calibri"/>
                          <a:cs typeface="Calibri"/>
                        </a:rPr>
                        <a:t>vole()</a:t>
                      </a:r>
                      <a:endParaRPr sz="1600" dirty="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7" name="object 7"/>
          <p:cNvGraphicFramePr>
            <a:graphicFrameLocks noGrp="1"/>
          </p:cNvGraphicFramePr>
          <p:nvPr/>
        </p:nvGraphicFramePr>
        <p:xfrm>
          <a:off x="2460601" y="3722987"/>
          <a:ext cx="1476398" cy="711302"/>
        </p:xfrm>
        <a:graphic>
          <a:graphicData uri="http://schemas.openxmlformats.org/drawingml/2006/table">
            <a:tbl>
              <a:tblPr firstRow="1" bandRow="1">
                <a:tableStyleId>{2D5ABB26-0587-4C30-8999-92F81FD0307C}</a:tableStyleId>
              </a:tblPr>
              <a:tblGrid>
                <a:gridCol w="1476398">
                  <a:extLst>
                    <a:ext uri="{9D8B030D-6E8A-4147-A177-3AD203B41FA5}">
                      <a16:colId xmlns:a16="http://schemas.microsoft.com/office/drawing/2014/main" xmlns="" val="20000"/>
                    </a:ext>
                  </a:extLst>
                </a:gridCol>
              </a:tblGrid>
              <a:tr h="248753">
                <a:tc>
                  <a:txBody>
                    <a:bodyPr/>
                    <a:lstStyle/>
                    <a:p>
                      <a:pPr marL="464820">
                        <a:lnSpc>
                          <a:spcPts val="2060"/>
                        </a:lnSpc>
                      </a:pPr>
                      <a:r>
                        <a:rPr sz="1600" b="1" spc="-20" dirty="0">
                          <a:latin typeface="Calibri"/>
                          <a:cs typeface="Calibri"/>
                        </a:rPr>
                        <a:t>ColVert</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359748">
                <a:tc>
                  <a:txBody>
                    <a:bodyPr/>
                    <a:lstStyle/>
                    <a:p>
                      <a:pPr marL="99060">
                        <a:lnSpc>
                          <a:spcPts val="1950"/>
                        </a:lnSpc>
                      </a:pPr>
                      <a:r>
                        <a:rPr sz="1600" dirty="0">
                          <a:latin typeface="Calibri"/>
                          <a:cs typeface="Calibri"/>
                        </a:rPr>
                        <a:t>+</a:t>
                      </a:r>
                      <a:r>
                        <a:rPr sz="1600" spc="-35" dirty="0">
                          <a:latin typeface="Calibri"/>
                          <a:cs typeface="Calibri"/>
                        </a:rPr>
                        <a:t> </a:t>
                      </a:r>
                      <a:r>
                        <a:rPr sz="1600" spc="-15" dirty="0">
                          <a:latin typeface="Calibri"/>
                          <a:cs typeface="Calibri"/>
                        </a:rPr>
                        <a:t>affiche()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8" name="object 8"/>
          <p:cNvGraphicFramePr>
            <a:graphicFrameLocks noGrp="1"/>
          </p:cNvGraphicFramePr>
          <p:nvPr/>
        </p:nvGraphicFramePr>
        <p:xfrm>
          <a:off x="4027231" y="3722987"/>
          <a:ext cx="1148182" cy="711302"/>
        </p:xfrm>
        <a:graphic>
          <a:graphicData uri="http://schemas.openxmlformats.org/drawingml/2006/table">
            <a:tbl>
              <a:tblPr firstRow="1" bandRow="1">
                <a:tableStyleId>{2D5ABB26-0587-4C30-8999-92F81FD0307C}</a:tableStyleId>
              </a:tblPr>
              <a:tblGrid>
                <a:gridCol w="1148182">
                  <a:extLst>
                    <a:ext uri="{9D8B030D-6E8A-4147-A177-3AD203B41FA5}">
                      <a16:colId xmlns:a16="http://schemas.microsoft.com/office/drawing/2014/main" xmlns="" val="20000"/>
                    </a:ext>
                  </a:extLst>
                </a:gridCol>
              </a:tblGrid>
              <a:tr h="248753">
                <a:tc>
                  <a:txBody>
                    <a:bodyPr/>
                    <a:lstStyle/>
                    <a:p>
                      <a:pPr marL="168275">
                        <a:lnSpc>
                          <a:spcPts val="2060"/>
                        </a:lnSpc>
                      </a:pPr>
                      <a:r>
                        <a:rPr sz="1600" b="1" spc="-10" dirty="0">
                          <a:latin typeface="Calibri"/>
                          <a:cs typeface="Calibri"/>
                        </a:rPr>
                        <a:t>Mandarin</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359748">
                <a:tc>
                  <a:txBody>
                    <a:bodyPr/>
                    <a:lstStyle/>
                    <a:p>
                      <a:pPr marL="98425">
                        <a:lnSpc>
                          <a:spcPts val="1950"/>
                        </a:lnSpc>
                      </a:pPr>
                      <a:r>
                        <a:rPr sz="1600" dirty="0">
                          <a:latin typeface="Calibri"/>
                          <a:cs typeface="Calibri"/>
                        </a:rPr>
                        <a:t>+</a:t>
                      </a:r>
                      <a:r>
                        <a:rPr sz="1600" spc="-30" dirty="0">
                          <a:latin typeface="Calibri"/>
                          <a:cs typeface="Calibri"/>
                        </a:rPr>
                        <a:t> </a:t>
                      </a:r>
                      <a:r>
                        <a:rPr sz="1600" spc="-15" dirty="0">
                          <a:latin typeface="Calibri"/>
                          <a:cs typeface="Calibri"/>
                        </a:rPr>
                        <a:t>affiche()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9" name="object 9"/>
          <p:cNvGrpSpPr/>
          <p:nvPr/>
        </p:nvGrpSpPr>
        <p:grpSpPr>
          <a:xfrm>
            <a:off x="3198683" y="3152521"/>
            <a:ext cx="1419969" cy="587335"/>
            <a:chOff x="3527437" y="3476530"/>
            <a:chExt cx="1565910" cy="647700"/>
          </a:xfrm>
        </p:grpSpPr>
        <p:sp>
          <p:nvSpPr>
            <p:cNvPr id="10" name="object 10"/>
            <p:cNvSpPr/>
            <p:nvPr/>
          </p:nvSpPr>
          <p:spPr>
            <a:xfrm>
              <a:off x="3536645" y="3561125"/>
              <a:ext cx="681355" cy="553720"/>
            </a:xfrm>
            <a:custGeom>
              <a:avLst/>
              <a:gdLst/>
              <a:ahLst/>
              <a:cxnLst/>
              <a:rect l="l" t="t" r="r" b="b"/>
              <a:pathLst>
                <a:path w="681354" h="553720">
                  <a:moveTo>
                    <a:pt x="0" y="553681"/>
                  </a:moveTo>
                  <a:lnTo>
                    <a:pt x="680758" y="0"/>
                  </a:lnTo>
                </a:path>
              </a:pathLst>
            </a:custGeom>
            <a:ln w="17999">
              <a:solidFill>
                <a:srgbClr val="000000"/>
              </a:solidFill>
            </a:ln>
          </p:spPr>
          <p:txBody>
            <a:bodyPr wrap="square" lIns="0" tIns="0" rIns="0" bIns="0" rtlCol="0"/>
            <a:lstStyle/>
            <a:p>
              <a:endParaRPr sz="1632"/>
            </a:p>
          </p:txBody>
        </p:sp>
        <p:pic>
          <p:nvPicPr>
            <p:cNvPr id="11" name="object 11"/>
            <p:cNvPicPr/>
            <p:nvPr/>
          </p:nvPicPr>
          <p:blipFill>
            <a:blip r:embed="rId2" cstate="print"/>
            <a:stretch>
              <a:fillRect/>
            </a:stretch>
          </p:blipFill>
          <p:spPr>
            <a:xfrm>
              <a:off x="4164482" y="3476530"/>
              <a:ext cx="157314" cy="146875"/>
            </a:xfrm>
            <a:prstGeom prst="rect">
              <a:avLst/>
            </a:prstGeom>
          </p:spPr>
        </p:pic>
        <p:sp>
          <p:nvSpPr>
            <p:cNvPr id="12" name="object 12"/>
            <p:cNvSpPr/>
            <p:nvPr/>
          </p:nvSpPr>
          <p:spPr>
            <a:xfrm>
              <a:off x="4424756" y="3562928"/>
              <a:ext cx="659130" cy="552450"/>
            </a:xfrm>
            <a:custGeom>
              <a:avLst/>
              <a:gdLst/>
              <a:ahLst/>
              <a:cxnLst/>
              <a:rect l="l" t="t" r="r" b="b"/>
              <a:pathLst>
                <a:path w="659129" h="552450">
                  <a:moveTo>
                    <a:pt x="658799" y="551878"/>
                  </a:moveTo>
                  <a:lnTo>
                    <a:pt x="0" y="0"/>
                  </a:lnTo>
                </a:path>
              </a:pathLst>
            </a:custGeom>
            <a:ln w="17999">
              <a:solidFill>
                <a:srgbClr val="000000"/>
              </a:solidFill>
            </a:ln>
          </p:spPr>
          <p:txBody>
            <a:bodyPr wrap="square" lIns="0" tIns="0" rIns="0" bIns="0" rtlCol="0"/>
            <a:lstStyle/>
            <a:p>
              <a:endParaRPr sz="1632"/>
            </a:p>
          </p:txBody>
        </p:sp>
        <p:pic>
          <p:nvPicPr>
            <p:cNvPr id="13" name="object 13"/>
            <p:cNvPicPr/>
            <p:nvPr/>
          </p:nvPicPr>
          <p:blipFill>
            <a:blip r:embed="rId3" cstate="print"/>
            <a:stretch>
              <a:fillRect/>
            </a:stretch>
          </p:blipFill>
          <p:spPr>
            <a:xfrm>
              <a:off x="4321797" y="3476530"/>
              <a:ext cx="156603" cy="147599"/>
            </a:xfrm>
            <a:prstGeom prst="rect">
              <a:avLst/>
            </a:prstGeom>
          </p:spPr>
        </p:pic>
      </p:grpSp>
      <p:graphicFrame>
        <p:nvGraphicFramePr>
          <p:cNvPr id="14" name="object 14"/>
          <p:cNvGraphicFramePr>
            <a:graphicFrameLocks noGrp="1"/>
          </p:cNvGraphicFramePr>
          <p:nvPr/>
        </p:nvGraphicFramePr>
        <p:xfrm>
          <a:off x="5300700" y="3722987"/>
          <a:ext cx="1476398" cy="1401409"/>
        </p:xfrm>
        <a:graphic>
          <a:graphicData uri="http://schemas.openxmlformats.org/drawingml/2006/table">
            <a:tbl>
              <a:tblPr firstRow="1" bandRow="1">
                <a:tableStyleId>{2D5ABB26-0587-4C30-8999-92F81FD0307C}</a:tableStyleId>
              </a:tblPr>
              <a:tblGrid>
                <a:gridCol w="1476398">
                  <a:extLst>
                    <a:ext uri="{9D8B030D-6E8A-4147-A177-3AD203B41FA5}">
                      <a16:colId xmlns:a16="http://schemas.microsoft.com/office/drawing/2014/main" xmlns="" val="20000"/>
                    </a:ext>
                  </a:extLst>
                </a:gridCol>
              </a:tblGrid>
              <a:tr h="248753">
                <a:tc>
                  <a:txBody>
                    <a:bodyPr/>
                    <a:lstStyle/>
                    <a:p>
                      <a:pPr marL="377190">
                        <a:lnSpc>
                          <a:spcPts val="2060"/>
                        </a:lnSpc>
                      </a:pPr>
                      <a:r>
                        <a:rPr sz="1600" b="1" spc="-10" dirty="0">
                          <a:latin typeface="Calibri"/>
                          <a:cs typeface="Calibri"/>
                        </a:rPr>
                        <a:t>Plastique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049855">
                <a:tc>
                  <a:txBody>
                    <a:bodyPr/>
                    <a:lstStyle/>
                    <a:p>
                      <a:pPr marL="98425">
                        <a:lnSpc>
                          <a:spcPts val="2085"/>
                        </a:lnSpc>
                        <a:spcBef>
                          <a:spcPts val="70"/>
                        </a:spcBef>
                      </a:pPr>
                      <a:r>
                        <a:rPr sz="1600" spc="-10" dirty="0">
                          <a:latin typeface="Arial MT"/>
                          <a:cs typeface="Arial MT"/>
                        </a:rPr>
                        <a:t>+cancane()</a:t>
                      </a:r>
                      <a:endParaRPr sz="1600">
                        <a:latin typeface="Arial MT"/>
                        <a:cs typeface="Arial MT"/>
                      </a:endParaRPr>
                    </a:p>
                    <a:p>
                      <a:pPr marL="98425">
                        <a:lnSpc>
                          <a:spcPts val="2014"/>
                        </a:lnSpc>
                      </a:pPr>
                      <a:r>
                        <a:rPr sz="1600" dirty="0">
                          <a:latin typeface="Arial MT"/>
                          <a:cs typeface="Arial MT"/>
                        </a:rPr>
                        <a:t>-</a:t>
                      </a:r>
                      <a:r>
                        <a:rPr sz="1600" spc="-105" dirty="0">
                          <a:latin typeface="Arial MT"/>
                          <a:cs typeface="Arial MT"/>
                        </a:rPr>
                        <a:t> </a:t>
                      </a:r>
                      <a:r>
                        <a:rPr sz="1600" spc="-5" dirty="0">
                          <a:latin typeface="Arial MT"/>
                          <a:cs typeface="Arial MT"/>
                        </a:rPr>
                        <a:t>couine()</a:t>
                      </a:r>
                      <a:endParaRPr sz="1600">
                        <a:latin typeface="Arial MT"/>
                        <a:cs typeface="Arial MT"/>
                      </a:endParaRPr>
                    </a:p>
                    <a:p>
                      <a:pPr marL="98425">
                        <a:lnSpc>
                          <a:spcPts val="2014"/>
                        </a:lnSpc>
                      </a:pPr>
                      <a:r>
                        <a:rPr sz="1600" spc="-10" dirty="0">
                          <a:latin typeface="Arial MT"/>
                          <a:cs typeface="Arial MT"/>
                        </a:rPr>
                        <a:t>+affiche()</a:t>
                      </a:r>
                      <a:endParaRPr sz="1600">
                        <a:latin typeface="Arial MT"/>
                        <a:cs typeface="Arial MT"/>
                      </a:endParaRPr>
                    </a:p>
                    <a:p>
                      <a:pPr marL="98425">
                        <a:lnSpc>
                          <a:spcPts val="2085"/>
                        </a:lnSpc>
                      </a:pPr>
                      <a:r>
                        <a:rPr sz="1600" spc="-10" dirty="0">
                          <a:latin typeface="Arial MT"/>
                          <a:cs typeface="Arial MT"/>
                        </a:rPr>
                        <a:t>+vole()</a:t>
                      </a:r>
                      <a:endParaRPr sz="1600">
                        <a:latin typeface="Arial MT"/>
                        <a:cs typeface="Arial MT"/>
                      </a:endParaRPr>
                    </a:p>
                  </a:txBody>
                  <a:tcPr marL="0" marR="0" marT="8061"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15" name="object 15"/>
          <p:cNvGrpSpPr/>
          <p:nvPr/>
        </p:nvGrpSpPr>
        <p:grpSpPr>
          <a:xfrm>
            <a:off x="3919010" y="3123787"/>
            <a:ext cx="2136287" cy="616126"/>
            <a:chOff x="4321797" y="3444843"/>
            <a:chExt cx="2355850" cy="679450"/>
          </a:xfrm>
        </p:grpSpPr>
        <p:sp>
          <p:nvSpPr>
            <p:cNvPr id="16" name="object 16"/>
            <p:cNvSpPr/>
            <p:nvPr/>
          </p:nvSpPr>
          <p:spPr>
            <a:xfrm>
              <a:off x="4451400" y="3511811"/>
              <a:ext cx="2217420" cy="603250"/>
            </a:xfrm>
            <a:custGeom>
              <a:avLst/>
              <a:gdLst/>
              <a:ahLst/>
              <a:cxnLst/>
              <a:rect l="l" t="t" r="r" b="b"/>
              <a:pathLst>
                <a:path w="2217420" h="603250">
                  <a:moveTo>
                    <a:pt x="2217242" y="602996"/>
                  </a:moveTo>
                  <a:lnTo>
                    <a:pt x="0" y="0"/>
                  </a:lnTo>
                </a:path>
              </a:pathLst>
            </a:custGeom>
            <a:ln w="17999">
              <a:solidFill>
                <a:srgbClr val="000000"/>
              </a:solidFill>
            </a:ln>
          </p:spPr>
          <p:txBody>
            <a:bodyPr wrap="square" lIns="0" tIns="0" rIns="0" bIns="0" rtlCol="0"/>
            <a:lstStyle/>
            <a:p>
              <a:endParaRPr sz="1632"/>
            </a:p>
          </p:txBody>
        </p:sp>
        <p:pic>
          <p:nvPicPr>
            <p:cNvPr id="17" name="object 17"/>
            <p:cNvPicPr/>
            <p:nvPr/>
          </p:nvPicPr>
          <p:blipFill>
            <a:blip r:embed="rId4" cstate="print"/>
            <a:stretch>
              <a:fillRect/>
            </a:stretch>
          </p:blipFill>
          <p:spPr>
            <a:xfrm>
              <a:off x="4321797" y="3444843"/>
              <a:ext cx="157683" cy="138963"/>
            </a:xfrm>
            <a:prstGeom prst="rect">
              <a:avLst/>
            </a:prstGeom>
          </p:spPr>
        </p:pic>
      </p:grpSp>
      <p:sp>
        <p:nvSpPr>
          <p:cNvPr id="18" name="object 18"/>
          <p:cNvSpPr/>
          <p:nvPr/>
        </p:nvSpPr>
        <p:spPr>
          <a:xfrm>
            <a:off x="5306089" y="5663885"/>
            <a:ext cx="1476398" cy="826876"/>
          </a:xfrm>
          <a:custGeom>
            <a:avLst/>
            <a:gdLst/>
            <a:ahLst/>
            <a:cxnLst/>
            <a:rect l="l" t="t" r="r" b="b"/>
            <a:pathLst>
              <a:path w="1628140" h="911859">
                <a:moveTo>
                  <a:pt x="1627924" y="0"/>
                </a:moveTo>
                <a:lnTo>
                  <a:pt x="0" y="0"/>
                </a:lnTo>
                <a:lnTo>
                  <a:pt x="0" y="911517"/>
                </a:lnTo>
                <a:lnTo>
                  <a:pt x="813968" y="911517"/>
                </a:lnTo>
                <a:lnTo>
                  <a:pt x="1627924" y="911517"/>
                </a:lnTo>
                <a:lnTo>
                  <a:pt x="1627924" y="0"/>
                </a:lnTo>
                <a:close/>
              </a:path>
            </a:pathLst>
          </a:custGeom>
          <a:solidFill>
            <a:srgbClr val="DCDCDC"/>
          </a:solidFill>
        </p:spPr>
        <p:txBody>
          <a:bodyPr wrap="square" lIns="0" tIns="0" rIns="0" bIns="0" rtlCol="0"/>
          <a:lstStyle/>
          <a:p>
            <a:endParaRPr sz="1632"/>
          </a:p>
        </p:txBody>
      </p:sp>
      <p:graphicFrame>
        <p:nvGraphicFramePr>
          <p:cNvPr id="19" name="object 19"/>
          <p:cNvGraphicFramePr>
            <a:graphicFrameLocks noGrp="1"/>
          </p:cNvGraphicFramePr>
          <p:nvPr/>
        </p:nvGraphicFramePr>
        <p:xfrm>
          <a:off x="5297764" y="5241457"/>
          <a:ext cx="1476398" cy="1253857"/>
        </p:xfrm>
        <a:graphic>
          <a:graphicData uri="http://schemas.openxmlformats.org/drawingml/2006/table">
            <a:tbl>
              <a:tblPr firstRow="1" bandRow="1">
                <a:tableStyleId>{2D5ABB26-0587-4C30-8999-92F81FD0307C}</a:tableStyleId>
              </a:tblPr>
              <a:tblGrid>
                <a:gridCol w="739351">
                  <a:extLst>
                    <a:ext uri="{9D8B030D-6E8A-4147-A177-3AD203B41FA5}">
                      <a16:colId xmlns:a16="http://schemas.microsoft.com/office/drawing/2014/main" xmlns="" val="20000"/>
                    </a:ext>
                  </a:extLst>
                </a:gridCol>
                <a:gridCol w="737047">
                  <a:extLst>
                    <a:ext uri="{9D8B030D-6E8A-4147-A177-3AD203B41FA5}">
                      <a16:colId xmlns:a16="http://schemas.microsoft.com/office/drawing/2014/main" xmlns="" val="20001"/>
                    </a:ext>
                  </a:extLst>
                </a:gridCol>
              </a:tblGrid>
              <a:tr h="422428">
                <a:tc>
                  <a:txBody>
                    <a:bodyPr/>
                    <a:lstStyle/>
                    <a:p>
                      <a:pPr>
                        <a:lnSpc>
                          <a:spcPct val="100000"/>
                        </a:lnSpc>
                      </a:pPr>
                      <a:endParaRPr sz="1900">
                        <a:latin typeface="Times New Roman"/>
                        <a:cs typeface="Times New Roman"/>
                      </a:endParaRPr>
                    </a:p>
                  </a:txBody>
                  <a:tcPr marL="0" marR="0" marT="0" marB="0">
                    <a:lnR w="28575">
                      <a:solidFill>
                        <a:srgbClr val="000000"/>
                      </a:solidFill>
                      <a:prstDash val="solid"/>
                    </a:lnR>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B w="19050">
                      <a:solidFill>
                        <a:srgbClr val="000000"/>
                      </a:solidFill>
                      <a:prstDash val="solid"/>
                    </a:lnB>
                  </a:tcPr>
                </a:tc>
                <a:extLst>
                  <a:ext uri="{0D108BD9-81ED-4DB2-BD59-A6C34878D82A}">
                    <a16:rowId xmlns:a16="http://schemas.microsoft.com/office/drawing/2014/main" xmlns="" val="10000"/>
                  </a:ext>
                </a:extLst>
              </a:tr>
              <a:tr h="248753">
                <a:tc gridSpan="2">
                  <a:txBody>
                    <a:bodyPr/>
                    <a:lstStyle/>
                    <a:p>
                      <a:pPr marL="509905">
                        <a:lnSpc>
                          <a:spcPts val="2060"/>
                        </a:lnSpc>
                      </a:pPr>
                      <a:r>
                        <a:rPr sz="1600" b="1" spc="-10" dirty="0">
                          <a:latin typeface="Calibri"/>
                          <a:cs typeface="Calibri"/>
                        </a:rPr>
                        <a:t>Leurre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xmlns="" val="10001"/>
                  </a:ext>
                </a:extLst>
              </a:tr>
              <a:tr h="97935">
                <a:tc gridSpan="2">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xmlns="" val="10002"/>
                  </a:ext>
                </a:extLst>
              </a:tr>
              <a:tr h="479875">
                <a:tc gridSpan="2">
                  <a:txBody>
                    <a:bodyPr/>
                    <a:lstStyle/>
                    <a:p>
                      <a:pPr marL="98425">
                        <a:lnSpc>
                          <a:spcPts val="1775"/>
                        </a:lnSpc>
                      </a:pPr>
                      <a:r>
                        <a:rPr sz="1600" dirty="0">
                          <a:latin typeface="Calibri"/>
                          <a:cs typeface="Calibri"/>
                        </a:rPr>
                        <a:t>+</a:t>
                      </a:r>
                      <a:r>
                        <a:rPr sz="1600" spc="-35" dirty="0">
                          <a:latin typeface="Calibri"/>
                          <a:cs typeface="Calibri"/>
                        </a:rPr>
                        <a:t> </a:t>
                      </a:r>
                      <a:r>
                        <a:rPr sz="1600" spc="-15" dirty="0">
                          <a:latin typeface="Calibri"/>
                          <a:cs typeface="Calibri"/>
                        </a:rPr>
                        <a:t>affiche()</a:t>
                      </a:r>
                      <a:endParaRPr sz="1600">
                        <a:latin typeface="Calibri"/>
                        <a:cs typeface="Calibri"/>
                      </a:endParaRPr>
                    </a:p>
                    <a:p>
                      <a:pPr marL="98425">
                        <a:lnSpc>
                          <a:spcPts val="1985"/>
                        </a:lnSpc>
                      </a:pPr>
                      <a:r>
                        <a:rPr sz="1600" dirty="0">
                          <a:latin typeface="Calibri"/>
                          <a:cs typeface="Calibri"/>
                        </a:rPr>
                        <a:t>+</a:t>
                      </a:r>
                      <a:r>
                        <a:rPr sz="1600" spc="-35" dirty="0">
                          <a:latin typeface="Calibri"/>
                          <a:cs typeface="Calibri"/>
                        </a:rPr>
                        <a:t> </a:t>
                      </a:r>
                      <a:r>
                        <a:rPr sz="1600" spc="-10" dirty="0">
                          <a:latin typeface="Calibri"/>
                          <a:cs typeface="Calibri"/>
                        </a:rPr>
                        <a:t>cancane()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xmlns="" val="10003"/>
                  </a:ext>
                </a:extLst>
              </a:tr>
            </a:tbl>
          </a:graphicData>
        </a:graphic>
      </p:graphicFrame>
      <p:pic>
        <p:nvPicPr>
          <p:cNvPr id="20" name="object 20"/>
          <p:cNvPicPr/>
          <p:nvPr/>
        </p:nvPicPr>
        <p:blipFill>
          <a:blip r:embed="rId5" cstate="print"/>
          <a:stretch>
            <a:fillRect/>
          </a:stretch>
        </p:blipFill>
        <p:spPr>
          <a:xfrm>
            <a:off x="5981189" y="5127855"/>
            <a:ext cx="130572" cy="130906"/>
          </a:xfrm>
          <a:prstGeom prst="rect">
            <a:avLst/>
          </a:prstGeom>
        </p:spPr>
      </p:pic>
      <p:grpSp>
        <p:nvGrpSpPr>
          <p:cNvPr id="21" name="object 21"/>
          <p:cNvGrpSpPr/>
          <p:nvPr/>
        </p:nvGrpSpPr>
        <p:grpSpPr>
          <a:xfrm>
            <a:off x="2696466" y="4852004"/>
            <a:ext cx="2620551" cy="1169488"/>
            <a:chOff x="2973603" y="5350682"/>
            <a:chExt cx="2889885" cy="1289685"/>
          </a:xfrm>
        </p:grpSpPr>
        <p:sp>
          <p:nvSpPr>
            <p:cNvPr id="22" name="object 22"/>
            <p:cNvSpPr/>
            <p:nvPr/>
          </p:nvSpPr>
          <p:spPr>
            <a:xfrm>
              <a:off x="4665243" y="5899690"/>
              <a:ext cx="1188720" cy="731520"/>
            </a:xfrm>
            <a:custGeom>
              <a:avLst/>
              <a:gdLst/>
              <a:ahLst/>
              <a:cxnLst/>
              <a:rect l="l" t="t" r="r" b="b"/>
              <a:pathLst>
                <a:path w="1188720" h="731520">
                  <a:moveTo>
                    <a:pt x="1188720" y="731520"/>
                  </a:moveTo>
                  <a:lnTo>
                    <a:pt x="0" y="0"/>
                  </a:lnTo>
                </a:path>
              </a:pathLst>
            </a:custGeom>
            <a:ln w="17999">
              <a:solidFill>
                <a:srgbClr val="000000"/>
              </a:solidFill>
              <a:prstDash val="dash"/>
            </a:ln>
          </p:spPr>
          <p:txBody>
            <a:bodyPr wrap="square" lIns="0" tIns="0" rIns="0" bIns="0" rtlCol="0"/>
            <a:lstStyle/>
            <a:p>
              <a:endParaRPr sz="1632"/>
            </a:p>
          </p:txBody>
        </p:sp>
        <p:sp>
          <p:nvSpPr>
            <p:cNvPr id="23" name="object 23"/>
            <p:cNvSpPr/>
            <p:nvPr/>
          </p:nvSpPr>
          <p:spPr>
            <a:xfrm>
              <a:off x="2973603" y="5350682"/>
              <a:ext cx="2377440" cy="777240"/>
            </a:xfrm>
            <a:custGeom>
              <a:avLst/>
              <a:gdLst/>
              <a:ahLst/>
              <a:cxnLst/>
              <a:rect l="l" t="t" r="r" b="b"/>
              <a:pathLst>
                <a:path w="2377440" h="777239">
                  <a:moveTo>
                    <a:pt x="2377440" y="0"/>
                  </a:moveTo>
                  <a:lnTo>
                    <a:pt x="0" y="0"/>
                  </a:lnTo>
                  <a:lnTo>
                    <a:pt x="0" y="777239"/>
                  </a:lnTo>
                  <a:lnTo>
                    <a:pt x="1188720" y="777239"/>
                  </a:lnTo>
                  <a:lnTo>
                    <a:pt x="2377440" y="777239"/>
                  </a:lnTo>
                  <a:lnTo>
                    <a:pt x="2377440" y="0"/>
                  </a:lnTo>
                  <a:close/>
                </a:path>
              </a:pathLst>
            </a:custGeom>
            <a:solidFill>
              <a:srgbClr val="CCCCCC"/>
            </a:solidFill>
          </p:spPr>
          <p:txBody>
            <a:bodyPr wrap="square" lIns="0" tIns="0" rIns="0" bIns="0" rtlCol="0"/>
            <a:lstStyle/>
            <a:p>
              <a:endParaRPr sz="1632"/>
            </a:p>
          </p:txBody>
        </p:sp>
      </p:grpSp>
      <p:sp>
        <p:nvSpPr>
          <p:cNvPr id="24" name="object 24"/>
          <p:cNvSpPr txBox="1"/>
          <p:nvPr/>
        </p:nvSpPr>
        <p:spPr>
          <a:xfrm>
            <a:off x="2696466" y="4852004"/>
            <a:ext cx="2155865" cy="466390"/>
          </a:xfrm>
          <a:prstGeom prst="rect">
            <a:avLst/>
          </a:prstGeom>
          <a:ln w="17999">
            <a:solidFill>
              <a:srgbClr val="000000"/>
            </a:solidFill>
          </a:ln>
        </p:spPr>
        <p:txBody>
          <a:bodyPr vert="horz" wrap="square" lIns="0" tIns="5758" rIns="0" bIns="0" rtlCol="0">
            <a:spAutoFit/>
          </a:bodyPr>
          <a:lstStyle/>
          <a:p>
            <a:pPr>
              <a:spcBef>
                <a:spcPts val="45"/>
              </a:spcBef>
            </a:pPr>
            <a:endParaRPr sz="1542">
              <a:latin typeface="Times New Roman"/>
              <a:cs typeface="Times New Roman"/>
            </a:endParaRPr>
          </a:p>
          <a:p>
            <a:pPr marL="89252"/>
            <a:r>
              <a:rPr sz="1451" spc="-5" dirty="0">
                <a:latin typeface="Arial MT"/>
                <a:cs typeface="Arial MT"/>
              </a:rPr>
              <a:t>cancane()</a:t>
            </a:r>
            <a:r>
              <a:rPr sz="1451" spc="-18" dirty="0">
                <a:latin typeface="Arial MT"/>
                <a:cs typeface="Arial MT"/>
              </a:rPr>
              <a:t> </a:t>
            </a:r>
            <a:r>
              <a:rPr sz="1451" spc="-5" dirty="0">
                <a:latin typeface="Arial MT"/>
                <a:cs typeface="Arial MT"/>
              </a:rPr>
              <a:t>{</a:t>
            </a:r>
            <a:r>
              <a:rPr sz="1451" spc="-9" dirty="0">
                <a:latin typeface="Arial MT"/>
                <a:cs typeface="Arial MT"/>
              </a:rPr>
              <a:t> </a:t>
            </a:r>
            <a:r>
              <a:rPr sz="1451" spc="-5" dirty="0">
                <a:latin typeface="Arial MT"/>
                <a:cs typeface="Arial MT"/>
              </a:rPr>
              <a:t>/*</a:t>
            </a:r>
            <a:r>
              <a:rPr sz="1451" spc="-9" dirty="0">
                <a:latin typeface="Arial MT"/>
                <a:cs typeface="Arial MT"/>
              </a:rPr>
              <a:t> </a:t>
            </a:r>
            <a:r>
              <a:rPr sz="1451" spc="-5" dirty="0">
                <a:latin typeface="Arial MT"/>
                <a:cs typeface="Arial MT"/>
              </a:rPr>
              <a:t>vide</a:t>
            </a:r>
            <a:r>
              <a:rPr sz="1451" spc="-18" dirty="0">
                <a:latin typeface="Arial MT"/>
                <a:cs typeface="Arial MT"/>
              </a:rPr>
              <a:t> </a:t>
            </a:r>
            <a:r>
              <a:rPr sz="1451" dirty="0">
                <a:latin typeface="Arial MT"/>
                <a:cs typeface="Arial MT"/>
              </a:rPr>
              <a:t>*/</a:t>
            </a:r>
            <a:r>
              <a:rPr sz="1451" spc="385" dirty="0">
                <a:latin typeface="Arial MT"/>
                <a:cs typeface="Arial MT"/>
              </a:rPr>
              <a:t> </a:t>
            </a:r>
            <a:r>
              <a:rPr sz="1451" spc="-5" dirty="0">
                <a:latin typeface="Arial MT"/>
                <a:cs typeface="Arial MT"/>
              </a:rPr>
              <a:t>}</a:t>
            </a:r>
            <a:endParaRPr sz="1451">
              <a:latin typeface="Arial MT"/>
              <a:cs typeface="Arial MT"/>
            </a:endParaRPr>
          </a:p>
        </p:txBody>
      </p:sp>
      <p:sp>
        <p:nvSpPr>
          <p:cNvPr id="25" name="Espace réservé du pied de page 24"/>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152369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re 1"/>
          <p:cNvSpPr>
            <a:spLocks noGrp="1"/>
          </p:cNvSpPr>
          <p:nvPr>
            <p:ph type="title"/>
          </p:nvPr>
        </p:nvSpPr>
        <p:spPr>
          <a:xfrm>
            <a:off x="0" y="0"/>
            <a:ext cx="9144000" cy="1143000"/>
          </a:xfrm>
        </p:spPr>
        <p:txBody>
          <a:bodyPr>
            <a:normAutofit/>
          </a:bodyPr>
          <a:lstStyle/>
          <a:p>
            <a:pPr algn="ctr" eaLnBrk="1" hangingPunct="1"/>
            <a:r>
              <a:rPr lang="fr-FR" altLang="fr-FR" sz="3600" b="1" dirty="0">
                <a:solidFill>
                  <a:schemeClr val="accent1"/>
                </a:solidFill>
                <a:ea typeface="ＭＳ Ｐゴシック" charset="-128"/>
              </a:rPr>
              <a:t>Cycle de vie</a:t>
            </a:r>
          </a:p>
        </p:txBody>
      </p:sp>
      <p:sp>
        <p:nvSpPr>
          <p:cNvPr id="20482" name="Espace réservé du pied de page 2"/>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fr-FR">
                <a:cs typeface="Arial" charset="0"/>
              </a:rPr>
              <a:t>Hafidi Imad-ENSAK-Cours  IAO</a:t>
            </a:r>
          </a:p>
        </p:txBody>
      </p:sp>
      <p:sp>
        <p:nvSpPr>
          <p:cNvPr id="56324" name="Espace réservé du contenu 4"/>
          <p:cNvSpPr>
            <a:spLocks noGrp="1"/>
          </p:cNvSpPr>
          <p:nvPr>
            <p:ph sz="quarter" idx="1"/>
          </p:nvPr>
        </p:nvSpPr>
        <p:spPr/>
        <p:txBody>
          <a:bodyPr/>
          <a:lstStyle/>
          <a:p>
            <a:pPr algn="ctr" eaLnBrk="1" hangingPunct="1">
              <a:buFont typeface="Wingdings 2" charset="2"/>
              <a:buNone/>
            </a:pPr>
            <a:endParaRPr lang="fr-FR" altLang="fr-FR" sz="3200" dirty="0">
              <a:ea typeface="ＭＳ Ｐゴシック" charset="-128"/>
            </a:endParaRPr>
          </a:p>
          <a:p>
            <a:pPr algn="ctr" eaLnBrk="1" hangingPunct="1">
              <a:buFont typeface="Wingdings 2" charset="2"/>
              <a:buNone/>
            </a:pPr>
            <a:endParaRPr lang="fr-FR" altLang="fr-FR" sz="3200" dirty="0">
              <a:ea typeface="ＭＳ Ｐゴシック" charset="-128"/>
            </a:endParaRPr>
          </a:p>
          <a:p>
            <a:pPr algn="ctr" eaLnBrk="1" hangingPunct="1">
              <a:buFont typeface="Wingdings 2" charset="2"/>
              <a:buNone/>
            </a:pPr>
            <a:endParaRPr lang="fr-FR" altLang="fr-FR" sz="3200" dirty="0">
              <a:ea typeface="ＭＳ Ｐゴシック" charset="-128"/>
            </a:endParaRPr>
          </a:p>
          <a:p>
            <a:pPr eaLnBrk="1" hangingPunct="1"/>
            <a:r>
              <a:rPr lang="fr-FR" altLang="fr-FR" dirty="0">
                <a:ea typeface="ＭＳ Ｐゴシック" charset="-128"/>
              </a:rPr>
              <a:t>Pour obtenir un logiciel de qualité, il faut en maîtriser le processus d'élaboration.</a:t>
            </a:r>
          </a:p>
          <a:p>
            <a:pPr lvl="1" eaLnBrk="1" hangingPunct="1"/>
            <a:r>
              <a:rPr lang="fr-FR" altLang="fr-FR" dirty="0">
                <a:ea typeface="ＭＳ Ｐゴシック" charset="-128"/>
              </a:rPr>
              <a:t>La vie d'un logiciel est composée de différentes étapes.</a:t>
            </a:r>
          </a:p>
          <a:p>
            <a:pPr lvl="1" eaLnBrk="1" hangingPunct="1"/>
            <a:r>
              <a:rPr lang="fr-FR" altLang="fr-FR" dirty="0">
                <a:ea typeface="ＭＳ Ｐゴシック" charset="-128"/>
              </a:rPr>
              <a:t>La succession de ces étapes forme le cycle de vie du logiciel.</a:t>
            </a:r>
          </a:p>
          <a:p>
            <a:pPr lvl="1" eaLnBrk="1" hangingPunct="1"/>
            <a:r>
              <a:rPr lang="fr-FR" altLang="fr-FR" dirty="0">
                <a:ea typeface="ＭＳ Ｐゴシック" charset="-128"/>
              </a:rPr>
              <a:t>Il faut contrôler la succession de ces différentes étapes.</a:t>
            </a:r>
          </a:p>
        </p:txBody>
      </p:sp>
      <p:sp>
        <p:nvSpPr>
          <p:cNvPr id="5" name="Rectangle: Rounded Corners 4">
            <a:extLst>
              <a:ext uri="{FF2B5EF4-FFF2-40B4-BE49-F238E27FC236}">
                <a16:creationId xmlns:a16="http://schemas.microsoft.com/office/drawing/2014/main" xmlns="" id="{1B9B1C64-87CB-4628-9798-D15476C8F8EE}"/>
              </a:ext>
            </a:extLst>
          </p:cNvPr>
          <p:cNvSpPr/>
          <p:nvPr/>
        </p:nvSpPr>
        <p:spPr>
          <a:xfrm>
            <a:off x="898351" y="1426580"/>
            <a:ext cx="7772399" cy="1143000"/>
          </a:xfrm>
          <a:prstGeom prst="round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fr-FR" sz="2800" dirty="0">
                <a:solidFill>
                  <a:schemeClr val="tx1"/>
                </a:solidFill>
                <a:ea typeface="ＭＳ Ｐゴシック" charset="-128"/>
              </a:rPr>
              <a:t>La qualité du processus de fabrication est garante de la qualité du produit</a:t>
            </a:r>
          </a:p>
        </p:txBody>
      </p:sp>
    </p:spTree>
    <p:extLst>
      <p:ext uri="{BB962C8B-B14F-4D97-AF65-F5344CB8AC3E}">
        <p14:creationId xmlns:p14="http://schemas.microsoft.com/office/powerpoint/2010/main" val="97696868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36164"/>
            <a:ext cx="9144000"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Analyse de la solution courante</a:t>
            </a:r>
          </a:p>
        </p:txBody>
      </p:sp>
      <p:sp>
        <p:nvSpPr>
          <p:cNvPr id="5" name="object 5"/>
          <p:cNvSpPr txBox="1"/>
          <p:nvPr/>
        </p:nvSpPr>
        <p:spPr>
          <a:xfrm>
            <a:off x="2513183" y="1016417"/>
            <a:ext cx="3822860" cy="776068"/>
          </a:xfrm>
          <a:prstGeom prst="rect">
            <a:avLst/>
          </a:prstGeom>
        </p:spPr>
        <p:txBody>
          <a:bodyPr vert="horz" wrap="square" lIns="0" tIns="11516" rIns="0" bIns="0" rtlCol="0">
            <a:spAutoFit/>
          </a:bodyPr>
          <a:lstStyle/>
          <a:p>
            <a:pPr marL="354416" marR="4607" indent="-342900">
              <a:lnSpc>
                <a:spcPct val="110900"/>
              </a:lnSpc>
              <a:spcBef>
                <a:spcPts val="91"/>
              </a:spcBef>
              <a:buFont typeface="Arial" panose="020B0604020202020204" pitchFamily="34" charset="0"/>
              <a:buChar char="•"/>
            </a:pPr>
            <a:r>
              <a:rPr sz="2200" spc="-14" dirty="0">
                <a:cs typeface="Calibri"/>
              </a:rPr>
              <a:t>Sentez-vous </a:t>
            </a:r>
            <a:r>
              <a:rPr sz="2200" dirty="0">
                <a:cs typeface="Calibri"/>
              </a:rPr>
              <a:t>le </a:t>
            </a:r>
            <a:r>
              <a:rPr sz="2200" spc="-5" dirty="0">
                <a:cs typeface="Calibri"/>
              </a:rPr>
              <a:t>pourrissement </a:t>
            </a:r>
            <a:r>
              <a:rPr sz="2200" dirty="0">
                <a:cs typeface="Calibri"/>
              </a:rPr>
              <a:t>? </a:t>
            </a:r>
            <a:endParaRPr lang="fr-FR" sz="2200" spc="-521" dirty="0">
              <a:cs typeface="Calibri"/>
            </a:endParaRPr>
          </a:p>
          <a:p>
            <a:pPr marL="354416" marR="4607" indent="-342900">
              <a:lnSpc>
                <a:spcPct val="110900"/>
              </a:lnSpc>
              <a:spcBef>
                <a:spcPts val="91"/>
              </a:spcBef>
              <a:buFont typeface="Arial" panose="020B0604020202020204" pitchFamily="34" charset="0"/>
              <a:buChar char="•"/>
            </a:pPr>
            <a:r>
              <a:rPr sz="2200" dirty="0" err="1">
                <a:cs typeface="Calibri"/>
              </a:rPr>
              <a:t>Quels</a:t>
            </a:r>
            <a:r>
              <a:rPr sz="2200" spc="-14" dirty="0">
                <a:cs typeface="Calibri"/>
              </a:rPr>
              <a:t> </a:t>
            </a:r>
            <a:r>
              <a:rPr sz="2200" spc="-5" dirty="0">
                <a:cs typeface="Calibri"/>
              </a:rPr>
              <a:t>principes</a:t>
            </a:r>
            <a:r>
              <a:rPr sz="2200" spc="-9" dirty="0">
                <a:cs typeface="Calibri"/>
              </a:rPr>
              <a:t> </a:t>
            </a:r>
            <a:r>
              <a:rPr sz="2200" spc="-5" dirty="0">
                <a:cs typeface="Calibri"/>
              </a:rPr>
              <a:t>SOLID violés</a:t>
            </a:r>
            <a:r>
              <a:rPr sz="2200" spc="54" dirty="0">
                <a:cs typeface="Calibri"/>
              </a:rPr>
              <a:t> </a:t>
            </a:r>
            <a:r>
              <a:rPr sz="2200" dirty="0">
                <a:cs typeface="Calibri"/>
              </a:rPr>
              <a:t>?</a:t>
            </a:r>
          </a:p>
        </p:txBody>
      </p:sp>
      <p:graphicFrame>
        <p:nvGraphicFramePr>
          <p:cNvPr id="7" name="object 7"/>
          <p:cNvGraphicFramePr>
            <a:graphicFrameLocks noGrp="1"/>
          </p:cNvGraphicFramePr>
          <p:nvPr>
            <p:extLst>
              <p:ext uri="{D42A27DB-BD31-4B8C-83A1-F6EECF244321}">
                <p14:modId xmlns:p14="http://schemas.microsoft.com/office/powerpoint/2010/main" val="3156255965"/>
              </p:ext>
            </p:extLst>
          </p:nvPr>
        </p:nvGraphicFramePr>
        <p:xfrm>
          <a:off x="3143503" y="2063135"/>
          <a:ext cx="2338059" cy="1693180"/>
        </p:xfrm>
        <a:graphic>
          <a:graphicData uri="http://schemas.openxmlformats.org/drawingml/2006/table">
            <a:tbl>
              <a:tblPr firstRow="1" bandRow="1">
                <a:tableStyleId>{2D5ABB26-0587-4C30-8999-92F81FD0307C}</a:tableStyleId>
              </a:tblPr>
              <a:tblGrid>
                <a:gridCol w="2338059">
                  <a:extLst>
                    <a:ext uri="{9D8B030D-6E8A-4147-A177-3AD203B41FA5}">
                      <a16:colId xmlns:a16="http://schemas.microsoft.com/office/drawing/2014/main" xmlns="" val="20000"/>
                    </a:ext>
                  </a:extLst>
                </a:gridCol>
              </a:tblGrid>
              <a:tr h="407403">
                <a:tc>
                  <a:txBody>
                    <a:bodyPr/>
                    <a:lstStyle/>
                    <a:p>
                      <a:pPr marL="784225" marR="522605" indent="-255904">
                        <a:lnSpc>
                          <a:spcPts val="1660"/>
                        </a:lnSpc>
                        <a:spcBef>
                          <a:spcPts val="114"/>
                        </a:spcBef>
                      </a:pPr>
                      <a:r>
                        <a:rPr sz="1500" b="1" spc="-5" dirty="0">
                          <a:latin typeface="Calibri"/>
                          <a:cs typeface="Calibri"/>
                        </a:rPr>
                        <a:t>&lt;</a:t>
                      </a:r>
                      <a:r>
                        <a:rPr sz="1500" b="1" spc="5" dirty="0">
                          <a:latin typeface="Calibri"/>
                          <a:cs typeface="Calibri"/>
                        </a:rPr>
                        <a:t>&lt;</a:t>
                      </a:r>
                      <a:r>
                        <a:rPr sz="1500" b="1" spc="-5" dirty="0">
                          <a:latin typeface="Calibri"/>
                          <a:cs typeface="Calibri"/>
                        </a:rPr>
                        <a:t>a</a:t>
                      </a:r>
                      <a:r>
                        <a:rPr sz="1500" b="1" spc="-10" dirty="0">
                          <a:latin typeface="Calibri"/>
                          <a:cs typeface="Calibri"/>
                        </a:rPr>
                        <a:t>b</a:t>
                      </a:r>
                      <a:r>
                        <a:rPr sz="1500" b="1" spc="-20" dirty="0">
                          <a:latin typeface="Calibri"/>
                          <a:cs typeface="Calibri"/>
                        </a:rPr>
                        <a:t>s</a:t>
                      </a:r>
                      <a:r>
                        <a:rPr sz="1500" b="1" spc="-5" dirty="0">
                          <a:latin typeface="Calibri"/>
                          <a:cs typeface="Calibri"/>
                        </a:rPr>
                        <a:t>t</a:t>
                      </a:r>
                      <a:r>
                        <a:rPr sz="1500" b="1" spc="-40" dirty="0">
                          <a:latin typeface="Calibri"/>
                          <a:cs typeface="Calibri"/>
                        </a:rPr>
                        <a:t>r</a:t>
                      </a:r>
                      <a:r>
                        <a:rPr sz="1500" b="1" dirty="0">
                          <a:latin typeface="Calibri"/>
                          <a:cs typeface="Calibri"/>
                        </a:rPr>
                        <a:t>a</a:t>
                      </a:r>
                      <a:r>
                        <a:rPr sz="1500" b="1" spc="-15" dirty="0">
                          <a:latin typeface="Calibri"/>
                          <a:cs typeface="Calibri"/>
                        </a:rPr>
                        <a:t>c</a:t>
                      </a:r>
                      <a:r>
                        <a:rPr sz="1500" b="1" spc="5" dirty="0">
                          <a:latin typeface="Calibri"/>
                          <a:cs typeface="Calibri"/>
                        </a:rPr>
                        <a:t>t</a:t>
                      </a:r>
                      <a:r>
                        <a:rPr sz="1500" b="1" spc="-5" dirty="0">
                          <a:latin typeface="Calibri"/>
                          <a:cs typeface="Calibri"/>
                        </a:rPr>
                        <a:t>&gt;</a:t>
                      </a:r>
                      <a:r>
                        <a:rPr sz="1500" b="1" dirty="0">
                          <a:latin typeface="Calibri"/>
                          <a:cs typeface="Calibri"/>
                        </a:rPr>
                        <a:t>&gt;  </a:t>
                      </a:r>
                      <a:r>
                        <a:rPr sz="1500" b="1" spc="-10" dirty="0">
                          <a:latin typeface="Calibri"/>
                          <a:cs typeface="Calibri"/>
                        </a:rPr>
                        <a:t>Canard</a:t>
                      </a:r>
                      <a:endParaRPr sz="1500" dirty="0">
                        <a:latin typeface="Calibri"/>
                        <a:cs typeface="Calibri"/>
                      </a:endParaRPr>
                    </a:p>
                  </a:txBody>
                  <a:tcPr marL="0" marR="0" marT="13243"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89770">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118412">
                <a:tc>
                  <a:txBody>
                    <a:bodyPr/>
                    <a:lstStyle/>
                    <a:p>
                      <a:pPr marL="87630">
                        <a:lnSpc>
                          <a:spcPts val="1885"/>
                        </a:lnSpc>
                      </a:pPr>
                      <a:r>
                        <a:rPr sz="1500" dirty="0">
                          <a:latin typeface="Calibri"/>
                          <a:cs typeface="Calibri"/>
                        </a:rPr>
                        <a:t>+</a:t>
                      </a:r>
                      <a:r>
                        <a:rPr sz="1500" spc="-50" dirty="0">
                          <a:latin typeface="Calibri"/>
                          <a:cs typeface="Calibri"/>
                        </a:rPr>
                        <a:t> </a:t>
                      </a:r>
                      <a:r>
                        <a:rPr sz="1500" spc="-5" dirty="0">
                          <a:latin typeface="Calibri"/>
                          <a:cs typeface="Calibri"/>
                        </a:rPr>
                        <a:t>cancane()</a:t>
                      </a:r>
                      <a:endParaRPr sz="1500" dirty="0">
                        <a:latin typeface="Calibri"/>
                        <a:cs typeface="Calibri"/>
                      </a:endParaRPr>
                    </a:p>
                    <a:p>
                      <a:pPr marL="87630">
                        <a:lnSpc>
                          <a:spcPct val="100000"/>
                        </a:lnSpc>
                        <a:spcBef>
                          <a:spcPts val="610"/>
                        </a:spcBef>
                      </a:pPr>
                      <a:r>
                        <a:rPr sz="1500" dirty="0">
                          <a:latin typeface="Calibri"/>
                          <a:cs typeface="Calibri"/>
                        </a:rPr>
                        <a:t>+</a:t>
                      </a:r>
                      <a:r>
                        <a:rPr sz="1500" spc="-50" dirty="0">
                          <a:latin typeface="Calibri"/>
                          <a:cs typeface="Calibri"/>
                        </a:rPr>
                        <a:t> </a:t>
                      </a:r>
                      <a:r>
                        <a:rPr sz="1500" spc="-5" dirty="0">
                          <a:latin typeface="Calibri"/>
                          <a:cs typeface="Calibri"/>
                        </a:rPr>
                        <a:t>nage()</a:t>
                      </a:r>
                      <a:endParaRPr sz="1500" dirty="0">
                        <a:latin typeface="Calibri"/>
                        <a:cs typeface="Calibri"/>
                      </a:endParaRPr>
                    </a:p>
                    <a:p>
                      <a:pPr marL="87630">
                        <a:lnSpc>
                          <a:spcPct val="100000"/>
                        </a:lnSpc>
                        <a:spcBef>
                          <a:spcPts val="610"/>
                        </a:spcBef>
                      </a:pPr>
                      <a:r>
                        <a:rPr sz="1500" dirty="0">
                          <a:latin typeface="Calibri"/>
                          <a:cs typeface="Calibri"/>
                        </a:rPr>
                        <a:t>+</a:t>
                      </a:r>
                      <a:r>
                        <a:rPr sz="1500" spc="-30" dirty="0">
                          <a:latin typeface="Calibri"/>
                          <a:cs typeface="Calibri"/>
                        </a:rPr>
                        <a:t> </a:t>
                      </a:r>
                      <a:r>
                        <a:rPr sz="1500" spc="-10" dirty="0">
                          <a:latin typeface="Calibri"/>
                          <a:cs typeface="Calibri"/>
                        </a:rPr>
                        <a:t>&lt;&lt;abstract&gt;&gt;</a:t>
                      </a:r>
                      <a:r>
                        <a:rPr sz="1500" spc="-20" dirty="0">
                          <a:latin typeface="Calibri"/>
                          <a:cs typeface="Calibri"/>
                        </a:rPr>
                        <a:t> </a:t>
                      </a:r>
                      <a:r>
                        <a:rPr sz="1500" spc="-10" dirty="0">
                          <a:latin typeface="Calibri"/>
                          <a:cs typeface="Calibri"/>
                        </a:rPr>
                        <a:t>affiche()</a:t>
                      </a:r>
                      <a:endParaRPr sz="1500" dirty="0">
                        <a:latin typeface="Calibri"/>
                        <a:cs typeface="Calibri"/>
                      </a:endParaRPr>
                    </a:p>
                    <a:p>
                      <a:pPr marL="87630">
                        <a:lnSpc>
                          <a:spcPts val="1945"/>
                        </a:lnSpc>
                        <a:spcBef>
                          <a:spcPts val="600"/>
                        </a:spcBef>
                      </a:pPr>
                      <a:r>
                        <a:rPr sz="1500" dirty="0">
                          <a:latin typeface="Calibri"/>
                          <a:cs typeface="Calibri"/>
                        </a:rPr>
                        <a:t>+</a:t>
                      </a:r>
                      <a:r>
                        <a:rPr sz="1500" spc="-45" dirty="0">
                          <a:latin typeface="Calibri"/>
                          <a:cs typeface="Calibri"/>
                        </a:rPr>
                        <a:t> </a:t>
                      </a:r>
                      <a:r>
                        <a:rPr sz="1500" spc="-10" dirty="0">
                          <a:latin typeface="Calibri"/>
                          <a:cs typeface="Calibri"/>
                        </a:rPr>
                        <a:t>vole()</a:t>
                      </a:r>
                      <a:endParaRPr sz="1500" dirty="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8" name="object 8"/>
          <p:cNvGraphicFramePr>
            <a:graphicFrameLocks noGrp="1"/>
          </p:cNvGraphicFramePr>
          <p:nvPr>
            <p:extLst>
              <p:ext uri="{D42A27DB-BD31-4B8C-83A1-F6EECF244321}">
                <p14:modId xmlns:p14="http://schemas.microsoft.com/office/powerpoint/2010/main" val="2863023040"/>
              </p:ext>
            </p:extLst>
          </p:nvPr>
        </p:nvGraphicFramePr>
        <p:xfrm>
          <a:off x="2802700" y="4059360"/>
          <a:ext cx="1352598" cy="650750"/>
        </p:xfrm>
        <a:graphic>
          <a:graphicData uri="http://schemas.openxmlformats.org/drawingml/2006/table">
            <a:tbl>
              <a:tblPr firstRow="1" bandRow="1">
                <a:tableStyleId>{2D5ABB26-0587-4C30-8999-92F81FD0307C}</a:tableStyleId>
              </a:tblPr>
              <a:tblGrid>
                <a:gridCol w="1352598">
                  <a:extLst>
                    <a:ext uri="{9D8B030D-6E8A-4147-A177-3AD203B41FA5}">
                      <a16:colId xmlns:a16="http://schemas.microsoft.com/office/drawing/2014/main" xmlns="" val="20000"/>
                    </a:ext>
                  </a:extLst>
                </a:gridCol>
              </a:tblGrid>
              <a:tr h="227863">
                <a:tc>
                  <a:txBody>
                    <a:bodyPr/>
                    <a:lstStyle/>
                    <a:p>
                      <a:pPr marL="425450">
                        <a:lnSpc>
                          <a:spcPts val="1880"/>
                        </a:lnSpc>
                      </a:pPr>
                      <a:r>
                        <a:rPr sz="1500" b="1" spc="-20" dirty="0">
                          <a:latin typeface="Calibri"/>
                          <a:cs typeface="Calibri"/>
                        </a:rPr>
                        <a:t>ColVert</a:t>
                      </a:r>
                      <a:endParaRPr sz="15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89770">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329713">
                <a:tc>
                  <a:txBody>
                    <a:bodyPr/>
                    <a:lstStyle/>
                    <a:p>
                      <a:pPr marL="90170">
                        <a:lnSpc>
                          <a:spcPts val="1789"/>
                        </a:lnSpc>
                      </a:pPr>
                      <a:r>
                        <a:rPr sz="1500" dirty="0">
                          <a:latin typeface="Calibri"/>
                          <a:cs typeface="Calibri"/>
                        </a:rPr>
                        <a:t>+</a:t>
                      </a:r>
                      <a:r>
                        <a:rPr sz="1500" spc="-50" dirty="0">
                          <a:latin typeface="Calibri"/>
                          <a:cs typeface="Calibri"/>
                        </a:rPr>
                        <a:t> </a:t>
                      </a:r>
                      <a:r>
                        <a:rPr sz="1500" spc="-10" dirty="0">
                          <a:latin typeface="Calibri"/>
                          <a:cs typeface="Calibri"/>
                        </a:rPr>
                        <a:t>affiche()</a:t>
                      </a:r>
                      <a:endParaRPr sz="15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9" name="object 9"/>
          <p:cNvGraphicFramePr>
            <a:graphicFrameLocks noGrp="1"/>
          </p:cNvGraphicFramePr>
          <p:nvPr>
            <p:extLst>
              <p:ext uri="{D42A27DB-BD31-4B8C-83A1-F6EECF244321}">
                <p14:modId xmlns:p14="http://schemas.microsoft.com/office/powerpoint/2010/main" val="3640665390"/>
              </p:ext>
            </p:extLst>
          </p:nvPr>
        </p:nvGraphicFramePr>
        <p:xfrm>
          <a:off x="4238412" y="4059360"/>
          <a:ext cx="1052021" cy="650750"/>
        </p:xfrm>
        <a:graphic>
          <a:graphicData uri="http://schemas.openxmlformats.org/drawingml/2006/table">
            <a:tbl>
              <a:tblPr firstRow="1" bandRow="1">
                <a:tableStyleId>{2D5ABB26-0587-4C30-8999-92F81FD0307C}</a:tableStyleId>
              </a:tblPr>
              <a:tblGrid>
                <a:gridCol w="1052021">
                  <a:extLst>
                    <a:ext uri="{9D8B030D-6E8A-4147-A177-3AD203B41FA5}">
                      <a16:colId xmlns:a16="http://schemas.microsoft.com/office/drawing/2014/main" xmlns="" val="20000"/>
                    </a:ext>
                  </a:extLst>
                </a:gridCol>
              </a:tblGrid>
              <a:tr h="227863">
                <a:tc>
                  <a:txBody>
                    <a:bodyPr/>
                    <a:lstStyle/>
                    <a:p>
                      <a:pPr marL="154305">
                        <a:lnSpc>
                          <a:spcPts val="1880"/>
                        </a:lnSpc>
                      </a:pPr>
                      <a:r>
                        <a:rPr sz="1500" b="1" spc="-5" dirty="0">
                          <a:latin typeface="Calibri"/>
                          <a:cs typeface="Calibri"/>
                        </a:rPr>
                        <a:t>Mandarin</a:t>
                      </a:r>
                      <a:endParaRPr sz="15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89770">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329713">
                <a:tc>
                  <a:txBody>
                    <a:bodyPr/>
                    <a:lstStyle/>
                    <a:p>
                      <a:pPr marL="90805">
                        <a:lnSpc>
                          <a:spcPts val="1789"/>
                        </a:lnSpc>
                      </a:pPr>
                      <a:r>
                        <a:rPr sz="1500" dirty="0">
                          <a:latin typeface="Calibri"/>
                          <a:cs typeface="Calibri"/>
                        </a:rPr>
                        <a:t>+</a:t>
                      </a:r>
                      <a:r>
                        <a:rPr sz="1500" spc="-40" dirty="0">
                          <a:latin typeface="Calibri"/>
                          <a:cs typeface="Calibri"/>
                        </a:rPr>
                        <a:t> </a:t>
                      </a:r>
                      <a:r>
                        <a:rPr sz="1500" spc="-10" dirty="0">
                          <a:latin typeface="Calibri"/>
                          <a:cs typeface="Calibri"/>
                        </a:rPr>
                        <a:t>affiche()</a:t>
                      </a:r>
                      <a:endParaRPr sz="15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10" name="object 10"/>
          <p:cNvGrpSpPr/>
          <p:nvPr/>
        </p:nvGrpSpPr>
        <p:grpSpPr>
          <a:xfrm>
            <a:off x="3479234" y="3716383"/>
            <a:ext cx="1300774" cy="358159"/>
            <a:chOff x="5681179" y="3962165"/>
            <a:chExt cx="1434465" cy="394970"/>
          </a:xfrm>
        </p:grpSpPr>
        <p:sp>
          <p:nvSpPr>
            <p:cNvPr id="11" name="object 11"/>
            <p:cNvSpPr/>
            <p:nvPr/>
          </p:nvSpPr>
          <p:spPr>
            <a:xfrm>
              <a:off x="5689434" y="4020484"/>
              <a:ext cx="611505" cy="328930"/>
            </a:xfrm>
            <a:custGeom>
              <a:avLst/>
              <a:gdLst/>
              <a:ahLst/>
              <a:cxnLst/>
              <a:rect l="l" t="t" r="r" b="b"/>
              <a:pathLst>
                <a:path w="611504" h="328929">
                  <a:moveTo>
                    <a:pt x="0" y="328320"/>
                  </a:moveTo>
                  <a:lnTo>
                    <a:pt x="610920" y="0"/>
                  </a:lnTo>
                </a:path>
              </a:pathLst>
            </a:custGeom>
            <a:ln w="16495">
              <a:solidFill>
                <a:srgbClr val="000000"/>
              </a:solidFill>
            </a:ln>
          </p:spPr>
          <p:txBody>
            <a:bodyPr wrap="square" lIns="0" tIns="0" rIns="0" bIns="0" rtlCol="0"/>
            <a:lstStyle/>
            <a:p>
              <a:endParaRPr sz="1632"/>
            </a:p>
          </p:txBody>
        </p:sp>
        <p:pic>
          <p:nvPicPr>
            <p:cNvPr id="12" name="object 12"/>
            <p:cNvPicPr/>
            <p:nvPr/>
          </p:nvPicPr>
          <p:blipFill>
            <a:blip r:embed="rId2" cstate="print"/>
            <a:stretch>
              <a:fillRect/>
            </a:stretch>
          </p:blipFill>
          <p:spPr>
            <a:xfrm>
              <a:off x="6261481" y="3962165"/>
              <a:ext cx="147599" cy="120599"/>
            </a:xfrm>
            <a:prstGeom prst="rect">
              <a:avLst/>
            </a:prstGeom>
          </p:spPr>
        </p:pic>
        <p:sp>
          <p:nvSpPr>
            <p:cNvPr id="13" name="object 13"/>
            <p:cNvSpPr/>
            <p:nvPr/>
          </p:nvSpPr>
          <p:spPr>
            <a:xfrm>
              <a:off x="6516725" y="4021932"/>
              <a:ext cx="590550" cy="327025"/>
            </a:xfrm>
            <a:custGeom>
              <a:avLst/>
              <a:gdLst/>
              <a:ahLst/>
              <a:cxnLst/>
              <a:rect l="l" t="t" r="r" b="b"/>
              <a:pathLst>
                <a:path w="590550" h="327025">
                  <a:moveTo>
                    <a:pt x="590397" y="326872"/>
                  </a:moveTo>
                  <a:lnTo>
                    <a:pt x="0" y="0"/>
                  </a:lnTo>
                </a:path>
              </a:pathLst>
            </a:custGeom>
            <a:ln w="16495">
              <a:solidFill>
                <a:srgbClr val="000000"/>
              </a:solidFill>
            </a:ln>
          </p:spPr>
          <p:txBody>
            <a:bodyPr wrap="square" lIns="0" tIns="0" rIns="0" bIns="0" rtlCol="0"/>
            <a:lstStyle/>
            <a:p>
              <a:endParaRPr sz="1632"/>
            </a:p>
          </p:txBody>
        </p:sp>
        <p:pic>
          <p:nvPicPr>
            <p:cNvPr id="14" name="object 14"/>
            <p:cNvPicPr/>
            <p:nvPr/>
          </p:nvPicPr>
          <p:blipFill>
            <a:blip r:embed="rId3" cstate="print"/>
            <a:stretch>
              <a:fillRect/>
            </a:stretch>
          </p:blipFill>
          <p:spPr>
            <a:xfrm>
              <a:off x="6409080" y="3962165"/>
              <a:ext cx="147243" cy="121678"/>
            </a:xfrm>
            <a:prstGeom prst="rect">
              <a:avLst/>
            </a:prstGeom>
          </p:spPr>
        </p:pic>
      </p:grpSp>
      <p:graphicFrame>
        <p:nvGraphicFramePr>
          <p:cNvPr id="15" name="object 15"/>
          <p:cNvGraphicFramePr>
            <a:graphicFrameLocks noGrp="1"/>
          </p:cNvGraphicFramePr>
          <p:nvPr>
            <p:extLst>
              <p:ext uri="{D42A27DB-BD31-4B8C-83A1-F6EECF244321}">
                <p14:modId xmlns:p14="http://schemas.microsoft.com/office/powerpoint/2010/main" val="3345920514"/>
              </p:ext>
            </p:extLst>
          </p:nvPr>
        </p:nvGraphicFramePr>
        <p:xfrm>
          <a:off x="5405470" y="4059360"/>
          <a:ext cx="1352598" cy="1507684"/>
        </p:xfrm>
        <a:graphic>
          <a:graphicData uri="http://schemas.openxmlformats.org/drawingml/2006/table">
            <a:tbl>
              <a:tblPr firstRow="1" bandRow="1">
                <a:tableStyleId>{2D5ABB26-0587-4C30-8999-92F81FD0307C}</a:tableStyleId>
              </a:tblPr>
              <a:tblGrid>
                <a:gridCol w="1352598">
                  <a:extLst>
                    <a:ext uri="{9D8B030D-6E8A-4147-A177-3AD203B41FA5}">
                      <a16:colId xmlns:a16="http://schemas.microsoft.com/office/drawing/2014/main" xmlns="" val="20000"/>
                    </a:ext>
                  </a:extLst>
                </a:gridCol>
              </a:tblGrid>
              <a:tr h="227863">
                <a:tc>
                  <a:txBody>
                    <a:bodyPr/>
                    <a:lstStyle/>
                    <a:p>
                      <a:pPr marL="345440">
                        <a:lnSpc>
                          <a:spcPts val="1880"/>
                        </a:lnSpc>
                      </a:pPr>
                      <a:r>
                        <a:rPr sz="1500" b="1" spc="-10" dirty="0">
                          <a:latin typeface="Calibri"/>
                          <a:cs typeface="Calibri"/>
                        </a:rPr>
                        <a:t>Plastique</a:t>
                      </a:r>
                      <a:endParaRPr sz="15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89770">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186647">
                <a:tc>
                  <a:txBody>
                    <a:bodyPr/>
                    <a:lstStyle/>
                    <a:p>
                      <a:pPr marL="635" algn="ctr">
                        <a:lnSpc>
                          <a:spcPts val="1789"/>
                        </a:lnSpc>
                      </a:pPr>
                      <a:r>
                        <a:rPr sz="1500" spc="-5" dirty="0">
                          <a:latin typeface="Calibri"/>
                          <a:cs typeface="Calibri"/>
                        </a:rPr>
                        <a:t>+cancane()</a:t>
                      </a:r>
                      <a:endParaRPr sz="1500">
                        <a:latin typeface="Calibri"/>
                        <a:cs typeface="Calibri"/>
                      </a:endParaRPr>
                    </a:p>
                    <a:p>
                      <a:pPr algn="ctr">
                        <a:lnSpc>
                          <a:spcPct val="100000"/>
                        </a:lnSpc>
                        <a:spcBef>
                          <a:spcPts val="600"/>
                        </a:spcBef>
                      </a:pPr>
                      <a:r>
                        <a:rPr sz="1500" dirty="0">
                          <a:latin typeface="Calibri"/>
                          <a:cs typeface="Calibri"/>
                        </a:rPr>
                        <a:t>-</a:t>
                      </a:r>
                      <a:r>
                        <a:rPr sz="1500" spc="-70" dirty="0">
                          <a:latin typeface="Calibri"/>
                          <a:cs typeface="Calibri"/>
                        </a:rPr>
                        <a:t> </a:t>
                      </a:r>
                      <a:r>
                        <a:rPr sz="1500" spc="-10" dirty="0">
                          <a:latin typeface="Calibri"/>
                          <a:cs typeface="Calibri"/>
                        </a:rPr>
                        <a:t>couine()</a:t>
                      </a:r>
                      <a:endParaRPr sz="1500">
                        <a:latin typeface="Calibri"/>
                        <a:cs typeface="Calibri"/>
                      </a:endParaRPr>
                    </a:p>
                    <a:p>
                      <a:pPr algn="ctr">
                        <a:lnSpc>
                          <a:spcPct val="100000"/>
                        </a:lnSpc>
                        <a:spcBef>
                          <a:spcPts val="610"/>
                        </a:spcBef>
                      </a:pPr>
                      <a:r>
                        <a:rPr sz="1500" spc="-10" dirty="0">
                          <a:latin typeface="Calibri"/>
                          <a:cs typeface="Calibri"/>
                        </a:rPr>
                        <a:t>+affiche()</a:t>
                      </a:r>
                      <a:endParaRPr sz="1500">
                        <a:latin typeface="Calibri"/>
                        <a:cs typeface="Calibri"/>
                      </a:endParaRPr>
                    </a:p>
                    <a:p>
                      <a:pPr algn="ctr">
                        <a:lnSpc>
                          <a:spcPct val="100000"/>
                        </a:lnSpc>
                        <a:spcBef>
                          <a:spcPts val="600"/>
                        </a:spcBef>
                      </a:pPr>
                      <a:r>
                        <a:rPr sz="1500" spc="-10" dirty="0">
                          <a:latin typeface="Calibri"/>
                          <a:cs typeface="Calibri"/>
                        </a:rPr>
                        <a:t>+vole()</a:t>
                      </a:r>
                      <a:endParaRPr sz="15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16" name="object 16"/>
          <p:cNvGrpSpPr/>
          <p:nvPr/>
        </p:nvGrpSpPr>
        <p:grpSpPr>
          <a:xfrm>
            <a:off x="4139295" y="3678518"/>
            <a:ext cx="1957783" cy="396163"/>
            <a:chOff x="6409080" y="3920408"/>
            <a:chExt cx="2159000" cy="436880"/>
          </a:xfrm>
        </p:grpSpPr>
        <p:sp>
          <p:nvSpPr>
            <p:cNvPr id="17" name="object 17"/>
            <p:cNvSpPr/>
            <p:nvPr/>
          </p:nvSpPr>
          <p:spPr>
            <a:xfrm>
              <a:off x="6530035" y="3983768"/>
              <a:ext cx="2030095" cy="365125"/>
            </a:xfrm>
            <a:custGeom>
              <a:avLst/>
              <a:gdLst/>
              <a:ahLst/>
              <a:cxnLst/>
              <a:rect l="l" t="t" r="r" b="b"/>
              <a:pathLst>
                <a:path w="2030095" h="365125">
                  <a:moveTo>
                    <a:pt x="2029688" y="365036"/>
                  </a:moveTo>
                  <a:lnTo>
                    <a:pt x="0" y="0"/>
                  </a:lnTo>
                </a:path>
              </a:pathLst>
            </a:custGeom>
            <a:ln w="16495">
              <a:solidFill>
                <a:srgbClr val="000000"/>
              </a:solidFill>
            </a:ln>
          </p:spPr>
          <p:txBody>
            <a:bodyPr wrap="square" lIns="0" tIns="0" rIns="0" bIns="0" rtlCol="0"/>
            <a:lstStyle/>
            <a:p>
              <a:endParaRPr sz="1632"/>
            </a:p>
          </p:txBody>
        </p:sp>
        <p:pic>
          <p:nvPicPr>
            <p:cNvPr id="18" name="object 18"/>
            <p:cNvPicPr/>
            <p:nvPr/>
          </p:nvPicPr>
          <p:blipFill>
            <a:blip r:embed="rId4" cstate="print"/>
            <a:stretch>
              <a:fillRect/>
            </a:stretch>
          </p:blipFill>
          <p:spPr>
            <a:xfrm>
              <a:off x="6409080" y="3920408"/>
              <a:ext cx="141478" cy="129959"/>
            </a:xfrm>
            <a:prstGeom prst="rect">
              <a:avLst/>
            </a:prstGeom>
          </p:spPr>
        </p:pic>
      </p:grpSp>
      <p:grpSp>
        <p:nvGrpSpPr>
          <p:cNvPr id="19" name="object 19"/>
          <p:cNvGrpSpPr/>
          <p:nvPr/>
        </p:nvGrpSpPr>
        <p:grpSpPr>
          <a:xfrm>
            <a:off x="5402711" y="5740421"/>
            <a:ext cx="1368721" cy="870637"/>
            <a:chOff x="7802346" y="6194229"/>
            <a:chExt cx="1509395" cy="960119"/>
          </a:xfrm>
        </p:grpSpPr>
        <p:sp>
          <p:nvSpPr>
            <p:cNvPr id="20" name="object 20"/>
            <p:cNvSpPr/>
            <p:nvPr/>
          </p:nvSpPr>
          <p:spPr>
            <a:xfrm>
              <a:off x="7810918" y="6202801"/>
              <a:ext cx="1492250" cy="942975"/>
            </a:xfrm>
            <a:custGeom>
              <a:avLst/>
              <a:gdLst/>
              <a:ahLst/>
              <a:cxnLst/>
              <a:rect l="l" t="t" r="r" b="b"/>
              <a:pathLst>
                <a:path w="1492250" h="942975">
                  <a:moveTo>
                    <a:pt x="1491843" y="0"/>
                  </a:moveTo>
                  <a:lnTo>
                    <a:pt x="0" y="0"/>
                  </a:lnTo>
                  <a:lnTo>
                    <a:pt x="0" y="942847"/>
                  </a:lnTo>
                  <a:lnTo>
                    <a:pt x="745921" y="942847"/>
                  </a:lnTo>
                  <a:lnTo>
                    <a:pt x="1491843" y="942847"/>
                  </a:lnTo>
                  <a:lnTo>
                    <a:pt x="1491843" y="0"/>
                  </a:lnTo>
                  <a:close/>
                </a:path>
              </a:pathLst>
            </a:custGeom>
            <a:solidFill>
              <a:srgbClr val="DCDCDC"/>
            </a:solidFill>
          </p:spPr>
          <p:txBody>
            <a:bodyPr wrap="square" lIns="0" tIns="0" rIns="0" bIns="0" rtlCol="0"/>
            <a:lstStyle/>
            <a:p>
              <a:endParaRPr sz="1632"/>
            </a:p>
          </p:txBody>
        </p:sp>
        <p:sp>
          <p:nvSpPr>
            <p:cNvPr id="21" name="object 21"/>
            <p:cNvSpPr/>
            <p:nvPr/>
          </p:nvSpPr>
          <p:spPr>
            <a:xfrm>
              <a:off x="7810918" y="6202801"/>
              <a:ext cx="1492250" cy="942975"/>
            </a:xfrm>
            <a:custGeom>
              <a:avLst/>
              <a:gdLst/>
              <a:ahLst/>
              <a:cxnLst/>
              <a:rect l="l" t="t" r="r" b="b"/>
              <a:pathLst>
                <a:path w="1492250" h="942975">
                  <a:moveTo>
                    <a:pt x="745921" y="942847"/>
                  </a:moveTo>
                  <a:lnTo>
                    <a:pt x="0" y="942847"/>
                  </a:lnTo>
                  <a:lnTo>
                    <a:pt x="0" y="0"/>
                  </a:lnTo>
                  <a:lnTo>
                    <a:pt x="1491843" y="0"/>
                  </a:lnTo>
                  <a:lnTo>
                    <a:pt x="1491843" y="942847"/>
                  </a:lnTo>
                  <a:lnTo>
                    <a:pt x="745921" y="942847"/>
                  </a:lnTo>
                  <a:close/>
                </a:path>
              </a:pathLst>
            </a:custGeom>
            <a:ln w="16825">
              <a:solidFill>
                <a:srgbClr val="000000"/>
              </a:solidFill>
            </a:ln>
          </p:spPr>
          <p:txBody>
            <a:bodyPr wrap="square" lIns="0" tIns="0" rIns="0" bIns="0" rtlCol="0"/>
            <a:lstStyle/>
            <a:p>
              <a:endParaRPr sz="1632"/>
            </a:p>
          </p:txBody>
        </p:sp>
      </p:grpSp>
      <p:sp>
        <p:nvSpPr>
          <p:cNvPr id="22" name="object 22"/>
          <p:cNvSpPr txBox="1"/>
          <p:nvPr/>
        </p:nvSpPr>
        <p:spPr>
          <a:xfrm>
            <a:off x="5481563" y="5664351"/>
            <a:ext cx="909218" cy="913621"/>
          </a:xfrm>
          <a:prstGeom prst="rect">
            <a:avLst/>
          </a:prstGeom>
        </p:spPr>
        <p:txBody>
          <a:bodyPr vert="horz" wrap="square" lIns="0" tIns="81190" rIns="0" bIns="0" rtlCol="0">
            <a:spAutoFit/>
          </a:bodyPr>
          <a:lstStyle/>
          <a:p>
            <a:pPr marL="351825">
              <a:spcBef>
                <a:spcPts val="639"/>
              </a:spcBef>
            </a:pPr>
            <a:r>
              <a:rPr sz="1496" b="1" spc="-9" dirty="0">
                <a:latin typeface="Calibri"/>
                <a:cs typeface="Calibri"/>
              </a:rPr>
              <a:t>Leurre</a:t>
            </a:r>
            <a:endParaRPr sz="1496">
              <a:latin typeface="Calibri"/>
              <a:cs typeface="Calibri"/>
            </a:endParaRPr>
          </a:p>
          <a:p>
            <a:pPr marL="11516">
              <a:spcBef>
                <a:spcPts val="553"/>
              </a:spcBef>
            </a:pPr>
            <a:r>
              <a:rPr sz="1496" dirty="0">
                <a:latin typeface="Calibri"/>
                <a:cs typeface="Calibri"/>
              </a:rPr>
              <a:t>+</a:t>
            </a:r>
            <a:r>
              <a:rPr sz="1496" spc="-45" dirty="0">
                <a:latin typeface="Calibri"/>
                <a:cs typeface="Calibri"/>
              </a:rPr>
              <a:t> </a:t>
            </a:r>
            <a:r>
              <a:rPr sz="1496" spc="-9" dirty="0">
                <a:latin typeface="Calibri"/>
                <a:cs typeface="Calibri"/>
              </a:rPr>
              <a:t>affiche()</a:t>
            </a:r>
            <a:endParaRPr sz="1496">
              <a:latin typeface="Calibri"/>
              <a:cs typeface="Calibri"/>
            </a:endParaRPr>
          </a:p>
          <a:p>
            <a:pPr marL="11516">
              <a:spcBef>
                <a:spcPts val="544"/>
              </a:spcBef>
            </a:pPr>
            <a:r>
              <a:rPr sz="1496" dirty="0">
                <a:latin typeface="Calibri"/>
                <a:cs typeface="Calibri"/>
              </a:rPr>
              <a:t>+</a:t>
            </a:r>
            <a:r>
              <a:rPr sz="1496" spc="-77" dirty="0">
                <a:latin typeface="Calibri"/>
                <a:cs typeface="Calibri"/>
              </a:rPr>
              <a:t> </a:t>
            </a:r>
            <a:r>
              <a:rPr sz="1496" spc="-5" dirty="0">
                <a:latin typeface="Calibri"/>
                <a:cs typeface="Calibri"/>
              </a:rPr>
              <a:t>cancane()</a:t>
            </a:r>
            <a:endParaRPr sz="1496">
              <a:latin typeface="Calibri"/>
              <a:cs typeface="Calibri"/>
            </a:endParaRPr>
          </a:p>
        </p:txBody>
      </p:sp>
      <p:grpSp>
        <p:nvGrpSpPr>
          <p:cNvPr id="23" name="object 23"/>
          <p:cNvGrpSpPr/>
          <p:nvPr/>
        </p:nvGrpSpPr>
        <p:grpSpPr>
          <a:xfrm>
            <a:off x="3018603" y="5004225"/>
            <a:ext cx="3745124" cy="1072174"/>
            <a:chOff x="5173205" y="5382368"/>
            <a:chExt cx="4130040" cy="1182370"/>
          </a:xfrm>
        </p:grpSpPr>
        <p:sp>
          <p:nvSpPr>
            <p:cNvPr id="24" name="object 24"/>
            <p:cNvSpPr/>
            <p:nvPr/>
          </p:nvSpPr>
          <p:spPr>
            <a:xfrm>
              <a:off x="7810918" y="6454451"/>
              <a:ext cx="1492250" cy="99060"/>
            </a:xfrm>
            <a:custGeom>
              <a:avLst/>
              <a:gdLst/>
              <a:ahLst/>
              <a:cxnLst/>
              <a:rect l="l" t="t" r="r" b="b"/>
              <a:pathLst>
                <a:path w="1492250" h="99059">
                  <a:moveTo>
                    <a:pt x="0" y="0"/>
                  </a:moveTo>
                  <a:lnTo>
                    <a:pt x="1491843" y="0"/>
                  </a:lnTo>
                </a:path>
                <a:path w="1492250" h="99059">
                  <a:moveTo>
                    <a:pt x="0" y="98640"/>
                  </a:moveTo>
                  <a:lnTo>
                    <a:pt x="1491843" y="98640"/>
                  </a:lnTo>
                </a:path>
              </a:pathLst>
            </a:custGeom>
            <a:ln w="3175">
              <a:solidFill>
                <a:srgbClr val="000000"/>
              </a:solidFill>
            </a:ln>
          </p:spPr>
          <p:txBody>
            <a:bodyPr wrap="square" lIns="0" tIns="0" rIns="0" bIns="0" rtlCol="0"/>
            <a:lstStyle/>
            <a:p>
              <a:endParaRPr sz="1632"/>
            </a:p>
          </p:txBody>
        </p:sp>
        <p:sp>
          <p:nvSpPr>
            <p:cNvPr id="25" name="object 25"/>
            <p:cNvSpPr/>
            <p:nvPr/>
          </p:nvSpPr>
          <p:spPr>
            <a:xfrm>
              <a:off x="8556840" y="6130805"/>
              <a:ext cx="1270" cy="72390"/>
            </a:xfrm>
            <a:custGeom>
              <a:avLst/>
              <a:gdLst/>
              <a:ahLst/>
              <a:cxnLst/>
              <a:rect l="l" t="t" r="r" b="b"/>
              <a:pathLst>
                <a:path w="1270" h="72389">
                  <a:moveTo>
                    <a:pt x="361" y="-8247"/>
                  </a:moveTo>
                  <a:lnTo>
                    <a:pt x="361" y="80244"/>
                  </a:lnTo>
                </a:path>
              </a:pathLst>
            </a:custGeom>
            <a:ln w="17219">
              <a:solidFill>
                <a:srgbClr val="000000"/>
              </a:solidFill>
            </a:ln>
          </p:spPr>
          <p:txBody>
            <a:bodyPr wrap="square" lIns="0" tIns="0" rIns="0" bIns="0" rtlCol="0"/>
            <a:lstStyle/>
            <a:p>
              <a:endParaRPr sz="1632"/>
            </a:p>
          </p:txBody>
        </p:sp>
        <p:sp>
          <p:nvSpPr>
            <p:cNvPr id="26" name="object 26"/>
            <p:cNvSpPr/>
            <p:nvPr/>
          </p:nvSpPr>
          <p:spPr>
            <a:xfrm>
              <a:off x="8491677" y="6007691"/>
              <a:ext cx="132715" cy="133350"/>
            </a:xfrm>
            <a:custGeom>
              <a:avLst/>
              <a:gdLst/>
              <a:ahLst/>
              <a:cxnLst/>
              <a:rect l="l" t="t" r="r" b="b"/>
              <a:pathLst>
                <a:path w="132715" h="133350">
                  <a:moveTo>
                    <a:pt x="68046" y="0"/>
                  </a:moveTo>
                  <a:lnTo>
                    <a:pt x="0" y="131038"/>
                  </a:lnTo>
                  <a:lnTo>
                    <a:pt x="132118" y="132841"/>
                  </a:lnTo>
                  <a:lnTo>
                    <a:pt x="127775" y="123837"/>
                  </a:lnTo>
                  <a:lnTo>
                    <a:pt x="117728" y="123837"/>
                  </a:lnTo>
                  <a:lnTo>
                    <a:pt x="14401" y="122389"/>
                  </a:lnTo>
                  <a:lnTo>
                    <a:pt x="67678" y="19799"/>
                  </a:lnTo>
                  <a:lnTo>
                    <a:pt x="77596" y="19799"/>
                  </a:lnTo>
                  <a:lnTo>
                    <a:pt x="68046" y="0"/>
                  </a:lnTo>
                  <a:close/>
                </a:path>
                <a:path w="132715" h="133350">
                  <a:moveTo>
                    <a:pt x="77596" y="19799"/>
                  </a:moveTo>
                  <a:lnTo>
                    <a:pt x="67678" y="19799"/>
                  </a:lnTo>
                  <a:lnTo>
                    <a:pt x="117728" y="123837"/>
                  </a:lnTo>
                  <a:lnTo>
                    <a:pt x="127775" y="123837"/>
                  </a:lnTo>
                  <a:lnTo>
                    <a:pt x="77596" y="19799"/>
                  </a:lnTo>
                  <a:close/>
                </a:path>
              </a:pathLst>
            </a:custGeom>
            <a:solidFill>
              <a:srgbClr val="000000"/>
            </a:solidFill>
          </p:spPr>
          <p:txBody>
            <a:bodyPr wrap="square" lIns="0" tIns="0" rIns="0" bIns="0" rtlCol="0"/>
            <a:lstStyle/>
            <a:p>
              <a:endParaRPr sz="1632"/>
            </a:p>
          </p:txBody>
        </p:sp>
        <p:sp>
          <p:nvSpPr>
            <p:cNvPr id="27" name="object 27"/>
            <p:cNvSpPr/>
            <p:nvPr/>
          </p:nvSpPr>
          <p:spPr>
            <a:xfrm>
              <a:off x="6723722" y="5885644"/>
              <a:ext cx="1089660" cy="670560"/>
            </a:xfrm>
            <a:custGeom>
              <a:avLst/>
              <a:gdLst/>
              <a:ahLst/>
              <a:cxnLst/>
              <a:rect l="l" t="t" r="r" b="b"/>
              <a:pathLst>
                <a:path w="1089659" h="670559">
                  <a:moveTo>
                    <a:pt x="1089355" y="670318"/>
                  </a:moveTo>
                  <a:lnTo>
                    <a:pt x="0" y="0"/>
                  </a:lnTo>
                </a:path>
              </a:pathLst>
            </a:custGeom>
            <a:ln w="16559">
              <a:solidFill>
                <a:srgbClr val="000000"/>
              </a:solidFill>
              <a:prstDash val="dash"/>
            </a:ln>
          </p:spPr>
          <p:txBody>
            <a:bodyPr wrap="square" lIns="0" tIns="0" rIns="0" bIns="0" rtlCol="0"/>
            <a:lstStyle/>
            <a:p>
              <a:endParaRPr sz="1632"/>
            </a:p>
          </p:txBody>
        </p:sp>
        <p:sp>
          <p:nvSpPr>
            <p:cNvPr id="28" name="object 28"/>
            <p:cNvSpPr/>
            <p:nvPr/>
          </p:nvSpPr>
          <p:spPr>
            <a:xfrm>
              <a:off x="5173205" y="5382368"/>
              <a:ext cx="2179320" cy="712470"/>
            </a:xfrm>
            <a:custGeom>
              <a:avLst/>
              <a:gdLst/>
              <a:ahLst/>
              <a:cxnLst/>
              <a:rect l="l" t="t" r="r" b="b"/>
              <a:pathLst>
                <a:path w="2179320" h="712470">
                  <a:moveTo>
                    <a:pt x="2179078" y="0"/>
                  </a:moveTo>
                  <a:lnTo>
                    <a:pt x="0" y="0"/>
                  </a:lnTo>
                  <a:lnTo>
                    <a:pt x="0" y="712444"/>
                  </a:lnTo>
                  <a:lnTo>
                    <a:pt x="1089710" y="712444"/>
                  </a:lnTo>
                  <a:lnTo>
                    <a:pt x="2179078" y="712444"/>
                  </a:lnTo>
                  <a:lnTo>
                    <a:pt x="2179078" y="0"/>
                  </a:lnTo>
                  <a:close/>
                </a:path>
              </a:pathLst>
            </a:custGeom>
            <a:solidFill>
              <a:srgbClr val="CCCCCC"/>
            </a:solidFill>
          </p:spPr>
          <p:txBody>
            <a:bodyPr wrap="square" lIns="0" tIns="0" rIns="0" bIns="0" rtlCol="0"/>
            <a:lstStyle/>
            <a:p>
              <a:endParaRPr sz="1632"/>
            </a:p>
          </p:txBody>
        </p:sp>
      </p:grpSp>
      <p:sp>
        <p:nvSpPr>
          <p:cNvPr id="29" name="object 29"/>
          <p:cNvSpPr txBox="1"/>
          <p:nvPr/>
        </p:nvSpPr>
        <p:spPr>
          <a:xfrm>
            <a:off x="3018602" y="5004225"/>
            <a:ext cx="1976210" cy="427373"/>
          </a:xfrm>
          <a:prstGeom prst="rect">
            <a:avLst/>
          </a:prstGeom>
          <a:ln w="16495">
            <a:solidFill>
              <a:srgbClr val="000000"/>
            </a:solidFill>
          </a:ln>
        </p:spPr>
        <p:txBody>
          <a:bodyPr vert="horz" wrap="square" lIns="0" tIns="1727" rIns="0" bIns="0" rtlCol="0">
            <a:spAutoFit/>
          </a:bodyPr>
          <a:lstStyle/>
          <a:p>
            <a:pPr>
              <a:spcBef>
                <a:spcPts val="14"/>
              </a:spcBef>
            </a:pPr>
            <a:endParaRPr sz="1451">
              <a:latin typeface="Times New Roman"/>
              <a:cs typeface="Times New Roman"/>
            </a:endParaRPr>
          </a:p>
          <a:p>
            <a:pPr marL="82342"/>
            <a:r>
              <a:rPr sz="1315" spc="5" dirty="0">
                <a:latin typeface="Arial MT"/>
                <a:cs typeface="Arial MT"/>
              </a:rPr>
              <a:t>cancane()</a:t>
            </a:r>
            <a:r>
              <a:rPr sz="1315" spc="-5" dirty="0">
                <a:latin typeface="Arial MT"/>
                <a:cs typeface="Arial MT"/>
              </a:rPr>
              <a:t> </a:t>
            </a:r>
            <a:r>
              <a:rPr sz="1315" spc="5" dirty="0">
                <a:latin typeface="Arial MT"/>
                <a:cs typeface="Arial MT"/>
              </a:rPr>
              <a:t>{</a:t>
            </a:r>
            <a:r>
              <a:rPr sz="1315" spc="-14" dirty="0">
                <a:latin typeface="Arial MT"/>
                <a:cs typeface="Arial MT"/>
              </a:rPr>
              <a:t> </a:t>
            </a:r>
            <a:r>
              <a:rPr sz="1315" dirty="0">
                <a:latin typeface="Arial MT"/>
                <a:cs typeface="Arial MT"/>
              </a:rPr>
              <a:t>/*</a:t>
            </a:r>
            <a:r>
              <a:rPr sz="1315" spc="-9" dirty="0">
                <a:latin typeface="Arial MT"/>
                <a:cs typeface="Arial MT"/>
              </a:rPr>
              <a:t> </a:t>
            </a:r>
            <a:r>
              <a:rPr sz="1315" spc="5" dirty="0">
                <a:latin typeface="Arial MT"/>
                <a:cs typeface="Arial MT"/>
              </a:rPr>
              <a:t>vide</a:t>
            </a:r>
            <a:r>
              <a:rPr sz="1315" spc="-14" dirty="0">
                <a:latin typeface="Arial MT"/>
                <a:cs typeface="Arial MT"/>
              </a:rPr>
              <a:t> </a:t>
            </a:r>
            <a:r>
              <a:rPr sz="1315" dirty="0">
                <a:latin typeface="Arial MT"/>
                <a:cs typeface="Arial MT"/>
              </a:rPr>
              <a:t>*/</a:t>
            </a:r>
            <a:r>
              <a:rPr sz="1315" spc="349" dirty="0">
                <a:latin typeface="Arial MT"/>
                <a:cs typeface="Arial MT"/>
              </a:rPr>
              <a:t> </a:t>
            </a:r>
            <a:r>
              <a:rPr sz="1315" spc="5" dirty="0">
                <a:latin typeface="Arial MT"/>
                <a:cs typeface="Arial MT"/>
              </a:rPr>
              <a:t>}</a:t>
            </a:r>
            <a:endParaRPr sz="1315">
              <a:latin typeface="Arial MT"/>
              <a:cs typeface="Arial MT"/>
            </a:endParaRPr>
          </a:p>
        </p:txBody>
      </p:sp>
      <p:sp>
        <p:nvSpPr>
          <p:cNvPr id="30" name="Espace réservé du pied de page 29"/>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2144018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326" y="336164"/>
            <a:ext cx="9165326"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Jeu de simulation d’une mare aux canards</a:t>
            </a:r>
          </a:p>
        </p:txBody>
      </p:sp>
      <p:sp>
        <p:nvSpPr>
          <p:cNvPr id="5" name="object 5"/>
          <p:cNvSpPr txBox="1"/>
          <p:nvPr/>
        </p:nvSpPr>
        <p:spPr>
          <a:xfrm>
            <a:off x="0" y="1100811"/>
            <a:ext cx="9165325" cy="350183"/>
          </a:xfrm>
          <a:prstGeom prst="rect">
            <a:avLst/>
          </a:prstGeom>
        </p:spPr>
        <p:txBody>
          <a:bodyPr vert="horz" wrap="square" lIns="0" tIns="11516" rIns="0" bIns="0" rtlCol="0">
            <a:spAutoFit/>
          </a:bodyPr>
          <a:lstStyle/>
          <a:p>
            <a:pPr marL="11516" algn="ctr">
              <a:spcBef>
                <a:spcPts val="91"/>
              </a:spcBef>
            </a:pPr>
            <a:r>
              <a:rPr sz="2200" b="1" spc="-5" dirty="0">
                <a:solidFill>
                  <a:schemeClr val="accent2"/>
                </a:solidFill>
                <a:cs typeface="Calibri"/>
              </a:rPr>
              <a:t>Solution</a:t>
            </a:r>
            <a:r>
              <a:rPr sz="2200" b="1" spc="5" dirty="0">
                <a:solidFill>
                  <a:schemeClr val="accent2"/>
                </a:solidFill>
                <a:cs typeface="Calibri"/>
              </a:rPr>
              <a:t> </a:t>
            </a:r>
            <a:r>
              <a:rPr sz="2200" b="1" dirty="0">
                <a:solidFill>
                  <a:schemeClr val="accent2"/>
                </a:solidFill>
                <a:cs typeface="Calibri"/>
              </a:rPr>
              <a:t>:</a:t>
            </a:r>
            <a:r>
              <a:rPr sz="2200" b="1" spc="-9" dirty="0">
                <a:solidFill>
                  <a:schemeClr val="accent2"/>
                </a:solidFill>
                <a:cs typeface="Calibri"/>
              </a:rPr>
              <a:t> </a:t>
            </a:r>
            <a:r>
              <a:rPr sz="2200" spc="-9" dirty="0">
                <a:cs typeface="Calibri"/>
              </a:rPr>
              <a:t>identifier</a:t>
            </a:r>
            <a:r>
              <a:rPr sz="2200" dirty="0">
                <a:cs typeface="Calibri"/>
              </a:rPr>
              <a:t> ce</a:t>
            </a:r>
            <a:r>
              <a:rPr sz="2200" spc="-5" dirty="0">
                <a:cs typeface="Calibri"/>
              </a:rPr>
              <a:t> qui</a:t>
            </a:r>
            <a:r>
              <a:rPr sz="2200" dirty="0">
                <a:cs typeface="Calibri"/>
              </a:rPr>
              <a:t> </a:t>
            </a:r>
            <a:r>
              <a:rPr sz="2200" spc="-9" dirty="0">
                <a:cs typeface="Calibri"/>
              </a:rPr>
              <a:t>varie</a:t>
            </a:r>
            <a:r>
              <a:rPr sz="2200" b="1" dirty="0">
                <a:solidFill>
                  <a:schemeClr val="accent2"/>
                </a:solidFill>
                <a:cs typeface="Calibri"/>
              </a:rPr>
              <a:t> →</a:t>
            </a:r>
            <a:r>
              <a:rPr sz="2200" b="1" spc="-5" dirty="0">
                <a:solidFill>
                  <a:schemeClr val="accent2"/>
                </a:solidFill>
                <a:cs typeface="Calibri"/>
              </a:rPr>
              <a:t> </a:t>
            </a:r>
            <a:r>
              <a:rPr sz="2200" spc="-5" dirty="0">
                <a:cs typeface="Calibri"/>
              </a:rPr>
              <a:t>encapsuler</a:t>
            </a:r>
            <a:r>
              <a:rPr sz="2200" dirty="0">
                <a:cs typeface="Calibri"/>
              </a:rPr>
              <a:t> </a:t>
            </a:r>
            <a:r>
              <a:rPr sz="2200" spc="-5" dirty="0">
                <a:cs typeface="Calibri"/>
              </a:rPr>
              <a:t>dans </a:t>
            </a:r>
            <a:r>
              <a:rPr sz="2200" dirty="0">
                <a:cs typeface="Calibri"/>
              </a:rPr>
              <a:t>une</a:t>
            </a:r>
            <a:r>
              <a:rPr sz="2200" spc="-5" dirty="0">
                <a:cs typeface="Calibri"/>
              </a:rPr>
              <a:t> </a:t>
            </a:r>
            <a:r>
              <a:rPr sz="2200" spc="-14" dirty="0">
                <a:cs typeface="Calibri"/>
              </a:rPr>
              <a:t>hiérarchie</a:t>
            </a:r>
            <a:endParaRPr sz="2200" dirty="0">
              <a:cs typeface="Calibri"/>
            </a:endParaRPr>
          </a:p>
        </p:txBody>
      </p:sp>
      <p:graphicFrame>
        <p:nvGraphicFramePr>
          <p:cNvPr id="6" name="object 6"/>
          <p:cNvGraphicFramePr>
            <a:graphicFrameLocks noGrp="1"/>
          </p:cNvGraphicFramePr>
          <p:nvPr>
            <p:extLst>
              <p:ext uri="{D42A27DB-BD31-4B8C-83A1-F6EECF244321}">
                <p14:modId xmlns:p14="http://schemas.microsoft.com/office/powerpoint/2010/main" val="1087210309"/>
              </p:ext>
            </p:extLst>
          </p:nvPr>
        </p:nvGraphicFramePr>
        <p:xfrm>
          <a:off x="1440382" y="4367817"/>
          <a:ext cx="2155865" cy="908157"/>
        </p:xfrm>
        <a:graphic>
          <a:graphicData uri="http://schemas.openxmlformats.org/drawingml/2006/table">
            <a:tbl>
              <a:tblPr firstRow="1" bandRow="1">
                <a:tableStyleId>{2D5ABB26-0587-4C30-8999-92F81FD0307C}</a:tableStyleId>
              </a:tblPr>
              <a:tblGrid>
                <a:gridCol w="2155865">
                  <a:extLst>
                    <a:ext uri="{9D8B030D-6E8A-4147-A177-3AD203B41FA5}">
                      <a16:colId xmlns:a16="http://schemas.microsoft.com/office/drawing/2014/main" xmlns="" val="20000"/>
                    </a:ext>
                  </a:extLst>
                </a:gridCol>
              </a:tblGrid>
              <a:tr h="444624">
                <a:tc>
                  <a:txBody>
                    <a:bodyPr/>
                    <a:lstStyle/>
                    <a:p>
                      <a:pPr marL="22860" marR="17780" indent="514984">
                        <a:lnSpc>
                          <a:spcPts val="1810"/>
                        </a:lnSpc>
                        <a:spcBef>
                          <a:spcPts val="140"/>
                        </a:spcBef>
                      </a:pPr>
                      <a:r>
                        <a:rPr sz="1600" b="1" spc="-10" dirty="0">
                          <a:latin typeface="Calibri"/>
                          <a:cs typeface="Calibri"/>
                        </a:rPr>
                        <a:t>&lt;&lt;interface&gt;&gt; </a:t>
                      </a:r>
                      <a:r>
                        <a:rPr sz="1600" b="1" spc="-5" dirty="0">
                          <a:latin typeface="Calibri"/>
                          <a:cs typeface="Calibri"/>
                        </a:rPr>
                        <a:t> </a:t>
                      </a:r>
                      <a:r>
                        <a:rPr sz="1600" b="1" spc="-10" dirty="0">
                          <a:latin typeface="Calibri"/>
                          <a:cs typeface="Calibri"/>
                        </a:rPr>
                        <a:t>ComportementCancaner</a:t>
                      </a:r>
                      <a:endParaRPr sz="1600">
                        <a:latin typeface="Calibri"/>
                        <a:cs typeface="Calibri"/>
                      </a:endParaRPr>
                    </a:p>
                  </a:txBody>
                  <a:tcPr marL="0" marR="0" marT="16123"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336899">
                <a:tc>
                  <a:txBody>
                    <a:bodyPr/>
                    <a:lstStyle/>
                    <a:p>
                      <a:pPr marL="22860">
                        <a:lnSpc>
                          <a:spcPts val="2060"/>
                        </a:lnSpc>
                      </a:pPr>
                      <a:r>
                        <a:rPr sz="1600" dirty="0">
                          <a:latin typeface="Calibri"/>
                          <a:cs typeface="Calibri"/>
                        </a:rPr>
                        <a:t>+</a:t>
                      </a:r>
                      <a:r>
                        <a:rPr sz="1600" spc="-35" dirty="0">
                          <a:latin typeface="Calibri"/>
                          <a:cs typeface="Calibri"/>
                        </a:rPr>
                        <a:t> </a:t>
                      </a:r>
                      <a:r>
                        <a:rPr sz="1600" spc="-10" dirty="0">
                          <a:latin typeface="Calibri"/>
                          <a:cs typeface="Calibri"/>
                        </a:rPr>
                        <a:t>cancane()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7" name="object 7"/>
          <p:cNvGraphicFramePr>
            <a:graphicFrameLocks noGrp="1"/>
          </p:cNvGraphicFramePr>
          <p:nvPr>
            <p:extLst>
              <p:ext uri="{D42A27DB-BD31-4B8C-83A1-F6EECF244321}">
                <p14:modId xmlns:p14="http://schemas.microsoft.com/office/powerpoint/2010/main" val="2078218752"/>
              </p:ext>
            </p:extLst>
          </p:nvPr>
        </p:nvGraphicFramePr>
        <p:xfrm>
          <a:off x="701629" y="5749678"/>
          <a:ext cx="1353174" cy="616655"/>
        </p:xfrm>
        <a:graphic>
          <a:graphicData uri="http://schemas.openxmlformats.org/drawingml/2006/table">
            <a:tbl>
              <a:tblPr firstRow="1" bandRow="1">
                <a:tableStyleId>{2D5ABB26-0587-4C30-8999-92F81FD0307C}</a:tableStyleId>
              </a:tblPr>
              <a:tblGrid>
                <a:gridCol w="1353174">
                  <a:extLst>
                    <a:ext uri="{9D8B030D-6E8A-4147-A177-3AD203B41FA5}">
                      <a16:colId xmlns:a16="http://schemas.microsoft.com/office/drawing/2014/main" xmlns="" val="20000"/>
                    </a:ext>
                  </a:extLst>
                </a:gridCol>
              </a:tblGrid>
              <a:tr h="326777">
                <a:tc>
                  <a:txBody>
                    <a:bodyPr/>
                    <a:lstStyle/>
                    <a:p>
                      <a:pPr marR="297815" algn="r">
                        <a:lnSpc>
                          <a:spcPts val="2145"/>
                        </a:lnSpc>
                      </a:pPr>
                      <a:r>
                        <a:rPr sz="1600" b="1" spc="-10" dirty="0">
                          <a:latin typeface="Calibri"/>
                          <a:cs typeface="Calibri"/>
                        </a:rPr>
                        <a:t>Cancaner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65286">
                <a:tc>
                  <a:txBody>
                    <a:bodyPr/>
                    <a:lstStyle/>
                    <a:p>
                      <a:pPr>
                        <a:lnSpc>
                          <a:spcPct val="100000"/>
                        </a:lnSpc>
                      </a:pPr>
                      <a:endParaRPr sz="3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24592">
                <a:tc>
                  <a:txBody>
                    <a:bodyPr/>
                    <a:lstStyle/>
                    <a:p>
                      <a:pPr marR="318135" algn="r">
                        <a:lnSpc>
                          <a:spcPts val="1560"/>
                        </a:lnSpc>
                      </a:pPr>
                      <a:r>
                        <a:rPr sz="1600" dirty="0">
                          <a:latin typeface="Calibri"/>
                          <a:cs typeface="Calibri"/>
                        </a:rPr>
                        <a:t>+</a:t>
                      </a:r>
                      <a:r>
                        <a:rPr sz="1600" spc="-35" dirty="0">
                          <a:latin typeface="Calibri"/>
                          <a:cs typeface="Calibri"/>
                        </a:rPr>
                        <a:t> </a:t>
                      </a:r>
                      <a:r>
                        <a:rPr sz="1600" spc="-10" dirty="0">
                          <a:latin typeface="Calibri"/>
                          <a:cs typeface="Calibri"/>
                        </a:rPr>
                        <a:t>cancane()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8" name="object 8"/>
          <p:cNvGraphicFramePr>
            <a:graphicFrameLocks noGrp="1"/>
          </p:cNvGraphicFramePr>
          <p:nvPr>
            <p:extLst>
              <p:ext uri="{D42A27DB-BD31-4B8C-83A1-F6EECF244321}">
                <p14:modId xmlns:p14="http://schemas.microsoft.com/office/powerpoint/2010/main" val="4261766073"/>
              </p:ext>
            </p:extLst>
          </p:nvPr>
        </p:nvGraphicFramePr>
        <p:xfrm>
          <a:off x="2138320" y="5749678"/>
          <a:ext cx="1352598" cy="616655"/>
        </p:xfrm>
        <a:graphic>
          <a:graphicData uri="http://schemas.openxmlformats.org/drawingml/2006/table">
            <a:tbl>
              <a:tblPr firstRow="1" bandRow="1">
                <a:tableStyleId>{2D5ABB26-0587-4C30-8999-92F81FD0307C}</a:tableStyleId>
              </a:tblPr>
              <a:tblGrid>
                <a:gridCol w="1352598">
                  <a:extLst>
                    <a:ext uri="{9D8B030D-6E8A-4147-A177-3AD203B41FA5}">
                      <a16:colId xmlns:a16="http://schemas.microsoft.com/office/drawing/2014/main" xmlns="" val="20000"/>
                    </a:ext>
                  </a:extLst>
                </a:gridCol>
              </a:tblGrid>
              <a:tr h="326777">
                <a:tc>
                  <a:txBody>
                    <a:bodyPr/>
                    <a:lstStyle/>
                    <a:p>
                      <a:pPr marL="376555">
                        <a:lnSpc>
                          <a:spcPts val="2145"/>
                        </a:lnSpc>
                      </a:pPr>
                      <a:r>
                        <a:rPr sz="1600" b="1" spc="-5" dirty="0">
                          <a:latin typeface="Calibri"/>
                          <a:cs typeface="Calibri"/>
                        </a:rPr>
                        <a:t>Couiner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65286">
                <a:tc>
                  <a:txBody>
                    <a:bodyPr/>
                    <a:lstStyle/>
                    <a:p>
                      <a:pPr>
                        <a:lnSpc>
                          <a:spcPct val="100000"/>
                        </a:lnSpc>
                      </a:pPr>
                      <a:endParaRPr sz="3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24592">
                <a:tc>
                  <a:txBody>
                    <a:bodyPr/>
                    <a:lstStyle/>
                    <a:p>
                      <a:pPr marL="99695">
                        <a:lnSpc>
                          <a:spcPts val="1560"/>
                        </a:lnSpc>
                      </a:pPr>
                      <a:r>
                        <a:rPr sz="1600" dirty="0">
                          <a:latin typeface="Calibri"/>
                          <a:cs typeface="Calibri"/>
                        </a:rPr>
                        <a:t>+</a:t>
                      </a:r>
                      <a:r>
                        <a:rPr sz="1600" spc="-35" dirty="0">
                          <a:latin typeface="Calibri"/>
                          <a:cs typeface="Calibri"/>
                        </a:rPr>
                        <a:t> </a:t>
                      </a:r>
                      <a:r>
                        <a:rPr sz="1600" spc="-10" dirty="0">
                          <a:latin typeface="Calibri"/>
                          <a:cs typeface="Calibri"/>
                        </a:rPr>
                        <a:t>cancane()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9" name="object 9"/>
          <p:cNvGrpSpPr/>
          <p:nvPr/>
        </p:nvGrpSpPr>
        <p:grpSpPr>
          <a:xfrm>
            <a:off x="1378329" y="5244177"/>
            <a:ext cx="1453366" cy="522843"/>
            <a:chOff x="1162596" y="5916251"/>
            <a:chExt cx="1602740" cy="576580"/>
          </a:xfrm>
        </p:grpSpPr>
        <p:sp>
          <p:nvSpPr>
            <p:cNvPr id="10" name="object 10"/>
            <p:cNvSpPr/>
            <p:nvPr/>
          </p:nvSpPr>
          <p:spPr>
            <a:xfrm>
              <a:off x="1171803" y="6017762"/>
              <a:ext cx="1056005" cy="466090"/>
            </a:xfrm>
            <a:custGeom>
              <a:avLst/>
              <a:gdLst/>
              <a:ahLst/>
              <a:cxnLst/>
              <a:rect l="l" t="t" r="r" b="b"/>
              <a:pathLst>
                <a:path w="1056005" h="466089">
                  <a:moveTo>
                    <a:pt x="0" y="465480"/>
                  </a:moveTo>
                  <a:lnTo>
                    <a:pt x="32397" y="451078"/>
                  </a:lnTo>
                </a:path>
                <a:path w="1056005" h="466089">
                  <a:moveTo>
                    <a:pt x="64795" y="437045"/>
                  </a:moveTo>
                  <a:lnTo>
                    <a:pt x="97193" y="422643"/>
                  </a:lnTo>
                </a:path>
                <a:path w="1056005" h="466089">
                  <a:moveTo>
                    <a:pt x="129959" y="408241"/>
                  </a:moveTo>
                  <a:lnTo>
                    <a:pt x="162356" y="393839"/>
                  </a:lnTo>
                </a:path>
                <a:path w="1056005" h="466089">
                  <a:moveTo>
                    <a:pt x="194754" y="379806"/>
                  </a:moveTo>
                  <a:lnTo>
                    <a:pt x="227152" y="365404"/>
                  </a:lnTo>
                </a:path>
                <a:path w="1056005" h="466089">
                  <a:moveTo>
                    <a:pt x="259562" y="351002"/>
                  </a:moveTo>
                  <a:lnTo>
                    <a:pt x="291960" y="336600"/>
                  </a:lnTo>
                </a:path>
                <a:path w="1056005" h="466089">
                  <a:moveTo>
                    <a:pt x="324358" y="322567"/>
                  </a:moveTo>
                  <a:lnTo>
                    <a:pt x="356755" y="308165"/>
                  </a:lnTo>
                </a:path>
                <a:path w="1056005" h="466089">
                  <a:moveTo>
                    <a:pt x="389521" y="293763"/>
                  </a:moveTo>
                  <a:lnTo>
                    <a:pt x="421919" y="279361"/>
                  </a:lnTo>
                </a:path>
                <a:path w="1056005" h="466089">
                  <a:moveTo>
                    <a:pt x="454317" y="265328"/>
                  </a:moveTo>
                  <a:lnTo>
                    <a:pt x="486714" y="250926"/>
                  </a:lnTo>
                </a:path>
                <a:path w="1056005" h="466089">
                  <a:moveTo>
                    <a:pt x="519112" y="236524"/>
                  </a:moveTo>
                  <a:lnTo>
                    <a:pt x="551510" y="222123"/>
                  </a:lnTo>
                </a:path>
                <a:path w="1056005" h="466089">
                  <a:moveTo>
                    <a:pt x="583920" y="208089"/>
                  </a:moveTo>
                  <a:lnTo>
                    <a:pt x="616318" y="193687"/>
                  </a:lnTo>
                </a:path>
                <a:path w="1056005" h="466089">
                  <a:moveTo>
                    <a:pt x="649071" y="179285"/>
                  </a:moveTo>
                  <a:lnTo>
                    <a:pt x="681482" y="164884"/>
                  </a:lnTo>
                </a:path>
                <a:path w="1056005" h="466089">
                  <a:moveTo>
                    <a:pt x="713879" y="150850"/>
                  </a:moveTo>
                  <a:lnTo>
                    <a:pt x="746277" y="136448"/>
                  </a:lnTo>
                </a:path>
                <a:path w="1056005" h="466089">
                  <a:moveTo>
                    <a:pt x="778675" y="122047"/>
                  </a:moveTo>
                  <a:lnTo>
                    <a:pt x="811072" y="107645"/>
                  </a:lnTo>
                </a:path>
                <a:path w="1056005" h="466089">
                  <a:moveTo>
                    <a:pt x="843470" y="93599"/>
                  </a:moveTo>
                  <a:lnTo>
                    <a:pt x="875880" y="79209"/>
                  </a:lnTo>
                </a:path>
                <a:path w="1056005" h="466089">
                  <a:moveTo>
                    <a:pt x="908634" y="64808"/>
                  </a:moveTo>
                  <a:lnTo>
                    <a:pt x="941031" y="50406"/>
                  </a:lnTo>
                </a:path>
                <a:path w="1056005" h="466089">
                  <a:moveTo>
                    <a:pt x="973442" y="36360"/>
                  </a:moveTo>
                  <a:lnTo>
                    <a:pt x="1005839" y="21971"/>
                  </a:lnTo>
                </a:path>
                <a:path w="1056005" h="466089">
                  <a:moveTo>
                    <a:pt x="1038237" y="7569"/>
                  </a:moveTo>
                  <a:lnTo>
                    <a:pt x="1055877" y="0"/>
                  </a:lnTo>
                </a:path>
              </a:pathLst>
            </a:custGeom>
            <a:ln w="17999">
              <a:solidFill>
                <a:srgbClr val="000000"/>
              </a:solidFill>
            </a:ln>
          </p:spPr>
          <p:txBody>
            <a:bodyPr wrap="square" lIns="0" tIns="0" rIns="0" bIns="0" rtlCol="0"/>
            <a:lstStyle/>
            <a:p>
              <a:endParaRPr sz="1632"/>
            </a:p>
          </p:txBody>
        </p:sp>
        <p:sp>
          <p:nvSpPr>
            <p:cNvPr id="11" name="object 11"/>
            <p:cNvSpPr/>
            <p:nvPr/>
          </p:nvSpPr>
          <p:spPr>
            <a:xfrm>
              <a:off x="2165756" y="5916251"/>
              <a:ext cx="263525" cy="215900"/>
            </a:xfrm>
            <a:custGeom>
              <a:avLst/>
              <a:gdLst/>
              <a:ahLst/>
              <a:cxnLst/>
              <a:rect l="l" t="t" r="r" b="b"/>
              <a:pathLst>
                <a:path w="263525" h="215900">
                  <a:moveTo>
                    <a:pt x="0" y="0"/>
                  </a:moveTo>
                  <a:lnTo>
                    <a:pt x="95046" y="215633"/>
                  </a:lnTo>
                  <a:lnTo>
                    <a:pt x="119486" y="186118"/>
                  </a:lnTo>
                  <a:lnTo>
                    <a:pt x="99009" y="186118"/>
                  </a:lnTo>
                  <a:lnTo>
                    <a:pt x="24485" y="16916"/>
                  </a:lnTo>
                  <a:lnTo>
                    <a:pt x="259593" y="16916"/>
                  </a:lnTo>
                  <a:lnTo>
                    <a:pt x="263169" y="12598"/>
                  </a:lnTo>
                  <a:lnTo>
                    <a:pt x="0" y="0"/>
                  </a:lnTo>
                  <a:close/>
                </a:path>
                <a:path w="263525" h="215900">
                  <a:moveTo>
                    <a:pt x="259593" y="16916"/>
                  </a:moveTo>
                  <a:lnTo>
                    <a:pt x="24485" y="16916"/>
                  </a:lnTo>
                  <a:lnTo>
                    <a:pt x="231127" y="26631"/>
                  </a:lnTo>
                  <a:lnTo>
                    <a:pt x="99009" y="186118"/>
                  </a:lnTo>
                  <a:lnTo>
                    <a:pt x="119486" y="186118"/>
                  </a:lnTo>
                  <a:lnTo>
                    <a:pt x="259593" y="16916"/>
                  </a:lnTo>
                  <a:close/>
                </a:path>
              </a:pathLst>
            </a:custGeom>
            <a:solidFill>
              <a:srgbClr val="000000"/>
            </a:solidFill>
          </p:spPr>
          <p:txBody>
            <a:bodyPr wrap="square" lIns="0" tIns="0" rIns="0" bIns="0" rtlCol="0"/>
            <a:lstStyle/>
            <a:p>
              <a:endParaRPr sz="1632"/>
            </a:p>
          </p:txBody>
        </p:sp>
        <p:pic>
          <p:nvPicPr>
            <p:cNvPr id="12" name="object 12"/>
            <p:cNvPicPr/>
            <p:nvPr/>
          </p:nvPicPr>
          <p:blipFill>
            <a:blip r:embed="rId2" cstate="print"/>
            <a:stretch>
              <a:fillRect/>
            </a:stretch>
          </p:blipFill>
          <p:spPr>
            <a:xfrm>
              <a:off x="2548805" y="6138366"/>
              <a:ext cx="215992" cy="353876"/>
            </a:xfrm>
            <a:prstGeom prst="rect">
              <a:avLst/>
            </a:prstGeom>
          </p:spPr>
        </p:pic>
        <p:sp>
          <p:nvSpPr>
            <p:cNvPr id="13" name="object 13"/>
            <p:cNvSpPr/>
            <p:nvPr/>
          </p:nvSpPr>
          <p:spPr>
            <a:xfrm>
              <a:off x="2428925" y="5928850"/>
              <a:ext cx="221615" cy="263525"/>
            </a:xfrm>
            <a:custGeom>
              <a:avLst/>
              <a:gdLst/>
              <a:ahLst/>
              <a:cxnLst/>
              <a:rect l="l" t="t" r="r" b="b"/>
              <a:pathLst>
                <a:path w="221614" h="263525">
                  <a:moveTo>
                    <a:pt x="0" y="0"/>
                  </a:moveTo>
                  <a:lnTo>
                    <a:pt x="18351" y="263156"/>
                  </a:lnTo>
                  <a:lnTo>
                    <a:pt x="63482" y="236512"/>
                  </a:lnTo>
                  <a:lnTo>
                    <a:pt x="32029" y="236512"/>
                  </a:lnTo>
                  <a:lnTo>
                    <a:pt x="17995" y="30238"/>
                  </a:lnTo>
                  <a:lnTo>
                    <a:pt x="46724" y="30238"/>
                  </a:lnTo>
                  <a:lnTo>
                    <a:pt x="0" y="0"/>
                  </a:lnTo>
                  <a:close/>
                </a:path>
                <a:path w="221614" h="263525">
                  <a:moveTo>
                    <a:pt x="46724" y="30238"/>
                  </a:moveTo>
                  <a:lnTo>
                    <a:pt x="17995" y="30238"/>
                  </a:lnTo>
                  <a:lnTo>
                    <a:pt x="191516" y="142557"/>
                  </a:lnTo>
                  <a:lnTo>
                    <a:pt x="32029" y="236512"/>
                  </a:lnTo>
                  <a:lnTo>
                    <a:pt x="63482" y="236512"/>
                  </a:lnTo>
                  <a:lnTo>
                    <a:pt x="221399" y="143281"/>
                  </a:lnTo>
                  <a:lnTo>
                    <a:pt x="46724" y="30238"/>
                  </a:lnTo>
                  <a:close/>
                </a:path>
              </a:pathLst>
            </a:custGeom>
            <a:solidFill>
              <a:srgbClr val="000000"/>
            </a:solidFill>
          </p:spPr>
          <p:txBody>
            <a:bodyPr wrap="square" lIns="0" tIns="0" rIns="0" bIns="0" rtlCol="0"/>
            <a:lstStyle/>
            <a:p>
              <a:endParaRPr sz="1632"/>
            </a:p>
          </p:txBody>
        </p:sp>
      </p:grpSp>
      <p:graphicFrame>
        <p:nvGraphicFramePr>
          <p:cNvPr id="14" name="object 14"/>
          <p:cNvGraphicFramePr>
            <a:graphicFrameLocks noGrp="1"/>
          </p:cNvGraphicFramePr>
          <p:nvPr>
            <p:extLst>
              <p:ext uri="{D42A27DB-BD31-4B8C-83A1-F6EECF244321}">
                <p14:modId xmlns:p14="http://schemas.microsoft.com/office/powerpoint/2010/main" val="2737292745"/>
              </p:ext>
            </p:extLst>
          </p:nvPr>
        </p:nvGraphicFramePr>
        <p:xfrm>
          <a:off x="3574043" y="5749678"/>
          <a:ext cx="1353174" cy="616655"/>
        </p:xfrm>
        <a:graphic>
          <a:graphicData uri="http://schemas.openxmlformats.org/drawingml/2006/table">
            <a:tbl>
              <a:tblPr firstRow="1" bandRow="1">
                <a:tableStyleId>{2D5ABB26-0587-4C30-8999-92F81FD0307C}</a:tableStyleId>
              </a:tblPr>
              <a:tblGrid>
                <a:gridCol w="1353174">
                  <a:extLst>
                    <a:ext uri="{9D8B030D-6E8A-4147-A177-3AD203B41FA5}">
                      <a16:colId xmlns:a16="http://schemas.microsoft.com/office/drawing/2014/main" xmlns="" val="20000"/>
                    </a:ext>
                  </a:extLst>
                </a:gridCol>
              </a:tblGrid>
              <a:tr h="326777">
                <a:tc>
                  <a:txBody>
                    <a:bodyPr/>
                    <a:lstStyle/>
                    <a:p>
                      <a:pPr marL="488315">
                        <a:lnSpc>
                          <a:spcPts val="2145"/>
                        </a:lnSpc>
                      </a:pPr>
                      <a:r>
                        <a:rPr sz="1600" b="1" spc="-10" dirty="0">
                          <a:latin typeface="Calibri"/>
                          <a:cs typeface="Calibri"/>
                        </a:rPr>
                        <a:t>Muet</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65286">
                <a:tc>
                  <a:txBody>
                    <a:bodyPr/>
                    <a:lstStyle/>
                    <a:p>
                      <a:pPr>
                        <a:lnSpc>
                          <a:spcPct val="100000"/>
                        </a:lnSpc>
                      </a:pPr>
                      <a:endParaRPr sz="3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24592">
                <a:tc>
                  <a:txBody>
                    <a:bodyPr/>
                    <a:lstStyle/>
                    <a:p>
                      <a:pPr marL="98425">
                        <a:lnSpc>
                          <a:spcPts val="1560"/>
                        </a:lnSpc>
                      </a:pPr>
                      <a:r>
                        <a:rPr sz="1600" dirty="0">
                          <a:latin typeface="Calibri"/>
                          <a:cs typeface="Calibri"/>
                        </a:rPr>
                        <a:t>+</a:t>
                      </a:r>
                      <a:r>
                        <a:rPr sz="1600" spc="-30" dirty="0">
                          <a:latin typeface="Calibri"/>
                          <a:cs typeface="Calibri"/>
                        </a:rPr>
                        <a:t> </a:t>
                      </a:r>
                      <a:r>
                        <a:rPr sz="1600" spc="-10" dirty="0">
                          <a:latin typeface="Calibri"/>
                          <a:cs typeface="Calibri"/>
                        </a:rPr>
                        <a:t>cancane()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15" name="object 15"/>
          <p:cNvGrpSpPr/>
          <p:nvPr/>
        </p:nvGrpSpPr>
        <p:grpSpPr>
          <a:xfrm>
            <a:off x="2526638" y="5212507"/>
            <a:ext cx="1740700" cy="554513"/>
            <a:chOff x="2428925" y="5881326"/>
            <a:chExt cx="1919605" cy="611505"/>
          </a:xfrm>
        </p:grpSpPr>
        <p:sp>
          <p:nvSpPr>
            <p:cNvPr id="16" name="object 16"/>
            <p:cNvSpPr/>
            <p:nvPr/>
          </p:nvSpPr>
          <p:spPr>
            <a:xfrm>
              <a:off x="2670835" y="5999042"/>
              <a:ext cx="1668780" cy="484505"/>
            </a:xfrm>
            <a:custGeom>
              <a:avLst/>
              <a:gdLst/>
              <a:ahLst/>
              <a:cxnLst/>
              <a:rect l="l" t="t" r="r" b="b"/>
              <a:pathLst>
                <a:path w="1668779" h="484504">
                  <a:moveTo>
                    <a:pt x="1668602" y="484200"/>
                  </a:moveTo>
                  <a:lnTo>
                    <a:pt x="1634401" y="474484"/>
                  </a:lnTo>
                </a:path>
                <a:path w="1668779" h="484504">
                  <a:moveTo>
                    <a:pt x="1600568" y="464400"/>
                  </a:moveTo>
                  <a:lnTo>
                    <a:pt x="1566367" y="454685"/>
                  </a:lnTo>
                </a:path>
                <a:path w="1668779" h="484504">
                  <a:moveTo>
                    <a:pt x="1532521" y="444601"/>
                  </a:moveTo>
                  <a:lnTo>
                    <a:pt x="1498320" y="434886"/>
                  </a:lnTo>
                </a:path>
                <a:path w="1668779" h="484504">
                  <a:moveTo>
                    <a:pt x="1464119" y="424802"/>
                  </a:moveTo>
                  <a:lnTo>
                    <a:pt x="1430286" y="415086"/>
                  </a:lnTo>
                </a:path>
                <a:path w="1668779" h="484504">
                  <a:moveTo>
                    <a:pt x="1396085" y="405002"/>
                  </a:moveTo>
                  <a:lnTo>
                    <a:pt x="1362240" y="395287"/>
                  </a:lnTo>
                </a:path>
                <a:path w="1668779" h="484504">
                  <a:moveTo>
                    <a:pt x="1328039" y="385203"/>
                  </a:moveTo>
                  <a:lnTo>
                    <a:pt x="1293850" y="375488"/>
                  </a:lnTo>
                </a:path>
                <a:path w="1668779" h="484504">
                  <a:moveTo>
                    <a:pt x="1260005" y="365759"/>
                  </a:moveTo>
                  <a:lnTo>
                    <a:pt x="1225804" y="355688"/>
                  </a:lnTo>
                </a:path>
                <a:path w="1668779" h="484504">
                  <a:moveTo>
                    <a:pt x="1191958" y="345960"/>
                  </a:moveTo>
                  <a:lnTo>
                    <a:pt x="1157770" y="335889"/>
                  </a:lnTo>
                </a:path>
                <a:path w="1668779" h="484504">
                  <a:moveTo>
                    <a:pt x="1123569" y="326161"/>
                  </a:moveTo>
                  <a:lnTo>
                    <a:pt x="1089723" y="316090"/>
                  </a:lnTo>
                </a:path>
                <a:path w="1668779" h="484504">
                  <a:moveTo>
                    <a:pt x="1055522" y="306362"/>
                  </a:moveTo>
                  <a:lnTo>
                    <a:pt x="1021689" y="296278"/>
                  </a:lnTo>
                </a:path>
                <a:path w="1668779" h="484504">
                  <a:moveTo>
                    <a:pt x="987488" y="286562"/>
                  </a:moveTo>
                  <a:lnTo>
                    <a:pt x="953287" y="276847"/>
                  </a:lnTo>
                </a:path>
                <a:path w="1668779" h="484504">
                  <a:moveTo>
                    <a:pt x="919441" y="266763"/>
                  </a:moveTo>
                  <a:lnTo>
                    <a:pt x="885240" y="257047"/>
                  </a:lnTo>
                </a:path>
                <a:path w="1668779" h="484504">
                  <a:moveTo>
                    <a:pt x="851407" y="246964"/>
                  </a:moveTo>
                  <a:lnTo>
                    <a:pt x="817206" y="237248"/>
                  </a:lnTo>
                </a:path>
                <a:path w="1668779" h="484504">
                  <a:moveTo>
                    <a:pt x="783005" y="227164"/>
                  </a:moveTo>
                  <a:lnTo>
                    <a:pt x="749160" y="217449"/>
                  </a:lnTo>
                </a:path>
                <a:path w="1668779" h="484504">
                  <a:moveTo>
                    <a:pt x="714959" y="207365"/>
                  </a:moveTo>
                  <a:lnTo>
                    <a:pt x="681126" y="197650"/>
                  </a:lnTo>
                </a:path>
                <a:path w="1668779" h="484504">
                  <a:moveTo>
                    <a:pt x="646925" y="187566"/>
                  </a:moveTo>
                  <a:lnTo>
                    <a:pt x="612724" y="177850"/>
                  </a:lnTo>
                </a:path>
                <a:path w="1668779" h="484504">
                  <a:moveTo>
                    <a:pt x="578878" y="168122"/>
                  </a:moveTo>
                  <a:lnTo>
                    <a:pt x="544690" y="158038"/>
                  </a:lnTo>
                </a:path>
                <a:path w="1668779" h="484504">
                  <a:moveTo>
                    <a:pt x="510844" y="148323"/>
                  </a:moveTo>
                  <a:lnTo>
                    <a:pt x="476643" y="138239"/>
                  </a:lnTo>
                </a:path>
                <a:path w="1668779" h="484504">
                  <a:moveTo>
                    <a:pt x="442442" y="128523"/>
                  </a:moveTo>
                  <a:lnTo>
                    <a:pt x="408609" y="118440"/>
                  </a:lnTo>
                </a:path>
                <a:path w="1668779" h="484504">
                  <a:moveTo>
                    <a:pt x="374408" y="108724"/>
                  </a:moveTo>
                  <a:lnTo>
                    <a:pt x="340563" y="98640"/>
                  </a:lnTo>
                </a:path>
                <a:path w="1668779" h="484504">
                  <a:moveTo>
                    <a:pt x="306362" y="88925"/>
                  </a:moveTo>
                  <a:lnTo>
                    <a:pt x="272161" y="79209"/>
                  </a:lnTo>
                </a:path>
                <a:path w="1668779" h="484504">
                  <a:moveTo>
                    <a:pt x="238328" y="69126"/>
                  </a:moveTo>
                  <a:lnTo>
                    <a:pt x="204127" y="59410"/>
                  </a:lnTo>
                </a:path>
                <a:path w="1668779" h="484504">
                  <a:moveTo>
                    <a:pt x="170281" y="49326"/>
                  </a:moveTo>
                  <a:lnTo>
                    <a:pt x="136080" y="39598"/>
                  </a:lnTo>
                </a:path>
                <a:path w="1668779" h="484504">
                  <a:moveTo>
                    <a:pt x="102247" y="29527"/>
                  </a:moveTo>
                  <a:lnTo>
                    <a:pt x="68046" y="19799"/>
                  </a:lnTo>
                </a:path>
                <a:path w="1668779" h="484504">
                  <a:moveTo>
                    <a:pt x="33845" y="9728"/>
                  </a:moveTo>
                  <a:lnTo>
                    <a:pt x="0" y="0"/>
                  </a:lnTo>
                </a:path>
              </a:pathLst>
            </a:custGeom>
            <a:ln w="17999">
              <a:solidFill>
                <a:srgbClr val="000000"/>
              </a:solidFill>
            </a:ln>
          </p:spPr>
          <p:txBody>
            <a:bodyPr wrap="square" lIns="0" tIns="0" rIns="0" bIns="0" rtlCol="0"/>
            <a:lstStyle/>
            <a:p>
              <a:endParaRPr sz="1632"/>
            </a:p>
          </p:txBody>
        </p:sp>
        <p:sp>
          <p:nvSpPr>
            <p:cNvPr id="17" name="object 17"/>
            <p:cNvSpPr/>
            <p:nvPr/>
          </p:nvSpPr>
          <p:spPr>
            <a:xfrm>
              <a:off x="2428925" y="5881326"/>
              <a:ext cx="259715" cy="226695"/>
            </a:xfrm>
            <a:custGeom>
              <a:avLst/>
              <a:gdLst/>
              <a:ahLst/>
              <a:cxnLst/>
              <a:rect l="l" t="t" r="r" b="b"/>
              <a:pathLst>
                <a:path w="259714" h="226695">
                  <a:moveTo>
                    <a:pt x="259194" y="0"/>
                  </a:moveTo>
                  <a:lnTo>
                    <a:pt x="0" y="47523"/>
                  </a:lnTo>
                  <a:lnTo>
                    <a:pt x="193675" y="226440"/>
                  </a:lnTo>
                  <a:lnTo>
                    <a:pt x="202009" y="197637"/>
                  </a:lnTo>
                  <a:lnTo>
                    <a:pt x="185750" y="197637"/>
                  </a:lnTo>
                  <a:lnTo>
                    <a:pt x="33832" y="57238"/>
                  </a:lnTo>
                  <a:lnTo>
                    <a:pt x="237236" y="20154"/>
                  </a:lnTo>
                  <a:lnTo>
                    <a:pt x="253362" y="20154"/>
                  </a:lnTo>
                  <a:lnTo>
                    <a:pt x="259194" y="0"/>
                  </a:lnTo>
                  <a:close/>
                </a:path>
                <a:path w="259714" h="226695">
                  <a:moveTo>
                    <a:pt x="253362" y="20154"/>
                  </a:moveTo>
                  <a:lnTo>
                    <a:pt x="237236" y="20154"/>
                  </a:lnTo>
                  <a:lnTo>
                    <a:pt x="185750" y="197637"/>
                  </a:lnTo>
                  <a:lnTo>
                    <a:pt x="202009" y="197637"/>
                  </a:lnTo>
                  <a:lnTo>
                    <a:pt x="253362" y="20154"/>
                  </a:lnTo>
                  <a:close/>
                </a:path>
              </a:pathLst>
            </a:custGeom>
            <a:solidFill>
              <a:srgbClr val="000000"/>
            </a:solidFill>
          </p:spPr>
          <p:txBody>
            <a:bodyPr wrap="square" lIns="0" tIns="0" rIns="0" bIns="0" rtlCol="0"/>
            <a:lstStyle/>
            <a:p>
              <a:endParaRPr sz="1632"/>
            </a:p>
          </p:txBody>
        </p:sp>
      </p:grpSp>
      <p:graphicFrame>
        <p:nvGraphicFramePr>
          <p:cNvPr id="18" name="object 18"/>
          <p:cNvGraphicFramePr>
            <a:graphicFrameLocks noGrp="1"/>
          </p:cNvGraphicFramePr>
          <p:nvPr>
            <p:extLst>
              <p:ext uri="{D42A27DB-BD31-4B8C-83A1-F6EECF244321}">
                <p14:modId xmlns:p14="http://schemas.microsoft.com/office/powerpoint/2010/main" val="716770816"/>
              </p:ext>
            </p:extLst>
          </p:nvPr>
        </p:nvGraphicFramePr>
        <p:xfrm>
          <a:off x="6150370" y="4377618"/>
          <a:ext cx="2155865" cy="908146"/>
        </p:xfrm>
        <a:graphic>
          <a:graphicData uri="http://schemas.openxmlformats.org/drawingml/2006/table">
            <a:tbl>
              <a:tblPr firstRow="1" bandRow="1">
                <a:tableStyleId>{2D5ABB26-0587-4C30-8999-92F81FD0307C}</a:tableStyleId>
              </a:tblPr>
              <a:tblGrid>
                <a:gridCol w="2155865">
                  <a:extLst>
                    <a:ext uri="{9D8B030D-6E8A-4147-A177-3AD203B41FA5}">
                      <a16:colId xmlns:a16="http://schemas.microsoft.com/office/drawing/2014/main" xmlns="" val="20000"/>
                    </a:ext>
                  </a:extLst>
                </a:gridCol>
              </a:tblGrid>
              <a:tr h="444624">
                <a:tc>
                  <a:txBody>
                    <a:bodyPr/>
                    <a:lstStyle/>
                    <a:p>
                      <a:pPr marL="311785" marR="306070" indent="226695">
                        <a:lnSpc>
                          <a:spcPts val="1810"/>
                        </a:lnSpc>
                        <a:spcBef>
                          <a:spcPts val="140"/>
                        </a:spcBef>
                      </a:pPr>
                      <a:r>
                        <a:rPr sz="1600" b="1" spc="-10" dirty="0">
                          <a:latin typeface="Calibri"/>
                          <a:cs typeface="Calibri"/>
                        </a:rPr>
                        <a:t>&lt;&lt;interface&gt;&gt; </a:t>
                      </a:r>
                      <a:r>
                        <a:rPr sz="1600" b="1" spc="-5" dirty="0">
                          <a:latin typeface="Calibri"/>
                          <a:cs typeface="Calibri"/>
                        </a:rPr>
                        <a:t> </a:t>
                      </a:r>
                      <a:r>
                        <a:rPr sz="1600" b="1" spc="-15" dirty="0">
                          <a:latin typeface="Calibri"/>
                          <a:cs typeface="Calibri"/>
                        </a:rPr>
                        <a:t>C</a:t>
                      </a:r>
                      <a:r>
                        <a:rPr sz="1600" b="1" dirty="0">
                          <a:latin typeface="Calibri"/>
                          <a:cs typeface="Calibri"/>
                        </a:rPr>
                        <a:t>om</a:t>
                      </a:r>
                      <a:r>
                        <a:rPr sz="1600" b="1" spc="-10" dirty="0">
                          <a:latin typeface="Calibri"/>
                          <a:cs typeface="Calibri"/>
                        </a:rPr>
                        <a:t>p</a:t>
                      </a:r>
                      <a:r>
                        <a:rPr sz="1600" b="1" dirty="0">
                          <a:latin typeface="Calibri"/>
                          <a:cs typeface="Calibri"/>
                        </a:rPr>
                        <a:t>o</a:t>
                      </a:r>
                      <a:r>
                        <a:rPr sz="1600" b="1" spc="-5" dirty="0">
                          <a:latin typeface="Calibri"/>
                          <a:cs typeface="Calibri"/>
                        </a:rPr>
                        <a:t>r</a:t>
                      </a:r>
                      <a:r>
                        <a:rPr sz="1600" b="1" spc="-25" dirty="0">
                          <a:latin typeface="Calibri"/>
                          <a:cs typeface="Calibri"/>
                        </a:rPr>
                        <a:t>t</a:t>
                      </a:r>
                      <a:r>
                        <a:rPr sz="1600" b="1" dirty="0">
                          <a:latin typeface="Calibri"/>
                          <a:cs typeface="Calibri"/>
                        </a:rPr>
                        <a:t>em</a:t>
                      </a:r>
                      <a:r>
                        <a:rPr sz="1600" b="1" spc="-10" dirty="0">
                          <a:latin typeface="Calibri"/>
                          <a:cs typeface="Calibri"/>
                        </a:rPr>
                        <a:t>e</a:t>
                      </a:r>
                      <a:r>
                        <a:rPr sz="1600" b="1" spc="-20" dirty="0">
                          <a:latin typeface="Calibri"/>
                          <a:cs typeface="Calibri"/>
                        </a:rPr>
                        <a:t>n</a:t>
                      </a:r>
                      <a:r>
                        <a:rPr sz="1600" b="1" dirty="0">
                          <a:latin typeface="Calibri"/>
                          <a:cs typeface="Calibri"/>
                        </a:rPr>
                        <a:t>t</a:t>
                      </a:r>
                      <a:r>
                        <a:rPr sz="1600" b="1" spc="-90" dirty="0">
                          <a:latin typeface="Calibri"/>
                          <a:cs typeface="Calibri"/>
                        </a:rPr>
                        <a:t>V</a:t>
                      </a:r>
                      <a:r>
                        <a:rPr sz="1600" b="1" dirty="0">
                          <a:latin typeface="Calibri"/>
                          <a:cs typeface="Calibri"/>
                        </a:rPr>
                        <a:t>ol</a:t>
                      </a:r>
                      <a:endParaRPr sz="1600">
                        <a:latin typeface="Calibri"/>
                        <a:cs typeface="Calibri"/>
                      </a:endParaRPr>
                    </a:p>
                  </a:txBody>
                  <a:tcPr marL="0" marR="0" marT="16123"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336888">
                <a:tc>
                  <a:txBody>
                    <a:bodyPr/>
                    <a:lstStyle/>
                    <a:p>
                      <a:pPr marL="98425">
                        <a:lnSpc>
                          <a:spcPts val="2060"/>
                        </a:lnSpc>
                      </a:pPr>
                      <a:r>
                        <a:rPr sz="1600" dirty="0">
                          <a:latin typeface="Calibri"/>
                          <a:cs typeface="Calibri"/>
                        </a:rPr>
                        <a:t>+</a:t>
                      </a:r>
                      <a:r>
                        <a:rPr sz="1600" spc="-45" dirty="0">
                          <a:latin typeface="Calibri"/>
                          <a:cs typeface="Calibri"/>
                        </a:rPr>
                        <a:t> </a:t>
                      </a:r>
                      <a:r>
                        <a:rPr sz="1600" spc="-10" dirty="0">
                          <a:latin typeface="Calibri"/>
                          <a:cs typeface="Calibri"/>
                        </a:rPr>
                        <a:t>vole()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9" name="object 19"/>
          <p:cNvGraphicFramePr>
            <a:graphicFrameLocks noGrp="1"/>
          </p:cNvGraphicFramePr>
          <p:nvPr>
            <p:extLst>
              <p:ext uri="{D42A27DB-BD31-4B8C-83A1-F6EECF244321}">
                <p14:modId xmlns:p14="http://schemas.microsoft.com/office/powerpoint/2010/main" val="3336997961"/>
              </p:ext>
            </p:extLst>
          </p:nvPr>
        </p:nvGraphicFramePr>
        <p:xfrm>
          <a:off x="5778219" y="5759467"/>
          <a:ext cx="1476398" cy="616667"/>
        </p:xfrm>
        <a:graphic>
          <a:graphicData uri="http://schemas.openxmlformats.org/drawingml/2006/table">
            <a:tbl>
              <a:tblPr firstRow="1" bandRow="1">
                <a:tableStyleId>{2D5ABB26-0587-4C30-8999-92F81FD0307C}</a:tableStyleId>
              </a:tblPr>
              <a:tblGrid>
                <a:gridCol w="1476398">
                  <a:extLst>
                    <a:ext uri="{9D8B030D-6E8A-4147-A177-3AD203B41FA5}">
                      <a16:colId xmlns:a16="http://schemas.microsoft.com/office/drawing/2014/main" xmlns="" val="20000"/>
                    </a:ext>
                  </a:extLst>
                </a:gridCol>
              </a:tblGrid>
              <a:tr h="326777">
                <a:tc>
                  <a:txBody>
                    <a:bodyPr/>
                    <a:lstStyle/>
                    <a:p>
                      <a:pPr marL="154305">
                        <a:lnSpc>
                          <a:spcPts val="2135"/>
                        </a:lnSpc>
                      </a:pPr>
                      <a:r>
                        <a:rPr sz="1600" b="1" spc="-15" dirty="0">
                          <a:latin typeface="Calibri"/>
                          <a:cs typeface="Calibri"/>
                        </a:rPr>
                        <a:t>VolerAvecAile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65286">
                <a:tc>
                  <a:txBody>
                    <a:bodyPr/>
                    <a:lstStyle/>
                    <a:p>
                      <a:pPr>
                        <a:lnSpc>
                          <a:spcPct val="100000"/>
                        </a:lnSpc>
                      </a:pPr>
                      <a:endParaRPr sz="3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24604">
                <a:tc>
                  <a:txBody>
                    <a:bodyPr/>
                    <a:lstStyle/>
                    <a:p>
                      <a:pPr marL="98425">
                        <a:lnSpc>
                          <a:spcPts val="1555"/>
                        </a:lnSpc>
                      </a:pPr>
                      <a:r>
                        <a:rPr sz="1600" dirty="0">
                          <a:latin typeface="Calibri"/>
                          <a:cs typeface="Calibri"/>
                        </a:rPr>
                        <a:t>+</a:t>
                      </a:r>
                      <a:r>
                        <a:rPr sz="1600" spc="-40" dirty="0">
                          <a:latin typeface="Calibri"/>
                          <a:cs typeface="Calibri"/>
                        </a:rPr>
                        <a:t> </a:t>
                      </a:r>
                      <a:r>
                        <a:rPr sz="1600" spc="-10" dirty="0">
                          <a:latin typeface="Calibri"/>
                          <a:cs typeface="Calibri"/>
                        </a:rPr>
                        <a:t>vole()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20" name="object 20"/>
          <p:cNvGraphicFramePr>
            <a:graphicFrameLocks noGrp="1"/>
          </p:cNvGraphicFramePr>
          <p:nvPr>
            <p:extLst>
              <p:ext uri="{D42A27DB-BD31-4B8C-83A1-F6EECF244321}">
                <p14:modId xmlns:p14="http://schemas.microsoft.com/office/powerpoint/2010/main" val="3984376897"/>
              </p:ext>
            </p:extLst>
          </p:nvPr>
        </p:nvGraphicFramePr>
        <p:xfrm>
          <a:off x="7345172" y="5759467"/>
          <a:ext cx="1476398" cy="616667"/>
        </p:xfrm>
        <a:graphic>
          <a:graphicData uri="http://schemas.openxmlformats.org/drawingml/2006/table">
            <a:tbl>
              <a:tblPr firstRow="1" bandRow="1">
                <a:tableStyleId>{2D5ABB26-0587-4C30-8999-92F81FD0307C}</a:tableStyleId>
              </a:tblPr>
              <a:tblGrid>
                <a:gridCol w="1476398">
                  <a:extLst>
                    <a:ext uri="{9D8B030D-6E8A-4147-A177-3AD203B41FA5}">
                      <a16:colId xmlns:a16="http://schemas.microsoft.com/office/drawing/2014/main" xmlns="" val="20000"/>
                    </a:ext>
                  </a:extLst>
                </a:gridCol>
              </a:tblGrid>
              <a:tr h="326777">
                <a:tc>
                  <a:txBody>
                    <a:bodyPr/>
                    <a:lstStyle/>
                    <a:p>
                      <a:pPr marL="402590">
                        <a:lnSpc>
                          <a:spcPts val="2135"/>
                        </a:lnSpc>
                      </a:pPr>
                      <a:r>
                        <a:rPr sz="1600" b="1" spc="-20" dirty="0">
                          <a:latin typeface="Calibri"/>
                          <a:cs typeface="Calibri"/>
                        </a:rPr>
                        <a:t>PasVoler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65286">
                <a:tc>
                  <a:txBody>
                    <a:bodyPr/>
                    <a:lstStyle/>
                    <a:p>
                      <a:pPr>
                        <a:lnSpc>
                          <a:spcPct val="100000"/>
                        </a:lnSpc>
                      </a:pPr>
                      <a:endParaRPr sz="3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24604">
                <a:tc>
                  <a:txBody>
                    <a:bodyPr/>
                    <a:lstStyle/>
                    <a:p>
                      <a:pPr marL="99060">
                        <a:lnSpc>
                          <a:spcPts val="1555"/>
                        </a:lnSpc>
                      </a:pPr>
                      <a:r>
                        <a:rPr sz="1600" dirty="0">
                          <a:latin typeface="Calibri"/>
                          <a:cs typeface="Calibri"/>
                        </a:rPr>
                        <a:t>+</a:t>
                      </a:r>
                      <a:r>
                        <a:rPr sz="1600" spc="-45" dirty="0">
                          <a:latin typeface="Calibri"/>
                          <a:cs typeface="Calibri"/>
                        </a:rPr>
                        <a:t> </a:t>
                      </a:r>
                      <a:r>
                        <a:rPr sz="1600" spc="-10" dirty="0">
                          <a:latin typeface="Calibri"/>
                          <a:cs typeface="Calibri"/>
                        </a:rPr>
                        <a:t>vole()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21" name="object 21"/>
          <p:cNvGrpSpPr/>
          <p:nvPr/>
        </p:nvGrpSpPr>
        <p:grpSpPr>
          <a:xfrm>
            <a:off x="6516490" y="5265389"/>
            <a:ext cx="1583501" cy="511327"/>
            <a:chOff x="6828845" y="5939644"/>
            <a:chExt cx="1746250" cy="563880"/>
          </a:xfrm>
        </p:grpSpPr>
        <p:sp>
          <p:nvSpPr>
            <p:cNvPr id="22" name="object 22"/>
            <p:cNvSpPr/>
            <p:nvPr/>
          </p:nvSpPr>
          <p:spPr>
            <a:xfrm>
              <a:off x="6837845" y="6066721"/>
              <a:ext cx="605790" cy="427355"/>
            </a:xfrm>
            <a:custGeom>
              <a:avLst/>
              <a:gdLst/>
              <a:ahLst/>
              <a:cxnLst/>
              <a:rect l="l" t="t" r="r" b="b"/>
              <a:pathLst>
                <a:path w="605790" h="427354">
                  <a:moveTo>
                    <a:pt x="0" y="427329"/>
                  </a:moveTo>
                  <a:lnTo>
                    <a:pt x="28790" y="406806"/>
                  </a:lnTo>
                </a:path>
                <a:path w="605790" h="427354">
                  <a:moveTo>
                    <a:pt x="57950" y="386283"/>
                  </a:moveTo>
                  <a:lnTo>
                    <a:pt x="86753" y="366128"/>
                  </a:lnTo>
                </a:path>
                <a:path w="605790" h="427354">
                  <a:moveTo>
                    <a:pt x="115912" y="345605"/>
                  </a:moveTo>
                  <a:lnTo>
                    <a:pt x="144716" y="325081"/>
                  </a:lnTo>
                </a:path>
                <a:path w="605790" h="427354">
                  <a:moveTo>
                    <a:pt x="173875" y="304571"/>
                  </a:moveTo>
                  <a:lnTo>
                    <a:pt x="202679" y="284048"/>
                  </a:lnTo>
                </a:path>
                <a:path w="605790" h="427354">
                  <a:moveTo>
                    <a:pt x="231838" y="263525"/>
                  </a:moveTo>
                  <a:lnTo>
                    <a:pt x="260629" y="243370"/>
                  </a:lnTo>
                </a:path>
                <a:path w="605790" h="427354">
                  <a:moveTo>
                    <a:pt x="289788" y="222846"/>
                  </a:moveTo>
                  <a:lnTo>
                    <a:pt x="318592" y="202323"/>
                  </a:lnTo>
                </a:path>
                <a:path w="605790" h="427354">
                  <a:moveTo>
                    <a:pt x="347751" y="181800"/>
                  </a:moveTo>
                  <a:lnTo>
                    <a:pt x="376554" y="161290"/>
                  </a:lnTo>
                </a:path>
                <a:path w="605790" h="427354">
                  <a:moveTo>
                    <a:pt x="405358" y="141122"/>
                  </a:moveTo>
                  <a:lnTo>
                    <a:pt x="434517" y="120611"/>
                  </a:lnTo>
                </a:path>
                <a:path w="605790" h="427354">
                  <a:moveTo>
                    <a:pt x="463308" y="100088"/>
                  </a:moveTo>
                  <a:lnTo>
                    <a:pt x="492480" y="79565"/>
                  </a:lnTo>
                </a:path>
                <a:path w="605790" h="427354">
                  <a:moveTo>
                    <a:pt x="521271" y="59042"/>
                  </a:moveTo>
                  <a:lnTo>
                    <a:pt x="550430" y="38887"/>
                  </a:lnTo>
                </a:path>
                <a:path w="605790" h="427354">
                  <a:moveTo>
                    <a:pt x="579234" y="18364"/>
                  </a:moveTo>
                  <a:lnTo>
                    <a:pt x="605510" y="0"/>
                  </a:lnTo>
                </a:path>
              </a:pathLst>
            </a:custGeom>
            <a:ln w="17999">
              <a:solidFill>
                <a:srgbClr val="000000"/>
              </a:solidFill>
            </a:ln>
          </p:spPr>
          <p:txBody>
            <a:bodyPr wrap="square" lIns="0" tIns="0" rIns="0" bIns="0" rtlCol="0"/>
            <a:lstStyle/>
            <a:p>
              <a:endParaRPr sz="1632"/>
            </a:p>
          </p:txBody>
        </p:sp>
        <p:sp>
          <p:nvSpPr>
            <p:cNvPr id="23" name="object 23"/>
            <p:cNvSpPr/>
            <p:nvPr/>
          </p:nvSpPr>
          <p:spPr>
            <a:xfrm>
              <a:off x="7362355" y="5939644"/>
              <a:ext cx="260985" cy="232410"/>
            </a:xfrm>
            <a:custGeom>
              <a:avLst/>
              <a:gdLst/>
              <a:ahLst/>
              <a:cxnLst/>
              <a:rect l="l" t="t" r="r" b="b"/>
              <a:pathLst>
                <a:path w="260984" h="232410">
                  <a:moveTo>
                    <a:pt x="260642" y="0"/>
                  </a:moveTo>
                  <a:lnTo>
                    <a:pt x="0" y="39598"/>
                  </a:lnTo>
                  <a:lnTo>
                    <a:pt x="136080" y="232206"/>
                  </a:lnTo>
                  <a:lnTo>
                    <a:pt x="151919" y="202679"/>
                  </a:lnTo>
                  <a:lnTo>
                    <a:pt x="134289" y="202679"/>
                  </a:lnTo>
                  <a:lnTo>
                    <a:pt x="27724" y="51485"/>
                  </a:lnTo>
                  <a:lnTo>
                    <a:pt x="231851" y="20167"/>
                  </a:lnTo>
                  <a:lnTo>
                    <a:pt x="249823" y="20167"/>
                  </a:lnTo>
                  <a:lnTo>
                    <a:pt x="260642" y="0"/>
                  </a:lnTo>
                  <a:close/>
                </a:path>
                <a:path w="260984" h="232410">
                  <a:moveTo>
                    <a:pt x="249823" y="20167"/>
                  </a:moveTo>
                  <a:lnTo>
                    <a:pt x="231851" y="20167"/>
                  </a:lnTo>
                  <a:lnTo>
                    <a:pt x="134289" y="202679"/>
                  </a:lnTo>
                  <a:lnTo>
                    <a:pt x="151919" y="202679"/>
                  </a:lnTo>
                  <a:lnTo>
                    <a:pt x="249823" y="20167"/>
                  </a:lnTo>
                  <a:close/>
                </a:path>
              </a:pathLst>
            </a:custGeom>
            <a:solidFill>
              <a:srgbClr val="000000"/>
            </a:solidFill>
          </p:spPr>
          <p:txBody>
            <a:bodyPr wrap="square" lIns="0" tIns="0" rIns="0" bIns="0" rtlCol="0"/>
            <a:lstStyle/>
            <a:p>
              <a:endParaRPr sz="1632"/>
            </a:p>
          </p:txBody>
        </p:sp>
        <p:sp>
          <p:nvSpPr>
            <p:cNvPr id="24" name="object 24"/>
            <p:cNvSpPr/>
            <p:nvPr/>
          </p:nvSpPr>
          <p:spPr>
            <a:xfrm>
              <a:off x="7812722" y="6051252"/>
              <a:ext cx="753745" cy="443230"/>
            </a:xfrm>
            <a:custGeom>
              <a:avLst/>
              <a:gdLst/>
              <a:ahLst/>
              <a:cxnLst/>
              <a:rect l="l" t="t" r="r" b="b"/>
              <a:pathLst>
                <a:path w="753745" h="443229">
                  <a:moveTo>
                    <a:pt x="753122" y="442798"/>
                  </a:moveTo>
                  <a:lnTo>
                    <a:pt x="722515" y="424789"/>
                  </a:lnTo>
                </a:path>
                <a:path w="753745" h="443229">
                  <a:moveTo>
                    <a:pt x="691921" y="406793"/>
                  </a:moveTo>
                  <a:lnTo>
                    <a:pt x="661314" y="388797"/>
                  </a:lnTo>
                </a:path>
                <a:path w="753745" h="443229">
                  <a:moveTo>
                    <a:pt x="630720" y="370789"/>
                  </a:moveTo>
                  <a:lnTo>
                    <a:pt x="600113" y="352793"/>
                  </a:lnTo>
                </a:path>
                <a:path w="753745" h="443229">
                  <a:moveTo>
                    <a:pt x="569874" y="334797"/>
                  </a:moveTo>
                  <a:lnTo>
                    <a:pt x="539280" y="317157"/>
                  </a:lnTo>
                </a:path>
                <a:path w="753745" h="443229">
                  <a:moveTo>
                    <a:pt x="508673" y="299148"/>
                  </a:moveTo>
                  <a:lnTo>
                    <a:pt x="478078" y="281152"/>
                  </a:lnTo>
                </a:path>
                <a:path w="753745" h="443229">
                  <a:moveTo>
                    <a:pt x="447471" y="263156"/>
                  </a:moveTo>
                  <a:lnTo>
                    <a:pt x="416877" y="245160"/>
                  </a:lnTo>
                </a:path>
                <a:path w="753745" h="443229">
                  <a:moveTo>
                    <a:pt x="386283" y="227152"/>
                  </a:moveTo>
                  <a:lnTo>
                    <a:pt x="355676" y="209156"/>
                  </a:lnTo>
                </a:path>
                <a:path w="753745" h="443229">
                  <a:moveTo>
                    <a:pt x="325081" y="191160"/>
                  </a:moveTo>
                  <a:lnTo>
                    <a:pt x="294474" y="173151"/>
                  </a:lnTo>
                </a:path>
                <a:path w="753745" h="443229">
                  <a:moveTo>
                    <a:pt x="263880" y="155155"/>
                  </a:moveTo>
                  <a:lnTo>
                    <a:pt x="233641" y="137159"/>
                  </a:lnTo>
                </a:path>
                <a:path w="753745" h="443229">
                  <a:moveTo>
                    <a:pt x="203034" y="119151"/>
                  </a:moveTo>
                  <a:lnTo>
                    <a:pt x="172440" y="101155"/>
                  </a:lnTo>
                </a:path>
                <a:path w="753745" h="443229">
                  <a:moveTo>
                    <a:pt x="141833" y="83159"/>
                  </a:moveTo>
                  <a:lnTo>
                    <a:pt x="111239" y="65519"/>
                  </a:lnTo>
                </a:path>
                <a:path w="753745" h="443229">
                  <a:moveTo>
                    <a:pt x="80632" y="47510"/>
                  </a:moveTo>
                  <a:lnTo>
                    <a:pt x="50038" y="29514"/>
                  </a:lnTo>
                </a:path>
                <a:path w="753745" h="443229">
                  <a:moveTo>
                    <a:pt x="19443" y="11518"/>
                  </a:moveTo>
                  <a:lnTo>
                    <a:pt x="0" y="0"/>
                  </a:lnTo>
                </a:path>
              </a:pathLst>
            </a:custGeom>
            <a:ln w="17999">
              <a:solidFill>
                <a:srgbClr val="000000"/>
              </a:solidFill>
            </a:ln>
          </p:spPr>
          <p:txBody>
            <a:bodyPr wrap="square" lIns="0" tIns="0" rIns="0" bIns="0" rtlCol="0"/>
            <a:lstStyle/>
            <a:p>
              <a:endParaRPr sz="1632"/>
            </a:p>
          </p:txBody>
        </p:sp>
        <p:sp>
          <p:nvSpPr>
            <p:cNvPr id="25" name="object 25"/>
            <p:cNvSpPr/>
            <p:nvPr/>
          </p:nvSpPr>
          <p:spPr>
            <a:xfrm>
              <a:off x="7622997" y="5939644"/>
              <a:ext cx="263525" cy="221615"/>
            </a:xfrm>
            <a:custGeom>
              <a:avLst/>
              <a:gdLst/>
              <a:ahLst/>
              <a:cxnLst/>
              <a:rect l="l" t="t" r="r" b="b"/>
              <a:pathLst>
                <a:path w="263525" h="221614">
                  <a:moveTo>
                    <a:pt x="0" y="0"/>
                  </a:moveTo>
                  <a:lnTo>
                    <a:pt x="143637" y="221043"/>
                  </a:lnTo>
                  <a:lnTo>
                    <a:pt x="161228" y="191160"/>
                  </a:lnTo>
                  <a:lnTo>
                    <a:pt x="142925" y="191160"/>
                  </a:lnTo>
                  <a:lnTo>
                    <a:pt x="30238" y="17640"/>
                  </a:lnTo>
                  <a:lnTo>
                    <a:pt x="257774" y="17640"/>
                  </a:lnTo>
                  <a:lnTo>
                    <a:pt x="0" y="0"/>
                  </a:lnTo>
                  <a:close/>
                </a:path>
                <a:path w="263525" h="221614">
                  <a:moveTo>
                    <a:pt x="257774" y="17640"/>
                  </a:moveTo>
                  <a:lnTo>
                    <a:pt x="30238" y="17640"/>
                  </a:lnTo>
                  <a:lnTo>
                    <a:pt x="236524" y="31686"/>
                  </a:lnTo>
                  <a:lnTo>
                    <a:pt x="142925" y="191160"/>
                  </a:lnTo>
                  <a:lnTo>
                    <a:pt x="161228" y="191160"/>
                  </a:lnTo>
                  <a:lnTo>
                    <a:pt x="263156" y="18008"/>
                  </a:lnTo>
                  <a:lnTo>
                    <a:pt x="257774" y="17640"/>
                  </a:lnTo>
                  <a:close/>
                </a:path>
              </a:pathLst>
            </a:custGeom>
            <a:solidFill>
              <a:srgbClr val="000000"/>
            </a:solidFill>
          </p:spPr>
          <p:txBody>
            <a:bodyPr wrap="square" lIns="0" tIns="0" rIns="0" bIns="0" rtlCol="0"/>
            <a:lstStyle/>
            <a:p>
              <a:endParaRPr sz="1632"/>
            </a:p>
          </p:txBody>
        </p:sp>
      </p:grpSp>
      <p:sp>
        <p:nvSpPr>
          <p:cNvPr id="26" name="object 26"/>
          <p:cNvSpPr txBox="1"/>
          <p:nvPr/>
        </p:nvSpPr>
        <p:spPr>
          <a:xfrm>
            <a:off x="2098898" y="3891602"/>
            <a:ext cx="811328" cy="262787"/>
          </a:xfrm>
          <a:prstGeom prst="rect">
            <a:avLst/>
          </a:prstGeom>
        </p:spPr>
        <p:txBody>
          <a:bodyPr vert="horz" wrap="square" lIns="0" tIns="11516" rIns="0" bIns="0" rtlCol="0">
            <a:spAutoFit/>
          </a:bodyPr>
          <a:lstStyle/>
          <a:p>
            <a:pPr marL="11516">
              <a:spcBef>
                <a:spcPts val="91"/>
              </a:spcBef>
            </a:pPr>
            <a:r>
              <a:rPr sz="1632" spc="-5" dirty="0">
                <a:latin typeface="Calibri"/>
                <a:cs typeface="Calibri"/>
              </a:rPr>
              <a:t>Ca</a:t>
            </a:r>
            <a:r>
              <a:rPr sz="1632" dirty="0">
                <a:latin typeface="Calibri"/>
                <a:cs typeface="Calibri"/>
              </a:rPr>
              <a:t>n</a:t>
            </a:r>
            <a:r>
              <a:rPr sz="1632" spc="-23" dirty="0">
                <a:latin typeface="Calibri"/>
                <a:cs typeface="Calibri"/>
              </a:rPr>
              <a:t>c</a:t>
            </a:r>
            <a:r>
              <a:rPr sz="1632" spc="5" dirty="0">
                <a:latin typeface="Calibri"/>
                <a:cs typeface="Calibri"/>
              </a:rPr>
              <a:t>a</a:t>
            </a:r>
            <a:r>
              <a:rPr sz="1632" dirty="0">
                <a:latin typeface="Calibri"/>
                <a:cs typeface="Calibri"/>
              </a:rPr>
              <a:t>n</a:t>
            </a:r>
            <a:r>
              <a:rPr sz="1632" spc="-9" dirty="0">
                <a:latin typeface="Calibri"/>
                <a:cs typeface="Calibri"/>
              </a:rPr>
              <a:t>e</a:t>
            </a:r>
            <a:r>
              <a:rPr sz="1632" dirty="0">
                <a:latin typeface="Calibri"/>
                <a:cs typeface="Calibri"/>
              </a:rPr>
              <a:t>r</a:t>
            </a:r>
            <a:endParaRPr sz="1632">
              <a:latin typeface="Calibri"/>
              <a:cs typeface="Calibri"/>
            </a:endParaRPr>
          </a:p>
        </p:txBody>
      </p:sp>
      <p:sp>
        <p:nvSpPr>
          <p:cNvPr id="27" name="object 27"/>
          <p:cNvSpPr txBox="1"/>
          <p:nvPr/>
        </p:nvSpPr>
        <p:spPr>
          <a:xfrm>
            <a:off x="6767428" y="3891602"/>
            <a:ext cx="463534" cy="262787"/>
          </a:xfrm>
          <a:prstGeom prst="rect">
            <a:avLst/>
          </a:prstGeom>
        </p:spPr>
        <p:txBody>
          <a:bodyPr vert="horz" wrap="square" lIns="0" tIns="11516" rIns="0" bIns="0" rtlCol="0">
            <a:spAutoFit/>
          </a:bodyPr>
          <a:lstStyle/>
          <a:p>
            <a:pPr marL="11516">
              <a:spcBef>
                <a:spcPts val="91"/>
              </a:spcBef>
            </a:pPr>
            <a:r>
              <a:rPr sz="1632" spc="-68" dirty="0">
                <a:latin typeface="Calibri"/>
                <a:cs typeface="Calibri"/>
              </a:rPr>
              <a:t>V</a:t>
            </a:r>
            <a:r>
              <a:rPr sz="1632" spc="-5" dirty="0">
                <a:latin typeface="Calibri"/>
                <a:cs typeface="Calibri"/>
              </a:rPr>
              <a:t>o</a:t>
            </a:r>
            <a:r>
              <a:rPr sz="1632" spc="-14" dirty="0">
                <a:latin typeface="Calibri"/>
                <a:cs typeface="Calibri"/>
              </a:rPr>
              <a:t>l</a:t>
            </a:r>
            <a:r>
              <a:rPr sz="1632" dirty="0">
                <a:latin typeface="Calibri"/>
                <a:cs typeface="Calibri"/>
              </a:rPr>
              <a:t>er</a:t>
            </a:r>
            <a:endParaRPr sz="1632">
              <a:latin typeface="Calibri"/>
              <a:cs typeface="Calibri"/>
            </a:endParaRPr>
          </a:p>
        </p:txBody>
      </p:sp>
      <p:graphicFrame>
        <p:nvGraphicFramePr>
          <p:cNvPr id="28" name="object 28"/>
          <p:cNvGraphicFramePr>
            <a:graphicFrameLocks noGrp="1"/>
          </p:cNvGraphicFramePr>
          <p:nvPr>
            <p:extLst>
              <p:ext uri="{D42A27DB-BD31-4B8C-83A1-F6EECF244321}">
                <p14:modId xmlns:p14="http://schemas.microsoft.com/office/powerpoint/2010/main" val="3554582772"/>
              </p:ext>
            </p:extLst>
          </p:nvPr>
        </p:nvGraphicFramePr>
        <p:xfrm>
          <a:off x="3203848" y="1588110"/>
          <a:ext cx="2340310" cy="1873138"/>
        </p:xfrm>
        <a:graphic>
          <a:graphicData uri="http://schemas.openxmlformats.org/drawingml/2006/table">
            <a:tbl>
              <a:tblPr firstRow="1" bandRow="1">
                <a:tableStyleId>{2D5ABB26-0587-4C30-8999-92F81FD0307C}</a:tableStyleId>
              </a:tblPr>
              <a:tblGrid>
                <a:gridCol w="2340310">
                  <a:extLst>
                    <a:ext uri="{9D8B030D-6E8A-4147-A177-3AD203B41FA5}">
                      <a16:colId xmlns:a16="http://schemas.microsoft.com/office/drawing/2014/main" xmlns="" val="20000"/>
                    </a:ext>
                  </a:extLst>
                </a:gridCol>
              </a:tblGrid>
              <a:tr h="444624">
                <a:tc>
                  <a:txBody>
                    <a:bodyPr/>
                    <a:lstStyle/>
                    <a:p>
                      <a:pPr marL="854710" marR="570865" indent="-278765">
                        <a:lnSpc>
                          <a:spcPts val="1810"/>
                        </a:lnSpc>
                        <a:spcBef>
                          <a:spcPts val="140"/>
                        </a:spcBef>
                      </a:pPr>
                      <a:r>
                        <a:rPr sz="1600" b="1" dirty="0">
                          <a:latin typeface="Calibri"/>
                          <a:cs typeface="Calibri"/>
                        </a:rPr>
                        <a:t>&lt;&lt;</a:t>
                      </a:r>
                      <a:r>
                        <a:rPr sz="1600" b="1" spc="-5" dirty="0">
                          <a:latin typeface="Calibri"/>
                          <a:cs typeface="Calibri"/>
                        </a:rPr>
                        <a:t>a</a:t>
                      </a:r>
                      <a:r>
                        <a:rPr sz="1600" b="1" spc="-10" dirty="0">
                          <a:latin typeface="Calibri"/>
                          <a:cs typeface="Calibri"/>
                        </a:rPr>
                        <a:t>b</a:t>
                      </a:r>
                      <a:r>
                        <a:rPr sz="1600" b="1" spc="-30" dirty="0">
                          <a:latin typeface="Calibri"/>
                          <a:cs typeface="Calibri"/>
                        </a:rPr>
                        <a:t>s</a:t>
                      </a:r>
                      <a:r>
                        <a:rPr sz="1600" b="1" dirty="0">
                          <a:latin typeface="Calibri"/>
                          <a:cs typeface="Calibri"/>
                        </a:rPr>
                        <a:t>t</a:t>
                      </a:r>
                      <a:r>
                        <a:rPr sz="1600" b="1" spc="-45" dirty="0">
                          <a:latin typeface="Calibri"/>
                          <a:cs typeface="Calibri"/>
                        </a:rPr>
                        <a:t>r</a:t>
                      </a:r>
                      <a:r>
                        <a:rPr sz="1600" b="1" spc="-5" dirty="0">
                          <a:latin typeface="Calibri"/>
                          <a:cs typeface="Calibri"/>
                        </a:rPr>
                        <a:t>act</a:t>
                      </a:r>
                      <a:r>
                        <a:rPr sz="1600" b="1" spc="10" dirty="0">
                          <a:latin typeface="Calibri"/>
                          <a:cs typeface="Calibri"/>
                        </a:rPr>
                        <a:t>&gt;</a:t>
                      </a:r>
                      <a:r>
                        <a:rPr sz="1600" b="1" dirty="0">
                          <a:latin typeface="Calibri"/>
                          <a:cs typeface="Calibri"/>
                        </a:rPr>
                        <a:t>&gt;  </a:t>
                      </a:r>
                      <a:r>
                        <a:rPr sz="1600" b="1" spc="-10" dirty="0">
                          <a:latin typeface="Calibri"/>
                          <a:cs typeface="Calibri"/>
                        </a:rPr>
                        <a:t>Canard</a:t>
                      </a:r>
                      <a:endParaRPr sz="1600">
                        <a:latin typeface="Calibri"/>
                        <a:cs typeface="Calibri"/>
                      </a:endParaRPr>
                    </a:p>
                  </a:txBody>
                  <a:tcPr marL="0" marR="0" marT="16123"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301880">
                <a:tc>
                  <a:txBody>
                    <a:bodyPr/>
                    <a:lstStyle/>
                    <a:p>
                      <a:pPr marL="96520">
                        <a:lnSpc>
                          <a:spcPts val="2060"/>
                        </a:lnSpc>
                      </a:pPr>
                      <a:r>
                        <a:rPr sz="1600" dirty="0">
                          <a:latin typeface="Calibri"/>
                          <a:cs typeface="Calibri"/>
                        </a:rPr>
                        <a:t>+</a:t>
                      </a:r>
                      <a:r>
                        <a:rPr sz="1600" spc="-35" dirty="0">
                          <a:latin typeface="Calibri"/>
                          <a:cs typeface="Calibri"/>
                        </a:rPr>
                        <a:t> </a:t>
                      </a:r>
                      <a:r>
                        <a:rPr sz="1600" spc="-10" dirty="0">
                          <a:latin typeface="Calibri"/>
                          <a:cs typeface="Calibri"/>
                        </a:rPr>
                        <a:t>cancane()</a:t>
                      </a:r>
                      <a:endParaRPr sz="1600" dirty="0">
                        <a:latin typeface="Calibri"/>
                        <a:cs typeface="Calibri"/>
                      </a:endParaRPr>
                    </a:p>
                    <a:p>
                      <a:pPr marL="96520">
                        <a:lnSpc>
                          <a:spcPct val="100000"/>
                        </a:lnSpc>
                        <a:spcBef>
                          <a:spcPts val="660"/>
                        </a:spcBef>
                      </a:pPr>
                      <a:r>
                        <a:rPr sz="1600" dirty="0">
                          <a:latin typeface="Calibri"/>
                          <a:cs typeface="Calibri"/>
                        </a:rPr>
                        <a:t>+</a:t>
                      </a:r>
                      <a:r>
                        <a:rPr sz="1600" spc="-50" dirty="0">
                          <a:latin typeface="Calibri"/>
                          <a:cs typeface="Calibri"/>
                        </a:rPr>
                        <a:t> </a:t>
                      </a:r>
                      <a:r>
                        <a:rPr sz="1600" spc="-5" dirty="0">
                          <a:latin typeface="Calibri"/>
                          <a:cs typeface="Calibri"/>
                        </a:rPr>
                        <a:t>nage()</a:t>
                      </a:r>
                      <a:endParaRPr sz="1600" dirty="0">
                        <a:latin typeface="Calibri"/>
                        <a:cs typeface="Calibri"/>
                      </a:endParaRPr>
                    </a:p>
                    <a:p>
                      <a:pPr marL="96520">
                        <a:lnSpc>
                          <a:spcPct val="100000"/>
                        </a:lnSpc>
                        <a:spcBef>
                          <a:spcPts val="660"/>
                        </a:spcBef>
                      </a:pPr>
                      <a:r>
                        <a:rPr sz="1600" dirty="0">
                          <a:latin typeface="Calibri"/>
                          <a:cs typeface="Calibri"/>
                        </a:rPr>
                        <a:t>+</a:t>
                      </a:r>
                      <a:r>
                        <a:rPr sz="1600" spc="-25" dirty="0">
                          <a:latin typeface="Calibri"/>
                          <a:cs typeface="Calibri"/>
                        </a:rPr>
                        <a:t> </a:t>
                      </a:r>
                      <a:r>
                        <a:rPr sz="1600" spc="-10" dirty="0">
                          <a:latin typeface="Calibri"/>
                          <a:cs typeface="Calibri"/>
                        </a:rPr>
                        <a:t>&lt;&lt;abstract&gt;&gt; </a:t>
                      </a:r>
                      <a:r>
                        <a:rPr sz="1600" spc="-15" dirty="0">
                          <a:latin typeface="Calibri"/>
                          <a:cs typeface="Calibri"/>
                        </a:rPr>
                        <a:t>affiche()</a:t>
                      </a:r>
                      <a:endParaRPr sz="1600" dirty="0">
                        <a:latin typeface="Calibri"/>
                        <a:cs typeface="Calibri"/>
                      </a:endParaRPr>
                    </a:p>
                    <a:p>
                      <a:pPr marL="96520">
                        <a:lnSpc>
                          <a:spcPct val="100000"/>
                        </a:lnSpc>
                        <a:spcBef>
                          <a:spcPts val="660"/>
                        </a:spcBef>
                      </a:pPr>
                      <a:r>
                        <a:rPr sz="1600" dirty="0">
                          <a:latin typeface="Calibri"/>
                          <a:cs typeface="Calibri"/>
                        </a:rPr>
                        <a:t>+</a:t>
                      </a:r>
                      <a:r>
                        <a:rPr sz="1600" spc="-45" dirty="0">
                          <a:latin typeface="Calibri"/>
                          <a:cs typeface="Calibri"/>
                        </a:rPr>
                        <a:t> </a:t>
                      </a:r>
                      <a:r>
                        <a:rPr sz="1600" spc="-10" dirty="0">
                          <a:latin typeface="Calibri"/>
                          <a:cs typeface="Calibri"/>
                        </a:rPr>
                        <a:t>vole()</a:t>
                      </a:r>
                      <a:endParaRPr sz="1600" dirty="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29" name="Espace réservé du pied de page 28"/>
          <p:cNvSpPr>
            <a:spLocks noGrp="1"/>
          </p:cNvSpPr>
          <p:nvPr>
            <p:ph type="ftr" sz="quarter" idx="11"/>
          </p:nvPr>
        </p:nvSpPr>
        <p:spPr>
          <a:xfrm>
            <a:off x="523362" y="6400800"/>
            <a:ext cx="3962400" cy="457200"/>
          </a:xfrm>
        </p:spPr>
        <p:txBody>
          <a:bodyPr/>
          <a:lstStyle/>
          <a:p>
            <a:r>
              <a:rPr lang="fr-FR"/>
              <a:t>Hafidi Imad-ENSAK-Cours  IAO</a:t>
            </a:r>
          </a:p>
        </p:txBody>
      </p:sp>
    </p:spTree>
    <p:extLst>
      <p:ext uri="{BB962C8B-B14F-4D97-AF65-F5344CB8AC3E}">
        <p14:creationId xmlns:p14="http://schemas.microsoft.com/office/powerpoint/2010/main" val="4528962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463558"/>
            <a:ext cx="9144000"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Jeu de simulation d’une mare aux canards</a:t>
            </a:r>
          </a:p>
        </p:txBody>
      </p:sp>
      <p:sp>
        <p:nvSpPr>
          <p:cNvPr id="5" name="object 5"/>
          <p:cNvSpPr txBox="1"/>
          <p:nvPr/>
        </p:nvSpPr>
        <p:spPr>
          <a:xfrm>
            <a:off x="467544" y="1710082"/>
            <a:ext cx="2824875" cy="350183"/>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41" dirty="0" err="1">
                <a:cs typeface="Calibri"/>
              </a:rPr>
              <a:t>R</a:t>
            </a:r>
            <a:r>
              <a:rPr sz="2200" spc="-5" dirty="0" err="1">
                <a:cs typeface="Calibri"/>
              </a:rPr>
              <a:t>e</a:t>
            </a:r>
            <a:r>
              <a:rPr sz="2200" dirty="0" err="1">
                <a:cs typeface="Calibri"/>
              </a:rPr>
              <a:t>lier</a:t>
            </a:r>
            <a:r>
              <a:rPr lang="fr-FR" sz="2200" dirty="0">
                <a:cs typeface="Calibri"/>
              </a:rPr>
              <a:t> : </a:t>
            </a:r>
            <a:endParaRPr sz="2200" dirty="0">
              <a:cs typeface="Calibri"/>
            </a:endParaRPr>
          </a:p>
        </p:txBody>
      </p:sp>
      <p:graphicFrame>
        <p:nvGraphicFramePr>
          <p:cNvPr id="6" name="object 6"/>
          <p:cNvGraphicFramePr>
            <a:graphicFrameLocks noGrp="1"/>
          </p:cNvGraphicFramePr>
          <p:nvPr>
            <p:extLst>
              <p:ext uri="{D42A27DB-BD31-4B8C-83A1-F6EECF244321}">
                <p14:modId xmlns:p14="http://schemas.microsoft.com/office/powerpoint/2010/main" val="1364015647"/>
              </p:ext>
            </p:extLst>
          </p:nvPr>
        </p:nvGraphicFramePr>
        <p:xfrm>
          <a:off x="1380479" y="2522223"/>
          <a:ext cx="2368573" cy="1530019"/>
        </p:xfrm>
        <a:graphic>
          <a:graphicData uri="http://schemas.openxmlformats.org/drawingml/2006/table">
            <a:tbl>
              <a:tblPr firstRow="1" bandRow="1">
                <a:tableStyleId>{2D5ABB26-0587-4C30-8999-92F81FD0307C}</a:tableStyleId>
              </a:tblPr>
              <a:tblGrid>
                <a:gridCol w="2368573">
                  <a:extLst>
                    <a:ext uri="{9D8B030D-6E8A-4147-A177-3AD203B41FA5}">
                      <a16:colId xmlns:a16="http://schemas.microsoft.com/office/drawing/2014/main" xmlns="" val="20000"/>
                    </a:ext>
                  </a:extLst>
                </a:gridCol>
              </a:tblGrid>
              <a:tr h="444946">
                <a:tc>
                  <a:txBody>
                    <a:bodyPr/>
                    <a:lstStyle/>
                    <a:p>
                      <a:pPr marL="854710" marR="570865" indent="-278765">
                        <a:lnSpc>
                          <a:spcPts val="1820"/>
                        </a:lnSpc>
                        <a:spcBef>
                          <a:spcPts val="120"/>
                        </a:spcBef>
                      </a:pPr>
                      <a:r>
                        <a:rPr sz="1600" b="1" dirty="0">
                          <a:latin typeface="Calibri"/>
                          <a:cs typeface="Calibri"/>
                        </a:rPr>
                        <a:t>&lt;&lt;</a:t>
                      </a:r>
                      <a:r>
                        <a:rPr sz="1600" b="1" spc="-5" dirty="0">
                          <a:latin typeface="Calibri"/>
                          <a:cs typeface="Calibri"/>
                        </a:rPr>
                        <a:t>a</a:t>
                      </a:r>
                      <a:r>
                        <a:rPr sz="1600" b="1" spc="-10" dirty="0">
                          <a:latin typeface="Calibri"/>
                          <a:cs typeface="Calibri"/>
                        </a:rPr>
                        <a:t>b</a:t>
                      </a:r>
                      <a:r>
                        <a:rPr sz="1600" b="1" spc="-30" dirty="0">
                          <a:latin typeface="Calibri"/>
                          <a:cs typeface="Calibri"/>
                        </a:rPr>
                        <a:t>s</a:t>
                      </a:r>
                      <a:r>
                        <a:rPr sz="1600" b="1" dirty="0">
                          <a:latin typeface="Calibri"/>
                          <a:cs typeface="Calibri"/>
                        </a:rPr>
                        <a:t>t</a:t>
                      </a:r>
                      <a:r>
                        <a:rPr sz="1600" b="1" spc="-45" dirty="0">
                          <a:latin typeface="Calibri"/>
                          <a:cs typeface="Calibri"/>
                        </a:rPr>
                        <a:t>r</a:t>
                      </a:r>
                      <a:r>
                        <a:rPr sz="1600" b="1" spc="-5" dirty="0">
                          <a:latin typeface="Calibri"/>
                          <a:cs typeface="Calibri"/>
                        </a:rPr>
                        <a:t>act</a:t>
                      </a:r>
                      <a:r>
                        <a:rPr sz="1600" b="1" spc="10" dirty="0">
                          <a:latin typeface="Calibri"/>
                          <a:cs typeface="Calibri"/>
                        </a:rPr>
                        <a:t>&gt;</a:t>
                      </a:r>
                      <a:r>
                        <a:rPr sz="1600" b="1" dirty="0">
                          <a:latin typeface="Calibri"/>
                          <a:cs typeface="Calibri"/>
                        </a:rPr>
                        <a:t>&gt;  </a:t>
                      </a:r>
                      <a:r>
                        <a:rPr sz="1600" b="1" spc="-10" dirty="0">
                          <a:latin typeface="Calibri"/>
                          <a:cs typeface="Calibri"/>
                        </a:rPr>
                        <a:t>Canard</a:t>
                      </a:r>
                      <a:endParaRPr sz="1600">
                        <a:latin typeface="Calibri"/>
                        <a:cs typeface="Calibri"/>
                      </a:endParaRPr>
                    </a:p>
                  </a:txBody>
                  <a:tcPr marL="0" marR="0" marT="1382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961064">
                <a:tc>
                  <a:txBody>
                    <a:bodyPr/>
                    <a:lstStyle/>
                    <a:p>
                      <a:pPr marL="96520">
                        <a:lnSpc>
                          <a:spcPts val="1889"/>
                        </a:lnSpc>
                      </a:pPr>
                      <a:r>
                        <a:rPr sz="1600" dirty="0">
                          <a:latin typeface="Calibri"/>
                          <a:cs typeface="Calibri"/>
                        </a:rPr>
                        <a:t>+</a:t>
                      </a:r>
                      <a:r>
                        <a:rPr sz="1600" spc="-45" dirty="0">
                          <a:latin typeface="Calibri"/>
                          <a:cs typeface="Calibri"/>
                        </a:rPr>
                        <a:t> </a:t>
                      </a:r>
                      <a:r>
                        <a:rPr sz="1600" spc="-10" dirty="0">
                          <a:latin typeface="Calibri"/>
                          <a:cs typeface="Calibri"/>
                        </a:rPr>
                        <a:t>vole()</a:t>
                      </a:r>
                      <a:endParaRPr sz="1600" dirty="0">
                        <a:latin typeface="Calibri"/>
                        <a:cs typeface="Calibri"/>
                      </a:endParaRPr>
                    </a:p>
                    <a:p>
                      <a:pPr marL="96520">
                        <a:lnSpc>
                          <a:spcPts val="1810"/>
                        </a:lnSpc>
                      </a:pPr>
                      <a:r>
                        <a:rPr sz="1600" dirty="0">
                          <a:latin typeface="Calibri"/>
                          <a:cs typeface="Calibri"/>
                        </a:rPr>
                        <a:t>+</a:t>
                      </a:r>
                      <a:r>
                        <a:rPr sz="1600" spc="-35" dirty="0">
                          <a:latin typeface="Calibri"/>
                          <a:cs typeface="Calibri"/>
                        </a:rPr>
                        <a:t> </a:t>
                      </a:r>
                      <a:r>
                        <a:rPr sz="1600" spc="-10" dirty="0">
                          <a:latin typeface="Calibri"/>
                          <a:cs typeface="Calibri"/>
                        </a:rPr>
                        <a:t>cancane()</a:t>
                      </a:r>
                      <a:endParaRPr sz="1600" dirty="0">
                        <a:latin typeface="Calibri"/>
                        <a:cs typeface="Calibri"/>
                      </a:endParaRPr>
                    </a:p>
                    <a:p>
                      <a:pPr marL="96520">
                        <a:lnSpc>
                          <a:spcPts val="1810"/>
                        </a:lnSpc>
                      </a:pPr>
                      <a:r>
                        <a:rPr sz="1600" dirty="0">
                          <a:latin typeface="Calibri"/>
                          <a:cs typeface="Calibri"/>
                        </a:rPr>
                        <a:t>+</a:t>
                      </a:r>
                      <a:r>
                        <a:rPr sz="1600" spc="-25" dirty="0">
                          <a:latin typeface="Calibri"/>
                          <a:cs typeface="Calibri"/>
                        </a:rPr>
                        <a:t> </a:t>
                      </a:r>
                      <a:r>
                        <a:rPr sz="1600" spc="-10" dirty="0">
                          <a:latin typeface="Calibri"/>
                          <a:cs typeface="Calibri"/>
                        </a:rPr>
                        <a:t>&lt;&lt;abstract&gt;&gt; </a:t>
                      </a:r>
                      <a:r>
                        <a:rPr sz="1600" spc="-15" dirty="0">
                          <a:latin typeface="Calibri"/>
                          <a:cs typeface="Calibri"/>
                        </a:rPr>
                        <a:t>affiche()</a:t>
                      </a:r>
                      <a:endParaRPr sz="1600" dirty="0">
                        <a:latin typeface="Calibri"/>
                        <a:cs typeface="Calibri"/>
                      </a:endParaRPr>
                    </a:p>
                    <a:p>
                      <a:pPr marL="96520">
                        <a:lnSpc>
                          <a:spcPts val="1985"/>
                        </a:lnSpc>
                      </a:pPr>
                      <a:r>
                        <a:rPr sz="1600" dirty="0">
                          <a:latin typeface="Calibri"/>
                          <a:cs typeface="Calibri"/>
                        </a:rPr>
                        <a:t>+</a:t>
                      </a:r>
                      <a:r>
                        <a:rPr sz="1600" spc="-50" dirty="0">
                          <a:latin typeface="Calibri"/>
                          <a:cs typeface="Calibri"/>
                        </a:rPr>
                        <a:t> </a:t>
                      </a:r>
                      <a:r>
                        <a:rPr sz="1600" spc="-5" dirty="0">
                          <a:latin typeface="Calibri"/>
                          <a:cs typeface="Calibri"/>
                        </a:rPr>
                        <a:t>nage()</a:t>
                      </a:r>
                      <a:endParaRPr sz="1600" dirty="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7" name="object 7"/>
          <p:cNvGraphicFramePr>
            <a:graphicFrameLocks noGrp="1"/>
          </p:cNvGraphicFramePr>
          <p:nvPr>
            <p:extLst>
              <p:ext uri="{D42A27DB-BD31-4B8C-83A1-F6EECF244321}">
                <p14:modId xmlns:p14="http://schemas.microsoft.com/office/powerpoint/2010/main" val="4082025475"/>
              </p:ext>
            </p:extLst>
          </p:nvPr>
        </p:nvGraphicFramePr>
        <p:xfrm>
          <a:off x="5660079" y="2237561"/>
          <a:ext cx="2345137" cy="935324"/>
        </p:xfrm>
        <a:graphic>
          <a:graphicData uri="http://schemas.openxmlformats.org/drawingml/2006/table">
            <a:tbl>
              <a:tblPr firstRow="1" bandRow="1">
                <a:tableStyleId>{2D5ABB26-0587-4C30-8999-92F81FD0307C}</a:tableStyleId>
              </a:tblPr>
              <a:tblGrid>
                <a:gridCol w="2345137">
                  <a:extLst>
                    <a:ext uri="{9D8B030D-6E8A-4147-A177-3AD203B41FA5}">
                      <a16:colId xmlns:a16="http://schemas.microsoft.com/office/drawing/2014/main" xmlns="" val="20000"/>
                    </a:ext>
                  </a:extLst>
                </a:gridCol>
              </a:tblGrid>
              <a:tr h="454091">
                <a:tc>
                  <a:txBody>
                    <a:bodyPr/>
                    <a:lstStyle/>
                    <a:p>
                      <a:pPr marL="353695" marR="346710" indent="225425">
                        <a:lnSpc>
                          <a:spcPts val="1810"/>
                        </a:lnSpc>
                        <a:spcBef>
                          <a:spcPts val="220"/>
                        </a:spcBef>
                      </a:pPr>
                      <a:r>
                        <a:rPr sz="1600" b="1" spc="-10" dirty="0">
                          <a:latin typeface="Calibri"/>
                          <a:cs typeface="Calibri"/>
                        </a:rPr>
                        <a:t>&lt;&lt;interface&gt;&gt; </a:t>
                      </a:r>
                      <a:r>
                        <a:rPr sz="1600" b="1" spc="-5" dirty="0">
                          <a:latin typeface="Calibri"/>
                          <a:cs typeface="Calibri"/>
                        </a:rPr>
                        <a:t> C</a:t>
                      </a:r>
                      <a:r>
                        <a:rPr sz="1600" b="1" dirty="0">
                          <a:latin typeface="Calibri"/>
                          <a:cs typeface="Calibri"/>
                        </a:rPr>
                        <a:t>o</a:t>
                      </a:r>
                      <a:r>
                        <a:rPr sz="1600" b="1" spc="-5" dirty="0">
                          <a:latin typeface="Calibri"/>
                          <a:cs typeface="Calibri"/>
                        </a:rPr>
                        <a:t>m</a:t>
                      </a:r>
                      <a:r>
                        <a:rPr sz="1600" b="1" spc="-10" dirty="0">
                          <a:latin typeface="Calibri"/>
                          <a:cs typeface="Calibri"/>
                        </a:rPr>
                        <a:t>p</a:t>
                      </a:r>
                      <a:r>
                        <a:rPr sz="1600" b="1" dirty="0">
                          <a:latin typeface="Calibri"/>
                          <a:cs typeface="Calibri"/>
                        </a:rPr>
                        <a:t>o</a:t>
                      </a:r>
                      <a:r>
                        <a:rPr sz="1600" b="1" spc="-5" dirty="0">
                          <a:latin typeface="Calibri"/>
                          <a:cs typeface="Calibri"/>
                        </a:rPr>
                        <a:t>r</a:t>
                      </a:r>
                      <a:r>
                        <a:rPr sz="1600" b="1" spc="-25" dirty="0">
                          <a:latin typeface="Calibri"/>
                          <a:cs typeface="Calibri"/>
                        </a:rPr>
                        <a:t>t</a:t>
                      </a:r>
                      <a:r>
                        <a:rPr sz="1600" b="1" dirty="0">
                          <a:latin typeface="Calibri"/>
                          <a:cs typeface="Calibri"/>
                        </a:rPr>
                        <a:t>eme</a:t>
                      </a:r>
                      <a:r>
                        <a:rPr sz="1600" b="1" spc="-20" dirty="0">
                          <a:latin typeface="Calibri"/>
                          <a:cs typeface="Calibri"/>
                        </a:rPr>
                        <a:t>n</a:t>
                      </a:r>
                      <a:r>
                        <a:rPr sz="1600" b="1" spc="-5" dirty="0">
                          <a:latin typeface="Calibri"/>
                          <a:cs typeface="Calibri"/>
                        </a:rPr>
                        <a:t>t</a:t>
                      </a:r>
                      <a:r>
                        <a:rPr sz="1600" b="1" spc="-90" dirty="0">
                          <a:latin typeface="Calibri"/>
                          <a:cs typeface="Calibri"/>
                        </a:rPr>
                        <a:t>V</a:t>
                      </a:r>
                      <a:r>
                        <a:rPr sz="1600" b="1" spc="5" dirty="0">
                          <a:latin typeface="Calibri"/>
                          <a:cs typeface="Calibri"/>
                        </a:rPr>
                        <a:t>o</a:t>
                      </a:r>
                      <a:r>
                        <a:rPr sz="1600" b="1" dirty="0">
                          <a:latin typeface="Calibri"/>
                          <a:cs typeface="Calibri"/>
                        </a:rPr>
                        <a:t>l</a:t>
                      </a:r>
                      <a:endParaRPr sz="1600">
                        <a:latin typeface="Calibri"/>
                        <a:cs typeface="Calibri"/>
                      </a:endParaRPr>
                    </a:p>
                  </a:txBody>
                  <a:tcPr marL="0" marR="0" marT="25336"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65286">
                <a:tc>
                  <a:txBody>
                    <a:bodyPr/>
                    <a:lstStyle/>
                    <a:p>
                      <a:pPr>
                        <a:lnSpc>
                          <a:spcPct val="100000"/>
                        </a:lnSpc>
                      </a:pPr>
                      <a:endParaRPr sz="3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387502">
                <a:tc>
                  <a:txBody>
                    <a:bodyPr/>
                    <a:lstStyle/>
                    <a:p>
                      <a:pPr marL="98425">
                        <a:lnSpc>
                          <a:spcPct val="100000"/>
                        </a:lnSpc>
                        <a:spcBef>
                          <a:spcPts val="100"/>
                        </a:spcBef>
                      </a:pPr>
                      <a:r>
                        <a:rPr sz="1600" dirty="0">
                          <a:latin typeface="Calibri"/>
                          <a:cs typeface="Calibri"/>
                        </a:rPr>
                        <a:t>+</a:t>
                      </a:r>
                      <a:r>
                        <a:rPr sz="1600" spc="-40" dirty="0">
                          <a:latin typeface="Calibri"/>
                          <a:cs typeface="Calibri"/>
                        </a:rPr>
                        <a:t> </a:t>
                      </a:r>
                      <a:r>
                        <a:rPr sz="1600" spc="-10" dirty="0">
                          <a:latin typeface="Calibri"/>
                          <a:cs typeface="Calibri"/>
                        </a:rPr>
                        <a:t>vole()</a:t>
                      </a:r>
                      <a:endParaRPr sz="1600" dirty="0">
                        <a:latin typeface="Calibri"/>
                        <a:cs typeface="Calibri"/>
                      </a:endParaRPr>
                    </a:p>
                  </a:txBody>
                  <a:tcPr marL="0" marR="0" marT="11516"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8" name="object 8"/>
          <p:cNvGrpSpPr/>
          <p:nvPr/>
        </p:nvGrpSpPr>
        <p:grpSpPr>
          <a:xfrm>
            <a:off x="3749028" y="2661776"/>
            <a:ext cx="1919779" cy="629370"/>
            <a:chOff x="4318711" y="2921400"/>
            <a:chExt cx="2117090" cy="694055"/>
          </a:xfrm>
        </p:grpSpPr>
        <p:sp>
          <p:nvSpPr>
            <p:cNvPr id="9" name="object 9"/>
            <p:cNvSpPr/>
            <p:nvPr/>
          </p:nvSpPr>
          <p:spPr>
            <a:xfrm>
              <a:off x="4327918" y="3017171"/>
              <a:ext cx="1929764" cy="589280"/>
            </a:xfrm>
            <a:custGeom>
              <a:avLst/>
              <a:gdLst/>
              <a:ahLst/>
              <a:cxnLst/>
              <a:rect l="l" t="t" r="r" b="b"/>
              <a:pathLst>
                <a:path w="1929764" h="589279">
                  <a:moveTo>
                    <a:pt x="1929599" y="0"/>
                  </a:moveTo>
                  <a:lnTo>
                    <a:pt x="0" y="588949"/>
                  </a:lnTo>
                </a:path>
              </a:pathLst>
            </a:custGeom>
            <a:ln w="17999">
              <a:solidFill>
                <a:srgbClr val="000000"/>
              </a:solidFill>
            </a:ln>
          </p:spPr>
          <p:txBody>
            <a:bodyPr wrap="square" lIns="0" tIns="0" rIns="0" bIns="0" rtlCol="0"/>
            <a:lstStyle/>
            <a:p>
              <a:endParaRPr sz="1632"/>
            </a:p>
          </p:txBody>
        </p:sp>
        <p:pic>
          <p:nvPicPr>
            <p:cNvPr id="10" name="object 10"/>
            <p:cNvPicPr/>
            <p:nvPr/>
          </p:nvPicPr>
          <p:blipFill>
            <a:blip r:embed="rId2" cstate="print"/>
            <a:stretch>
              <a:fillRect/>
            </a:stretch>
          </p:blipFill>
          <p:spPr>
            <a:xfrm>
              <a:off x="6215405" y="2921400"/>
              <a:ext cx="220319" cy="195122"/>
            </a:xfrm>
            <a:prstGeom prst="rect">
              <a:avLst/>
            </a:prstGeom>
          </p:spPr>
        </p:pic>
      </p:grpSp>
      <p:graphicFrame>
        <p:nvGraphicFramePr>
          <p:cNvPr id="11" name="object 11"/>
          <p:cNvGraphicFramePr>
            <a:graphicFrameLocks noGrp="1"/>
          </p:cNvGraphicFramePr>
          <p:nvPr>
            <p:extLst>
              <p:ext uri="{D42A27DB-BD31-4B8C-83A1-F6EECF244321}">
                <p14:modId xmlns:p14="http://schemas.microsoft.com/office/powerpoint/2010/main" val="710279081"/>
              </p:ext>
            </p:extLst>
          </p:nvPr>
        </p:nvGraphicFramePr>
        <p:xfrm>
          <a:off x="5663673" y="3559030"/>
          <a:ext cx="2232449" cy="823950"/>
        </p:xfrm>
        <a:graphic>
          <a:graphicData uri="http://schemas.openxmlformats.org/drawingml/2006/table">
            <a:tbl>
              <a:tblPr firstRow="1" bandRow="1">
                <a:tableStyleId>{2D5ABB26-0587-4C30-8999-92F81FD0307C}</a:tableStyleId>
              </a:tblPr>
              <a:tblGrid>
                <a:gridCol w="2232449">
                  <a:extLst>
                    <a:ext uri="{9D8B030D-6E8A-4147-A177-3AD203B41FA5}">
                      <a16:colId xmlns:a16="http://schemas.microsoft.com/office/drawing/2014/main" xmlns="" val="20000"/>
                    </a:ext>
                  </a:extLst>
                </a:gridCol>
              </a:tblGrid>
              <a:tr h="503703">
                <a:tc>
                  <a:txBody>
                    <a:bodyPr/>
                    <a:lstStyle/>
                    <a:p>
                      <a:pPr marL="65405" marR="59690" indent="515620">
                        <a:lnSpc>
                          <a:spcPts val="1810"/>
                        </a:lnSpc>
                        <a:spcBef>
                          <a:spcPts val="334"/>
                        </a:spcBef>
                      </a:pPr>
                      <a:r>
                        <a:rPr sz="1600" b="1" spc="-10" dirty="0">
                          <a:latin typeface="Calibri"/>
                          <a:cs typeface="Calibri"/>
                        </a:rPr>
                        <a:t>&lt;&lt;interface&gt;&gt; </a:t>
                      </a:r>
                      <a:r>
                        <a:rPr sz="1600" b="1" spc="-5" dirty="0">
                          <a:latin typeface="Calibri"/>
                          <a:cs typeface="Calibri"/>
                        </a:rPr>
                        <a:t> </a:t>
                      </a:r>
                      <a:r>
                        <a:rPr sz="1600" b="1" spc="-10" dirty="0">
                          <a:latin typeface="Calibri"/>
                          <a:cs typeface="Calibri"/>
                        </a:rPr>
                        <a:t>ComportementCancaner</a:t>
                      </a:r>
                      <a:endParaRPr sz="1600">
                        <a:latin typeface="Calibri"/>
                        <a:cs typeface="Calibri"/>
                      </a:endParaRPr>
                    </a:p>
                  </a:txBody>
                  <a:tcPr marL="0" marR="0" marT="38579"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65286">
                <a:tc>
                  <a:txBody>
                    <a:bodyPr/>
                    <a:lstStyle/>
                    <a:p>
                      <a:pPr>
                        <a:lnSpc>
                          <a:spcPct val="100000"/>
                        </a:lnSpc>
                      </a:pPr>
                      <a:endParaRPr sz="3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54961">
                <a:tc>
                  <a:txBody>
                    <a:bodyPr/>
                    <a:lstStyle/>
                    <a:p>
                      <a:pPr marL="65405">
                        <a:lnSpc>
                          <a:spcPts val="1835"/>
                        </a:lnSpc>
                      </a:pPr>
                      <a:r>
                        <a:rPr sz="1600" dirty="0">
                          <a:latin typeface="Calibri"/>
                          <a:cs typeface="Calibri"/>
                        </a:rPr>
                        <a:t>+</a:t>
                      </a:r>
                      <a:r>
                        <a:rPr sz="1600" spc="-35" dirty="0">
                          <a:latin typeface="Calibri"/>
                          <a:cs typeface="Calibri"/>
                        </a:rPr>
                        <a:t> </a:t>
                      </a:r>
                      <a:r>
                        <a:rPr sz="1600" spc="-10" dirty="0">
                          <a:latin typeface="Calibri"/>
                          <a:cs typeface="Calibri"/>
                        </a:rPr>
                        <a:t>cancane()</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12" name="object 12"/>
          <p:cNvGrpSpPr/>
          <p:nvPr/>
        </p:nvGrpSpPr>
        <p:grpSpPr>
          <a:xfrm>
            <a:off x="3749216" y="3274520"/>
            <a:ext cx="1901929" cy="815934"/>
            <a:chOff x="4318918" y="3597121"/>
            <a:chExt cx="2097405" cy="899794"/>
          </a:xfrm>
        </p:grpSpPr>
        <p:sp>
          <p:nvSpPr>
            <p:cNvPr id="13" name="object 13"/>
            <p:cNvSpPr/>
            <p:nvPr/>
          </p:nvSpPr>
          <p:spPr>
            <a:xfrm>
              <a:off x="4327918" y="3606121"/>
              <a:ext cx="1916430" cy="798195"/>
            </a:xfrm>
            <a:custGeom>
              <a:avLst/>
              <a:gdLst/>
              <a:ahLst/>
              <a:cxnLst/>
              <a:rect l="l" t="t" r="r" b="b"/>
              <a:pathLst>
                <a:path w="1916429" h="798195">
                  <a:moveTo>
                    <a:pt x="1915922" y="797763"/>
                  </a:moveTo>
                  <a:lnTo>
                    <a:pt x="0" y="0"/>
                  </a:lnTo>
                </a:path>
              </a:pathLst>
            </a:custGeom>
            <a:ln w="17999">
              <a:solidFill>
                <a:srgbClr val="000000"/>
              </a:solidFill>
            </a:ln>
          </p:spPr>
          <p:txBody>
            <a:bodyPr wrap="square" lIns="0" tIns="0" rIns="0" bIns="0" rtlCol="0"/>
            <a:lstStyle/>
            <a:p>
              <a:endParaRPr sz="1632"/>
            </a:p>
          </p:txBody>
        </p:sp>
        <p:pic>
          <p:nvPicPr>
            <p:cNvPr id="14" name="object 14"/>
            <p:cNvPicPr/>
            <p:nvPr/>
          </p:nvPicPr>
          <p:blipFill>
            <a:blip r:embed="rId3" cstate="print"/>
            <a:stretch>
              <a:fillRect/>
            </a:stretch>
          </p:blipFill>
          <p:spPr>
            <a:xfrm>
              <a:off x="6193078" y="4306323"/>
              <a:ext cx="222846" cy="190080"/>
            </a:xfrm>
            <a:prstGeom prst="rect">
              <a:avLst/>
            </a:prstGeom>
          </p:spPr>
        </p:pic>
      </p:grpSp>
      <p:sp>
        <p:nvSpPr>
          <p:cNvPr id="15" name="object 15"/>
          <p:cNvSpPr txBox="1"/>
          <p:nvPr/>
        </p:nvSpPr>
        <p:spPr>
          <a:xfrm>
            <a:off x="870925" y="4956713"/>
            <a:ext cx="7402149" cy="492545"/>
          </a:xfrm>
          <a:prstGeom prst="rect">
            <a:avLst/>
          </a:prstGeom>
          <a:ln w="3175">
            <a:solidFill>
              <a:srgbClr val="000000"/>
            </a:solidFill>
          </a:ln>
        </p:spPr>
        <p:txBody>
          <a:bodyPr vert="horz" wrap="square" lIns="0" tIns="5182" rIns="0" bIns="0" rtlCol="0">
            <a:spAutoFit/>
          </a:bodyPr>
          <a:lstStyle/>
          <a:p>
            <a:pPr marL="81190">
              <a:lnSpc>
                <a:spcPts val="1909"/>
              </a:lnSpc>
              <a:spcBef>
                <a:spcPts val="41"/>
              </a:spcBef>
            </a:pPr>
            <a:r>
              <a:rPr sz="1632" spc="-5" dirty="0">
                <a:latin typeface="Courier New"/>
                <a:cs typeface="Courier New"/>
              </a:rPr>
              <a:t>public</a:t>
            </a:r>
            <a:r>
              <a:rPr sz="1632" spc="-18" dirty="0">
                <a:latin typeface="Courier New"/>
                <a:cs typeface="Courier New"/>
              </a:rPr>
              <a:t> </a:t>
            </a:r>
            <a:r>
              <a:rPr sz="1632" spc="-5" dirty="0">
                <a:latin typeface="Courier New"/>
                <a:cs typeface="Courier New"/>
              </a:rPr>
              <a:t>void</a:t>
            </a:r>
            <a:r>
              <a:rPr sz="1632" spc="-18" dirty="0">
                <a:latin typeface="Courier New"/>
                <a:cs typeface="Courier New"/>
              </a:rPr>
              <a:t> </a:t>
            </a:r>
            <a:r>
              <a:rPr sz="1632" spc="-5" dirty="0">
                <a:latin typeface="Courier New"/>
                <a:cs typeface="Courier New"/>
              </a:rPr>
              <a:t>vole()</a:t>
            </a:r>
            <a:r>
              <a:rPr sz="1632" spc="-18" dirty="0">
                <a:latin typeface="Courier New"/>
                <a:cs typeface="Courier New"/>
              </a:rPr>
              <a:t> </a:t>
            </a:r>
            <a:r>
              <a:rPr sz="1632" dirty="0">
                <a:latin typeface="Courier New"/>
                <a:cs typeface="Courier New"/>
              </a:rPr>
              <a:t>{</a:t>
            </a:r>
            <a:r>
              <a:rPr sz="1632" spc="-18" dirty="0">
                <a:latin typeface="Courier New"/>
                <a:cs typeface="Courier New"/>
              </a:rPr>
              <a:t> </a:t>
            </a:r>
            <a:r>
              <a:rPr sz="1632" spc="-5" dirty="0">
                <a:latin typeface="Courier New"/>
                <a:cs typeface="Courier New"/>
              </a:rPr>
              <a:t>_comportementVol.vole();</a:t>
            </a:r>
            <a:r>
              <a:rPr sz="1632" spc="-18" dirty="0">
                <a:latin typeface="Courier New"/>
                <a:cs typeface="Courier New"/>
              </a:rPr>
              <a:t> </a:t>
            </a:r>
            <a:r>
              <a:rPr sz="1632" dirty="0">
                <a:latin typeface="Courier New"/>
                <a:cs typeface="Courier New"/>
              </a:rPr>
              <a:t>}</a:t>
            </a:r>
            <a:endParaRPr sz="1632">
              <a:latin typeface="Courier New"/>
              <a:cs typeface="Courier New"/>
            </a:endParaRPr>
          </a:p>
          <a:p>
            <a:pPr marL="81190">
              <a:lnSpc>
                <a:spcPts val="1909"/>
              </a:lnSpc>
            </a:pPr>
            <a:r>
              <a:rPr sz="1632" spc="-5" dirty="0">
                <a:latin typeface="Courier New"/>
                <a:cs typeface="Courier New"/>
              </a:rPr>
              <a:t>public</a:t>
            </a:r>
            <a:r>
              <a:rPr sz="1632" spc="-18" dirty="0">
                <a:latin typeface="Courier New"/>
                <a:cs typeface="Courier New"/>
              </a:rPr>
              <a:t> </a:t>
            </a:r>
            <a:r>
              <a:rPr sz="1632" spc="-5" dirty="0">
                <a:latin typeface="Courier New"/>
                <a:cs typeface="Courier New"/>
              </a:rPr>
              <a:t>void</a:t>
            </a:r>
            <a:r>
              <a:rPr sz="1632" spc="-18" dirty="0">
                <a:latin typeface="Courier New"/>
                <a:cs typeface="Courier New"/>
              </a:rPr>
              <a:t> </a:t>
            </a:r>
            <a:r>
              <a:rPr sz="1632" spc="-5" dirty="0">
                <a:latin typeface="Courier New"/>
                <a:cs typeface="Courier New"/>
              </a:rPr>
              <a:t>cancane()</a:t>
            </a:r>
            <a:r>
              <a:rPr sz="1632" spc="-18" dirty="0">
                <a:latin typeface="Courier New"/>
                <a:cs typeface="Courier New"/>
              </a:rPr>
              <a:t> </a:t>
            </a:r>
            <a:r>
              <a:rPr sz="1632" dirty="0">
                <a:latin typeface="Courier New"/>
                <a:cs typeface="Courier New"/>
              </a:rPr>
              <a:t>{</a:t>
            </a:r>
            <a:r>
              <a:rPr sz="1632" spc="-18" dirty="0">
                <a:latin typeface="Courier New"/>
                <a:cs typeface="Courier New"/>
              </a:rPr>
              <a:t> </a:t>
            </a:r>
            <a:r>
              <a:rPr sz="1632" spc="-5" dirty="0">
                <a:latin typeface="Courier New"/>
                <a:cs typeface="Courier New"/>
              </a:rPr>
              <a:t>_comportementCancaner.cancane();</a:t>
            </a:r>
            <a:r>
              <a:rPr sz="1632" spc="-18" dirty="0">
                <a:latin typeface="Courier New"/>
                <a:cs typeface="Courier New"/>
              </a:rPr>
              <a:t> </a:t>
            </a:r>
            <a:r>
              <a:rPr sz="1632" dirty="0">
                <a:latin typeface="Courier New"/>
                <a:cs typeface="Courier New"/>
              </a:rPr>
              <a:t>}</a:t>
            </a:r>
            <a:endParaRPr sz="1632">
              <a:latin typeface="Courier New"/>
              <a:cs typeface="Courier New"/>
            </a:endParaRPr>
          </a:p>
        </p:txBody>
      </p:sp>
      <p:sp>
        <p:nvSpPr>
          <p:cNvPr id="16" name="object 16"/>
          <p:cNvSpPr txBox="1"/>
          <p:nvPr/>
        </p:nvSpPr>
        <p:spPr>
          <a:xfrm>
            <a:off x="4123886" y="2402497"/>
            <a:ext cx="1379661" cy="234314"/>
          </a:xfrm>
          <a:prstGeom prst="rect">
            <a:avLst/>
          </a:prstGeom>
        </p:spPr>
        <p:txBody>
          <a:bodyPr vert="horz" wrap="square" lIns="0" tIns="10941" rIns="0" bIns="0" rtlCol="0">
            <a:spAutoFit/>
          </a:bodyPr>
          <a:lstStyle/>
          <a:p>
            <a:pPr marL="11516">
              <a:spcBef>
                <a:spcPts val="86"/>
              </a:spcBef>
            </a:pPr>
            <a:r>
              <a:rPr sz="1451" spc="-14" dirty="0">
                <a:latin typeface="Calibri"/>
                <a:cs typeface="Calibri"/>
              </a:rPr>
              <a:t>comportementVol</a:t>
            </a:r>
            <a:endParaRPr sz="1451">
              <a:latin typeface="Calibri"/>
              <a:cs typeface="Calibri"/>
            </a:endParaRPr>
          </a:p>
        </p:txBody>
      </p:sp>
      <p:sp>
        <p:nvSpPr>
          <p:cNvPr id="17" name="object 17"/>
          <p:cNvSpPr txBox="1"/>
          <p:nvPr/>
        </p:nvSpPr>
        <p:spPr>
          <a:xfrm>
            <a:off x="3740310" y="4022655"/>
            <a:ext cx="1843195" cy="234314"/>
          </a:xfrm>
          <a:prstGeom prst="rect">
            <a:avLst/>
          </a:prstGeom>
        </p:spPr>
        <p:txBody>
          <a:bodyPr vert="horz" wrap="square" lIns="0" tIns="10941" rIns="0" bIns="0" rtlCol="0">
            <a:spAutoFit/>
          </a:bodyPr>
          <a:lstStyle/>
          <a:p>
            <a:pPr marL="11516">
              <a:spcBef>
                <a:spcPts val="86"/>
              </a:spcBef>
            </a:pPr>
            <a:r>
              <a:rPr sz="1451" spc="-9" dirty="0">
                <a:latin typeface="Calibri"/>
                <a:cs typeface="Calibri"/>
              </a:rPr>
              <a:t>comportementCancaner</a:t>
            </a:r>
            <a:endParaRPr sz="1451">
              <a:latin typeface="Calibri"/>
              <a:cs typeface="Calibri"/>
            </a:endParaRPr>
          </a:p>
        </p:txBody>
      </p:sp>
      <p:sp>
        <p:nvSpPr>
          <p:cNvPr id="18" name="Espace réservé du pied de page 17"/>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3358321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36164"/>
            <a:ext cx="9144000"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Jeu de simulation d’une mare aux canards</a:t>
            </a:r>
          </a:p>
        </p:txBody>
      </p:sp>
      <p:sp>
        <p:nvSpPr>
          <p:cNvPr id="5" name="object 5"/>
          <p:cNvSpPr txBox="1"/>
          <p:nvPr/>
        </p:nvSpPr>
        <p:spPr>
          <a:xfrm>
            <a:off x="0" y="934889"/>
            <a:ext cx="9144000" cy="374485"/>
          </a:xfrm>
          <a:prstGeom prst="rect">
            <a:avLst/>
          </a:prstGeom>
        </p:spPr>
        <p:txBody>
          <a:bodyPr vert="horz" wrap="square" lIns="0" tIns="11516" rIns="0" bIns="0" rtlCol="0">
            <a:spAutoFit/>
          </a:bodyPr>
          <a:lstStyle/>
          <a:p>
            <a:pPr marL="11516" algn="ctr">
              <a:spcBef>
                <a:spcPts val="91"/>
              </a:spcBef>
            </a:pPr>
            <a:r>
              <a:rPr sz="2200" spc="-9" dirty="0">
                <a:cs typeface="Calibri"/>
              </a:rPr>
              <a:t>Comment</a:t>
            </a:r>
            <a:r>
              <a:rPr sz="2200" spc="-5" dirty="0">
                <a:cs typeface="Calibri"/>
              </a:rPr>
              <a:t> </a:t>
            </a:r>
            <a:r>
              <a:rPr sz="2200" spc="-9" dirty="0">
                <a:cs typeface="Calibri"/>
              </a:rPr>
              <a:t>créer</a:t>
            </a:r>
            <a:r>
              <a:rPr sz="2200" dirty="0">
                <a:cs typeface="Calibri"/>
              </a:rPr>
              <a:t> </a:t>
            </a:r>
            <a:r>
              <a:rPr sz="2200" spc="-5" dirty="0">
                <a:cs typeface="Calibri"/>
              </a:rPr>
              <a:t>des</a:t>
            </a:r>
            <a:r>
              <a:rPr sz="2200" dirty="0">
                <a:cs typeface="Calibri"/>
              </a:rPr>
              <a:t> </a:t>
            </a:r>
            <a:r>
              <a:rPr sz="2200" spc="-9" dirty="0">
                <a:cs typeface="Calibri"/>
              </a:rPr>
              <a:t>canards colverts</a:t>
            </a:r>
            <a:r>
              <a:rPr sz="2200" dirty="0">
                <a:cs typeface="Calibri"/>
              </a:rPr>
              <a:t> </a:t>
            </a:r>
            <a:r>
              <a:rPr sz="2200" spc="-9" dirty="0">
                <a:cs typeface="Calibri"/>
              </a:rPr>
              <a:t>et</a:t>
            </a:r>
            <a:r>
              <a:rPr sz="2200" spc="5" dirty="0">
                <a:cs typeface="Calibri"/>
              </a:rPr>
              <a:t> </a:t>
            </a:r>
            <a:r>
              <a:rPr sz="2200" spc="-5" dirty="0">
                <a:cs typeface="Calibri"/>
              </a:rPr>
              <a:t>des</a:t>
            </a:r>
            <a:r>
              <a:rPr sz="2200" dirty="0">
                <a:cs typeface="Calibri"/>
              </a:rPr>
              <a:t> </a:t>
            </a:r>
            <a:r>
              <a:rPr sz="2200" spc="-9" dirty="0">
                <a:cs typeface="Calibri"/>
              </a:rPr>
              <a:t>mallards</a:t>
            </a:r>
            <a:r>
              <a:rPr sz="2200" spc="95" dirty="0">
                <a:cs typeface="Calibri"/>
              </a:rPr>
              <a:t> </a:t>
            </a:r>
            <a:r>
              <a:rPr sz="2358" dirty="0">
                <a:latin typeface="Calibri"/>
                <a:cs typeface="Calibri"/>
              </a:rPr>
              <a:t>?</a:t>
            </a:r>
          </a:p>
        </p:txBody>
      </p:sp>
      <p:sp>
        <p:nvSpPr>
          <p:cNvPr id="6" name="object 6"/>
          <p:cNvSpPr/>
          <p:nvPr/>
        </p:nvSpPr>
        <p:spPr>
          <a:xfrm>
            <a:off x="766180" y="1414917"/>
            <a:ext cx="7404622" cy="4936250"/>
          </a:xfrm>
          <a:custGeom>
            <a:avLst/>
            <a:gdLst/>
            <a:ahLst/>
            <a:cxnLst/>
            <a:rect l="l" t="t" r="r" b="b"/>
            <a:pathLst>
              <a:path w="8176895" h="5549900">
                <a:moveTo>
                  <a:pt x="4088155" y="5549404"/>
                </a:moveTo>
                <a:lnTo>
                  <a:pt x="0" y="5549404"/>
                </a:lnTo>
                <a:lnTo>
                  <a:pt x="0" y="0"/>
                </a:lnTo>
                <a:lnTo>
                  <a:pt x="8176323" y="0"/>
                </a:lnTo>
                <a:lnTo>
                  <a:pt x="8176323" y="5549404"/>
                </a:lnTo>
                <a:lnTo>
                  <a:pt x="4088155" y="5549404"/>
                </a:lnTo>
                <a:close/>
              </a:path>
            </a:pathLst>
          </a:custGeom>
          <a:ln w="3175">
            <a:solidFill>
              <a:srgbClr val="000000"/>
            </a:solidFill>
          </a:ln>
        </p:spPr>
        <p:txBody>
          <a:bodyPr wrap="square" lIns="0" tIns="0" rIns="0" bIns="0" rtlCol="0"/>
          <a:lstStyle/>
          <a:p>
            <a:endParaRPr sz="1632"/>
          </a:p>
        </p:txBody>
      </p:sp>
      <p:sp>
        <p:nvSpPr>
          <p:cNvPr id="7" name="object 7"/>
          <p:cNvSpPr txBox="1"/>
          <p:nvPr/>
        </p:nvSpPr>
        <p:spPr>
          <a:xfrm>
            <a:off x="869690" y="1470898"/>
            <a:ext cx="7197602" cy="4880269"/>
          </a:xfrm>
          <a:prstGeom prst="rect">
            <a:avLst/>
          </a:prstGeom>
        </p:spPr>
        <p:txBody>
          <a:bodyPr vert="horz" wrap="square" lIns="0" tIns="11516" rIns="0" bIns="0" rtlCol="0">
            <a:spAutoFit/>
          </a:bodyPr>
          <a:lstStyle/>
          <a:p>
            <a:pPr marL="11516">
              <a:lnSpc>
                <a:spcPts val="1941"/>
              </a:lnSpc>
              <a:spcBef>
                <a:spcPts val="91"/>
              </a:spcBef>
              <a:tabLst>
                <a:tab pos="757201" algn="l"/>
                <a:tab pos="1379084" algn="l"/>
              </a:tabLst>
            </a:pPr>
            <a:r>
              <a:rPr lang="fr-FR" b="1" spc="208" dirty="0">
                <a:cs typeface="Roboto Bk"/>
              </a:rPr>
              <a:t>class</a:t>
            </a:r>
            <a:r>
              <a:rPr lang="fr-FR" b="1" spc="208" dirty="0">
                <a:solidFill>
                  <a:schemeClr val="accent2"/>
                </a:solidFill>
                <a:cs typeface="Roboto Bk"/>
              </a:rPr>
              <a:t> Duck </a:t>
            </a:r>
          </a:p>
          <a:p>
            <a:pPr marL="11516">
              <a:lnSpc>
                <a:spcPts val="1941"/>
              </a:lnSpc>
              <a:spcBef>
                <a:spcPts val="91"/>
              </a:spcBef>
              <a:tabLst>
                <a:tab pos="757201" algn="l"/>
                <a:tab pos="1379084" algn="l"/>
              </a:tabLst>
            </a:pPr>
            <a:r>
              <a:rPr lang="fr-FR" b="1" spc="208" dirty="0">
                <a:solidFill>
                  <a:schemeClr val="accent2"/>
                </a:solidFill>
                <a:cs typeface="Roboto Bk"/>
              </a:rPr>
              <a:t>{</a:t>
            </a:r>
          </a:p>
          <a:p>
            <a:pPr marL="11516">
              <a:lnSpc>
                <a:spcPts val="1941"/>
              </a:lnSpc>
              <a:spcBef>
                <a:spcPts val="91"/>
              </a:spcBef>
              <a:tabLst>
                <a:tab pos="757201" algn="l"/>
                <a:tab pos="1379084" algn="l"/>
              </a:tabLst>
            </a:pPr>
            <a:r>
              <a:rPr lang="fr-FR" b="1" spc="208" dirty="0">
                <a:cs typeface="Roboto Bk"/>
              </a:rPr>
              <a:t>    </a:t>
            </a:r>
            <a:r>
              <a:rPr lang="fr-FR" b="1" spc="208" dirty="0" err="1">
                <a:cs typeface="Roboto Bk"/>
              </a:rPr>
              <a:t>private</a:t>
            </a:r>
            <a:r>
              <a:rPr lang="fr-FR" b="1" spc="208" dirty="0">
                <a:cs typeface="Roboto Bk"/>
              </a:rPr>
              <a:t> </a:t>
            </a:r>
            <a:r>
              <a:rPr lang="fr-FR" b="1" spc="208" dirty="0" err="1">
                <a:cs typeface="Roboto Bk"/>
              </a:rPr>
              <a:t>QuackBehavior</a:t>
            </a:r>
            <a:r>
              <a:rPr lang="fr-FR" b="1" spc="208" dirty="0">
                <a:cs typeface="Roboto Bk"/>
              </a:rPr>
              <a:t> _</a:t>
            </a:r>
            <a:r>
              <a:rPr lang="fr-FR" b="1" spc="208" dirty="0" err="1">
                <a:cs typeface="Roboto Bk"/>
              </a:rPr>
              <a:t>quackBehavior</a:t>
            </a:r>
            <a:r>
              <a:rPr lang="fr-FR" b="1" spc="208" dirty="0">
                <a:cs typeface="Roboto Bk"/>
              </a:rPr>
              <a:t>;</a:t>
            </a:r>
          </a:p>
          <a:p>
            <a:pPr marL="11516">
              <a:lnSpc>
                <a:spcPts val="1941"/>
              </a:lnSpc>
              <a:spcBef>
                <a:spcPts val="91"/>
              </a:spcBef>
              <a:tabLst>
                <a:tab pos="757201" algn="l"/>
                <a:tab pos="1379084" algn="l"/>
              </a:tabLst>
            </a:pPr>
            <a:r>
              <a:rPr lang="fr-FR" b="1" spc="208" dirty="0">
                <a:cs typeface="Roboto Bk"/>
              </a:rPr>
              <a:t>    </a:t>
            </a:r>
            <a:r>
              <a:rPr lang="fr-FR" b="1" spc="208" dirty="0" err="1">
                <a:cs typeface="Roboto Bk"/>
              </a:rPr>
              <a:t>private</a:t>
            </a:r>
            <a:r>
              <a:rPr lang="fr-FR" b="1" spc="208" dirty="0">
                <a:cs typeface="Roboto Bk"/>
              </a:rPr>
              <a:t> </a:t>
            </a:r>
            <a:r>
              <a:rPr lang="fr-FR" b="1" spc="208" dirty="0" err="1">
                <a:cs typeface="Roboto Bk"/>
              </a:rPr>
              <a:t>FlyBehavior</a:t>
            </a:r>
            <a:r>
              <a:rPr lang="fr-FR" b="1" spc="208" dirty="0">
                <a:cs typeface="Roboto Bk"/>
              </a:rPr>
              <a:t> _</a:t>
            </a:r>
            <a:r>
              <a:rPr lang="fr-FR" b="1" spc="208" dirty="0" err="1">
                <a:cs typeface="Roboto Bk"/>
              </a:rPr>
              <a:t>flyBehavior</a:t>
            </a:r>
            <a:r>
              <a:rPr lang="fr-FR" b="1" spc="208" dirty="0">
                <a:cs typeface="Roboto Bk"/>
              </a:rPr>
              <a:t>;</a:t>
            </a:r>
          </a:p>
          <a:p>
            <a:pPr marL="11516">
              <a:lnSpc>
                <a:spcPts val="1941"/>
              </a:lnSpc>
              <a:spcBef>
                <a:spcPts val="91"/>
              </a:spcBef>
              <a:tabLst>
                <a:tab pos="757201" algn="l"/>
                <a:tab pos="1379084" algn="l"/>
              </a:tabLst>
            </a:pPr>
            <a:endParaRPr lang="fr-FR" b="1" spc="208" dirty="0">
              <a:cs typeface="Roboto Bk"/>
            </a:endParaRPr>
          </a:p>
          <a:p>
            <a:pPr marL="11516">
              <a:lnSpc>
                <a:spcPts val="1941"/>
              </a:lnSpc>
              <a:spcBef>
                <a:spcPts val="91"/>
              </a:spcBef>
              <a:tabLst>
                <a:tab pos="757201" algn="l"/>
                <a:tab pos="1379084" algn="l"/>
              </a:tabLst>
            </a:pPr>
            <a:r>
              <a:rPr lang="fr-FR" b="1" spc="208" dirty="0">
                <a:cs typeface="Roboto Bk"/>
              </a:rPr>
              <a:t>    </a:t>
            </a:r>
            <a:r>
              <a:rPr lang="fr-FR" b="1" spc="208" dirty="0" err="1">
                <a:cs typeface="Roboto Bk"/>
              </a:rPr>
              <a:t>protected</a:t>
            </a:r>
            <a:r>
              <a:rPr lang="fr-FR" b="1" spc="208" dirty="0">
                <a:cs typeface="Roboto Bk"/>
              </a:rPr>
              <a:t> Duck(</a:t>
            </a:r>
            <a:r>
              <a:rPr lang="fr-FR" b="1" spc="208" dirty="0" err="1">
                <a:cs typeface="Roboto Bk"/>
              </a:rPr>
              <a:t>QuackBehavior</a:t>
            </a:r>
            <a:r>
              <a:rPr lang="fr-FR" b="1" spc="208" dirty="0">
                <a:cs typeface="Roboto Bk"/>
              </a:rPr>
              <a:t> q, </a:t>
            </a:r>
            <a:r>
              <a:rPr lang="fr-FR" b="1" spc="208" dirty="0" err="1">
                <a:cs typeface="Roboto Bk"/>
              </a:rPr>
              <a:t>FlyBehavior</a:t>
            </a:r>
            <a:r>
              <a:rPr lang="fr-FR" b="1" spc="208" dirty="0">
                <a:cs typeface="Roboto Bk"/>
              </a:rPr>
              <a:t> f) </a:t>
            </a:r>
          </a:p>
          <a:p>
            <a:pPr marL="11516">
              <a:lnSpc>
                <a:spcPts val="1941"/>
              </a:lnSpc>
              <a:spcBef>
                <a:spcPts val="91"/>
              </a:spcBef>
              <a:tabLst>
                <a:tab pos="757201" algn="l"/>
                <a:tab pos="1379084" algn="l"/>
              </a:tabLst>
            </a:pPr>
            <a:r>
              <a:rPr lang="fr-FR" b="1" spc="208" dirty="0">
                <a:cs typeface="Roboto Bk"/>
              </a:rPr>
              <a:t>   {</a:t>
            </a:r>
          </a:p>
          <a:p>
            <a:pPr marL="11516">
              <a:lnSpc>
                <a:spcPts val="1941"/>
              </a:lnSpc>
              <a:spcBef>
                <a:spcPts val="91"/>
              </a:spcBef>
              <a:tabLst>
                <a:tab pos="757201" algn="l"/>
                <a:tab pos="1379084" algn="l"/>
              </a:tabLst>
            </a:pPr>
            <a:r>
              <a:rPr lang="fr-FR" b="1" spc="208" dirty="0">
                <a:cs typeface="Roboto Bk"/>
              </a:rPr>
              <a:t>        _</a:t>
            </a:r>
            <a:r>
              <a:rPr lang="fr-FR" b="1" spc="208" dirty="0" err="1">
                <a:cs typeface="Roboto Bk"/>
              </a:rPr>
              <a:t>quackBehavior</a:t>
            </a:r>
            <a:r>
              <a:rPr lang="fr-FR" b="1" spc="208" dirty="0">
                <a:cs typeface="Roboto Bk"/>
              </a:rPr>
              <a:t> = q;</a:t>
            </a:r>
          </a:p>
          <a:p>
            <a:pPr marL="11516">
              <a:lnSpc>
                <a:spcPts val="1941"/>
              </a:lnSpc>
              <a:spcBef>
                <a:spcPts val="91"/>
              </a:spcBef>
              <a:tabLst>
                <a:tab pos="757201" algn="l"/>
                <a:tab pos="1379084" algn="l"/>
              </a:tabLst>
            </a:pPr>
            <a:r>
              <a:rPr lang="fr-FR" b="1" spc="208" dirty="0">
                <a:cs typeface="Roboto Bk"/>
              </a:rPr>
              <a:t>        _</a:t>
            </a:r>
            <a:r>
              <a:rPr lang="fr-FR" b="1" spc="208" dirty="0" err="1">
                <a:cs typeface="Roboto Bk"/>
              </a:rPr>
              <a:t>flyBehavior</a:t>
            </a:r>
            <a:r>
              <a:rPr lang="fr-FR" b="1" spc="208" dirty="0">
                <a:cs typeface="Roboto Bk"/>
              </a:rPr>
              <a:t> = f;</a:t>
            </a:r>
          </a:p>
          <a:p>
            <a:pPr marL="11516">
              <a:lnSpc>
                <a:spcPts val="1941"/>
              </a:lnSpc>
              <a:spcBef>
                <a:spcPts val="91"/>
              </a:spcBef>
              <a:tabLst>
                <a:tab pos="757201" algn="l"/>
                <a:tab pos="1379084" algn="l"/>
              </a:tabLst>
            </a:pPr>
            <a:r>
              <a:rPr lang="fr-FR" b="1" spc="208" dirty="0">
                <a:cs typeface="Roboto Bk"/>
              </a:rPr>
              <a:t>    }</a:t>
            </a:r>
          </a:p>
          <a:p>
            <a:pPr marL="11516">
              <a:lnSpc>
                <a:spcPts val="1941"/>
              </a:lnSpc>
              <a:spcBef>
                <a:spcPts val="91"/>
              </a:spcBef>
              <a:tabLst>
                <a:tab pos="757201" algn="l"/>
                <a:tab pos="1379084" algn="l"/>
              </a:tabLst>
            </a:pPr>
            <a:endParaRPr lang="fr-FR" b="1" spc="208" dirty="0">
              <a:cs typeface="Roboto Bk"/>
            </a:endParaRPr>
          </a:p>
          <a:p>
            <a:pPr marL="11516">
              <a:lnSpc>
                <a:spcPts val="1941"/>
              </a:lnSpc>
              <a:spcBef>
                <a:spcPts val="91"/>
              </a:spcBef>
              <a:tabLst>
                <a:tab pos="757201" algn="l"/>
                <a:tab pos="1379084" algn="l"/>
              </a:tabLst>
            </a:pPr>
            <a:r>
              <a:rPr lang="fr-FR" b="1" spc="208" dirty="0">
                <a:cs typeface="Roboto Bk"/>
              </a:rPr>
              <a:t>    public </a:t>
            </a:r>
            <a:r>
              <a:rPr lang="fr-FR" b="1" spc="208" dirty="0" err="1">
                <a:cs typeface="Roboto Bk"/>
              </a:rPr>
              <a:t>void</a:t>
            </a:r>
            <a:r>
              <a:rPr lang="fr-FR" b="1" spc="208" dirty="0">
                <a:cs typeface="Roboto Bk"/>
              </a:rPr>
              <a:t> </a:t>
            </a:r>
            <a:r>
              <a:rPr lang="fr-FR" b="1" spc="208" dirty="0" err="1">
                <a:cs typeface="Roboto Bk"/>
              </a:rPr>
              <a:t>performFly</a:t>
            </a:r>
            <a:r>
              <a:rPr lang="fr-FR" b="1" spc="208" dirty="0">
                <a:cs typeface="Roboto Bk"/>
              </a:rPr>
              <a:t>() {</a:t>
            </a:r>
          </a:p>
          <a:p>
            <a:pPr marL="11516">
              <a:lnSpc>
                <a:spcPts val="1941"/>
              </a:lnSpc>
              <a:spcBef>
                <a:spcPts val="91"/>
              </a:spcBef>
              <a:tabLst>
                <a:tab pos="757201" algn="l"/>
                <a:tab pos="1379084" algn="l"/>
              </a:tabLst>
            </a:pPr>
            <a:r>
              <a:rPr lang="fr-FR" b="1" spc="208" dirty="0">
                <a:cs typeface="Roboto Bk"/>
              </a:rPr>
              <a:t>        _</a:t>
            </a:r>
            <a:r>
              <a:rPr lang="fr-FR" b="1" spc="208" dirty="0" err="1">
                <a:cs typeface="Roboto Bk"/>
              </a:rPr>
              <a:t>flyBehavior.fly</a:t>
            </a:r>
            <a:r>
              <a:rPr lang="fr-FR" b="1" spc="208" dirty="0">
                <a:cs typeface="Roboto Bk"/>
              </a:rPr>
              <a:t>();</a:t>
            </a:r>
          </a:p>
          <a:p>
            <a:pPr marL="11516">
              <a:lnSpc>
                <a:spcPts val="1941"/>
              </a:lnSpc>
              <a:spcBef>
                <a:spcPts val="91"/>
              </a:spcBef>
              <a:tabLst>
                <a:tab pos="757201" algn="l"/>
                <a:tab pos="1379084" algn="l"/>
              </a:tabLst>
            </a:pPr>
            <a:r>
              <a:rPr lang="fr-FR" b="1" spc="208" dirty="0">
                <a:cs typeface="Roboto Bk"/>
              </a:rPr>
              <a:t>    }</a:t>
            </a:r>
          </a:p>
          <a:p>
            <a:pPr marL="11516">
              <a:lnSpc>
                <a:spcPts val="1941"/>
              </a:lnSpc>
              <a:spcBef>
                <a:spcPts val="91"/>
              </a:spcBef>
              <a:tabLst>
                <a:tab pos="757201" algn="l"/>
                <a:tab pos="1379084" algn="l"/>
              </a:tabLst>
            </a:pPr>
            <a:endParaRPr lang="fr-FR" b="1" spc="208" dirty="0">
              <a:cs typeface="Roboto Bk"/>
            </a:endParaRPr>
          </a:p>
          <a:p>
            <a:pPr marL="11516">
              <a:lnSpc>
                <a:spcPts val="1941"/>
              </a:lnSpc>
              <a:spcBef>
                <a:spcPts val="91"/>
              </a:spcBef>
              <a:tabLst>
                <a:tab pos="757201" algn="l"/>
                <a:tab pos="1379084" algn="l"/>
              </a:tabLst>
            </a:pPr>
            <a:r>
              <a:rPr lang="fr-FR" b="1" spc="208" dirty="0">
                <a:cs typeface="Roboto Bk"/>
              </a:rPr>
              <a:t>    public </a:t>
            </a:r>
            <a:r>
              <a:rPr lang="fr-FR" b="1" spc="208" dirty="0" err="1">
                <a:cs typeface="Roboto Bk"/>
              </a:rPr>
              <a:t>void</a:t>
            </a:r>
            <a:r>
              <a:rPr lang="fr-FR" b="1" spc="208" dirty="0">
                <a:cs typeface="Roboto Bk"/>
              </a:rPr>
              <a:t> </a:t>
            </a:r>
            <a:r>
              <a:rPr lang="fr-FR" b="1" spc="208" dirty="0" err="1">
                <a:cs typeface="Roboto Bk"/>
              </a:rPr>
              <a:t>performQuack</a:t>
            </a:r>
            <a:r>
              <a:rPr lang="fr-FR" b="1" spc="208" dirty="0">
                <a:cs typeface="Roboto Bk"/>
              </a:rPr>
              <a:t>() {</a:t>
            </a:r>
          </a:p>
          <a:p>
            <a:pPr marL="11516">
              <a:lnSpc>
                <a:spcPts val="1941"/>
              </a:lnSpc>
              <a:spcBef>
                <a:spcPts val="91"/>
              </a:spcBef>
              <a:tabLst>
                <a:tab pos="757201" algn="l"/>
                <a:tab pos="1379084" algn="l"/>
              </a:tabLst>
            </a:pPr>
            <a:r>
              <a:rPr lang="fr-FR" b="1" spc="208" dirty="0">
                <a:cs typeface="Roboto Bk"/>
              </a:rPr>
              <a:t>        _</a:t>
            </a:r>
            <a:r>
              <a:rPr lang="fr-FR" b="1" spc="208" dirty="0" err="1">
                <a:cs typeface="Roboto Bk"/>
              </a:rPr>
              <a:t>quackBehavior.quack</a:t>
            </a:r>
            <a:r>
              <a:rPr lang="fr-FR" b="1" spc="208" dirty="0">
                <a:cs typeface="Roboto Bk"/>
              </a:rPr>
              <a:t>();</a:t>
            </a:r>
          </a:p>
          <a:p>
            <a:pPr marL="11516">
              <a:lnSpc>
                <a:spcPts val="1941"/>
              </a:lnSpc>
              <a:spcBef>
                <a:spcPts val="91"/>
              </a:spcBef>
              <a:tabLst>
                <a:tab pos="757201" algn="l"/>
                <a:tab pos="1379084" algn="l"/>
              </a:tabLst>
            </a:pPr>
            <a:r>
              <a:rPr lang="fr-FR" b="1" spc="208" dirty="0">
                <a:cs typeface="Roboto Bk"/>
              </a:rPr>
              <a:t>    }</a:t>
            </a:r>
          </a:p>
          <a:p>
            <a:pPr marL="11516">
              <a:lnSpc>
                <a:spcPts val="1941"/>
              </a:lnSpc>
              <a:spcBef>
                <a:spcPts val="91"/>
              </a:spcBef>
              <a:tabLst>
                <a:tab pos="757201" algn="l"/>
                <a:tab pos="1379084" algn="l"/>
              </a:tabLst>
            </a:pPr>
            <a:r>
              <a:rPr lang="fr-FR" b="1" spc="208" dirty="0">
                <a:solidFill>
                  <a:schemeClr val="accent2"/>
                </a:solidFill>
                <a:cs typeface="Roboto Bk"/>
              </a:rPr>
              <a:t>}</a:t>
            </a:r>
          </a:p>
        </p:txBody>
      </p:sp>
      <p:sp>
        <p:nvSpPr>
          <p:cNvPr id="8" name="Espace réservé du pied de page 7"/>
          <p:cNvSpPr>
            <a:spLocks noGrp="1"/>
          </p:cNvSpPr>
          <p:nvPr>
            <p:ph type="ftr" sz="quarter" idx="11"/>
          </p:nvPr>
        </p:nvSpPr>
        <p:spPr>
          <a:xfrm>
            <a:off x="323528" y="6293236"/>
            <a:ext cx="3962400" cy="457200"/>
          </a:xfrm>
        </p:spPr>
        <p:txBody>
          <a:bodyPr/>
          <a:lstStyle/>
          <a:p>
            <a:r>
              <a:rPr lang="fr-FR" dirty="0" err="1"/>
              <a:t>Hafidi</a:t>
            </a:r>
            <a:r>
              <a:rPr lang="fr-FR" dirty="0"/>
              <a:t> Imad-ENSAK-Cours  IAO</a:t>
            </a:r>
          </a:p>
        </p:txBody>
      </p:sp>
    </p:spTree>
    <p:extLst>
      <p:ext uri="{BB962C8B-B14F-4D97-AF65-F5344CB8AC3E}">
        <p14:creationId xmlns:p14="http://schemas.microsoft.com/office/powerpoint/2010/main" val="14815346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36164"/>
            <a:ext cx="9144000"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Jeu de simulation d’une mare aux canards</a:t>
            </a:r>
          </a:p>
        </p:txBody>
      </p:sp>
      <p:sp>
        <p:nvSpPr>
          <p:cNvPr id="5" name="object 5"/>
          <p:cNvSpPr txBox="1"/>
          <p:nvPr/>
        </p:nvSpPr>
        <p:spPr>
          <a:xfrm>
            <a:off x="0" y="934889"/>
            <a:ext cx="9144000" cy="374485"/>
          </a:xfrm>
          <a:prstGeom prst="rect">
            <a:avLst/>
          </a:prstGeom>
        </p:spPr>
        <p:txBody>
          <a:bodyPr vert="horz" wrap="square" lIns="0" tIns="11516" rIns="0" bIns="0" rtlCol="0">
            <a:spAutoFit/>
          </a:bodyPr>
          <a:lstStyle/>
          <a:p>
            <a:pPr marL="11516" algn="ctr">
              <a:spcBef>
                <a:spcPts val="91"/>
              </a:spcBef>
            </a:pPr>
            <a:r>
              <a:rPr sz="2200" spc="-9" dirty="0">
                <a:cs typeface="Calibri"/>
              </a:rPr>
              <a:t>Comment</a:t>
            </a:r>
            <a:r>
              <a:rPr sz="2200" spc="-5" dirty="0">
                <a:cs typeface="Calibri"/>
              </a:rPr>
              <a:t> </a:t>
            </a:r>
            <a:r>
              <a:rPr sz="2200" spc="-9" dirty="0">
                <a:cs typeface="Calibri"/>
              </a:rPr>
              <a:t>créer</a:t>
            </a:r>
            <a:r>
              <a:rPr sz="2200" dirty="0">
                <a:cs typeface="Calibri"/>
              </a:rPr>
              <a:t> </a:t>
            </a:r>
            <a:r>
              <a:rPr sz="2200" spc="-5" dirty="0">
                <a:cs typeface="Calibri"/>
              </a:rPr>
              <a:t>des</a:t>
            </a:r>
            <a:r>
              <a:rPr sz="2200" dirty="0">
                <a:cs typeface="Calibri"/>
              </a:rPr>
              <a:t> </a:t>
            </a:r>
            <a:r>
              <a:rPr sz="2200" spc="-9" dirty="0">
                <a:cs typeface="Calibri"/>
              </a:rPr>
              <a:t>canards colverts</a:t>
            </a:r>
            <a:r>
              <a:rPr sz="2200" dirty="0">
                <a:cs typeface="Calibri"/>
              </a:rPr>
              <a:t> </a:t>
            </a:r>
            <a:r>
              <a:rPr sz="2200" spc="-9" dirty="0">
                <a:cs typeface="Calibri"/>
              </a:rPr>
              <a:t>et</a:t>
            </a:r>
            <a:r>
              <a:rPr sz="2200" spc="5" dirty="0">
                <a:cs typeface="Calibri"/>
              </a:rPr>
              <a:t> </a:t>
            </a:r>
            <a:r>
              <a:rPr sz="2200" spc="-5" dirty="0">
                <a:cs typeface="Calibri"/>
              </a:rPr>
              <a:t>des</a:t>
            </a:r>
            <a:r>
              <a:rPr sz="2200" dirty="0">
                <a:cs typeface="Calibri"/>
              </a:rPr>
              <a:t> </a:t>
            </a:r>
            <a:r>
              <a:rPr sz="2200" spc="-9" dirty="0">
                <a:cs typeface="Calibri"/>
              </a:rPr>
              <a:t>mallards</a:t>
            </a:r>
            <a:r>
              <a:rPr sz="2200" spc="95" dirty="0">
                <a:cs typeface="Calibri"/>
              </a:rPr>
              <a:t> </a:t>
            </a:r>
            <a:r>
              <a:rPr sz="2358" dirty="0">
                <a:latin typeface="Calibri"/>
                <a:cs typeface="Calibri"/>
              </a:rPr>
              <a:t>?</a:t>
            </a:r>
          </a:p>
        </p:txBody>
      </p:sp>
      <p:sp>
        <p:nvSpPr>
          <p:cNvPr id="6" name="object 6"/>
          <p:cNvSpPr/>
          <p:nvPr/>
        </p:nvSpPr>
        <p:spPr>
          <a:xfrm>
            <a:off x="869689" y="1557046"/>
            <a:ext cx="7404622" cy="3850269"/>
          </a:xfrm>
          <a:custGeom>
            <a:avLst/>
            <a:gdLst/>
            <a:ahLst/>
            <a:cxnLst/>
            <a:rect l="l" t="t" r="r" b="b"/>
            <a:pathLst>
              <a:path w="8176895" h="5549900">
                <a:moveTo>
                  <a:pt x="4088155" y="5549404"/>
                </a:moveTo>
                <a:lnTo>
                  <a:pt x="0" y="5549404"/>
                </a:lnTo>
                <a:lnTo>
                  <a:pt x="0" y="0"/>
                </a:lnTo>
                <a:lnTo>
                  <a:pt x="8176323" y="0"/>
                </a:lnTo>
                <a:lnTo>
                  <a:pt x="8176323" y="5549404"/>
                </a:lnTo>
                <a:lnTo>
                  <a:pt x="4088155" y="5549404"/>
                </a:lnTo>
                <a:close/>
              </a:path>
            </a:pathLst>
          </a:custGeom>
          <a:ln w="3175">
            <a:solidFill>
              <a:srgbClr val="000000"/>
            </a:solidFill>
          </a:ln>
        </p:spPr>
        <p:txBody>
          <a:bodyPr wrap="square" lIns="0" tIns="0" rIns="0" bIns="0" rtlCol="0"/>
          <a:lstStyle/>
          <a:p>
            <a:endParaRPr sz="1632"/>
          </a:p>
        </p:txBody>
      </p:sp>
      <p:sp>
        <p:nvSpPr>
          <p:cNvPr id="7" name="object 7"/>
          <p:cNvSpPr txBox="1"/>
          <p:nvPr/>
        </p:nvSpPr>
        <p:spPr>
          <a:xfrm>
            <a:off x="973199" y="1122131"/>
            <a:ext cx="7197602" cy="4104352"/>
          </a:xfrm>
          <a:prstGeom prst="rect">
            <a:avLst/>
          </a:prstGeom>
        </p:spPr>
        <p:txBody>
          <a:bodyPr vert="horz" wrap="square" lIns="0" tIns="11516" rIns="0" bIns="0" rtlCol="0">
            <a:spAutoFit/>
          </a:bodyPr>
          <a:lstStyle/>
          <a:p>
            <a:pPr marL="11516">
              <a:lnSpc>
                <a:spcPts val="1941"/>
              </a:lnSpc>
              <a:spcBef>
                <a:spcPts val="91"/>
              </a:spcBef>
              <a:tabLst>
                <a:tab pos="757201" algn="l"/>
                <a:tab pos="1379084" algn="l"/>
              </a:tabLst>
            </a:pPr>
            <a:endParaRPr lang="fr-FR" b="1" spc="208" dirty="0">
              <a:cs typeface="Roboto Bk"/>
            </a:endParaRPr>
          </a:p>
          <a:p>
            <a:pPr marL="11516">
              <a:lnSpc>
                <a:spcPts val="1941"/>
              </a:lnSpc>
              <a:spcBef>
                <a:spcPts val="91"/>
              </a:spcBef>
              <a:tabLst>
                <a:tab pos="757201" algn="l"/>
                <a:tab pos="1379084" algn="l"/>
              </a:tabLst>
            </a:pPr>
            <a:endParaRPr lang="fr-FR" b="1" spc="208" dirty="0">
              <a:cs typeface="Roboto Bk"/>
            </a:endParaRPr>
          </a:p>
          <a:p>
            <a:pPr marL="11516">
              <a:lnSpc>
                <a:spcPts val="1941"/>
              </a:lnSpc>
              <a:spcBef>
                <a:spcPts val="91"/>
              </a:spcBef>
              <a:tabLst>
                <a:tab pos="757201" algn="l"/>
                <a:tab pos="1379084" algn="l"/>
              </a:tabLst>
            </a:pPr>
            <a:endParaRPr lang="fr-FR" b="1" spc="208" dirty="0">
              <a:cs typeface="Roboto Bk"/>
            </a:endParaRPr>
          </a:p>
          <a:p>
            <a:pPr marL="11516">
              <a:lnSpc>
                <a:spcPts val="1941"/>
              </a:lnSpc>
              <a:spcBef>
                <a:spcPts val="91"/>
              </a:spcBef>
              <a:tabLst>
                <a:tab pos="757201" algn="l"/>
                <a:tab pos="1379084" algn="l"/>
              </a:tabLst>
            </a:pPr>
            <a:r>
              <a:rPr lang="fr-FR" b="1" spc="208" dirty="0">
                <a:cs typeface="Roboto Bk"/>
              </a:rPr>
              <a:t>class</a:t>
            </a:r>
            <a:r>
              <a:rPr lang="fr-FR" b="1" spc="208" dirty="0">
                <a:solidFill>
                  <a:schemeClr val="accent2"/>
                </a:solidFill>
                <a:cs typeface="Roboto Bk"/>
              </a:rPr>
              <a:t> </a:t>
            </a:r>
            <a:r>
              <a:rPr lang="fr-FR" b="1" spc="208" dirty="0" err="1">
                <a:solidFill>
                  <a:schemeClr val="accent2"/>
                </a:solidFill>
                <a:cs typeface="Roboto Bk"/>
              </a:rPr>
              <a:t>MallardDuck</a:t>
            </a:r>
            <a:r>
              <a:rPr lang="fr-FR" b="1" spc="208" dirty="0">
                <a:solidFill>
                  <a:schemeClr val="accent2"/>
                </a:solidFill>
                <a:cs typeface="Roboto Bk"/>
              </a:rPr>
              <a:t> </a:t>
            </a:r>
            <a:r>
              <a:rPr lang="fr-FR" b="1" spc="208" dirty="0" err="1">
                <a:cs typeface="Roboto Bk"/>
              </a:rPr>
              <a:t>extends</a:t>
            </a:r>
            <a:r>
              <a:rPr lang="fr-FR" b="1" spc="208" dirty="0">
                <a:solidFill>
                  <a:schemeClr val="accent2"/>
                </a:solidFill>
                <a:cs typeface="Roboto Bk"/>
              </a:rPr>
              <a:t> Duck </a:t>
            </a:r>
          </a:p>
          <a:p>
            <a:pPr marL="11516">
              <a:lnSpc>
                <a:spcPts val="1941"/>
              </a:lnSpc>
              <a:spcBef>
                <a:spcPts val="91"/>
              </a:spcBef>
              <a:tabLst>
                <a:tab pos="757201" algn="l"/>
                <a:tab pos="1379084" algn="l"/>
              </a:tabLst>
            </a:pPr>
            <a:r>
              <a:rPr lang="fr-FR" b="1" spc="208" dirty="0">
                <a:solidFill>
                  <a:schemeClr val="accent2"/>
                </a:solidFill>
                <a:cs typeface="Roboto Bk"/>
              </a:rPr>
              <a:t>{</a:t>
            </a:r>
          </a:p>
          <a:p>
            <a:pPr marL="11516">
              <a:lnSpc>
                <a:spcPts val="1941"/>
              </a:lnSpc>
              <a:spcBef>
                <a:spcPts val="91"/>
              </a:spcBef>
              <a:tabLst>
                <a:tab pos="757201" algn="l"/>
                <a:tab pos="1379084" algn="l"/>
              </a:tabLst>
            </a:pPr>
            <a:r>
              <a:rPr lang="fr-FR" b="1" spc="208" dirty="0">
                <a:cs typeface="Roboto Bk"/>
              </a:rPr>
              <a:t>    public </a:t>
            </a:r>
            <a:r>
              <a:rPr lang="fr-FR" b="1" spc="208" dirty="0" err="1">
                <a:cs typeface="Roboto Bk"/>
              </a:rPr>
              <a:t>MallardDuck</a:t>
            </a:r>
            <a:r>
              <a:rPr lang="fr-FR" b="1" spc="208" dirty="0">
                <a:cs typeface="Roboto Bk"/>
              </a:rPr>
              <a:t>() {</a:t>
            </a:r>
          </a:p>
          <a:p>
            <a:pPr marL="11516">
              <a:lnSpc>
                <a:spcPts val="1941"/>
              </a:lnSpc>
              <a:spcBef>
                <a:spcPts val="91"/>
              </a:spcBef>
              <a:tabLst>
                <a:tab pos="757201" algn="l"/>
                <a:tab pos="1379084" algn="l"/>
              </a:tabLst>
            </a:pPr>
            <a:r>
              <a:rPr lang="fr-FR" b="1" spc="208" dirty="0">
                <a:cs typeface="Roboto Bk"/>
              </a:rPr>
              <a:t>        super(new </a:t>
            </a:r>
            <a:r>
              <a:rPr lang="fr-FR" b="1" spc="208" dirty="0" err="1">
                <a:cs typeface="Roboto Bk"/>
              </a:rPr>
              <a:t>Quack</a:t>
            </a:r>
            <a:r>
              <a:rPr lang="fr-FR" b="1" spc="208" dirty="0">
                <a:cs typeface="Roboto Bk"/>
              </a:rPr>
              <a:t>(), new </a:t>
            </a:r>
            <a:r>
              <a:rPr lang="fr-FR" b="1" spc="208" dirty="0" err="1">
                <a:cs typeface="Roboto Bk"/>
              </a:rPr>
              <a:t>FlyWithWings</a:t>
            </a:r>
            <a:r>
              <a:rPr lang="fr-FR" b="1" spc="208" dirty="0">
                <a:cs typeface="Roboto Bk"/>
              </a:rPr>
              <a:t>());</a:t>
            </a:r>
          </a:p>
          <a:p>
            <a:pPr marL="11516">
              <a:lnSpc>
                <a:spcPts val="1941"/>
              </a:lnSpc>
              <a:spcBef>
                <a:spcPts val="91"/>
              </a:spcBef>
              <a:tabLst>
                <a:tab pos="757201" algn="l"/>
                <a:tab pos="1379084" algn="l"/>
              </a:tabLst>
            </a:pPr>
            <a:r>
              <a:rPr lang="fr-FR" b="1" spc="208" dirty="0">
                <a:cs typeface="Roboto Bk"/>
              </a:rPr>
              <a:t>    }</a:t>
            </a:r>
          </a:p>
          <a:p>
            <a:pPr marL="11516">
              <a:lnSpc>
                <a:spcPts val="1941"/>
              </a:lnSpc>
              <a:spcBef>
                <a:spcPts val="91"/>
              </a:spcBef>
              <a:tabLst>
                <a:tab pos="757201" algn="l"/>
                <a:tab pos="1379084" algn="l"/>
              </a:tabLst>
            </a:pPr>
            <a:r>
              <a:rPr lang="fr-FR" b="1" spc="208" dirty="0">
                <a:solidFill>
                  <a:schemeClr val="accent2"/>
                </a:solidFill>
                <a:cs typeface="Roboto Bk"/>
              </a:rPr>
              <a:t>}</a:t>
            </a:r>
          </a:p>
          <a:p>
            <a:pPr marL="11516">
              <a:lnSpc>
                <a:spcPts val="1941"/>
              </a:lnSpc>
              <a:spcBef>
                <a:spcPts val="91"/>
              </a:spcBef>
              <a:tabLst>
                <a:tab pos="757201" algn="l"/>
                <a:tab pos="1379084" algn="l"/>
              </a:tabLst>
            </a:pPr>
            <a:endParaRPr lang="fr-FR" b="1" spc="208" dirty="0">
              <a:cs typeface="Roboto Bk"/>
            </a:endParaRPr>
          </a:p>
          <a:p>
            <a:pPr marL="11516">
              <a:lnSpc>
                <a:spcPts val="1941"/>
              </a:lnSpc>
              <a:spcBef>
                <a:spcPts val="91"/>
              </a:spcBef>
              <a:tabLst>
                <a:tab pos="757201" algn="l"/>
                <a:tab pos="1379084" algn="l"/>
              </a:tabLst>
            </a:pPr>
            <a:r>
              <a:rPr lang="fr-FR" b="1" spc="208" dirty="0">
                <a:cs typeface="Roboto Bk"/>
              </a:rPr>
              <a:t>class</a:t>
            </a:r>
            <a:r>
              <a:rPr lang="fr-FR" b="1" spc="208" dirty="0">
                <a:solidFill>
                  <a:schemeClr val="accent2"/>
                </a:solidFill>
                <a:cs typeface="Roboto Bk"/>
              </a:rPr>
              <a:t> </a:t>
            </a:r>
            <a:r>
              <a:rPr lang="fr-FR" b="1" spc="208" dirty="0" err="1">
                <a:solidFill>
                  <a:schemeClr val="accent2"/>
                </a:solidFill>
                <a:cs typeface="Roboto Bk"/>
              </a:rPr>
              <a:t>RubberDuck</a:t>
            </a:r>
            <a:r>
              <a:rPr lang="fr-FR" b="1" spc="208" dirty="0">
                <a:solidFill>
                  <a:schemeClr val="accent2"/>
                </a:solidFill>
                <a:cs typeface="Roboto Bk"/>
              </a:rPr>
              <a:t> </a:t>
            </a:r>
            <a:r>
              <a:rPr lang="fr-FR" b="1" spc="208" dirty="0" err="1">
                <a:cs typeface="Roboto Bk"/>
              </a:rPr>
              <a:t>extends</a:t>
            </a:r>
            <a:r>
              <a:rPr lang="fr-FR" b="1" spc="208" dirty="0">
                <a:cs typeface="Roboto Bk"/>
              </a:rPr>
              <a:t> </a:t>
            </a:r>
            <a:r>
              <a:rPr lang="fr-FR" b="1" spc="208" dirty="0">
                <a:solidFill>
                  <a:schemeClr val="accent2"/>
                </a:solidFill>
                <a:cs typeface="Roboto Bk"/>
              </a:rPr>
              <a:t>Duck </a:t>
            </a:r>
          </a:p>
          <a:p>
            <a:pPr marL="11516">
              <a:lnSpc>
                <a:spcPts val="1941"/>
              </a:lnSpc>
              <a:spcBef>
                <a:spcPts val="91"/>
              </a:spcBef>
              <a:tabLst>
                <a:tab pos="757201" algn="l"/>
                <a:tab pos="1379084" algn="l"/>
              </a:tabLst>
            </a:pPr>
            <a:r>
              <a:rPr lang="fr-FR" b="1" spc="208" dirty="0">
                <a:solidFill>
                  <a:schemeClr val="accent2"/>
                </a:solidFill>
                <a:cs typeface="Roboto Bk"/>
              </a:rPr>
              <a:t>{</a:t>
            </a:r>
          </a:p>
          <a:p>
            <a:pPr marL="11516">
              <a:lnSpc>
                <a:spcPts val="1941"/>
              </a:lnSpc>
              <a:spcBef>
                <a:spcPts val="91"/>
              </a:spcBef>
              <a:tabLst>
                <a:tab pos="757201" algn="l"/>
                <a:tab pos="1379084" algn="l"/>
              </a:tabLst>
            </a:pPr>
            <a:r>
              <a:rPr lang="fr-FR" b="1" spc="208" dirty="0">
                <a:cs typeface="Roboto Bk"/>
              </a:rPr>
              <a:t>    public </a:t>
            </a:r>
            <a:r>
              <a:rPr lang="fr-FR" b="1" spc="208" dirty="0" err="1">
                <a:cs typeface="Roboto Bk"/>
              </a:rPr>
              <a:t>RubberDuck</a:t>
            </a:r>
            <a:r>
              <a:rPr lang="fr-FR" b="1" spc="208" dirty="0">
                <a:cs typeface="Roboto Bk"/>
              </a:rPr>
              <a:t>() {</a:t>
            </a:r>
          </a:p>
          <a:p>
            <a:pPr marL="11516">
              <a:lnSpc>
                <a:spcPts val="1941"/>
              </a:lnSpc>
              <a:spcBef>
                <a:spcPts val="91"/>
              </a:spcBef>
              <a:tabLst>
                <a:tab pos="757201" algn="l"/>
                <a:tab pos="1379084" algn="l"/>
              </a:tabLst>
            </a:pPr>
            <a:r>
              <a:rPr lang="fr-FR" b="1" spc="208" dirty="0">
                <a:cs typeface="Roboto Bk"/>
              </a:rPr>
              <a:t>        super(new </a:t>
            </a:r>
            <a:r>
              <a:rPr lang="fr-FR" b="1" spc="208" dirty="0" err="1">
                <a:cs typeface="Roboto Bk"/>
              </a:rPr>
              <a:t>Squeak</a:t>
            </a:r>
            <a:r>
              <a:rPr lang="fr-FR" b="1" spc="208" dirty="0">
                <a:cs typeface="Roboto Bk"/>
              </a:rPr>
              <a:t>(), new </a:t>
            </a:r>
            <a:r>
              <a:rPr lang="fr-FR" b="1" spc="208" dirty="0" err="1">
                <a:cs typeface="Roboto Bk"/>
              </a:rPr>
              <a:t>FlyNoWay</a:t>
            </a:r>
            <a:r>
              <a:rPr lang="fr-FR" b="1" spc="208" dirty="0">
                <a:cs typeface="Roboto Bk"/>
              </a:rPr>
              <a:t>());</a:t>
            </a:r>
          </a:p>
          <a:p>
            <a:pPr marL="11516">
              <a:lnSpc>
                <a:spcPts val="1941"/>
              </a:lnSpc>
              <a:spcBef>
                <a:spcPts val="91"/>
              </a:spcBef>
              <a:tabLst>
                <a:tab pos="757201" algn="l"/>
                <a:tab pos="1379084" algn="l"/>
              </a:tabLst>
            </a:pPr>
            <a:r>
              <a:rPr lang="fr-FR" b="1" spc="208" dirty="0">
                <a:cs typeface="Roboto Bk"/>
              </a:rPr>
              <a:t>    }</a:t>
            </a:r>
          </a:p>
          <a:p>
            <a:pPr marL="11516">
              <a:lnSpc>
                <a:spcPts val="1941"/>
              </a:lnSpc>
              <a:spcBef>
                <a:spcPts val="91"/>
              </a:spcBef>
              <a:tabLst>
                <a:tab pos="757201" algn="l"/>
                <a:tab pos="1379084" algn="l"/>
              </a:tabLst>
            </a:pPr>
            <a:r>
              <a:rPr lang="fr-FR" sz="1632" b="1" spc="208" dirty="0">
                <a:solidFill>
                  <a:schemeClr val="accent2"/>
                </a:solidFill>
                <a:cs typeface="Roboto Bk"/>
              </a:rPr>
              <a:t>}</a:t>
            </a:r>
          </a:p>
        </p:txBody>
      </p:sp>
      <p:sp>
        <p:nvSpPr>
          <p:cNvPr id="8" name="Espace réservé du pied de page 7"/>
          <p:cNvSpPr>
            <a:spLocks noGrp="1"/>
          </p:cNvSpPr>
          <p:nvPr>
            <p:ph type="ftr" sz="quarter" idx="11"/>
          </p:nvPr>
        </p:nvSpPr>
        <p:spPr>
          <a:xfrm>
            <a:off x="251520" y="6293236"/>
            <a:ext cx="3962400" cy="457200"/>
          </a:xfrm>
        </p:spPr>
        <p:txBody>
          <a:bodyPr/>
          <a:lstStyle/>
          <a:p>
            <a:r>
              <a:rPr lang="fr-FR"/>
              <a:t>Hafidi Imad-ENSAK-Cours  IAO</a:t>
            </a:r>
          </a:p>
        </p:txBody>
      </p:sp>
    </p:spTree>
    <p:extLst>
      <p:ext uri="{BB962C8B-B14F-4D97-AF65-F5344CB8AC3E}">
        <p14:creationId xmlns:p14="http://schemas.microsoft.com/office/powerpoint/2010/main" val="63109748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36164"/>
            <a:ext cx="9144000"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III. Patrons de conception</a:t>
            </a:r>
          </a:p>
        </p:txBody>
      </p:sp>
      <p:sp>
        <p:nvSpPr>
          <p:cNvPr id="5" name="object 5"/>
          <p:cNvSpPr txBox="1"/>
          <p:nvPr/>
        </p:nvSpPr>
        <p:spPr>
          <a:xfrm>
            <a:off x="296284" y="1139250"/>
            <a:ext cx="1765561" cy="350183"/>
          </a:xfrm>
          <a:prstGeom prst="rect">
            <a:avLst/>
          </a:prstGeom>
        </p:spPr>
        <p:txBody>
          <a:bodyPr vert="horz" wrap="square" lIns="0" tIns="11516" rIns="0" bIns="0" rtlCol="0">
            <a:spAutoFit/>
          </a:bodyPr>
          <a:lstStyle/>
          <a:p>
            <a:pPr marL="11516">
              <a:spcBef>
                <a:spcPts val="91"/>
              </a:spcBef>
            </a:pPr>
            <a:r>
              <a:rPr sz="2200" b="1" spc="-9" dirty="0">
                <a:solidFill>
                  <a:schemeClr val="accent2"/>
                </a:solidFill>
                <a:cs typeface="Calibri"/>
              </a:rPr>
              <a:t>Réutilisabilité</a:t>
            </a:r>
            <a:endParaRPr sz="2200" dirty="0">
              <a:solidFill>
                <a:schemeClr val="accent2"/>
              </a:solidFill>
              <a:cs typeface="Calibri"/>
            </a:endParaRPr>
          </a:p>
        </p:txBody>
      </p:sp>
      <p:sp>
        <p:nvSpPr>
          <p:cNvPr id="7" name="object 7"/>
          <p:cNvSpPr txBox="1"/>
          <p:nvPr/>
        </p:nvSpPr>
        <p:spPr>
          <a:xfrm>
            <a:off x="424350" y="1548646"/>
            <a:ext cx="8295300" cy="1504797"/>
          </a:xfrm>
          <a:prstGeom prst="rect">
            <a:avLst/>
          </a:prstGeom>
        </p:spPr>
        <p:txBody>
          <a:bodyPr vert="horz" wrap="square" lIns="0" tIns="62764" rIns="0" bIns="0" rtlCol="0">
            <a:spAutoFit/>
          </a:bodyPr>
          <a:lstStyle/>
          <a:p>
            <a:pPr marL="354416" marR="4607" indent="-342900" algn="just">
              <a:lnSpc>
                <a:spcPts val="1986"/>
              </a:lnSpc>
              <a:spcBef>
                <a:spcPts val="494"/>
              </a:spcBef>
              <a:buFont typeface="Arial" panose="020B0604020202020204" pitchFamily="34" charset="0"/>
              <a:buChar char="•"/>
            </a:pPr>
            <a:r>
              <a:rPr sz="2200" spc="-9" dirty="0">
                <a:cs typeface="Calibri"/>
              </a:rPr>
              <a:t>Une</a:t>
            </a:r>
            <a:r>
              <a:rPr sz="2200" spc="-5" dirty="0">
                <a:cs typeface="Calibri"/>
              </a:rPr>
              <a:t> </a:t>
            </a:r>
            <a:r>
              <a:rPr sz="2200" spc="-14" dirty="0">
                <a:cs typeface="Calibri"/>
              </a:rPr>
              <a:t>grande</a:t>
            </a:r>
            <a:r>
              <a:rPr sz="2200" spc="-9" dirty="0">
                <a:cs typeface="Calibri"/>
              </a:rPr>
              <a:t> partie</a:t>
            </a:r>
            <a:r>
              <a:rPr sz="2200" spc="-5" dirty="0">
                <a:cs typeface="Calibri"/>
              </a:rPr>
              <a:t> </a:t>
            </a:r>
            <a:r>
              <a:rPr sz="2200" dirty="0">
                <a:cs typeface="Calibri"/>
              </a:rPr>
              <a:t>de</a:t>
            </a:r>
            <a:r>
              <a:rPr sz="2200" spc="-9" dirty="0">
                <a:cs typeface="Calibri"/>
              </a:rPr>
              <a:t> </a:t>
            </a:r>
            <a:r>
              <a:rPr sz="2200" spc="-23" dirty="0">
                <a:cs typeface="Calibri"/>
              </a:rPr>
              <a:t>l’activité</a:t>
            </a:r>
            <a:r>
              <a:rPr sz="2200" spc="-5" dirty="0">
                <a:cs typeface="Calibri"/>
              </a:rPr>
              <a:t> de </a:t>
            </a:r>
            <a:r>
              <a:rPr sz="2200" spc="-14" dirty="0">
                <a:cs typeface="Calibri"/>
              </a:rPr>
              <a:t>développement</a:t>
            </a:r>
            <a:r>
              <a:rPr sz="2200" spc="-5" dirty="0">
                <a:cs typeface="Calibri"/>
              </a:rPr>
              <a:t> de</a:t>
            </a:r>
            <a:r>
              <a:rPr sz="2200" spc="-9" dirty="0">
                <a:cs typeface="Calibri"/>
              </a:rPr>
              <a:t> logiciels</a:t>
            </a:r>
            <a:r>
              <a:rPr sz="2200" spc="5" dirty="0">
                <a:cs typeface="Calibri"/>
              </a:rPr>
              <a:t> </a:t>
            </a:r>
            <a:r>
              <a:rPr sz="2200" spc="-5" dirty="0">
                <a:cs typeface="Calibri"/>
              </a:rPr>
              <a:t>se</a:t>
            </a:r>
            <a:r>
              <a:rPr sz="2200" spc="-9" dirty="0">
                <a:cs typeface="Calibri"/>
              </a:rPr>
              <a:t> </a:t>
            </a:r>
            <a:r>
              <a:rPr sz="2200" spc="-14" dirty="0">
                <a:cs typeface="Calibri"/>
              </a:rPr>
              <a:t>fait</a:t>
            </a:r>
            <a:r>
              <a:rPr sz="2200" spc="-9" dirty="0">
                <a:cs typeface="Calibri"/>
              </a:rPr>
              <a:t> </a:t>
            </a:r>
            <a:r>
              <a:rPr sz="2200" dirty="0">
                <a:cs typeface="Calibri"/>
              </a:rPr>
              <a:t>à</a:t>
            </a:r>
            <a:r>
              <a:rPr sz="2200" spc="5" dirty="0">
                <a:cs typeface="Calibri"/>
              </a:rPr>
              <a:t> </a:t>
            </a:r>
            <a:r>
              <a:rPr sz="2200" spc="-9" dirty="0">
                <a:cs typeface="Calibri"/>
              </a:rPr>
              <a:t>partir</a:t>
            </a:r>
            <a:r>
              <a:rPr sz="2200" spc="-5" dirty="0">
                <a:cs typeface="Calibri"/>
              </a:rPr>
              <a:t> de </a:t>
            </a:r>
            <a:r>
              <a:rPr sz="2200" spc="-435" dirty="0">
                <a:cs typeface="Calibri"/>
              </a:rPr>
              <a:t> </a:t>
            </a:r>
            <a:r>
              <a:rPr sz="2200" spc="-23" dirty="0">
                <a:cs typeface="Calibri"/>
              </a:rPr>
              <a:t>savoir-faire</a:t>
            </a:r>
            <a:r>
              <a:rPr sz="2200" spc="-18" dirty="0">
                <a:cs typeface="Calibri"/>
              </a:rPr>
              <a:t> </a:t>
            </a:r>
            <a:r>
              <a:rPr sz="2200" spc="-14" dirty="0">
                <a:cs typeface="Calibri"/>
              </a:rPr>
              <a:t>récurrents</a:t>
            </a:r>
            <a:endParaRPr sz="2200" dirty="0">
              <a:cs typeface="Calibri"/>
            </a:endParaRPr>
          </a:p>
          <a:p>
            <a:pPr marL="354416" marR="96162" indent="-342900" algn="just">
              <a:lnSpc>
                <a:spcPts val="1986"/>
              </a:lnSpc>
              <a:spcBef>
                <a:spcPts val="526"/>
              </a:spcBef>
              <a:buFont typeface="Arial" panose="020B0604020202020204" pitchFamily="34" charset="0"/>
              <a:buChar char="•"/>
            </a:pPr>
            <a:r>
              <a:rPr sz="2200" spc="-5" dirty="0">
                <a:cs typeface="Calibri"/>
              </a:rPr>
              <a:t>Nous</a:t>
            </a:r>
            <a:r>
              <a:rPr sz="2200" dirty="0">
                <a:cs typeface="Calibri"/>
              </a:rPr>
              <a:t> </a:t>
            </a:r>
            <a:r>
              <a:rPr sz="2200" spc="-9" dirty="0">
                <a:cs typeface="Calibri"/>
              </a:rPr>
              <a:t>procédons</a:t>
            </a:r>
            <a:r>
              <a:rPr sz="2200" dirty="0">
                <a:cs typeface="Calibri"/>
              </a:rPr>
              <a:t> </a:t>
            </a:r>
            <a:r>
              <a:rPr sz="2200" spc="-5" dirty="0">
                <a:cs typeface="Calibri"/>
              </a:rPr>
              <a:t>par</a:t>
            </a:r>
            <a:r>
              <a:rPr sz="2200" dirty="0">
                <a:cs typeface="Calibri"/>
              </a:rPr>
              <a:t> </a:t>
            </a:r>
            <a:r>
              <a:rPr sz="2200" spc="-14" dirty="0">
                <a:cs typeface="Calibri"/>
              </a:rPr>
              <a:t>recopie,</a:t>
            </a:r>
            <a:r>
              <a:rPr sz="2200" dirty="0">
                <a:cs typeface="Calibri"/>
              </a:rPr>
              <a:t> </a:t>
            </a:r>
            <a:r>
              <a:rPr sz="2200" spc="-14" dirty="0">
                <a:cs typeface="Calibri"/>
              </a:rPr>
              <a:t>imitation</a:t>
            </a:r>
            <a:r>
              <a:rPr sz="2200" spc="-5" dirty="0">
                <a:cs typeface="Calibri"/>
              </a:rPr>
              <a:t> </a:t>
            </a:r>
            <a:r>
              <a:rPr sz="2200" spc="-9" dirty="0">
                <a:cs typeface="Calibri"/>
              </a:rPr>
              <a:t>et</a:t>
            </a:r>
            <a:r>
              <a:rPr sz="2200" spc="5" dirty="0">
                <a:cs typeface="Calibri"/>
              </a:rPr>
              <a:t> </a:t>
            </a:r>
            <a:r>
              <a:rPr sz="2200" spc="-14" dirty="0">
                <a:cs typeface="Calibri"/>
              </a:rPr>
              <a:t>réutilisation</a:t>
            </a:r>
            <a:r>
              <a:rPr sz="2200" spc="-5" dirty="0">
                <a:cs typeface="Calibri"/>
              </a:rPr>
              <a:t> </a:t>
            </a:r>
            <a:r>
              <a:rPr sz="2200" dirty="0">
                <a:cs typeface="Calibri"/>
              </a:rPr>
              <a:t>de</a:t>
            </a:r>
            <a:r>
              <a:rPr sz="2200" spc="-5" dirty="0">
                <a:cs typeface="Calibri"/>
              </a:rPr>
              <a:t> </a:t>
            </a:r>
            <a:r>
              <a:rPr sz="2200" spc="-9" dirty="0">
                <a:cs typeface="Calibri"/>
              </a:rPr>
              <a:t>solutions</a:t>
            </a:r>
            <a:r>
              <a:rPr sz="2200" spc="5" dirty="0">
                <a:cs typeface="Calibri"/>
              </a:rPr>
              <a:t> </a:t>
            </a:r>
            <a:r>
              <a:rPr sz="2200" spc="-9" dirty="0">
                <a:cs typeface="Calibri"/>
              </a:rPr>
              <a:t>qui</a:t>
            </a:r>
            <a:r>
              <a:rPr sz="2200" spc="5" dirty="0">
                <a:cs typeface="Calibri"/>
              </a:rPr>
              <a:t> </a:t>
            </a:r>
            <a:r>
              <a:rPr sz="2200" spc="-9" dirty="0">
                <a:cs typeface="Calibri"/>
              </a:rPr>
              <a:t>ont</a:t>
            </a:r>
            <a:r>
              <a:rPr sz="2200" spc="5" dirty="0">
                <a:cs typeface="Calibri"/>
              </a:rPr>
              <a:t> </a:t>
            </a:r>
            <a:r>
              <a:rPr sz="2200" spc="-18" dirty="0">
                <a:cs typeface="Calibri"/>
              </a:rPr>
              <a:t>fait </a:t>
            </a:r>
            <a:r>
              <a:rPr sz="2200" spc="-439" dirty="0">
                <a:cs typeface="Calibri"/>
              </a:rPr>
              <a:t> </a:t>
            </a:r>
            <a:r>
              <a:rPr sz="2200" spc="-14" dirty="0">
                <a:cs typeface="Calibri"/>
              </a:rPr>
              <a:t>leurs preuves</a:t>
            </a:r>
            <a:r>
              <a:rPr sz="2200" spc="-5" dirty="0">
                <a:cs typeface="Calibri"/>
              </a:rPr>
              <a:t> </a:t>
            </a:r>
            <a:r>
              <a:rPr sz="2200" spc="-18" dirty="0">
                <a:cs typeface="Calibri"/>
              </a:rPr>
              <a:t>d'efficacité</a:t>
            </a:r>
            <a:endParaRPr sz="2200" dirty="0">
              <a:cs typeface="Calibri"/>
            </a:endParaRPr>
          </a:p>
          <a:p>
            <a:pPr marL="354416" indent="-342900" algn="just">
              <a:spcBef>
                <a:spcPts val="118"/>
              </a:spcBef>
              <a:buFont typeface="Arial" panose="020B0604020202020204" pitchFamily="34" charset="0"/>
              <a:buChar char="•"/>
            </a:pPr>
            <a:r>
              <a:rPr sz="2200" spc="-5" dirty="0">
                <a:cs typeface="Calibri"/>
              </a:rPr>
              <a:t>La</a:t>
            </a:r>
            <a:r>
              <a:rPr sz="2200" dirty="0">
                <a:cs typeface="Calibri"/>
              </a:rPr>
              <a:t> </a:t>
            </a:r>
            <a:r>
              <a:rPr sz="2200" spc="-14" dirty="0">
                <a:cs typeface="Calibri"/>
              </a:rPr>
              <a:t>réutilisation</a:t>
            </a:r>
            <a:r>
              <a:rPr sz="2200" spc="-5" dirty="0">
                <a:cs typeface="Calibri"/>
              </a:rPr>
              <a:t> </a:t>
            </a:r>
            <a:r>
              <a:rPr sz="2200" spc="-9" dirty="0">
                <a:cs typeface="Calibri"/>
              </a:rPr>
              <a:t>concerne</a:t>
            </a:r>
            <a:r>
              <a:rPr sz="2200" spc="-5" dirty="0">
                <a:cs typeface="Calibri"/>
              </a:rPr>
              <a:t> </a:t>
            </a:r>
            <a:r>
              <a:rPr sz="2200" spc="-9" dirty="0">
                <a:cs typeface="Calibri"/>
              </a:rPr>
              <a:t>tous</a:t>
            </a:r>
            <a:r>
              <a:rPr sz="2200" dirty="0">
                <a:cs typeface="Calibri"/>
              </a:rPr>
              <a:t> </a:t>
            </a:r>
            <a:r>
              <a:rPr sz="2200" spc="-5" dirty="0">
                <a:cs typeface="Calibri"/>
              </a:rPr>
              <a:t>les</a:t>
            </a:r>
            <a:r>
              <a:rPr sz="2200" spc="5" dirty="0">
                <a:cs typeface="Calibri"/>
              </a:rPr>
              <a:t> </a:t>
            </a:r>
            <a:r>
              <a:rPr sz="2200" spc="-9" dirty="0">
                <a:cs typeface="Calibri"/>
              </a:rPr>
              <a:t>niveaux</a:t>
            </a:r>
            <a:r>
              <a:rPr sz="2200" spc="-5" dirty="0">
                <a:cs typeface="Calibri"/>
              </a:rPr>
              <a:t> du</a:t>
            </a:r>
            <a:r>
              <a:rPr sz="2200" dirty="0">
                <a:cs typeface="Calibri"/>
              </a:rPr>
              <a:t> </a:t>
            </a:r>
            <a:r>
              <a:rPr sz="2200" spc="-14" dirty="0">
                <a:cs typeface="Calibri"/>
              </a:rPr>
              <a:t>développement</a:t>
            </a:r>
            <a:endParaRPr sz="2200" dirty="0">
              <a:cs typeface="Calibri"/>
            </a:endParaRPr>
          </a:p>
        </p:txBody>
      </p:sp>
      <p:grpSp>
        <p:nvGrpSpPr>
          <p:cNvPr id="10" name="object 10"/>
          <p:cNvGrpSpPr/>
          <p:nvPr/>
        </p:nvGrpSpPr>
        <p:grpSpPr>
          <a:xfrm>
            <a:off x="1046919" y="3216507"/>
            <a:ext cx="3501553" cy="3389844"/>
            <a:chOff x="1154518" y="3547092"/>
            <a:chExt cx="3861435" cy="3738245"/>
          </a:xfrm>
        </p:grpSpPr>
        <p:sp>
          <p:nvSpPr>
            <p:cNvPr id="11" name="object 11"/>
            <p:cNvSpPr/>
            <p:nvPr/>
          </p:nvSpPr>
          <p:spPr>
            <a:xfrm>
              <a:off x="2176195" y="3748691"/>
              <a:ext cx="2803525" cy="3500120"/>
            </a:xfrm>
            <a:custGeom>
              <a:avLst/>
              <a:gdLst/>
              <a:ahLst/>
              <a:cxnLst/>
              <a:rect l="l" t="t" r="r" b="b"/>
              <a:pathLst>
                <a:path w="2803525" h="3500120">
                  <a:moveTo>
                    <a:pt x="0" y="0"/>
                  </a:moveTo>
                  <a:lnTo>
                    <a:pt x="2803321" y="3499916"/>
                  </a:lnTo>
                </a:path>
              </a:pathLst>
            </a:custGeom>
            <a:ln w="71998">
              <a:solidFill>
                <a:srgbClr val="000000"/>
              </a:solidFill>
            </a:ln>
          </p:spPr>
          <p:txBody>
            <a:bodyPr wrap="square" lIns="0" tIns="0" rIns="0" bIns="0" rtlCol="0"/>
            <a:lstStyle/>
            <a:p>
              <a:endParaRPr sz="1632"/>
            </a:p>
          </p:txBody>
        </p:sp>
        <p:sp>
          <p:nvSpPr>
            <p:cNvPr id="12" name="object 12"/>
            <p:cNvSpPr/>
            <p:nvPr/>
          </p:nvSpPr>
          <p:spPr>
            <a:xfrm>
              <a:off x="1154518" y="3547092"/>
              <a:ext cx="2379980" cy="601980"/>
            </a:xfrm>
            <a:custGeom>
              <a:avLst/>
              <a:gdLst/>
              <a:ahLst/>
              <a:cxnLst/>
              <a:rect l="l" t="t" r="r" b="b"/>
              <a:pathLst>
                <a:path w="2379979" h="601979">
                  <a:moveTo>
                    <a:pt x="2279167" y="0"/>
                  </a:moveTo>
                  <a:lnTo>
                    <a:pt x="100444" y="0"/>
                  </a:lnTo>
                  <a:lnTo>
                    <a:pt x="87303" y="865"/>
                  </a:lnTo>
                  <a:lnTo>
                    <a:pt x="50037" y="13309"/>
                  </a:lnTo>
                  <a:lnTo>
                    <a:pt x="20732" y="39184"/>
                  </a:lnTo>
                  <a:lnTo>
                    <a:pt x="3422" y="74425"/>
                  </a:lnTo>
                  <a:lnTo>
                    <a:pt x="0" y="501472"/>
                  </a:lnTo>
                  <a:lnTo>
                    <a:pt x="867" y="514613"/>
                  </a:lnTo>
                  <a:lnTo>
                    <a:pt x="13322" y="551878"/>
                  </a:lnTo>
                  <a:lnTo>
                    <a:pt x="39191" y="581183"/>
                  </a:lnTo>
                  <a:lnTo>
                    <a:pt x="74431" y="598493"/>
                  </a:lnTo>
                  <a:lnTo>
                    <a:pt x="100444" y="601916"/>
                  </a:lnTo>
                  <a:lnTo>
                    <a:pt x="2279167" y="601916"/>
                  </a:lnTo>
                  <a:lnTo>
                    <a:pt x="2317634" y="594319"/>
                  </a:lnTo>
                  <a:lnTo>
                    <a:pt x="2350219" y="572527"/>
                  </a:lnTo>
                  <a:lnTo>
                    <a:pt x="2372006" y="539952"/>
                  </a:lnTo>
                  <a:lnTo>
                    <a:pt x="2379599" y="501472"/>
                  </a:lnTo>
                  <a:lnTo>
                    <a:pt x="2379575" y="100075"/>
                  </a:lnTo>
                  <a:lnTo>
                    <a:pt x="2372006" y="61962"/>
                  </a:lnTo>
                  <a:lnTo>
                    <a:pt x="2350219" y="29378"/>
                  </a:lnTo>
                  <a:lnTo>
                    <a:pt x="2317634" y="7586"/>
                  </a:lnTo>
                  <a:lnTo>
                    <a:pt x="2279167" y="0"/>
                  </a:lnTo>
                  <a:close/>
                </a:path>
              </a:pathLst>
            </a:custGeom>
            <a:solidFill>
              <a:srgbClr val="FF99FF"/>
            </a:solidFill>
          </p:spPr>
          <p:txBody>
            <a:bodyPr wrap="square" lIns="0" tIns="0" rIns="0" bIns="0" rtlCol="0"/>
            <a:lstStyle/>
            <a:p>
              <a:endParaRPr sz="1632"/>
            </a:p>
          </p:txBody>
        </p:sp>
        <p:sp>
          <p:nvSpPr>
            <p:cNvPr id="13" name="object 13"/>
            <p:cNvSpPr/>
            <p:nvPr/>
          </p:nvSpPr>
          <p:spPr>
            <a:xfrm>
              <a:off x="1154518" y="3547092"/>
              <a:ext cx="2379980" cy="601980"/>
            </a:xfrm>
            <a:custGeom>
              <a:avLst/>
              <a:gdLst/>
              <a:ahLst/>
              <a:cxnLst/>
              <a:rect l="l" t="t" r="r" b="b"/>
              <a:pathLst>
                <a:path w="2379979" h="601979">
                  <a:moveTo>
                    <a:pt x="100076" y="0"/>
                  </a:moveTo>
                  <a:lnTo>
                    <a:pt x="100444" y="0"/>
                  </a:lnTo>
                  <a:lnTo>
                    <a:pt x="87303" y="865"/>
                  </a:lnTo>
                  <a:lnTo>
                    <a:pt x="74431" y="3416"/>
                  </a:lnTo>
                  <a:lnTo>
                    <a:pt x="39191" y="20720"/>
                  </a:lnTo>
                  <a:lnTo>
                    <a:pt x="13322" y="50037"/>
                  </a:lnTo>
                  <a:lnTo>
                    <a:pt x="867" y="87292"/>
                  </a:lnTo>
                  <a:lnTo>
                    <a:pt x="0" y="100431"/>
                  </a:lnTo>
                  <a:lnTo>
                    <a:pt x="0" y="501472"/>
                  </a:lnTo>
                  <a:lnTo>
                    <a:pt x="7597" y="539952"/>
                  </a:lnTo>
                  <a:lnTo>
                    <a:pt x="29389" y="572527"/>
                  </a:lnTo>
                  <a:lnTo>
                    <a:pt x="61964" y="594319"/>
                  </a:lnTo>
                  <a:lnTo>
                    <a:pt x="100444" y="601916"/>
                  </a:lnTo>
                  <a:lnTo>
                    <a:pt x="2279167" y="601916"/>
                  </a:lnTo>
                  <a:lnTo>
                    <a:pt x="2317634" y="594319"/>
                  </a:lnTo>
                  <a:lnTo>
                    <a:pt x="2350219" y="572527"/>
                  </a:lnTo>
                  <a:lnTo>
                    <a:pt x="2372006" y="539952"/>
                  </a:lnTo>
                  <a:lnTo>
                    <a:pt x="2379599" y="501472"/>
                  </a:lnTo>
                  <a:lnTo>
                    <a:pt x="2379599" y="100075"/>
                  </a:lnTo>
                  <a:lnTo>
                    <a:pt x="2379599" y="100431"/>
                  </a:lnTo>
                  <a:lnTo>
                    <a:pt x="2378733" y="87292"/>
                  </a:lnTo>
                  <a:lnTo>
                    <a:pt x="2376181" y="74425"/>
                  </a:lnTo>
                  <a:lnTo>
                    <a:pt x="2358873" y="39184"/>
                  </a:lnTo>
                  <a:lnTo>
                    <a:pt x="2329561" y="13309"/>
                  </a:lnTo>
                  <a:lnTo>
                    <a:pt x="2292300" y="865"/>
                  </a:lnTo>
                  <a:lnTo>
                    <a:pt x="2279167" y="0"/>
                  </a:lnTo>
                  <a:lnTo>
                    <a:pt x="100076" y="0"/>
                  </a:lnTo>
                  <a:close/>
                </a:path>
              </a:pathLst>
            </a:custGeom>
            <a:ln w="3175">
              <a:solidFill>
                <a:srgbClr val="3364A3"/>
              </a:solidFill>
            </a:ln>
          </p:spPr>
          <p:txBody>
            <a:bodyPr wrap="square" lIns="0" tIns="0" rIns="0" bIns="0" rtlCol="0"/>
            <a:lstStyle/>
            <a:p>
              <a:endParaRPr sz="1632"/>
            </a:p>
          </p:txBody>
        </p:sp>
      </p:grpSp>
      <p:sp>
        <p:nvSpPr>
          <p:cNvPr id="14" name="object 14"/>
          <p:cNvSpPr txBox="1"/>
          <p:nvPr/>
        </p:nvSpPr>
        <p:spPr>
          <a:xfrm>
            <a:off x="1089598" y="3286917"/>
            <a:ext cx="2070644" cy="318636"/>
          </a:xfrm>
          <a:prstGeom prst="rect">
            <a:avLst/>
          </a:prstGeom>
        </p:spPr>
        <p:txBody>
          <a:bodyPr vert="horz" wrap="square" lIns="0" tIns="11516" rIns="0" bIns="0" rtlCol="0">
            <a:spAutoFit/>
          </a:bodyPr>
          <a:lstStyle/>
          <a:p>
            <a:pPr marL="11516">
              <a:spcBef>
                <a:spcPts val="91"/>
              </a:spcBef>
            </a:pPr>
            <a:r>
              <a:rPr sz="1995" spc="-9" dirty="0">
                <a:latin typeface="Calibri"/>
                <a:cs typeface="Calibri"/>
              </a:rPr>
              <a:t>Analyse</a:t>
            </a:r>
            <a:r>
              <a:rPr sz="1995" spc="-41" dirty="0">
                <a:latin typeface="Calibri"/>
                <a:cs typeface="Calibri"/>
              </a:rPr>
              <a:t> </a:t>
            </a:r>
            <a:r>
              <a:rPr sz="1995" spc="-5" dirty="0">
                <a:latin typeface="Calibri"/>
                <a:cs typeface="Calibri"/>
              </a:rPr>
              <a:t>des</a:t>
            </a:r>
            <a:r>
              <a:rPr sz="1995" spc="-41" dirty="0">
                <a:latin typeface="Calibri"/>
                <a:cs typeface="Calibri"/>
              </a:rPr>
              <a:t> </a:t>
            </a:r>
            <a:r>
              <a:rPr sz="1995" spc="-5" dirty="0">
                <a:latin typeface="Calibri"/>
                <a:cs typeface="Calibri"/>
              </a:rPr>
              <a:t>besoins</a:t>
            </a:r>
            <a:endParaRPr sz="1995" dirty="0">
              <a:latin typeface="Calibri"/>
              <a:cs typeface="Calibri"/>
            </a:endParaRPr>
          </a:p>
        </p:txBody>
      </p:sp>
      <p:grpSp>
        <p:nvGrpSpPr>
          <p:cNvPr id="15" name="object 15"/>
          <p:cNvGrpSpPr/>
          <p:nvPr/>
        </p:nvGrpSpPr>
        <p:grpSpPr>
          <a:xfrm>
            <a:off x="1485669" y="3956560"/>
            <a:ext cx="3158941" cy="1978513"/>
            <a:chOff x="1638363" y="4363206"/>
            <a:chExt cx="3483610" cy="2181860"/>
          </a:xfrm>
        </p:grpSpPr>
        <p:sp>
          <p:nvSpPr>
            <p:cNvPr id="16" name="object 16"/>
            <p:cNvSpPr/>
            <p:nvPr/>
          </p:nvSpPr>
          <p:spPr>
            <a:xfrm>
              <a:off x="1638363" y="4363206"/>
              <a:ext cx="2379980" cy="601980"/>
            </a:xfrm>
            <a:custGeom>
              <a:avLst/>
              <a:gdLst/>
              <a:ahLst/>
              <a:cxnLst/>
              <a:rect l="l" t="t" r="r" b="b"/>
              <a:pathLst>
                <a:path w="2379979" h="601979">
                  <a:moveTo>
                    <a:pt x="2279154" y="0"/>
                  </a:moveTo>
                  <a:lnTo>
                    <a:pt x="100431" y="0"/>
                  </a:lnTo>
                  <a:lnTo>
                    <a:pt x="87292" y="867"/>
                  </a:lnTo>
                  <a:lnTo>
                    <a:pt x="50037" y="13322"/>
                  </a:lnTo>
                  <a:lnTo>
                    <a:pt x="20725" y="39191"/>
                  </a:lnTo>
                  <a:lnTo>
                    <a:pt x="3417" y="74431"/>
                  </a:lnTo>
                  <a:lnTo>
                    <a:pt x="0" y="501484"/>
                  </a:lnTo>
                  <a:lnTo>
                    <a:pt x="865" y="514623"/>
                  </a:lnTo>
                  <a:lnTo>
                    <a:pt x="13322" y="551878"/>
                  </a:lnTo>
                  <a:lnTo>
                    <a:pt x="39184" y="581196"/>
                  </a:lnTo>
                  <a:lnTo>
                    <a:pt x="74425" y="598500"/>
                  </a:lnTo>
                  <a:lnTo>
                    <a:pt x="100431" y="601916"/>
                  </a:lnTo>
                  <a:lnTo>
                    <a:pt x="2279154" y="601916"/>
                  </a:lnTo>
                  <a:lnTo>
                    <a:pt x="2317634" y="594329"/>
                  </a:lnTo>
                  <a:lnTo>
                    <a:pt x="2350209" y="572538"/>
                  </a:lnTo>
                  <a:lnTo>
                    <a:pt x="2372001" y="539953"/>
                  </a:lnTo>
                  <a:lnTo>
                    <a:pt x="2379599" y="501484"/>
                  </a:lnTo>
                  <a:lnTo>
                    <a:pt x="2379574" y="100075"/>
                  </a:lnTo>
                  <a:lnTo>
                    <a:pt x="2372001" y="61964"/>
                  </a:lnTo>
                  <a:lnTo>
                    <a:pt x="2350209" y="29389"/>
                  </a:lnTo>
                  <a:lnTo>
                    <a:pt x="2317634" y="7597"/>
                  </a:lnTo>
                  <a:lnTo>
                    <a:pt x="2279154" y="0"/>
                  </a:lnTo>
                  <a:close/>
                </a:path>
              </a:pathLst>
            </a:custGeom>
            <a:solidFill>
              <a:srgbClr val="FF9900"/>
            </a:solidFill>
          </p:spPr>
          <p:txBody>
            <a:bodyPr wrap="square" lIns="0" tIns="0" rIns="0" bIns="0" rtlCol="0"/>
            <a:lstStyle/>
            <a:p>
              <a:endParaRPr sz="1632"/>
            </a:p>
          </p:txBody>
        </p:sp>
        <p:sp>
          <p:nvSpPr>
            <p:cNvPr id="17" name="object 17"/>
            <p:cNvSpPr/>
            <p:nvPr/>
          </p:nvSpPr>
          <p:spPr>
            <a:xfrm>
              <a:off x="1638363" y="4363206"/>
              <a:ext cx="2379980" cy="601980"/>
            </a:xfrm>
            <a:custGeom>
              <a:avLst/>
              <a:gdLst/>
              <a:ahLst/>
              <a:cxnLst/>
              <a:rect l="l" t="t" r="r" b="b"/>
              <a:pathLst>
                <a:path w="2379979" h="601979">
                  <a:moveTo>
                    <a:pt x="100075" y="0"/>
                  </a:moveTo>
                  <a:lnTo>
                    <a:pt x="100431" y="0"/>
                  </a:lnTo>
                  <a:lnTo>
                    <a:pt x="87292" y="867"/>
                  </a:lnTo>
                  <a:lnTo>
                    <a:pt x="74425" y="3422"/>
                  </a:lnTo>
                  <a:lnTo>
                    <a:pt x="39184" y="20732"/>
                  </a:lnTo>
                  <a:lnTo>
                    <a:pt x="13322" y="50037"/>
                  </a:lnTo>
                  <a:lnTo>
                    <a:pt x="865" y="87303"/>
                  </a:lnTo>
                  <a:lnTo>
                    <a:pt x="0" y="100444"/>
                  </a:lnTo>
                  <a:lnTo>
                    <a:pt x="0" y="501484"/>
                  </a:lnTo>
                  <a:lnTo>
                    <a:pt x="7592" y="539953"/>
                  </a:lnTo>
                  <a:lnTo>
                    <a:pt x="29379" y="572538"/>
                  </a:lnTo>
                  <a:lnTo>
                    <a:pt x="61962" y="594329"/>
                  </a:lnTo>
                  <a:lnTo>
                    <a:pt x="100431" y="601916"/>
                  </a:lnTo>
                  <a:lnTo>
                    <a:pt x="2279154" y="601916"/>
                  </a:lnTo>
                  <a:lnTo>
                    <a:pt x="2317634" y="594329"/>
                  </a:lnTo>
                  <a:lnTo>
                    <a:pt x="2350209" y="572538"/>
                  </a:lnTo>
                  <a:lnTo>
                    <a:pt x="2372001" y="539953"/>
                  </a:lnTo>
                  <a:lnTo>
                    <a:pt x="2379599" y="501484"/>
                  </a:lnTo>
                  <a:lnTo>
                    <a:pt x="2379599" y="100075"/>
                  </a:lnTo>
                  <a:lnTo>
                    <a:pt x="2379599" y="100444"/>
                  </a:lnTo>
                  <a:lnTo>
                    <a:pt x="2378731" y="87303"/>
                  </a:lnTo>
                  <a:lnTo>
                    <a:pt x="2376176" y="74431"/>
                  </a:lnTo>
                  <a:lnTo>
                    <a:pt x="2358866" y="39191"/>
                  </a:lnTo>
                  <a:lnTo>
                    <a:pt x="2329561" y="13322"/>
                  </a:lnTo>
                  <a:lnTo>
                    <a:pt x="2292295" y="867"/>
                  </a:lnTo>
                  <a:lnTo>
                    <a:pt x="2279154" y="0"/>
                  </a:lnTo>
                  <a:lnTo>
                    <a:pt x="100075" y="0"/>
                  </a:lnTo>
                  <a:close/>
                </a:path>
              </a:pathLst>
            </a:custGeom>
            <a:ln w="3175">
              <a:solidFill>
                <a:srgbClr val="3364A3"/>
              </a:solidFill>
            </a:ln>
          </p:spPr>
          <p:txBody>
            <a:bodyPr wrap="square" lIns="0" tIns="0" rIns="0" bIns="0" rtlCol="0"/>
            <a:lstStyle/>
            <a:p>
              <a:endParaRPr sz="1632"/>
            </a:p>
          </p:txBody>
        </p:sp>
        <p:sp>
          <p:nvSpPr>
            <p:cNvPr id="18" name="object 18"/>
            <p:cNvSpPr/>
            <p:nvPr/>
          </p:nvSpPr>
          <p:spPr>
            <a:xfrm>
              <a:off x="2941561" y="5942883"/>
              <a:ext cx="2180590" cy="601980"/>
            </a:xfrm>
            <a:custGeom>
              <a:avLst/>
              <a:gdLst/>
              <a:ahLst/>
              <a:cxnLst/>
              <a:rect l="l" t="t" r="r" b="b"/>
              <a:pathLst>
                <a:path w="2180590" h="601979">
                  <a:moveTo>
                    <a:pt x="2079713" y="0"/>
                  </a:moveTo>
                  <a:lnTo>
                    <a:pt x="100444" y="0"/>
                  </a:lnTo>
                  <a:lnTo>
                    <a:pt x="87303" y="867"/>
                  </a:lnTo>
                  <a:lnTo>
                    <a:pt x="50037" y="13322"/>
                  </a:lnTo>
                  <a:lnTo>
                    <a:pt x="20727" y="39191"/>
                  </a:lnTo>
                  <a:lnTo>
                    <a:pt x="3417" y="74431"/>
                  </a:lnTo>
                  <a:lnTo>
                    <a:pt x="0" y="501484"/>
                  </a:lnTo>
                  <a:lnTo>
                    <a:pt x="865" y="514625"/>
                  </a:lnTo>
                  <a:lnTo>
                    <a:pt x="13322" y="551878"/>
                  </a:lnTo>
                  <a:lnTo>
                    <a:pt x="39189" y="581196"/>
                  </a:lnTo>
                  <a:lnTo>
                    <a:pt x="74431" y="598506"/>
                  </a:lnTo>
                  <a:lnTo>
                    <a:pt x="100444" y="601929"/>
                  </a:lnTo>
                  <a:lnTo>
                    <a:pt x="2079713" y="601929"/>
                  </a:lnTo>
                  <a:lnTo>
                    <a:pt x="2118193" y="594331"/>
                  </a:lnTo>
                  <a:lnTo>
                    <a:pt x="2150773" y="572538"/>
                  </a:lnTo>
                  <a:lnTo>
                    <a:pt x="2172566" y="539959"/>
                  </a:lnTo>
                  <a:lnTo>
                    <a:pt x="2180158" y="501484"/>
                  </a:lnTo>
                  <a:lnTo>
                    <a:pt x="2180134" y="100088"/>
                  </a:lnTo>
                  <a:lnTo>
                    <a:pt x="2172566" y="61964"/>
                  </a:lnTo>
                  <a:lnTo>
                    <a:pt x="2150773" y="29389"/>
                  </a:lnTo>
                  <a:lnTo>
                    <a:pt x="2118193" y="7597"/>
                  </a:lnTo>
                  <a:lnTo>
                    <a:pt x="2079713" y="0"/>
                  </a:lnTo>
                  <a:close/>
                </a:path>
              </a:pathLst>
            </a:custGeom>
            <a:solidFill>
              <a:srgbClr val="99FF99"/>
            </a:solidFill>
          </p:spPr>
          <p:txBody>
            <a:bodyPr wrap="square" lIns="0" tIns="0" rIns="0" bIns="0" rtlCol="0"/>
            <a:lstStyle/>
            <a:p>
              <a:endParaRPr sz="1632"/>
            </a:p>
          </p:txBody>
        </p:sp>
        <p:sp>
          <p:nvSpPr>
            <p:cNvPr id="19" name="object 19"/>
            <p:cNvSpPr/>
            <p:nvPr/>
          </p:nvSpPr>
          <p:spPr>
            <a:xfrm>
              <a:off x="2941561" y="5942883"/>
              <a:ext cx="2180590" cy="601980"/>
            </a:xfrm>
            <a:custGeom>
              <a:avLst/>
              <a:gdLst/>
              <a:ahLst/>
              <a:cxnLst/>
              <a:rect l="l" t="t" r="r" b="b"/>
              <a:pathLst>
                <a:path w="2180590" h="601979">
                  <a:moveTo>
                    <a:pt x="100075" y="0"/>
                  </a:moveTo>
                  <a:lnTo>
                    <a:pt x="100444" y="0"/>
                  </a:lnTo>
                  <a:lnTo>
                    <a:pt x="87303" y="867"/>
                  </a:lnTo>
                  <a:lnTo>
                    <a:pt x="74431" y="3422"/>
                  </a:lnTo>
                  <a:lnTo>
                    <a:pt x="39189" y="20732"/>
                  </a:lnTo>
                  <a:lnTo>
                    <a:pt x="13322" y="50037"/>
                  </a:lnTo>
                  <a:lnTo>
                    <a:pt x="865" y="87303"/>
                  </a:lnTo>
                  <a:lnTo>
                    <a:pt x="0" y="100444"/>
                  </a:lnTo>
                  <a:lnTo>
                    <a:pt x="0" y="501484"/>
                  </a:lnTo>
                  <a:lnTo>
                    <a:pt x="7592" y="539959"/>
                  </a:lnTo>
                  <a:lnTo>
                    <a:pt x="29384" y="572538"/>
                  </a:lnTo>
                  <a:lnTo>
                    <a:pt x="61964" y="594331"/>
                  </a:lnTo>
                  <a:lnTo>
                    <a:pt x="100444" y="601929"/>
                  </a:lnTo>
                  <a:lnTo>
                    <a:pt x="2079713" y="601929"/>
                  </a:lnTo>
                  <a:lnTo>
                    <a:pt x="2118193" y="594331"/>
                  </a:lnTo>
                  <a:lnTo>
                    <a:pt x="2150773" y="572538"/>
                  </a:lnTo>
                  <a:lnTo>
                    <a:pt x="2172566" y="539959"/>
                  </a:lnTo>
                  <a:lnTo>
                    <a:pt x="2180158" y="501484"/>
                  </a:lnTo>
                  <a:lnTo>
                    <a:pt x="2180158" y="100088"/>
                  </a:lnTo>
                  <a:lnTo>
                    <a:pt x="2180158" y="100444"/>
                  </a:lnTo>
                  <a:lnTo>
                    <a:pt x="2179292" y="87303"/>
                  </a:lnTo>
                  <a:lnTo>
                    <a:pt x="2176740" y="74431"/>
                  </a:lnTo>
                  <a:lnTo>
                    <a:pt x="2159431" y="39191"/>
                  </a:lnTo>
                  <a:lnTo>
                    <a:pt x="2130120" y="13322"/>
                  </a:lnTo>
                  <a:lnTo>
                    <a:pt x="2092854" y="867"/>
                  </a:lnTo>
                  <a:lnTo>
                    <a:pt x="2079713" y="0"/>
                  </a:lnTo>
                  <a:lnTo>
                    <a:pt x="100075" y="0"/>
                  </a:lnTo>
                  <a:close/>
                </a:path>
              </a:pathLst>
            </a:custGeom>
            <a:ln w="3175">
              <a:solidFill>
                <a:srgbClr val="3364A3"/>
              </a:solidFill>
            </a:ln>
          </p:spPr>
          <p:txBody>
            <a:bodyPr wrap="square" lIns="0" tIns="0" rIns="0" bIns="0" rtlCol="0"/>
            <a:lstStyle/>
            <a:p>
              <a:endParaRPr sz="1632"/>
            </a:p>
          </p:txBody>
        </p:sp>
      </p:grpSp>
      <p:sp>
        <p:nvSpPr>
          <p:cNvPr id="20" name="object 20"/>
          <p:cNvSpPr txBox="1"/>
          <p:nvPr/>
        </p:nvSpPr>
        <p:spPr>
          <a:xfrm>
            <a:off x="4998807" y="5333423"/>
            <a:ext cx="1372752" cy="318636"/>
          </a:xfrm>
          <a:prstGeom prst="rect">
            <a:avLst/>
          </a:prstGeom>
        </p:spPr>
        <p:txBody>
          <a:bodyPr vert="horz" wrap="square" lIns="0" tIns="11516" rIns="0" bIns="0" rtlCol="0">
            <a:spAutoFit/>
          </a:bodyPr>
          <a:lstStyle/>
          <a:p>
            <a:pPr marL="11516">
              <a:spcBef>
                <a:spcPts val="91"/>
              </a:spcBef>
              <a:tabLst>
                <a:tab pos="1360658" algn="l"/>
              </a:tabLst>
            </a:pPr>
            <a:r>
              <a:rPr sz="1995" u="sng" dirty="0">
                <a:uFill>
                  <a:solidFill>
                    <a:srgbClr val="000000"/>
                  </a:solidFill>
                </a:uFill>
                <a:latin typeface="Times New Roman"/>
                <a:cs typeface="Times New Roman"/>
              </a:rPr>
              <a:t> 	</a:t>
            </a:r>
            <a:endParaRPr sz="1995">
              <a:latin typeface="Times New Roman"/>
              <a:cs typeface="Times New Roman"/>
            </a:endParaRPr>
          </a:p>
        </p:txBody>
      </p:sp>
      <p:sp>
        <p:nvSpPr>
          <p:cNvPr id="21" name="object 21"/>
          <p:cNvSpPr txBox="1"/>
          <p:nvPr/>
        </p:nvSpPr>
        <p:spPr>
          <a:xfrm>
            <a:off x="3057747" y="5333423"/>
            <a:ext cx="1196551" cy="575756"/>
          </a:xfrm>
          <a:prstGeom prst="rect">
            <a:avLst/>
          </a:prstGeom>
        </p:spPr>
        <p:txBody>
          <a:bodyPr vert="horz" wrap="square" lIns="0" tIns="62188" rIns="0" bIns="0" rtlCol="0">
            <a:spAutoFit/>
          </a:bodyPr>
          <a:lstStyle/>
          <a:p>
            <a:pPr marL="155471" marR="4607" indent="-144530">
              <a:lnSpc>
                <a:spcPts val="1995"/>
              </a:lnSpc>
              <a:spcBef>
                <a:spcPts val="490"/>
              </a:spcBef>
            </a:pPr>
            <a:r>
              <a:rPr sz="1995" dirty="0">
                <a:latin typeface="Calibri"/>
                <a:cs typeface="Calibri"/>
              </a:rPr>
              <a:t>C</a:t>
            </a:r>
            <a:r>
              <a:rPr sz="1995" spc="-5" dirty="0">
                <a:latin typeface="Calibri"/>
                <a:cs typeface="Calibri"/>
              </a:rPr>
              <a:t>o</a:t>
            </a:r>
            <a:r>
              <a:rPr sz="1995" spc="-9" dirty="0">
                <a:latin typeface="Calibri"/>
                <a:cs typeface="Calibri"/>
              </a:rPr>
              <a:t>n</a:t>
            </a:r>
            <a:r>
              <a:rPr sz="1995" spc="-5" dirty="0">
                <a:latin typeface="Calibri"/>
                <a:cs typeface="Calibri"/>
              </a:rPr>
              <a:t>c</a:t>
            </a:r>
            <a:r>
              <a:rPr sz="1995" spc="-9" dirty="0">
                <a:latin typeface="Calibri"/>
                <a:cs typeface="Calibri"/>
              </a:rPr>
              <a:t>e</a:t>
            </a:r>
            <a:r>
              <a:rPr sz="1995" spc="-18" dirty="0">
                <a:latin typeface="Calibri"/>
                <a:cs typeface="Calibri"/>
              </a:rPr>
              <a:t>p</a:t>
            </a:r>
            <a:r>
              <a:rPr sz="1995" spc="-9" dirty="0">
                <a:latin typeface="Calibri"/>
                <a:cs typeface="Calibri"/>
              </a:rPr>
              <a:t>t</a:t>
            </a:r>
            <a:r>
              <a:rPr sz="1995" spc="-14" dirty="0">
                <a:latin typeface="Calibri"/>
                <a:cs typeface="Calibri"/>
              </a:rPr>
              <a:t>i</a:t>
            </a:r>
            <a:r>
              <a:rPr sz="1995" spc="5" dirty="0">
                <a:latin typeface="Calibri"/>
                <a:cs typeface="Calibri"/>
              </a:rPr>
              <a:t>o</a:t>
            </a:r>
            <a:r>
              <a:rPr sz="1995" dirty="0">
                <a:latin typeface="Calibri"/>
                <a:cs typeface="Calibri"/>
              </a:rPr>
              <a:t>n  </a:t>
            </a:r>
            <a:r>
              <a:rPr sz="1995" spc="-9" dirty="0">
                <a:latin typeface="Calibri"/>
                <a:cs typeface="Calibri"/>
              </a:rPr>
              <a:t>détaillée</a:t>
            </a:r>
            <a:endParaRPr sz="1995">
              <a:latin typeface="Calibri"/>
              <a:cs typeface="Calibri"/>
            </a:endParaRPr>
          </a:p>
        </p:txBody>
      </p:sp>
      <p:grpSp>
        <p:nvGrpSpPr>
          <p:cNvPr id="22" name="object 22"/>
          <p:cNvGrpSpPr/>
          <p:nvPr/>
        </p:nvGrpSpPr>
        <p:grpSpPr>
          <a:xfrm>
            <a:off x="3431948" y="6105238"/>
            <a:ext cx="2158168" cy="545876"/>
            <a:chOff x="3784676" y="6732721"/>
            <a:chExt cx="2379980" cy="601980"/>
          </a:xfrm>
        </p:grpSpPr>
        <p:sp>
          <p:nvSpPr>
            <p:cNvPr id="23" name="object 23"/>
            <p:cNvSpPr/>
            <p:nvPr/>
          </p:nvSpPr>
          <p:spPr>
            <a:xfrm>
              <a:off x="3784676" y="6732721"/>
              <a:ext cx="2379980" cy="601980"/>
            </a:xfrm>
            <a:custGeom>
              <a:avLst/>
              <a:gdLst/>
              <a:ahLst/>
              <a:cxnLst/>
              <a:rect l="l" t="t" r="r" b="b"/>
              <a:pathLst>
                <a:path w="2379979" h="601979">
                  <a:moveTo>
                    <a:pt x="2279523" y="0"/>
                  </a:moveTo>
                  <a:lnTo>
                    <a:pt x="100444" y="0"/>
                  </a:lnTo>
                  <a:lnTo>
                    <a:pt x="87303" y="867"/>
                  </a:lnTo>
                  <a:lnTo>
                    <a:pt x="50038" y="13322"/>
                  </a:lnTo>
                  <a:lnTo>
                    <a:pt x="20732" y="39196"/>
                  </a:lnTo>
                  <a:lnTo>
                    <a:pt x="3422" y="74433"/>
                  </a:lnTo>
                  <a:lnTo>
                    <a:pt x="0" y="501484"/>
                  </a:lnTo>
                  <a:lnTo>
                    <a:pt x="867" y="514625"/>
                  </a:lnTo>
                  <a:lnTo>
                    <a:pt x="13322" y="551891"/>
                  </a:lnTo>
                  <a:lnTo>
                    <a:pt x="39191" y="581196"/>
                  </a:lnTo>
                  <a:lnTo>
                    <a:pt x="74431" y="598506"/>
                  </a:lnTo>
                  <a:lnTo>
                    <a:pt x="100444" y="601929"/>
                  </a:lnTo>
                  <a:lnTo>
                    <a:pt x="2279523" y="601929"/>
                  </a:lnTo>
                  <a:lnTo>
                    <a:pt x="2318002" y="594331"/>
                  </a:lnTo>
                  <a:lnTo>
                    <a:pt x="2350577" y="572539"/>
                  </a:lnTo>
                  <a:lnTo>
                    <a:pt x="2372369" y="539964"/>
                  </a:lnTo>
                  <a:lnTo>
                    <a:pt x="2379967" y="501484"/>
                  </a:lnTo>
                  <a:lnTo>
                    <a:pt x="2379599" y="100088"/>
                  </a:lnTo>
                  <a:lnTo>
                    <a:pt x="2379943" y="100088"/>
                  </a:lnTo>
                  <a:lnTo>
                    <a:pt x="2372369" y="61969"/>
                  </a:lnTo>
                  <a:lnTo>
                    <a:pt x="2350577" y="29390"/>
                  </a:lnTo>
                  <a:lnTo>
                    <a:pt x="2318002" y="7597"/>
                  </a:lnTo>
                  <a:lnTo>
                    <a:pt x="2292663" y="867"/>
                  </a:lnTo>
                  <a:lnTo>
                    <a:pt x="2279523" y="0"/>
                  </a:lnTo>
                  <a:close/>
                </a:path>
                <a:path w="2379979" h="601979">
                  <a:moveTo>
                    <a:pt x="2379943" y="100088"/>
                  </a:moveTo>
                  <a:lnTo>
                    <a:pt x="2379599" y="100088"/>
                  </a:lnTo>
                  <a:lnTo>
                    <a:pt x="2379967" y="100444"/>
                  </a:lnTo>
                  <a:lnTo>
                    <a:pt x="2379943" y="100088"/>
                  </a:lnTo>
                  <a:close/>
                </a:path>
              </a:pathLst>
            </a:custGeom>
            <a:solidFill>
              <a:srgbClr val="00CCCC"/>
            </a:solidFill>
          </p:spPr>
          <p:txBody>
            <a:bodyPr wrap="square" lIns="0" tIns="0" rIns="0" bIns="0" rtlCol="0"/>
            <a:lstStyle/>
            <a:p>
              <a:endParaRPr sz="1632"/>
            </a:p>
          </p:txBody>
        </p:sp>
        <p:sp>
          <p:nvSpPr>
            <p:cNvPr id="24" name="object 24"/>
            <p:cNvSpPr/>
            <p:nvPr/>
          </p:nvSpPr>
          <p:spPr>
            <a:xfrm>
              <a:off x="3784676" y="6732721"/>
              <a:ext cx="2379980" cy="601980"/>
            </a:xfrm>
            <a:custGeom>
              <a:avLst/>
              <a:gdLst/>
              <a:ahLst/>
              <a:cxnLst/>
              <a:rect l="l" t="t" r="r" b="b"/>
              <a:pathLst>
                <a:path w="2379979" h="601979">
                  <a:moveTo>
                    <a:pt x="100088" y="0"/>
                  </a:moveTo>
                  <a:lnTo>
                    <a:pt x="100444" y="0"/>
                  </a:lnTo>
                  <a:lnTo>
                    <a:pt x="87303" y="867"/>
                  </a:lnTo>
                  <a:lnTo>
                    <a:pt x="74431" y="3422"/>
                  </a:lnTo>
                  <a:lnTo>
                    <a:pt x="39191" y="20732"/>
                  </a:lnTo>
                  <a:lnTo>
                    <a:pt x="13322" y="50050"/>
                  </a:lnTo>
                  <a:lnTo>
                    <a:pt x="867" y="87303"/>
                  </a:lnTo>
                  <a:lnTo>
                    <a:pt x="0" y="100444"/>
                  </a:lnTo>
                  <a:lnTo>
                    <a:pt x="0" y="501484"/>
                  </a:lnTo>
                  <a:lnTo>
                    <a:pt x="7597" y="539964"/>
                  </a:lnTo>
                  <a:lnTo>
                    <a:pt x="29389" y="572539"/>
                  </a:lnTo>
                  <a:lnTo>
                    <a:pt x="61964" y="594331"/>
                  </a:lnTo>
                  <a:lnTo>
                    <a:pt x="100444" y="601929"/>
                  </a:lnTo>
                  <a:lnTo>
                    <a:pt x="2279523" y="601929"/>
                  </a:lnTo>
                  <a:lnTo>
                    <a:pt x="2318002" y="594331"/>
                  </a:lnTo>
                  <a:lnTo>
                    <a:pt x="2350577" y="572539"/>
                  </a:lnTo>
                  <a:lnTo>
                    <a:pt x="2372369" y="539964"/>
                  </a:lnTo>
                  <a:lnTo>
                    <a:pt x="2379967" y="501484"/>
                  </a:lnTo>
                  <a:lnTo>
                    <a:pt x="2379599" y="100088"/>
                  </a:lnTo>
                  <a:lnTo>
                    <a:pt x="2379967" y="100444"/>
                  </a:lnTo>
                  <a:lnTo>
                    <a:pt x="2379100" y="87303"/>
                  </a:lnTo>
                  <a:lnTo>
                    <a:pt x="2376544" y="74433"/>
                  </a:lnTo>
                  <a:lnTo>
                    <a:pt x="2359234" y="39196"/>
                  </a:lnTo>
                  <a:lnTo>
                    <a:pt x="2329929" y="13322"/>
                  </a:lnTo>
                  <a:lnTo>
                    <a:pt x="2292663" y="867"/>
                  </a:lnTo>
                  <a:lnTo>
                    <a:pt x="2279523" y="0"/>
                  </a:lnTo>
                  <a:lnTo>
                    <a:pt x="100088" y="0"/>
                  </a:lnTo>
                  <a:close/>
                </a:path>
              </a:pathLst>
            </a:custGeom>
            <a:ln w="3175">
              <a:solidFill>
                <a:srgbClr val="3364A3"/>
              </a:solidFill>
            </a:ln>
          </p:spPr>
          <p:txBody>
            <a:bodyPr wrap="square" lIns="0" tIns="0" rIns="0" bIns="0" rtlCol="0"/>
            <a:lstStyle/>
            <a:p>
              <a:endParaRPr sz="1632"/>
            </a:p>
          </p:txBody>
        </p:sp>
      </p:grpSp>
      <p:sp>
        <p:nvSpPr>
          <p:cNvPr id="25" name="object 25"/>
          <p:cNvSpPr txBox="1"/>
          <p:nvPr/>
        </p:nvSpPr>
        <p:spPr>
          <a:xfrm>
            <a:off x="3697918" y="6176317"/>
            <a:ext cx="1624960" cy="318636"/>
          </a:xfrm>
          <a:prstGeom prst="rect">
            <a:avLst/>
          </a:prstGeom>
        </p:spPr>
        <p:txBody>
          <a:bodyPr vert="horz" wrap="square" lIns="0" tIns="11516" rIns="0" bIns="0" rtlCol="0">
            <a:spAutoFit/>
          </a:bodyPr>
          <a:lstStyle/>
          <a:p>
            <a:pPr marL="11516">
              <a:spcBef>
                <a:spcPts val="91"/>
              </a:spcBef>
            </a:pPr>
            <a:r>
              <a:rPr sz="1995" spc="-14" dirty="0">
                <a:latin typeface="Calibri"/>
                <a:cs typeface="Calibri"/>
              </a:rPr>
              <a:t>Programmation</a:t>
            </a:r>
            <a:endParaRPr sz="1995">
              <a:latin typeface="Calibri"/>
              <a:cs typeface="Calibri"/>
            </a:endParaRPr>
          </a:p>
        </p:txBody>
      </p:sp>
      <p:grpSp>
        <p:nvGrpSpPr>
          <p:cNvPr id="26" name="object 26"/>
          <p:cNvGrpSpPr/>
          <p:nvPr/>
        </p:nvGrpSpPr>
        <p:grpSpPr>
          <a:xfrm>
            <a:off x="2061845" y="4649615"/>
            <a:ext cx="2158168" cy="546452"/>
            <a:chOff x="2273757" y="5127492"/>
            <a:chExt cx="2379980" cy="602615"/>
          </a:xfrm>
        </p:grpSpPr>
        <p:sp>
          <p:nvSpPr>
            <p:cNvPr id="27" name="object 27"/>
            <p:cNvSpPr/>
            <p:nvPr/>
          </p:nvSpPr>
          <p:spPr>
            <a:xfrm>
              <a:off x="2273757" y="5127492"/>
              <a:ext cx="2379980" cy="602615"/>
            </a:xfrm>
            <a:custGeom>
              <a:avLst/>
              <a:gdLst/>
              <a:ahLst/>
              <a:cxnLst/>
              <a:rect l="l" t="t" r="r" b="b"/>
              <a:pathLst>
                <a:path w="2379979" h="602614">
                  <a:moveTo>
                    <a:pt x="2279523" y="0"/>
                  </a:moveTo>
                  <a:lnTo>
                    <a:pt x="100444" y="0"/>
                  </a:lnTo>
                  <a:lnTo>
                    <a:pt x="87303" y="865"/>
                  </a:lnTo>
                  <a:lnTo>
                    <a:pt x="50037" y="13309"/>
                  </a:lnTo>
                  <a:lnTo>
                    <a:pt x="20732" y="39184"/>
                  </a:lnTo>
                  <a:lnTo>
                    <a:pt x="3422" y="74425"/>
                  </a:lnTo>
                  <a:lnTo>
                    <a:pt x="0" y="501840"/>
                  </a:lnTo>
                  <a:lnTo>
                    <a:pt x="867" y="514979"/>
                  </a:lnTo>
                  <a:lnTo>
                    <a:pt x="13322" y="552234"/>
                  </a:lnTo>
                  <a:lnTo>
                    <a:pt x="39191" y="581546"/>
                  </a:lnTo>
                  <a:lnTo>
                    <a:pt x="74431" y="598854"/>
                  </a:lnTo>
                  <a:lnTo>
                    <a:pt x="100444" y="602272"/>
                  </a:lnTo>
                  <a:lnTo>
                    <a:pt x="2279523" y="602272"/>
                  </a:lnTo>
                  <a:lnTo>
                    <a:pt x="2317997" y="594680"/>
                  </a:lnTo>
                  <a:lnTo>
                    <a:pt x="2350576" y="572892"/>
                  </a:lnTo>
                  <a:lnTo>
                    <a:pt x="2372369" y="540309"/>
                  </a:lnTo>
                  <a:lnTo>
                    <a:pt x="2379967" y="501840"/>
                  </a:lnTo>
                  <a:lnTo>
                    <a:pt x="2379599" y="100075"/>
                  </a:lnTo>
                  <a:lnTo>
                    <a:pt x="2379943" y="100075"/>
                  </a:lnTo>
                  <a:lnTo>
                    <a:pt x="2372369" y="61962"/>
                  </a:lnTo>
                  <a:lnTo>
                    <a:pt x="2350576" y="29378"/>
                  </a:lnTo>
                  <a:lnTo>
                    <a:pt x="2317997" y="7586"/>
                  </a:lnTo>
                  <a:lnTo>
                    <a:pt x="2292663" y="865"/>
                  </a:lnTo>
                  <a:lnTo>
                    <a:pt x="2279523" y="0"/>
                  </a:lnTo>
                  <a:close/>
                </a:path>
                <a:path w="2379979" h="602614">
                  <a:moveTo>
                    <a:pt x="2379943" y="100075"/>
                  </a:moveTo>
                  <a:lnTo>
                    <a:pt x="2379599" y="100075"/>
                  </a:lnTo>
                  <a:lnTo>
                    <a:pt x="2379967" y="100431"/>
                  </a:lnTo>
                  <a:lnTo>
                    <a:pt x="2379943" y="100075"/>
                  </a:lnTo>
                  <a:close/>
                </a:path>
              </a:pathLst>
            </a:custGeom>
            <a:solidFill>
              <a:srgbClr val="82C9FF"/>
            </a:solidFill>
          </p:spPr>
          <p:txBody>
            <a:bodyPr wrap="square" lIns="0" tIns="0" rIns="0" bIns="0" rtlCol="0"/>
            <a:lstStyle/>
            <a:p>
              <a:endParaRPr sz="1632"/>
            </a:p>
          </p:txBody>
        </p:sp>
        <p:sp>
          <p:nvSpPr>
            <p:cNvPr id="28" name="object 28"/>
            <p:cNvSpPr/>
            <p:nvPr/>
          </p:nvSpPr>
          <p:spPr>
            <a:xfrm>
              <a:off x="2273757" y="5127492"/>
              <a:ext cx="2379980" cy="602615"/>
            </a:xfrm>
            <a:custGeom>
              <a:avLst/>
              <a:gdLst/>
              <a:ahLst/>
              <a:cxnLst/>
              <a:rect l="l" t="t" r="r" b="b"/>
              <a:pathLst>
                <a:path w="2379979" h="602614">
                  <a:moveTo>
                    <a:pt x="100088" y="0"/>
                  </a:moveTo>
                  <a:lnTo>
                    <a:pt x="100444" y="0"/>
                  </a:lnTo>
                  <a:lnTo>
                    <a:pt x="87303" y="865"/>
                  </a:lnTo>
                  <a:lnTo>
                    <a:pt x="74431" y="3416"/>
                  </a:lnTo>
                  <a:lnTo>
                    <a:pt x="39191" y="20720"/>
                  </a:lnTo>
                  <a:lnTo>
                    <a:pt x="13322" y="50037"/>
                  </a:lnTo>
                  <a:lnTo>
                    <a:pt x="867" y="87292"/>
                  </a:lnTo>
                  <a:lnTo>
                    <a:pt x="0" y="100431"/>
                  </a:lnTo>
                  <a:lnTo>
                    <a:pt x="0" y="501840"/>
                  </a:lnTo>
                  <a:lnTo>
                    <a:pt x="7597" y="540309"/>
                  </a:lnTo>
                  <a:lnTo>
                    <a:pt x="29389" y="572892"/>
                  </a:lnTo>
                  <a:lnTo>
                    <a:pt x="61964" y="594680"/>
                  </a:lnTo>
                  <a:lnTo>
                    <a:pt x="100444" y="602272"/>
                  </a:lnTo>
                  <a:lnTo>
                    <a:pt x="2279523" y="602272"/>
                  </a:lnTo>
                  <a:lnTo>
                    <a:pt x="2317997" y="594680"/>
                  </a:lnTo>
                  <a:lnTo>
                    <a:pt x="2350576" y="572892"/>
                  </a:lnTo>
                  <a:lnTo>
                    <a:pt x="2372369" y="540309"/>
                  </a:lnTo>
                  <a:lnTo>
                    <a:pt x="2379967" y="501840"/>
                  </a:lnTo>
                  <a:lnTo>
                    <a:pt x="2379599" y="100075"/>
                  </a:lnTo>
                  <a:lnTo>
                    <a:pt x="2379967" y="100431"/>
                  </a:lnTo>
                  <a:lnTo>
                    <a:pt x="2379100" y="87292"/>
                  </a:lnTo>
                  <a:lnTo>
                    <a:pt x="2376544" y="74425"/>
                  </a:lnTo>
                  <a:lnTo>
                    <a:pt x="2359234" y="39184"/>
                  </a:lnTo>
                  <a:lnTo>
                    <a:pt x="2329916" y="13309"/>
                  </a:lnTo>
                  <a:lnTo>
                    <a:pt x="2292663" y="865"/>
                  </a:lnTo>
                  <a:lnTo>
                    <a:pt x="2279523" y="0"/>
                  </a:lnTo>
                  <a:lnTo>
                    <a:pt x="100088" y="0"/>
                  </a:lnTo>
                  <a:close/>
                </a:path>
              </a:pathLst>
            </a:custGeom>
            <a:ln w="3175">
              <a:solidFill>
                <a:srgbClr val="3364A3"/>
              </a:solidFill>
            </a:ln>
          </p:spPr>
          <p:txBody>
            <a:bodyPr wrap="square" lIns="0" tIns="0" rIns="0" bIns="0" rtlCol="0"/>
            <a:lstStyle/>
            <a:p>
              <a:endParaRPr sz="1632"/>
            </a:p>
          </p:txBody>
        </p:sp>
      </p:grpSp>
      <p:sp>
        <p:nvSpPr>
          <p:cNvPr id="29" name="object 29"/>
          <p:cNvSpPr txBox="1"/>
          <p:nvPr/>
        </p:nvSpPr>
        <p:spPr>
          <a:xfrm>
            <a:off x="4526764" y="4594026"/>
            <a:ext cx="1824193" cy="318636"/>
          </a:xfrm>
          <a:prstGeom prst="rect">
            <a:avLst/>
          </a:prstGeom>
        </p:spPr>
        <p:txBody>
          <a:bodyPr vert="horz" wrap="square" lIns="0" tIns="11516" rIns="0" bIns="0" rtlCol="0">
            <a:spAutoFit/>
          </a:bodyPr>
          <a:lstStyle/>
          <a:p>
            <a:pPr marL="11516">
              <a:spcBef>
                <a:spcPts val="91"/>
              </a:spcBef>
              <a:tabLst>
                <a:tab pos="1812099" algn="l"/>
              </a:tabLst>
            </a:pPr>
            <a:r>
              <a:rPr sz="1995" u="sng" dirty="0">
                <a:uFill>
                  <a:solidFill>
                    <a:srgbClr val="000000"/>
                  </a:solidFill>
                </a:uFill>
                <a:latin typeface="Times New Roman"/>
                <a:cs typeface="Times New Roman"/>
              </a:rPr>
              <a:t> 	</a:t>
            </a:r>
            <a:endParaRPr sz="1995">
              <a:latin typeface="Times New Roman"/>
              <a:cs typeface="Times New Roman"/>
            </a:endParaRPr>
          </a:p>
        </p:txBody>
      </p:sp>
      <p:sp>
        <p:nvSpPr>
          <p:cNvPr id="30" name="object 30"/>
          <p:cNvSpPr txBox="1"/>
          <p:nvPr/>
        </p:nvSpPr>
        <p:spPr>
          <a:xfrm>
            <a:off x="1877318" y="3900647"/>
            <a:ext cx="1985423" cy="1281078"/>
          </a:xfrm>
          <a:prstGeom prst="rect">
            <a:avLst/>
          </a:prstGeom>
        </p:spPr>
        <p:txBody>
          <a:bodyPr vert="horz" wrap="square" lIns="0" tIns="62188" rIns="0" bIns="0" rtlCol="0">
            <a:spAutoFit/>
          </a:bodyPr>
          <a:lstStyle/>
          <a:p>
            <a:pPr marL="11516" marR="614398" indent="23608">
              <a:lnSpc>
                <a:spcPts val="1995"/>
              </a:lnSpc>
              <a:spcBef>
                <a:spcPts val="490"/>
              </a:spcBef>
            </a:pPr>
            <a:r>
              <a:rPr sz="1995" spc="-14" dirty="0">
                <a:latin typeface="Calibri"/>
                <a:cs typeface="Calibri"/>
              </a:rPr>
              <a:t>Spécification </a:t>
            </a:r>
            <a:r>
              <a:rPr sz="1995" spc="-439" dirty="0">
                <a:latin typeface="Calibri"/>
                <a:cs typeface="Calibri"/>
              </a:rPr>
              <a:t> </a:t>
            </a:r>
            <a:r>
              <a:rPr sz="1995" spc="-50" dirty="0">
                <a:latin typeface="Calibri"/>
                <a:cs typeface="Calibri"/>
              </a:rPr>
              <a:t>f</a:t>
            </a:r>
            <a:r>
              <a:rPr sz="1995" spc="5" dirty="0">
                <a:latin typeface="Calibri"/>
                <a:cs typeface="Calibri"/>
              </a:rPr>
              <a:t>o</a:t>
            </a:r>
            <a:r>
              <a:rPr sz="1995" spc="-9" dirty="0">
                <a:latin typeface="Calibri"/>
                <a:cs typeface="Calibri"/>
              </a:rPr>
              <a:t>n</a:t>
            </a:r>
            <a:r>
              <a:rPr sz="1995" spc="-14" dirty="0">
                <a:latin typeface="Calibri"/>
                <a:cs typeface="Calibri"/>
              </a:rPr>
              <a:t>c</a:t>
            </a:r>
            <a:r>
              <a:rPr sz="1995" spc="-9" dirty="0">
                <a:latin typeface="Calibri"/>
                <a:cs typeface="Calibri"/>
              </a:rPr>
              <a:t>ti</a:t>
            </a:r>
            <a:r>
              <a:rPr sz="1995" spc="-5" dirty="0">
                <a:latin typeface="Calibri"/>
                <a:cs typeface="Calibri"/>
              </a:rPr>
              <a:t>o</a:t>
            </a:r>
            <a:r>
              <a:rPr sz="1995" spc="-9" dirty="0">
                <a:latin typeface="Calibri"/>
                <a:cs typeface="Calibri"/>
              </a:rPr>
              <a:t>nn</a:t>
            </a:r>
            <a:r>
              <a:rPr sz="1995" dirty="0">
                <a:latin typeface="Calibri"/>
                <a:cs typeface="Calibri"/>
              </a:rPr>
              <a:t>e</a:t>
            </a:r>
            <a:r>
              <a:rPr sz="1995" spc="-9" dirty="0">
                <a:latin typeface="Calibri"/>
                <a:cs typeface="Calibri"/>
              </a:rPr>
              <a:t>ll</a:t>
            </a:r>
            <a:r>
              <a:rPr sz="1995" dirty="0">
                <a:latin typeface="Calibri"/>
                <a:cs typeface="Calibri"/>
              </a:rPr>
              <a:t>e</a:t>
            </a:r>
            <a:endParaRPr sz="1995">
              <a:latin typeface="Calibri"/>
              <a:cs typeface="Calibri"/>
            </a:endParaRPr>
          </a:p>
          <a:p>
            <a:pPr marL="552209" marR="4607" indent="124377">
              <a:lnSpc>
                <a:spcPts val="1995"/>
              </a:lnSpc>
              <a:spcBef>
                <a:spcPts val="1469"/>
              </a:spcBef>
            </a:pPr>
            <a:r>
              <a:rPr sz="1995" spc="-9" dirty="0">
                <a:latin typeface="Calibri"/>
                <a:cs typeface="Calibri"/>
              </a:rPr>
              <a:t>Conception </a:t>
            </a:r>
            <a:r>
              <a:rPr sz="1995" spc="-5" dirty="0">
                <a:latin typeface="Calibri"/>
                <a:cs typeface="Calibri"/>
              </a:rPr>
              <a:t> a</a:t>
            </a:r>
            <a:r>
              <a:rPr sz="1995" spc="-36" dirty="0">
                <a:latin typeface="Calibri"/>
                <a:cs typeface="Calibri"/>
              </a:rPr>
              <a:t>r</a:t>
            </a:r>
            <a:r>
              <a:rPr sz="1995" spc="-5" dirty="0">
                <a:latin typeface="Calibri"/>
                <a:cs typeface="Calibri"/>
              </a:rPr>
              <a:t>c</a:t>
            </a:r>
            <a:r>
              <a:rPr sz="1995" spc="-9" dirty="0">
                <a:latin typeface="Calibri"/>
                <a:cs typeface="Calibri"/>
              </a:rPr>
              <a:t>hi</a:t>
            </a:r>
            <a:r>
              <a:rPr sz="1995" spc="-27" dirty="0">
                <a:latin typeface="Calibri"/>
                <a:cs typeface="Calibri"/>
              </a:rPr>
              <a:t>t</a:t>
            </a:r>
            <a:r>
              <a:rPr sz="1995" spc="-9" dirty="0">
                <a:latin typeface="Calibri"/>
                <a:cs typeface="Calibri"/>
              </a:rPr>
              <a:t>e</a:t>
            </a:r>
            <a:r>
              <a:rPr sz="1995" spc="-5" dirty="0">
                <a:latin typeface="Calibri"/>
                <a:cs typeface="Calibri"/>
              </a:rPr>
              <a:t>c</a:t>
            </a:r>
            <a:r>
              <a:rPr sz="1995" spc="-9" dirty="0">
                <a:latin typeface="Calibri"/>
                <a:cs typeface="Calibri"/>
              </a:rPr>
              <a:t>tu</a:t>
            </a:r>
            <a:r>
              <a:rPr sz="1995" spc="-45" dirty="0">
                <a:latin typeface="Calibri"/>
                <a:cs typeface="Calibri"/>
              </a:rPr>
              <a:t>r</a:t>
            </a:r>
            <a:r>
              <a:rPr sz="1995" dirty="0">
                <a:latin typeface="Calibri"/>
                <a:cs typeface="Calibri"/>
              </a:rPr>
              <a:t>a</a:t>
            </a:r>
            <a:r>
              <a:rPr sz="1995" spc="-9" dirty="0">
                <a:latin typeface="Calibri"/>
                <a:cs typeface="Calibri"/>
              </a:rPr>
              <a:t>l</a:t>
            </a:r>
            <a:r>
              <a:rPr sz="1995" dirty="0">
                <a:latin typeface="Calibri"/>
                <a:cs typeface="Calibri"/>
              </a:rPr>
              <a:t>e</a:t>
            </a:r>
            <a:endParaRPr sz="1995">
              <a:latin typeface="Calibri"/>
              <a:cs typeface="Calibri"/>
            </a:endParaRPr>
          </a:p>
        </p:txBody>
      </p:sp>
      <p:sp>
        <p:nvSpPr>
          <p:cNvPr id="31" name="object 31"/>
          <p:cNvSpPr txBox="1"/>
          <p:nvPr/>
        </p:nvSpPr>
        <p:spPr>
          <a:xfrm>
            <a:off x="6570009" y="4512087"/>
            <a:ext cx="1915749" cy="473293"/>
          </a:xfrm>
          <a:prstGeom prst="rect">
            <a:avLst/>
          </a:prstGeom>
        </p:spPr>
        <p:txBody>
          <a:bodyPr vert="horz" wrap="square" lIns="0" tIns="11516" rIns="0" bIns="0" rtlCol="0">
            <a:spAutoFit/>
          </a:bodyPr>
          <a:lstStyle/>
          <a:p>
            <a:pPr marL="11516">
              <a:lnSpc>
                <a:spcPts val="1800"/>
              </a:lnSpc>
              <a:spcBef>
                <a:spcPts val="91"/>
              </a:spcBef>
            </a:pPr>
            <a:r>
              <a:rPr sz="1632" b="1" spc="-14" dirty="0">
                <a:latin typeface="Calibri"/>
                <a:cs typeface="Calibri"/>
              </a:rPr>
              <a:t>Patrons</a:t>
            </a:r>
            <a:r>
              <a:rPr sz="1632" b="1" spc="-23" dirty="0">
                <a:latin typeface="Calibri"/>
                <a:cs typeface="Calibri"/>
              </a:rPr>
              <a:t> </a:t>
            </a:r>
            <a:r>
              <a:rPr sz="1632" b="1" spc="-18" dirty="0">
                <a:latin typeface="Calibri"/>
                <a:cs typeface="Calibri"/>
              </a:rPr>
              <a:t>d’architecture</a:t>
            </a:r>
            <a:endParaRPr sz="1632">
              <a:latin typeface="Calibri"/>
              <a:cs typeface="Calibri"/>
            </a:endParaRPr>
          </a:p>
          <a:p>
            <a:pPr marL="11516">
              <a:lnSpc>
                <a:spcPts val="1800"/>
              </a:lnSpc>
            </a:pPr>
            <a:r>
              <a:rPr sz="1632" spc="-14" dirty="0">
                <a:latin typeface="Calibri"/>
                <a:cs typeface="Calibri"/>
              </a:rPr>
              <a:t>Frameworks</a:t>
            </a:r>
            <a:endParaRPr sz="1632">
              <a:latin typeface="Calibri"/>
              <a:cs typeface="Calibri"/>
            </a:endParaRPr>
          </a:p>
        </p:txBody>
      </p:sp>
      <p:sp>
        <p:nvSpPr>
          <p:cNvPr id="32" name="object 32"/>
          <p:cNvSpPr txBox="1"/>
          <p:nvPr/>
        </p:nvSpPr>
        <p:spPr>
          <a:xfrm>
            <a:off x="6045083" y="6069239"/>
            <a:ext cx="2509993" cy="473293"/>
          </a:xfrm>
          <a:prstGeom prst="rect">
            <a:avLst/>
          </a:prstGeom>
        </p:spPr>
        <p:txBody>
          <a:bodyPr vert="horz" wrap="square" lIns="0" tIns="11516" rIns="0" bIns="0" rtlCol="0">
            <a:spAutoFit/>
          </a:bodyPr>
          <a:lstStyle/>
          <a:p>
            <a:pPr marL="11516">
              <a:lnSpc>
                <a:spcPts val="1804"/>
              </a:lnSpc>
              <a:spcBef>
                <a:spcPts val="91"/>
              </a:spcBef>
              <a:tabLst>
                <a:tab pos="340884" algn="l"/>
                <a:tab pos="536087" algn="l"/>
              </a:tabLst>
            </a:pPr>
            <a:r>
              <a:rPr sz="1632" u="sng" dirty="0">
                <a:uFill>
                  <a:solidFill>
                    <a:srgbClr val="000000"/>
                  </a:solidFill>
                </a:uFill>
                <a:latin typeface="Times New Roman"/>
                <a:cs typeface="Times New Roman"/>
              </a:rPr>
              <a:t> 	</a:t>
            </a:r>
            <a:r>
              <a:rPr sz="1632" b="1" dirty="0">
                <a:latin typeface="Times New Roman"/>
                <a:cs typeface="Times New Roman"/>
              </a:rPr>
              <a:t>	</a:t>
            </a:r>
            <a:r>
              <a:rPr sz="1632" b="1" spc="-5" dirty="0">
                <a:latin typeface="Calibri"/>
                <a:cs typeface="Calibri"/>
              </a:rPr>
              <a:t>Idiomes</a:t>
            </a:r>
            <a:endParaRPr sz="1632" b="1" dirty="0">
              <a:latin typeface="Calibri"/>
              <a:cs typeface="Calibri"/>
            </a:endParaRPr>
          </a:p>
          <a:p>
            <a:pPr marL="536087">
              <a:lnSpc>
                <a:spcPts val="1804"/>
              </a:lnSpc>
            </a:pPr>
            <a:r>
              <a:rPr sz="1632" spc="-5" dirty="0">
                <a:latin typeface="Calibri"/>
                <a:cs typeface="Calibri"/>
              </a:rPr>
              <a:t>Bibliothèque</a:t>
            </a:r>
            <a:r>
              <a:rPr sz="1632" spc="-27" dirty="0">
                <a:latin typeface="Calibri"/>
                <a:cs typeface="Calibri"/>
              </a:rPr>
              <a:t> </a:t>
            </a:r>
            <a:r>
              <a:rPr sz="1632" dirty="0">
                <a:latin typeface="Calibri"/>
                <a:cs typeface="Calibri"/>
              </a:rPr>
              <a:t>de</a:t>
            </a:r>
            <a:r>
              <a:rPr sz="1632" spc="-27" dirty="0">
                <a:latin typeface="Calibri"/>
                <a:cs typeface="Calibri"/>
              </a:rPr>
              <a:t> </a:t>
            </a:r>
            <a:r>
              <a:rPr sz="1632" spc="-5" dirty="0">
                <a:latin typeface="Calibri"/>
                <a:cs typeface="Calibri"/>
              </a:rPr>
              <a:t>classes</a:t>
            </a:r>
            <a:endParaRPr sz="1632" dirty="0">
              <a:latin typeface="Calibri"/>
              <a:cs typeface="Calibri"/>
            </a:endParaRPr>
          </a:p>
        </p:txBody>
      </p:sp>
      <p:sp>
        <p:nvSpPr>
          <p:cNvPr id="33" name="object 33"/>
          <p:cNvSpPr txBox="1"/>
          <p:nvPr/>
        </p:nvSpPr>
        <p:spPr>
          <a:xfrm>
            <a:off x="6570009" y="5205464"/>
            <a:ext cx="2383889" cy="685196"/>
          </a:xfrm>
          <a:prstGeom prst="rect">
            <a:avLst/>
          </a:prstGeom>
        </p:spPr>
        <p:txBody>
          <a:bodyPr vert="horz" wrap="square" lIns="0" tIns="51824" rIns="0" bIns="0" rtlCol="0">
            <a:spAutoFit/>
          </a:bodyPr>
          <a:lstStyle/>
          <a:p>
            <a:pPr marL="11516" marR="4607">
              <a:lnSpc>
                <a:spcPct val="83800"/>
              </a:lnSpc>
              <a:spcBef>
                <a:spcPts val="408"/>
              </a:spcBef>
            </a:pPr>
            <a:r>
              <a:rPr sz="1632" b="1" spc="-14" dirty="0">
                <a:latin typeface="Calibri"/>
                <a:cs typeface="Calibri"/>
              </a:rPr>
              <a:t>Patrons</a:t>
            </a:r>
            <a:r>
              <a:rPr sz="1632" b="1" spc="-9" dirty="0">
                <a:latin typeface="Calibri"/>
                <a:cs typeface="Calibri"/>
              </a:rPr>
              <a:t> </a:t>
            </a:r>
            <a:r>
              <a:rPr sz="1632" b="1" spc="-5" dirty="0">
                <a:latin typeface="Calibri"/>
                <a:cs typeface="Calibri"/>
              </a:rPr>
              <a:t>de</a:t>
            </a:r>
            <a:r>
              <a:rPr sz="1632" b="1" dirty="0">
                <a:latin typeface="Calibri"/>
                <a:cs typeface="Calibri"/>
              </a:rPr>
              <a:t> </a:t>
            </a:r>
            <a:r>
              <a:rPr sz="1632" b="1" spc="-5" dirty="0">
                <a:latin typeface="Calibri"/>
                <a:cs typeface="Calibri"/>
              </a:rPr>
              <a:t>conception </a:t>
            </a:r>
            <a:r>
              <a:rPr sz="1632" b="1" dirty="0">
                <a:latin typeface="Calibri"/>
                <a:cs typeface="Calibri"/>
              </a:rPr>
              <a:t> </a:t>
            </a:r>
            <a:r>
              <a:rPr sz="1632" spc="-9" dirty="0">
                <a:latin typeface="Calibri"/>
                <a:cs typeface="Calibri"/>
              </a:rPr>
              <a:t>Composants </a:t>
            </a:r>
            <a:r>
              <a:rPr sz="1632" spc="-5" dirty="0">
                <a:latin typeface="Calibri"/>
                <a:cs typeface="Calibri"/>
              </a:rPr>
              <a:t>logiciels métier </a:t>
            </a:r>
            <a:r>
              <a:rPr sz="1632" spc="-358" dirty="0">
                <a:latin typeface="Calibri"/>
                <a:cs typeface="Calibri"/>
              </a:rPr>
              <a:t> </a:t>
            </a:r>
            <a:r>
              <a:rPr sz="1632" spc="-5" dirty="0">
                <a:latin typeface="Calibri"/>
                <a:cs typeface="Calibri"/>
              </a:rPr>
              <a:t>(Beans)</a:t>
            </a:r>
            <a:endParaRPr sz="1632">
              <a:latin typeface="Calibri"/>
              <a:cs typeface="Calibri"/>
            </a:endParaRPr>
          </a:p>
        </p:txBody>
      </p:sp>
      <p:sp>
        <p:nvSpPr>
          <p:cNvPr id="34" name="object 34"/>
          <p:cNvSpPr/>
          <p:nvPr/>
        </p:nvSpPr>
        <p:spPr>
          <a:xfrm>
            <a:off x="4393701" y="4830175"/>
            <a:ext cx="619005" cy="862000"/>
          </a:xfrm>
          <a:custGeom>
            <a:avLst/>
            <a:gdLst/>
            <a:ahLst/>
            <a:cxnLst/>
            <a:rect l="l" t="t" r="r" b="b"/>
            <a:pathLst>
              <a:path w="682625" h="950595">
                <a:moveTo>
                  <a:pt x="162001" y="0"/>
                </a:moveTo>
                <a:lnTo>
                  <a:pt x="0" y="54000"/>
                </a:lnTo>
                <a:lnTo>
                  <a:pt x="162001" y="108000"/>
                </a:lnTo>
                <a:lnTo>
                  <a:pt x="162001" y="0"/>
                </a:lnTo>
                <a:close/>
              </a:path>
              <a:path w="682625" h="950595">
                <a:moveTo>
                  <a:pt x="682561" y="842048"/>
                </a:moveTo>
                <a:lnTo>
                  <a:pt x="520560" y="896048"/>
                </a:lnTo>
                <a:lnTo>
                  <a:pt x="682561" y="950048"/>
                </a:lnTo>
                <a:lnTo>
                  <a:pt x="682561" y="842048"/>
                </a:lnTo>
                <a:close/>
              </a:path>
            </a:pathLst>
          </a:custGeom>
          <a:solidFill>
            <a:srgbClr val="000000"/>
          </a:solidFill>
        </p:spPr>
        <p:txBody>
          <a:bodyPr wrap="square" lIns="0" tIns="0" rIns="0" bIns="0" rtlCol="0"/>
          <a:lstStyle/>
          <a:p>
            <a:endParaRPr sz="1632"/>
          </a:p>
        </p:txBody>
      </p:sp>
      <p:sp>
        <p:nvSpPr>
          <p:cNvPr id="35" name="object 35"/>
          <p:cNvSpPr/>
          <p:nvPr/>
        </p:nvSpPr>
        <p:spPr>
          <a:xfrm>
            <a:off x="5900482" y="6237170"/>
            <a:ext cx="147410" cy="98465"/>
          </a:xfrm>
          <a:custGeom>
            <a:avLst/>
            <a:gdLst/>
            <a:ahLst/>
            <a:cxnLst/>
            <a:rect l="l" t="t" r="r" b="b"/>
            <a:pathLst>
              <a:path w="162559" h="108584">
                <a:moveTo>
                  <a:pt x="162001" y="0"/>
                </a:moveTo>
                <a:lnTo>
                  <a:pt x="0" y="54000"/>
                </a:lnTo>
                <a:lnTo>
                  <a:pt x="162001" y="108000"/>
                </a:lnTo>
                <a:lnTo>
                  <a:pt x="162001" y="0"/>
                </a:lnTo>
                <a:close/>
              </a:path>
            </a:pathLst>
          </a:custGeom>
          <a:solidFill>
            <a:srgbClr val="000000"/>
          </a:solidFill>
        </p:spPr>
        <p:txBody>
          <a:bodyPr wrap="square" lIns="0" tIns="0" rIns="0" bIns="0" rtlCol="0"/>
          <a:lstStyle/>
          <a:p>
            <a:endParaRPr sz="1632"/>
          </a:p>
        </p:txBody>
      </p:sp>
      <p:sp>
        <p:nvSpPr>
          <p:cNvPr id="36" name="object 36"/>
          <p:cNvSpPr txBox="1"/>
          <p:nvPr/>
        </p:nvSpPr>
        <p:spPr>
          <a:xfrm>
            <a:off x="6399988" y="3973367"/>
            <a:ext cx="2762225" cy="318636"/>
          </a:xfrm>
          <a:prstGeom prst="rect">
            <a:avLst/>
          </a:prstGeom>
        </p:spPr>
        <p:txBody>
          <a:bodyPr vert="horz" wrap="square" lIns="0" tIns="11516" rIns="0" bIns="0" rtlCol="0">
            <a:spAutoFit/>
          </a:bodyPr>
          <a:lstStyle/>
          <a:p>
            <a:pPr marL="11516">
              <a:spcBef>
                <a:spcPts val="91"/>
              </a:spcBef>
            </a:pPr>
            <a:r>
              <a:rPr lang="fr-FR" sz="1995" spc="-5" dirty="0">
                <a:latin typeface="Calibri"/>
                <a:cs typeface="Calibri"/>
              </a:rPr>
              <a:t>  </a:t>
            </a:r>
            <a:r>
              <a:rPr sz="1995" spc="-5" dirty="0">
                <a:latin typeface="Calibri"/>
                <a:cs typeface="Calibri"/>
              </a:rPr>
              <a:t>Dans</a:t>
            </a:r>
            <a:r>
              <a:rPr sz="1995" spc="-32" dirty="0">
                <a:latin typeface="Calibri"/>
                <a:cs typeface="Calibri"/>
              </a:rPr>
              <a:t> </a:t>
            </a:r>
            <a:r>
              <a:rPr sz="1995" spc="-9" dirty="0">
                <a:latin typeface="Calibri"/>
                <a:cs typeface="Calibri"/>
              </a:rPr>
              <a:t>ce</a:t>
            </a:r>
            <a:r>
              <a:rPr sz="1995" spc="-36" dirty="0">
                <a:latin typeface="Calibri"/>
                <a:cs typeface="Calibri"/>
              </a:rPr>
              <a:t> </a:t>
            </a:r>
            <a:r>
              <a:rPr sz="1995" spc="-14" dirty="0">
                <a:latin typeface="Calibri"/>
                <a:cs typeface="Calibri"/>
              </a:rPr>
              <a:t>cours</a:t>
            </a:r>
            <a:r>
              <a:rPr sz="1995" spc="-18" dirty="0">
                <a:latin typeface="Calibri"/>
                <a:cs typeface="Calibri"/>
              </a:rPr>
              <a:t> </a:t>
            </a:r>
            <a:r>
              <a:rPr sz="1995" dirty="0">
                <a:latin typeface="Calibri"/>
                <a:cs typeface="Calibri"/>
              </a:rPr>
              <a:t>:</a:t>
            </a:r>
          </a:p>
        </p:txBody>
      </p:sp>
      <p:sp>
        <p:nvSpPr>
          <p:cNvPr id="37" name="Espace réservé du pied de page 36"/>
          <p:cNvSpPr>
            <a:spLocks noGrp="1"/>
          </p:cNvSpPr>
          <p:nvPr>
            <p:ph type="ftr" sz="quarter" idx="11"/>
          </p:nvPr>
        </p:nvSpPr>
        <p:spPr>
          <a:xfrm>
            <a:off x="257613" y="6313932"/>
            <a:ext cx="3962400" cy="457200"/>
          </a:xfrm>
        </p:spPr>
        <p:txBody>
          <a:bodyPr/>
          <a:lstStyle/>
          <a:p>
            <a:r>
              <a:rPr lang="fr-FR" dirty="0" err="1"/>
              <a:t>Hafidi</a:t>
            </a:r>
            <a:r>
              <a:rPr lang="fr-FR" dirty="0"/>
              <a:t> Imad-ENSAK-Cours  IAO</a:t>
            </a:r>
          </a:p>
        </p:txBody>
      </p:sp>
    </p:spTree>
    <p:extLst>
      <p:ext uri="{BB962C8B-B14F-4D97-AF65-F5344CB8AC3E}">
        <p14:creationId xmlns:p14="http://schemas.microsoft.com/office/powerpoint/2010/main" val="17934167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36164"/>
            <a:ext cx="9144000"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Idiome</a:t>
            </a:r>
          </a:p>
        </p:txBody>
      </p:sp>
      <p:sp>
        <p:nvSpPr>
          <p:cNvPr id="5" name="object 5"/>
          <p:cNvSpPr txBox="1"/>
          <p:nvPr/>
        </p:nvSpPr>
        <p:spPr>
          <a:xfrm>
            <a:off x="686480" y="1090901"/>
            <a:ext cx="7305411" cy="386407"/>
          </a:xfrm>
          <a:prstGeom prst="rect">
            <a:avLst/>
          </a:prstGeom>
        </p:spPr>
        <p:txBody>
          <a:bodyPr vert="horz" wrap="square" lIns="0" tIns="70250" rIns="0" bIns="0" rtlCol="0">
            <a:spAutoFit/>
          </a:bodyPr>
          <a:lstStyle/>
          <a:p>
            <a:pPr marL="11516" marR="4607">
              <a:lnSpc>
                <a:spcPts val="2367"/>
              </a:lnSpc>
              <a:spcBef>
                <a:spcPts val="553"/>
              </a:spcBef>
            </a:pPr>
            <a:r>
              <a:rPr sz="2200" spc="-9" dirty="0">
                <a:cs typeface="Calibri"/>
              </a:rPr>
              <a:t>Construction</a:t>
            </a:r>
            <a:r>
              <a:rPr sz="2200" spc="-5" dirty="0">
                <a:cs typeface="Calibri"/>
              </a:rPr>
              <a:t> </a:t>
            </a:r>
            <a:r>
              <a:rPr sz="2200" spc="-14" dirty="0">
                <a:cs typeface="Calibri"/>
              </a:rPr>
              <a:t>récurrente</a:t>
            </a:r>
            <a:r>
              <a:rPr sz="2200" spc="-5" dirty="0">
                <a:cs typeface="Calibri"/>
              </a:rPr>
              <a:t> </a:t>
            </a:r>
            <a:r>
              <a:rPr sz="2200" dirty="0">
                <a:cs typeface="Calibri"/>
              </a:rPr>
              <a:t>dans</a:t>
            </a:r>
            <a:r>
              <a:rPr sz="2200" spc="-9" dirty="0">
                <a:cs typeface="Calibri"/>
              </a:rPr>
              <a:t> </a:t>
            </a:r>
            <a:r>
              <a:rPr sz="2200" dirty="0">
                <a:cs typeface="Calibri"/>
              </a:rPr>
              <a:t>un </a:t>
            </a:r>
            <a:r>
              <a:rPr sz="2200" spc="-14" dirty="0">
                <a:cs typeface="Calibri"/>
              </a:rPr>
              <a:t>langage</a:t>
            </a:r>
            <a:r>
              <a:rPr sz="2200" spc="-5" dirty="0">
                <a:cs typeface="Calibri"/>
              </a:rPr>
              <a:t> </a:t>
            </a:r>
            <a:r>
              <a:rPr sz="2200" dirty="0">
                <a:cs typeface="Calibri"/>
              </a:rPr>
              <a:t>de </a:t>
            </a:r>
            <a:r>
              <a:rPr sz="2200" spc="-14" dirty="0">
                <a:cs typeface="Calibri"/>
              </a:rPr>
              <a:t>programmation </a:t>
            </a:r>
            <a:r>
              <a:rPr sz="2200" spc="-521" dirty="0">
                <a:cs typeface="Calibri"/>
              </a:rPr>
              <a:t> </a:t>
            </a:r>
            <a:r>
              <a:rPr sz="2200" spc="-5" dirty="0">
                <a:cs typeface="Calibri"/>
              </a:rPr>
              <a:t>particulier</a:t>
            </a:r>
            <a:endParaRPr sz="2200" dirty="0">
              <a:cs typeface="Calibri"/>
            </a:endParaRPr>
          </a:p>
        </p:txBody>
      </p:sp>
      <p:sp>
        <p:nvSpPr>
          <p:cNvPr id="7" name="object 7"/>
          <p:cNvSpPr txBox="1"/>
          <p:nvPr/>
        </p:nvSpPr>
        <p:spPr>
          <a:xfrm>
            <a:off x="980851" y="1588057"/>
            <a:ext cx="7770673" cy="701561"/>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5" dirty="0">
                <a:cs typeface="Calibri"/>
              </a:rPr>
              <a:t>Non</a:t>
            </a:r>
            <a:r>
              <a:rPr sz="2200" spc="-14" dirty="0">
                <a:cs typeface="Calibri"/>
              </a:rPr>
              <a:t> </a:t>
            </a:r>
            <a:r>
              <a:rPr sz="2200" spc="-9" dirty="0">
                <a:cs typeface="Calibri"/>
              </a:rPr>
              <a:t>transposable</a:t>
            </a:r>
            <a:r>
              <a:rPr sz="2200" spc="-14" dirty="0">
                <a:cs typeface="Calibri"/>
              </a:rPr>
              <a:t> </a:t>
            </a:r>
            <a:r>
              <a:rPr sz="2200" spc="-5" dirty="0">
                <a:cs typeface="Calibri"/>
              </a:rPr>
              <a:t>dans</a:t>
            </a:r>
            <a:r>
              <a:rPr sz="2200" spc="-9" dirty="0">
                <a:cs typeface="Calibri"/>
              </a:rPr>
              <a:t> </a:t>
            </a:r>
            <a:r>
              <a:rPr sz="2200" dirty="0">
                <a:cs typeface="Calibri"/>
              </a:rPr>
              <a:t>un</a:t>
            </a:r>
            <a:r>
              <a:rPr sz="2200" spc="-18" dirty="0">
                <a:cs typeface="Calibri"/>
              </a:rPr>
              <a:t> </a:t>
            </a:r>
            <a:r>
              <a:rPr sz="2200" spc="-14" dirty="0">
                <a:cs typeface="Calibri"/>
              </a:rPr>
              <a:t>autre</a:t>
            </a:r>
            <a:r>
              <a:rPr sz="2200" spc="-9" dirty="0">
                <a:cs typeface="Calibri"/>
              </a:rPr>
              <a:t> </a:t>
            </a:r>
            <a:r>
              <a:rPr sz="2200" spc="-14" dirty="0">
                <a:cs typeface="Calibri"/>
              </a:rPr>
              <a:t>langage</a:t>
            </a:r>
            <a:r>
              <a:rPr sz="2200" spc="-9" dirty="0">
                <a:cs typeface="Calibri"/>
              </a:rPr>
              <a:t> </a:t>
            </a:r>
            <a:r>
              <a:rPr sz="2200" spc="-5" dirty="0">
                <a:cs typeface="Calibri"/>
              </a:rPr>
              <a:t>de</a:t>
            </a:r>
            <a:r>
              <a:rPr sz="2200" spc="-14" dirty="0">
                <a:cs typeface="Calibri"/>
              </a:rPr>
              <a:t> programmation</a:t>
            </a:r>
            <a:endParaRPr sz="2200" dirty="0">
              <a:cs typeface="Calibri"/>
            </a:endParaRPr>
          </a:p>
          <a:p>
            <a:pPr marL="354416" indent="-342900">
              <a:spcBef>
                <a:spcPts val="109"/>
              </a:spcBef>
              <a:buFont typeface="Arial" panose="020B0604020202020204" pitchFamily="34" charset="0"/>
              <a:buChar char="•"/>
            </a:pPr>
            <a:r>
              <a:rPr sz="2200" spc="-9" dirty="0">
                <a:cs typeface="Calibri"/>
              </a:rPr>
              <a:t>Les</a:t>
            </a:r>
            <a:r>
              <a:rPr sz="2200" spc="-5" dirty="0">
                <a:cs typeface="Calibri"/>
              </a:rPr>
              <a:t> idiomes </a:t>
            </a:r>
            <a:r>
              <a:rPr sz="2200" spc="-9" dirty="0">
                <a:cs typeface="Calibri"/>
              </a:rPr>
              <a:t>sont</a:t>
            </a:r>
            <a:r>
              <a:rPr sz="2200" spc="-14" dirty="0">
                <a:cs typeface="Calibri"/>
              </a:rPr>
              <a:t> </a:t>
            </a:r>
            <a:r>
              <a:rPr sz="2200" spc="-9" dirty="0">
                <a:cs typeface="Calibri"/>
              </a:rPr>
              <a:t>décrits</a:t>
            </a:r>
            <a:r>
              <a:rPr sz="2200" dirty="0">
                <a:cs typeface="Calibri"/>
              </a:rPr>
              <a:t> </a:t>
            </a:r>
            <a:r>
              <a:rPr sz="2200" spc="-5" dirty="0">
                <a:cs typeface="Calibri"/>
              </a:rPr>
              <a:t>dans </a:t>
            </a:r>
            <a:r>
              <a:rPr sz="2200" spc="-9" dirty="0">
                <a:cs typeface="Calibri"/>
              </a:rPr>
              <a:t>les</a:t>
            </a:r>
            <a:r>
              <a:rPr sz="2200" dirty="0">
                <a:cs typeface="Calibri"/>
              </a:rPr>
              <a:t> </a:t>
            </a:r>
            <a:r>
              <a:rPr sz="2200" spc="-9" dirty="0">
                <a:cs typeface="Calibri"/>
              </a:rPr>
              <a:t>manuels </a:t>
            </a:r>
            <a:r>
              <a:rPr sz="2200" spc="-5" dirty="0">
                <a:cs typeface="Calibri"/>
              </a:rPr>
              <a:t>de</a:t>
            </a:r>
            <a:r>
              <a:rPr sz="2200" dirty="0">
                <a:cs typeface="Calibri"/>
              </a:rPr>
              <a:t> </a:t>
            </a:r>
            <a:r>
              <a:rPr sz="2200" spc="-14" dirty="0">
                <a:cs typeface="Calibri"/>
              </a:rPr>
              <a:t>programmation avancée</a:t>
            </a:r>
            <a:endParaRPr sz="2200" dirty="0">
              <a:cs typeface="Calibri"/>
            </a:endParaRPr>
          </a:p>
        </p:txBody>
      </p:sp>
      <p:sp>
        <p:nvSpPr>
          <p:cNvPr id="10" name="object 10"/>
          <p:cNvSpPr txBox="1"/>
          <p:nvPr/>
        </p:nvSpPr>
        <p:spPr>
          <a:xfrm>
            <a:off x="589431" y="2357195"/>
            <a:ext cx="5641871" cy="350183"/>
          </a:xfrm>
          <a:prstGeom prst="rect">
            <a:avLst/>
          </a:prstGeom>
        </p:spPr>
        <p:txBody>
          <a:bodyPr vert="horz" wrap="square" lIns="0" tIns="11516" rIns="0" bIns="0" rtlCol="0">
            <a:spAutoFit/>
          </a:bodyPr>
          <a:lstStyle/>
          <a:p>
            <a:pPr marL="11516">
              <a:spcBef>
                <a:spcPts val="91"/>
              </a:spcBef>
            </a:pPr>
            <a:r>
              <a:rPr sz="2200" b="1" spc="-14" dirty="0">
                <a:solidFill>
                  <a:schemeClr val="accent2"/>
                </a:solidFill>
                <a:cs typeface="Calibri"/>
              </a:rPr>
              <a:t>Exemple</a:t>
            </a:r>
            <a:r>
              <a:rPr sz="2200" b="1" spc="5" dirty="0">
                <a:solidFill>
                  <a:schemeClr val="accent2"/>
                </a:solidFill>
                <a:cs typeface="Calibri"/>
              </a:rPr>
              <a:t> </a:t>
            </a:r>
            <a:r>
              <a:rPr sz="2200" b="1" dirty="0">
                <a:solidFill>
                  <a:schemeClr val="accent2"/>
                </a:solidFill>
                <a:cs typeface="Calibri"/>
              </a:rPr>
              <a:t>:</a:t>
            </a:r>
            <a:r>
              <a:rPr sz="2200" dirty="0">
                <a:cs typeface="Calibri"/>
              </a:rPr>
              <a:t> </a:t>
            </a:r>
            <a:r>
              <a:rPr sz="2200" spc="-18" dirty="0">
                <a:solidFill>
                  <a:schemeClr val="accent2"/>
                </a:solidFill>
                <a:cs typeface="Calibri"/>
              </a:rPr>
              <a:t>parcours</a:t>
            </a:r>
            <a:r>
              <a:rPr sz="2200" dirty="0">
                <a:solidFill>
                  <a:schemeClr val="accent2"/>
                </a:solidFill>
                <a:cs typeface="Calibri"/>
              </a:rPr>
              <a:t> </a:t>
            </a:r>
            <a:r>
              <a:rPr sz="2200" spc="-14" dirty="0">
                <a:solidFill>
                  <a:schemeClr val="accent2"/>
                </a:solidFill>
                <a:cs typeface="Calibri"/>
              </a:rPr>
              <a:t>d’une</a:t>
            </a:r>
            <a:r>
              <a:rPr sz="2200" dirty="0">
                <a:solidFill>
                  <a:schemeClr val="accent2"/>
                </a:solidFill>
                <a:cs typeface="Calibri"/>
              </a:rPr>
              <a:t> </a:t>
            </a:r>
            <a:r>
              <a:rPr sz="2200" spc="-5" dirty="0">
                <a:solidFill>
                  <a:schemeClr val="accent2"/>
                </a:solidFill>
                <a:cs typeface="Calibri"/>
              </a:rPr>
              <a:t>chaîne</a:t>
            </a:r>
            <a:r>
              <a:rPr sz="2200" dirty="0">
                <a:solidFill>
                  <a:schemeClr val="accent2"/>
                </a:solidFill>
                <a:cs typeface="Calibri"/>
              </a:rPr>
              <a:t> de</a:t>
            </a:r>
            <a:r>
              <a:rPr sz="2200" spc="-5" dirty="0">
                <a:solidFill>
                  <a:schemeClr val="accent2"/>
                </a:solidFill>
                <a:cs typeface="Calibri"/>
              </a:rPr>
              <a:t> </a:t>
            </a:r>
            <a:r>
              <a:rPr sz="2200" spc="-18" dirty="0">
                <a:solidFill>
                  <a:schemeClr val="accent2"/>
                </a:solidFill>
                <a:cs typeface="Calibri"/>
              </a:rPr>
              <a:t>caractères</a:t>
            </a:r>
            <a:endParaRPr sz="2200" dirty="0">
              <a:solidFill>
                <a:schemeClr val="accent2"/>
              </a:solidFill>
              <a:cs typeface="Calibri"/>
            </a:endParaRPr>
          </a:p>
        </p:txBody>
      </p:sp>
      <p:sp>
        <p:nvSpPr>
          <p:cNvPr id="12" name="object 12"/>
          <p:cNvSpPr txBox="1"/>
          <p:nvPr/>
        </p:nvSpPr>
        <p:spPr>
          <a:xfrm>
            <a:off x="980851" y="2764933"/>
            <a:ext cx="1070502" cy="350183"/>
          </a:xfrm>
          <a:prstGeom prst="rect">
            <a:avLst/>
          </a:prstGeom>
        </p:spPr>
        <p:txBody>
          <a:bodyPr vert="horz" wrap="square" lIns="0" tIns="11516" rIns="0" bIns="0" rtlCol="0">
            <a:spAutoFit/>
          </a:bodyPr>
          <a:lstStyle/>
          <a:p>
            <a:pPr marL="11516">
              <a:spcBef>
                <a:spcPts val="91"/>
              </a:spcBef>
            </a:pPr>
            <a:r>
              <a:rPr lang="fr-FR" sz="2200" spc="-9" dirty="0">
                <a:solidFill>
                  <a:schemeClr val="accent2"/>
                </a:solidFill>
                <a:cs typeface="Calibri"/>
                <a:sym typeface="Wingdings" panose="05000000000000000000" pitchFamily="2" charset="2"/>
              </a:rPr>
              <a:t></a:t>
            </a:r>
            <a:r>
              <a:rPr lang="fr-FR" sz="2200" spc="-9" dirty="0">
                <a:cs typeface="Calibri"/>
                <a:sym typeface="Wingdings" panose="05000000000000000000" pitchFamily="2" charset="2"/>
              </a:rPr>
              <a:t> </a:t>
            </a:r>
            <a:r>
              <a:rPr sz="2200" spc="-9" dirty="0" err="1">
                <a:cs typeface="Calibri"/>
              </a:rPr>
              <a:t>En</a:t>
            </a:r>
            <a:r>
              <a:rPr sz="2200" spc="-82" dirty="0">
                <a:cs typeface="Calibri"/>
              </a:rPr>
              <a:t> </a:t>
            </a:r>
            <a:r>
              <a:rPr sz="2200" dirty="0">
                <a:cs typeface="Calibri"/>
              </a:rPr>
              <a:t>C</a:t>
            </a:r>
            <a:r>
              <a:rPr lang="fr-FR" sz="2200" dirty="0">
                <a:cs typeface="Calibri"/>
              </a:rPr>
              <a:t> : </a:t>
            </a:r>
            <a:endParaRPr sz="2200" dirty="0">
              <a:cs typeface="Calibri"/>
            </a:endParaRPr>
          </a:p>
        </p:txBody>
      </p:sp>
      <p:sp>
        <p:nvSpPr>
          <p:cNvPr id="14" name="object 14"/>
          <p:cNvSpPr txBox="1"/>
          <p:nvPr/>
        </p:nvSpPr>
        <p:spPr>
          <a:xfrm>
            <a:off x="882915" y="4828216"/>
            <a:ext cx="1312454" cy="350183"/>
          </a:xfrm>
          <a:prstGeom prst="rect">
            <a:avLst/>
          </a:prstGeom>
        </p:spPr>
        <p:txBody>
          <a:bodyPr vert="horz" wrap="square" lIns="0" tIns="11516" rIns="0" bIns="0" rtlCol="0">
            <a:spAutoFit/>
          </a:bodyPr>
          <a:lstStyle/>
          <a:p>
            <a:pPr marL="11516">
              <a:spcBef>
                <a:spcPts val="91"/>
              </a:spcBef>
            </a:pPr>
            <a:r>
              <a:rPr lang="fr-FR" sz="2000" spc="-9" dirty="0">
                <a:solidFill>
                  <a:schemeClr val="accent2"/>
                </a:solidFill>
                <a:cs typeface="Calibri"/>
                <a:sym typeface="Wingdings" panose="05000000000000000000" pitchFamily="2" charset="2"/>
              </a:rPr>
              <a:t></a:t>
            </a:r>
            <a:r>
              <a:rPr lang="fr-FR" sz="2000" spc="-9" dirty="0">
                <a:cs typeface="Calibri"/>
                <a:sym typeface="Wingdings" panose="05000000000000000000" pitchFamily="2" charset="2"/>
              </a:rPr>
              <a:t> </a:t>
            </a:r>
            <a:r>
              <a:rPr lang="fr-FR" sz="2200" spc="-9" dirty="0">
                <a:cs typeface="Calibri"/>
              </a:rPr>
              <a:t>En</a:t>
            </a:r>
            <a:r>
              <a:rPr lang="fr-FR" sz="2200" spc="-82" dirty="0">
                <a:cs typeface="Calibri"/>
              </a:rPr>
              <a:t> Java </a:t>
            </a:r>
            <a:r>
              <a:rPr lang="fr-FR" sz="2200" dirty="0">
                <a:cs typeface="Calibri"/>
              </a:rPr>
              <a:t>: </a:t>
            </a:r>
          </a:p>
        </p:txBody>
      </p:sp>
      <p:grpSp>
        <p:nvGrpSpPr>
          <p:cNvPr id="15" name="object 15"/>
          <p:cNvGrpSpPr/>
          <p:nvPr/>
        </p:nvGrpSpPr>
        <p:grpSpPr>
          <a:xfrm>
            <a:off x="686480" y="3364185"/>
            <a:ext cx="7836892" cy="1434940"/>
            <a:chOff x="757440" y="3734645"/>
            <a:chExt cx="8642350" cy="1582420"/>
          </a:xfrm>
        </p:grpSpPr>
        <p:pic>
          <p:nvPicPr>
            <p:cNvPr id="16" name="object 16"/>
            <p:cNvPicPr/>
            <p:nvPr/>
          </p:nvPicPr>
          <p:blipFill>
            <a:blip r:embed="rId2" cstate="print"/>
            <a:stretch>
              <a:fillRect/>
            </a:stretch>
          </p:blipFill>
          <p:spPr>
            <a:xfrm>
              <a:off x="828725" y="3805562"/>
              <a:ext cx="8570874" cy="1510919"/>
            </a:xfrm>
            <a:prstGeom prst="rect">
              <a:avLst/>
            </a:prstGeom>
          </p:spPr>
        </p:pic>
        <p:sp>
          <p:nvSpPr>
            <p:cNvPr id="17" name="object 17"/>
            <p:cNvSpPr/>
            <p:nvPr/>
          </p:nvSpPr>
          <p:spPr>
            <a:xfrm>
              <a:off x="757440" y="3734645"/>
              <a:ext cx="8569325" cy="1509395"/>
            </a:xfrm>
            <a:custGeom>
              <a:avLst/>
              <a:gdLst/>
              <a:ahLst/>
              <a:cxnLst/>
              <a:rect l="l" t="t" r="r" b="b"/>
              <a:pathLst>
                <a:path w="8569325" h="1509395">
                  <a:moveTo>
                    <a:pt x="8569083" y="0"/>
                  </a:moveTo>
                  <a:lnTo>
                    <a:pt x="0" y="0"/>
                  </a:lnTo>
                  <a:lnTo>
                    <a:pt x="0" y="1509115"/>
                  </a:lnTo>
                  <a:lnTo>
                    <a:pt x="4284713" y="1509115"/>
                  </a:lnTo>
                  <a:lnTo>
                    <a:pt x="8569083" y="1509115"/>
                  </a:lnTo>
                  <a:lnTo>
                    <a:pt x="8569083" y="0"/>
                  </a:lnTo>
                  <a:close/>
                </a:path>
              </a:pathLst>
            </a:custGeom>
            <a:solidFill>
              <a:srgbClr val="FFFFFF"/>
            </a:solidFill>
          </p:spPr>
          <p:txBody>
            <a:bodyPr wrap="square" lIns="0" tIns="0" rIns="0" bIns="0" rtlCol="0"/>
            <a:lstStyle/>
            <a:p>
              <a:endParaRPr sz="1632"/>
            </a:p>
          </p:txBody>
        </p:sp>
      </p:grpSp>
      <p:sp>
        <p:nvSpPr>
          <p:cNvPr id="18" name="object 18"/>
          <p:cNvSpPr txBox="1"/>
          <p:nvPr/>
        </p:nvSpPr>
        <p:spPr>
          <a:xfrm>
            <a:off x="686481" y="3364185"/>
            <a:ext cx="7770673" cy="1315028"/>
          </a:xfrm>
          <a:prstGeom prst="rect">
            <a:avLst/>
          </a:prstGeom>
          <a:ln w="3175">
            <a:solidFill>
              <a:srgbClr val="000000"/>
            </a:solidFill>
          </a:ln>
        </p:spPr>
        <p:txBody>
          <a:bodyPr vert="horz" wrap="square" lIns="0" tIns="6910" rIns="0" bIns="0" rtlCol="0">
            <a:spAutoFit/>
          </a:bodyPr>
          <a:lstStyle/>
          <a:p>
            <a:pPr marL="81190">
              <a:lnSpc>
                <a:spcPts val="2081"/>
              </a:lnSpc>
              <a:spcBef>
                <a:spcPts val="54"/>
              </a:spcBef>
            </a:pPr>
            <a:r>
              <a:rPr sz="1768" b="1" spc="23" dirty="0">
                <a:solidFill>
                  <a:srgbClr val="7E0054"/>
                </a:solidFill>
                <a:latin typeface="Courier New"/>
                <a:cs typeface="Courier New"/>
              </a:rPr>
              <a:t>void</a:t>
            </a:r>
            <a:r>
              <a:rPr sz="1768" b="1" spc="32" dirty="0">
                <a:solidFill>
                  <a:srgbClr val="7E0054"/>
                </a:solidFill>
                <a:latin typeface="Courier New"/>
                <a:cs typeface="Courier New"/>
              </a:rPr>
              <a:t> </a:t>
            </a:r>
            <a:r>
              <a:rPr sz="1768" spc="18" dirty="0">
                <a:latin typeface="Courier New"/>
                <a:cs typeface="Courier New"/>
              </a:rPr>
              <a:t>handleCString(</a:t>
            </a:r>
            <a:r>
              <a:rPr sz="1768" spc="59" dirty="0">
                <a:latin typeface="Courier New"/>
                <a:cs typeface="Courier New"/>
              </a:rPr>
              <a:t> </a:t>
            </a:r>
            <a:r>
              <a:rPr sz="1768" b="1" spc="18" dirty="0">
                <a:solidFill>
                  <a:srgbClr val="7E0054"/>
                </a:solidFill>
                <a:latin typeface="Courier New"/>
                <a:cs typeface="Courier New"/>
              </a:rPr>
              <a:t>const</a:t>
            </a:r>
            <a:r>
              <a:rPr sz="1768" b="1" spc="27" dirty="0">
                <a:solidFill>
                  <a:srgbClr val="7E0054"/>
                </a:solidFill>
                <a:latin typeface="Courier New"/>
                <a:cs typeface="Courier New"/>
              </a:rPr>
              <a:t> </a:t>
            </a:r>
            <a:r>
              <a:rPr sz="1768" b="1" spc="18" dirty="0">
                <a:solidFill>
                  <a:srgbClr val="7E0054"/>
                </a:solidFill>
                <a:latin typeface="Courier New"/>
                <a:cs typeface="Courier New"/>
              </a:rPr>
              <a:t>char</a:t>
            </a:r>
            <a:r>
              <a:rPr sz="1768" b="1" spc="45" dirty="0">
                <a:solidFill>
                  <a:srgbClr val="7E0054"/>
                </a:solidFill>
                <a:latin typeface="Courier New"/>
                <a:cs typeface="Courier New"/>
              </a:rPr>
              <a:t> </a:t>
            </a:r>
            <a:r>
              <a:rPr sz="1768" spc="18" dirty="0">
                <a:latin typeface="Courier New"/>
                <a:cs typeface="Courier New"/>
              </a:rPr>
              <a:t>*</a:t>
            </a:r>
            <a:r>
              <a:rPr sz="1768" spc="32" dirty="0">
                <a:latin typeface="Courier New"/>
                <a:cs typeface="Courier New"/>
              </a:rPr>
              <a:t> </a:t>
            </a:r>
            <a:r>
              <a:rPr sz="1768" spc="18" dirty="0">
                <a:latin typeface="Courier New"/>
                <a:cs typeface="Courier New"/>
              </a:rPr>
              <a:t>s)</a:t>
            </a:r>
            <a:r>
              <a:rPr sz="1768" spc="27" dirty="0">
                <a:latin typeface="Courier New"/>
                <a:cs typeface="Courier New"/>
              </a:rPr>
              <a:t> </a:t>
            </a:r>
            <a:r>
              <a:rPr sz="1768" spc="18" dirty="0">
                <a:latin typeface="Courier New"/>
                <a:cs typeface="Courier New"/>
              </a:rPr>
              <a:t>{</a:t>
            </a:r>
            <a:endParaRPr sz="1768">
              <a:latin typeface="Courier New"/>
              <a:cs typeface="Courier New"/>
            </a:endParaRPr>
          </a:p>
          <a:p>
            <a:pPr marL="495779">
              <a:lnSpc>
                <a:spcPts val="2045"/>
              </a:lnSpc>
              <a:tabLst>
                <a:tab pos="2568724" algn="l"/>
              </a:tabLst>
            </a:pPr>
            <a:r>
              <a:rPr sz="1768" b="1" spc="23" dirty="0">
                <a:solidFill>
                  <a:srgbClr val="7E0054"/>
                </a:solidFill>
                <a:latin typeface="Courier New"/>
                <a:cs typeface="Courier New"/>
              </a:rPr>
              <a:t>for</a:t>
            </a:r>
            <a:r>
              <a:rPr sz="1768" b="1" spc="36" dirty="0">
                <a:solidFill>
                  <a:srgbClr val="7E0054"/>
                </a:solidFill>
                <a:latin typeface="Courier New"/>
                <a:cs typeface="Courier New"/>
              </a:rPr>
              <a:t> </a:t>
            </a:r>
            <a:r>
              <a:rPr sz="1768" spc="18" dirty="0">
                <a:latin typeface="Courier New"/>
                <a:cs typeface="Courier New"/>
              </a:rPr>
              <a:t>(;*s</a:t>
            </a:r>
            <a:r>
              <a:rPr sz="1768" spc="32" dirty="0">
                <a:latin typeface="Courier New"/>
                <a:cs typeface="Courier New"/>
              </a:rPr>
              <a:t> </a:t>
            </a:r>
            <a:r>
              <a:rPr sz="1768" spc="18" dirty="0">
                <a:latin typeface="Courier New"/>
                <a:cs typeface="Courier New"/>
              </a:rPr>
              <a:t>;)</a:t>
            </a:r>
            <a:r>
              <a:rPr sz="1768" spc="36" dirty="0">
                <a:latin typeface="Courier New"/>
                <a:cs typeface="Courier New"/>
              </a:rPr>
              <a:t> </a:t>
            </a:r>
            <a:r>
              <a:rPr sz="1768" spc="18" dirty="0">
                <a:latin typeface="Courier New"/>
                <a:cs typeface="Courier New"/>
              </a:rPr>
              <a:t>{	</a:t>
            </a:r>
            <a:r>
              <a:rPr sz="1768" i="1" spc="18" dirty="0">
                <a:latin typeface="Courier New"/>
                <a:cs typeface="Courier New"/>
              </a:rPr>
              <a:t>//</a:t>
            </a:r>
            <a:r>
              <a:rPr sz="1768" i="1" spc="27" dirty="0">
                <a:latin typeface="Courier New"/>
                <a:cs typeface="Courier New"/>
              </a:rPr>
              <a:t> </a:t>
            </a:r>
            <a:r>
              <a:rPr sz="1768" i="1" spc="23" dirty="0">
                <a:latin typeface="Courier New"/>
                <a:cs typeface="Courier New"/>
              </a:rPr>
              <a:t>fin</a:t>
            </a:r>
            <a:r>
              <a:rPr sz="1768" i="1" spc="9" dirty="0">
                <a:latin typeface="Courier New"/>
                <a:cs typeface="Courier New"/>
              </a:rPr>
              <a:t> </a:t>
            </a:r>
            <a:r>
              <a:rPr sz="1768" i="1" spc="23" dirty="0">
                <a:latin typeface="Courier New"/>
                <a:cs typeface="Courier New"/>
              </a:rPr>
              <a:t>de</a:t>
            </a:r>
            <a:r>
              <a:rPr sz="1768" i="1" spc="5" dirty="0">
                <a:latin typeface="Courier New"/>
                <a:cs typeface="Courier New"/>
              </a:rPr>
              <a:t> </a:t>
            </a:r>
            <a:r>
              <a:rPr sz="1768" i="1" spc="23" dirty="0">
                <a:latin typeface="Courier New"/>
                <a:cs typeface="Courier New"/>
              </a:rPr>
              <a:t>la</a:t>
            </a:r>
            <a:r>
              <a:rPr sz="1768" i="1" spc="9" dirty="0">
                <a:latin typeface="Courier New"/>
                <a:cs typeface="Courier New"/>
              </a:rPr>
              <a:t> </a:t>
            </a:r>
            <a:r>
              <a:rPr sz="1768" i="1" spc="23" dirty="0">
                <a:latin typeface="Courier New"/>
                <a:cs typeface="Courier New"/>
              </a:rPr>
              <a:t>chaîne</a:t>
            </a:r>
            <a:r>
              <a:rPr sz="1768" i="1" spc="18" dirty="0">
                <a:latin typeface="Courier New"/>
                <a:cs typeface="Courier New"/>
              </a:rPr>
              <a:t> </a:t>
            </a:r>
            <a:r>
              <a:rPr sz="1768" i="1" spc="23" dirty="0">
                <a:latin typeface="Courier New"/>
                <a:cs typeface="Courier New"/>
              </a:rPr>
              <a:t>avec</a:t>
            </a:r>
            <a:r>
              <a:rPr sz="1768" i="1" spc="9" dirty="0">
                <a:latin typeface="Courier New"/>
                <a:cs typeface="Courier New"/>
              </a:rPr>
              <a:t> </a:t>
            </a:r>
            <a:r>
              <a:rPr sz="1768" i="1" spc="23" dirty="0">
                <a:latin typeface="Courier New"/>
                <a:cs typeface="Courier New"/>
              </a:rPr>
              <a:t>‘\0’</a:t>
            </a:r>
            <a:endParaRPr sz="1768">
              <a:latin typeface="Courier New"/>
              <a:cs typeface="Courier New"/>
            </a:endParaRPr>
          </a:p>
          <a:p>
            <a:pPr marL="910368">
              <a:lnSpc>
                <a:spcPts val="2049"/>
              </a:lnSpc>
            </a:pPr>
            <a:r>
              <a:rPr sz="1768" spc="23" dirty="0">
                <a:latin typeface="Courier New"/>
                <a:cs typeface="Courier New"/>
              </a:rPr>
              <a:t>function(*s++);</a:t>
            </a:r>
            <a:endParaRPr sz="1768">
              <a:latin typeface="Courier New"/>
              <a:cs typeface="Courier New"/>
            </a:endParaRPr>
          </a:p>
          <a:p>
            <a:pPr marL="495779">
              <a:lnSpc>
                <a:spcPts val="2045"/>
              </a:lnSpc>
            </a:pPr>
            <a:r>
              <a:rPr sz="1768" spc="18" dirty="0">
                <a:latin typeface="Courier New"/>
                <a:cs typeface="Courier New"/>
              </a:rPr>
              <a:t>}</a:t>
            </a:r>
            <a:endParaRPr sz="1768">
              <a:latin typeface="Courier New"/>
              <a:cs typeface="Courier New"/>
            </a:endParaRPr>
          </a:p>
          <a:p>
            <a:pPr marL="81190">
              <a:lnSpc>
                <a:spcPts val="2081"/>
              </a:lnSpc>
            </a:pPr>
            <a:r>
              <a:rPr sz="1768" spc="18" dirty="0">
                <a:latin typeface="Courier New"/>
                <a:cs typeface="Courier New"/>
              </a:rPr>
              <a:t>}</a:t>
            </a:r>
            <a:endParaRPr sz="1768">
              <a:latin typeface="Courier New"/>
              <a:cs typeface="Courier New"/>
            </a:endParaRPr>
          </a:p>
        </p:txBody>
      </p:sp>
      <p:grpSp>
        <p:nvGrpSpPr>
          <p:cNvPr id="19" name="object 19"/>
          <p:cNvGrpSpPr/>
          <p:nvPr/>
        </p:nvGrpSpPr>
        <p:grpSpPr>
          <a:xfrm>
            <a:off x="686306" y="5281684"/>
            <a:ext cx="7836892" cy="890516"/>
            <a:chOff x="757440" y="5914092"/>
            <a:chExt cx="8642350" cy="1070610"/>
          </a:xfrm>
        </p:grpSpPr>
        <p:pic>
          <p:nvPicPr>
            <p:cNvPr id="20" name="object 20"/>
            <p:cNvPicPr/>
            <p:nvPr/>
          </p:nvPicPr>
          <p:blipFill>
            <a:blip r:embed="rId3" cstate="print"/>
            <a:stretch>
              <a:fillRect/>
            </a:stretch>
          </p:blipFill>
          <p:spPr>
            <a:xfrm>
              <a:off x="828725" y="5985009"/>
              <a:ext cx="8570874" cy="999363"/>
            </a:xfrm>
            <a:prstGeom prst="rect">
              <a:avLst/>
            </a:prstGeom>
          </p:spPr>
        </p:pic>
        <p:sp>
          <p:nvSpPr>
            <p:cNvPr id="21" name="object 21"/>
            <p:cNvSpPr/>
            <p:nvPr/>
          </p:nvSpPr>
          <p:spPr>
            <a:xfrm>
              <a:off x="757440" y="5914092"/>
              <a:ext cx="8569325" cy="997585"/>
            </a:xfrm>
            <a:custGeom>
              <a:avLst/>
              <a:gdLst/>
              <a:ahLst/>
              <a:cxnLst/>
              <a:rect l="l" t="t" r="r" b="b"/>
              <a:pathLst>
                <a:path w="8569325" h="997584">
                  <a:moveTo>
                    <a:pt x="8569083" y="0"/>
                  </a:moveTo>
                  <a:lnTo>
                    <a:pt x="0" y="0"/>
                  </a:lnTo>
                  <a:lnTo>
                    <a:pt x="0" y="997559"/>
                  </a:lnTo>
                  <a:lnTo>
                    <a:pt x="4284713" y="997559"/>
                  </a:lnTo>
                  <a:lnTo>
                    <a:pt x="8569083" y="997559"/>
                  </a:lnTo>
                  <a:lnTo>
                    <a:pt x="8569083" y="0"/>
                  </a:lnTo>
                  <a:close/>
                </a:path>
              </a:pathLst>
            </a:custGeom>
            <a:solidFill>
              <a:srgbClr val="FFFFFF"/>
            </a:solidFill>
          </p:spPr>
          <p:txBody>
            <a:bodyPr wrap="square" lIns="0" tIns="0" rIns="0" bIns="0" rtlCol="0"/>
            <a:lstStyle/>
            <a:p>
              <a:endParaRPr sz="1632"/>
            </a:p>
          </p:txBody>
        </p:sp>
      </p:grpSp>
      <p:sp>
        <p:nvSpPr>
          <p:cNvPr id="22" name="object 22"/>
          <p:cNvSpPr txBox="1"/>
          <p:nvPr/>
        </p:nvSpPr>
        <p:spPr>
          <a:xfrm>
            <a:off x="686481" y="5340510"/>
            <a:ext cx="7770673" cy="793862"/>
          </a:xfrm>
          <a:prstGeom prst="rect">
            <a:avLst/>
          </a:prstGeom>
          <a:ln w="3175">
            <a:solidFill>
              <a:srgbClr val="000000"/>
            </a:solidFill>
          </a:ln>
        </p:spPr>
        <p:txBody>
          <a:bodyPr vert="horz" wrap="square" lIns="0" tIns="24184" rIns="0" bIns="0" rtlCol="0">
            <a:spAutoFit/>
          </a:bodyPr>
          <a:lstStyle/>
          <a:p>
            <a:pPr marL="495779" marR="913247" indent="-414589">
              <a:lnSpc>
                <a:spcPts val="2040"/>
              </a:lnSpc>
              <a:spcBef>
                <a:spcPts val="190"/>
              </a:spcBef>
            </a:pPr>
            <a:r>
              <a:rPr sz="1768" b="1" spc="23" dirty="0">
                <a:solidFill>
                  <a:srgbClr val="7E0054"/>
                </a:solidFill>
                <a:latin typeface="Courier New"/>
                <a:cs typeface="Courier New"/>
              </a:rPr>
              <a:t>void</a:t>
            </a:r>
            <a:r>
              <a:rPr sz="1768" b="1" spc="36" dirty="0">
                <a:solidFill>
                  <a:srgbClr val="7E0054"/>
                </a:solidFill>
                <a:latin typeface="Courier New"/>
                <a:cs typeface="Courier New"/>
              </a:rPr>
              <a:t> </a:t>
            </a:r>
            <a:r>
              <a:rPr sz="1768" spc="18" dirty="0">
                <a:latin typeface="Courier New"/>
                <a:cs typeface="Courier New"/>
              </a:rPr>
              <a:t>handleJavaString(</a:t>
            </a:r>
            <a:r>
              <a:rPr sz="1768" spc="59" dirty="0">
                <a:latin typeface="Courier New"/>
                <a:cs typeface="Courier New"/>
              </a:rPr>
              <a:t> </a:t>
            </a:r>
            <a:r>
              <a:rPr sz="1768" b="1" spc="18" dirty="0">
                <a:solidFill>
                  <a:srgbClr val="7E0054"/>
                </a:solidFill>
                <a:latin typeface="Courier New"/>
                <a:cs typeface="Courier New"/>
              </a:rPr>
              <a:t>String</a:t>
            </a:r>
            <a:r>
              <a:rPr sz="1768" b="1" spc="41" dirty="0">
                <a:solidFill>
                  <a:srgbClr val="7E0054"/>
                </a:solidFill>
                <a:latin typeface="Courier New"/>
                <a:cs typeface="Courier New"/>
              </a:rPr>
              <a:t> </a:t>
            </a:r>
            <a:r>
              <a:rPr sz="1768" spc="18" dirty="0">
                <a:latin typeface="Courier New"/>
                <a:cs typeface="Courier New"/>
              </a:rPr>
              <a:t>s</a:t>
            </a:r>
            <a:r>
              <a:rPr sz="1768" spc="27" dirty="0">
                <a:latin typeface="Courier New"/>
                <a:cs typeface="Courier New"/>
              </a:rPr>
              <a:t> </a:t>
            </a:r>
            <a:r>
              <a:rPr sz="1768" spc="18" dirty="0">
                <a:latin typeface="Courier New"/>
                <a:cs typeface="Courier New"/>
              </a:rPr>
              <a:t>)</a:t>
            </a:r>
            <a:r>
              <a:rPr sz="1768" spc="27" dirty="0">
                <a:latin typeface="Courier New"/>
                <a:cs typeface="Courier New"/>
              </a:rPr>
              <a:t> </a:t>
            </a:r>
            <a:r>
              <a:rPr sz="1768" spc="18" dirty="0">
                <a:latin typeface="Courier New"/>
                <a:cs typeface="Courier New"/>
              </a:rPr>
              <a:t>{ </a:t>
            </a:r>
            <a:r>
              <a:rPr sz="1768" spc="23" dirty="0">
                <a:latin typeface="Courier New"/>
                <a:cs typeface="Courier New"/>
              </a:rPr>
              <a:t> s.chars().</a:t>
            </a:r>
            <a:r>
              <a:rPr sz="1768" b="1" spc="23" dirty="0">
                <a:solidFill>
                  <a:srgbClr val="7E0054"/>
                </a:solidFill>
                <a:latin typeface="Courier New"/>
                <a:cs typeface="Courier New"/>
              </a:rPr>
              <a:t>forEach</a:t>
            </a:r>
            <a:r>
              <a:rPr sz="1768" spc="23" dirty="0">
                <a:latin typeface="Courier New"/>
                <a:cs typeface="Courier New"/>
              </a:rPr>
              <a:t>(c</a:t>
            </a:r>
            <a:r>
              <a:rPr sz="1768" spc="32" dirty="0">
                <a:latin typeface="Courier New"/>
                <a:cs typeface="Courier New"/>
              </a:rPr>
              <a:t> </a:t>
            </a:r>
            <a:r>
              <a:rPr sz="1768" spc="18" dirty="0">
                <a:latin typeface="Courier New"/>
                <a:cs typeface="Courier New"/>
              </a:rPr>
              <a:t>-&gt;</a:t>
            </a:r>
            <a:r>
              <a:rPr sz="1768" spc="27" dirty="0">
                <a:latin typeface="Courier New"/>
                <a:cs typeface="Courier New"/>
              </a:rPr>
              <a:t> </a:t>
            </a:r>
            <a:r>
              <a:rPr sz="1768" spc="18" dirty="0">
                <a:latin typeface="Courier New"/>
                <a:cs typeface="Courier New"/>
              </a:rPr>
              <a:t>function(c));</a:t>
            </a:r>
            <a:r>
              <a:rPr sz="1768" spc="73" dirty="0">
                <a:latin typeface="Courier New"/>
                <a:cs typeface="Courier New"/>
              </a:rPr>
              <a:t> </a:t>
            </a:r>
            <a:r>
              <a:rPr sz="1768" i="1" spc="18" dirty="0">
                <a:latin typeface="Courier New"/>
                <a:cs typeface="Courier New"/>
              </a:rPr>
              <a:t>//</a:t>
            </a:r>
            <a:r>
              <a:rPr sz="1768" i="1" spc="32" dirty="0">
                <a:latin typeface="Courier New"/>
                <a:cs typeface="Courier New"/>
              </a:rPr>
              <a:t> </a:t>
            </a:r>
            <a:r>
              <a:rPr sz="1768" i="1" spc="18" dirty="0">
                <a:latin typeface="Courier New"/>
                <a:cs typeface="Courier New"/>
              </a:rPr>
              <a:t>stream</a:t>
            </a:r>
            <a:endParaRPr sz="1768">
              <a:latin typeface="Courier New"/>
              <a:cs typeface="Courier New"/>
            </a:endParaRPr>
          </a:p>
          <a:p>
            <a:pPr marL="81190">
              <a:lnSpc>
                <a:spcPts val="1995"/>
              </a:lnSpc>
            </a:pPr>
            <a:r>
              <a:rPr sz="1768" spc="18" dirty="0">
                <a:latin typeface="Courier New"/>
                <a:cs typeface="Courier New"/>
              </a:rPr>
              <a:t>}</a:t>
            </a:r>
            <a:endParaRPr sz="1768">
              <a:latin typeface="Courier New"/>
              <a:cs typeface="Courier New"/>
            </a:endParaRPr>
          </a:p>
        </p:txBody>
      </p:sp>
      <p:sp>
        <p:nvSpPr>
          <p:cNvPr id="23" name="Espace réservé du pied de page 22"/>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2259069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509381"/>
            <a:ext cx="9143999"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Bibliothèque de classes</a:t>
            </a:r>
          </a:p>
        </p:txBody>
      </p:sp>
      <p:sp>
        <p:nvSpPr>
          <p:cNvPr id="5" name="object 5"/>
          <p:cNvSpPr txBox="1"/>
          <p:nvPr/>
        </p:nvSpPr>
        <p:spPr>
          <a:xfrm>
            <a:off x="1079571" y="1625995"/>
            <a:ext cx="4400406" cy="350183"/>
          </a:xfrm>
          <a:prstGeom prst="rect">
            <a:avLst/>
          </a:prstGeom>
        </p:spPr>
        <p:txBody>
          <a:bodyPr vert="horz" wrap="square" lIns="0" tIns="11516" rIns="0" bIns="0" rtlCol="0">
            <a:spAutoFit/>
          </a:bodyPr>
          <a:lstStyle/>
          <a:p>
            <a:pPr marL="11516">
              <a:spcBef>
                <a:spcPts val="91"/>
              </a:spcBef>
            </a:pPr>
            <a:r>
              <a:rPr sz="2200" b="1" spc="-5" dirty="0">
                <a:solidFill>
                  <a:schemeClr val="accent2"/>
                </a:solidFill>
                <a:cs typeface="Calibri"/>
              </a:rPr>
              <a:t>Collection</a:t>
            </a:r>
            <a:r>
              <a:rPr sz="2200" b="1" spc="-14" dirty="0">
                <a:solidFill>
                  <a:schemeClr val="accent2"/>
                </a:solidFill>
                <a:cs typeface="Calibri"/>
              </a:rPr>
              <a:t> </a:t>
            </a:r>
            <a:r>
              <a:rPr sz="2200" b="1" spc="-5" dirty="0">
                <a:solidFill>
                  <a:schemeClr val="accent2"/>
                </a:solidFill>
                <a:cs typeface="Calibri"/>
              </a:rPr>
              <a:t>de</a:t>
            </a:r>
            <a:r>
              <a:rPr sz="2200" b="1" spc="-14" dirty="0">
                <a:solidFill>
                  <a:schemeClr val="accent2"/>
                </a:solidFill>
                <a:cs typeface="Calibri"/>
              </a:rPr>
              <a:t> </a:t>
            </a:r>
            <a:r>
              <a:rPr sz="2200" b="1" spc="-5" dirty="0">
                <a:solidFill>
                  <a:schemeClr val="accent2"/>
                </a:solidFill>
                <a:cs typeface="Calibri"/>
              </a:rPr>
              <a:t>classes</a:t>
            </a:r>
            <a:r>
              <a:rPr sz="2200" b="1" spc="-14" dirty="0">
                <a:solidFill>
                  <a:schemeClr val="accent2"/>
                </a:solidFill>
                <a:cs typeface="Calibri"/>
              </a:rPr>
              <a:t> </a:t>
            </a:r>
            <a:r>
              <a:rPr sz="2200" b="1" spc="-5" dirty="0">
                <a:solidFill>
                  <a:schemeClr val="accent2"/>
                </a:solidFill>
                <a:cs typeface="Calibri"/>
              </a:rPr>
              <a:t>et</a:t>
            </a:r>
            <a:r>
              <a:rPr sz="2200" b="1" spc="-23" dirty="0">
                <a:solidFill>
                  <a:schemeClr val="accent2"/>
                </a:solidFill>
                <a:cs typeface="Calibri"/>
              </a:rPr>
              <a:t> </a:t>
            </a:r>
            <a:r>
              <a:rPr sz="2200" b="1" dirty="0">
                <a:solidFill>
                  <a:schemeClr val="accent2"/>
                </a:solidFill>
                <a:cs typeface="Calibri"/>
              </a:rPr>
              <a:t>de</a:t>
            </a:r>
            <a:r>
              <a:rPr sz="2200" b="1" spc="-14" dirty="0">
                <a:solidFill>
                  <a:schemeClr val="accent2"/>
                </a:solidFill>
                <a:cs typeface="Calibri"/>
              </a:rPr>
              <a:t> </a:t>
            </a:r>
            <a:r>
              <a:rPr sz="2200" b="1" spc="-9" dirty="0" err="1">
                <a:solidFill>
                  <a:schemeClr val="accent2"/>
                </a:solidFill>
                <a:cs typeface="Calibri"/>
              </a:rPr>
              <a:t>fonctions</a:t>
            </a:r>
            <a:r>
              <a:rPr lang="fr-FR" sz="2200" b="1" spc="-9" dirty="0">
                <a:solidFill>
                  <a:schemeClr val="accent2"/>
                </a:solidFill>
                <a:cs typeface="Calibri"/>
              </a:rPr>
              <a:t>: </a:t>
            </a:r>
            <a:endParaRPr sz="2200" b="1" dirty="0">
              <a:solidFill>
                <a:schemeClr val="accent2"/>
              </a:solidFill>
              <a:cs typeface="Calibri"/>
            </a:endParaRPr>
          </a:p>
        </p:txBody>
      </p:sp>
      <p:sp>
        <p:nvSpPr>
          <p:cNvPr id="7" name="object 7"/>
          <p:cNvSpPr txBox="1"/>
          <p:nvPr/>
        </p:nvSpPr>
        <p:spPr>
          <a:xfrm>
            <a:off x="1470989" y="2035034"/>
            <a:ext cx="6989441" cy="1662721"/>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14" dirty="0">
                <a:cs typeface="Calibri"/>
              </a:rPr>
              <a:t>Souvent</a:t>
            </a:r>
            <a:r>
              <a:rPr sz="2200" spc="-23" dirty="0">
                <a:cs typeface="Calibri"/>
              </a:rPr>
              <a:t> </a:t>
            </a:r>
            <a:r>
              <a:rPr sz="2200" spc="-9" dirty="0">
                <a:cs typeface="Calibri"/>
              </a:rPr>
              <a:t>des</a:t>
            </a:r>
            <a:r>
              <a:rPr sz="2200" spc="-18" dirty="0">
                <a:cs typeface="Calibri"/>
              </a:rPr>
              <a:t> </a:t>
            </a:r>
            <a:r>
              <a:rPr sz="2200" spc="-5" dirty="0">
                <a:cs typeface="Calibri"/>
              </a:rPr>
              <a:t>classes</a:t>
            </a:r>
            <a:r>
              <a:rPr sz="2200" spc="-18" dirty="0">
                <a:cs typeface="Calibri"/>
              </a:rPr>
              <a:t> </a:t>
            </a:r>
            <a:r>
              <a:rPr sz="2200" spc="-14" dirty="0" err="1">
                <a:cs typeface="Calibri"/>
              </a:rPr>
              <a:t>concrètes</a:t>
            </a:r>
            <a:endParaRPr sz="2200" dirty="0">
              <a:cs typeface="Calibri"/>
            </a:endParaRPr>
          </a:p>
          <a:p>
            <a:pPr marL="354416" marR="1589833" indent="-342900">
              <a:lnSpc>
                <a:spcPts val="2503"/>
              </a:lnSpc>
              <a:spcBef>
                <a:spcPts val="100"/>
              </a:spcBef>
              <a:buFont typeface="Arial" panose="020B0604020202020204" pitchFamily="34" charset="0"/>
              <a:buChar char="•"/>
            </a:pPr>
            <a:r>
              <a:rPr sz="2200" spc="-5" dirty="0">
                <a:cs typeface="Calibri"/>
              </a:rPr>
              <a:t>Classes </a:t>
            </a:r>
            <a:r>
              <a:rPr sz="2200" spc="-18" dirty="0">
                <a:cs typeface="Calibri"/>
              </a:rPr>
              <a:t>connexes </a:t>
            </a:r>
            <a:r>
              <a:rPr sz="2200" spc="-5" dirty="0">
                <a:cs typeface="Calibri"/>
              </a:rPr>
              <a:t>mais </a:t>
            </a:r>
            <a:r>
              <a:rPr sz="2200" spc="-14" dirty="0" err="1">
                <a:cs typeface="Calibri"/>
              </a:rPr>
              <a:t>indépendantes</a:t>
            </a:r>
            <a:r>
              <a:rPr sz="2200" spc="-14" dirty="0">
                <a:cs typeface="Calibri"/>
              </a:rPr>
              <a:t> </a:t>
            </a:r>
            <a:endParaRPr lang="fr-FR" sz="2200" spc="-14" dirty="0">
              <a:cs typeface="Calibri"/>
            </a:endParaRPr>
          </a:p>
          <a:p>
            <a:pPr marL="354416" marR="1589833" indent="-342900">
              <a:lnSpc>
                <a:spcPts val="2503"/>
              </a:lnSpc>
              <a:spcBef>
                <a:spcPts val="100"/>
              </a:spcBef>
              <a:buFont typeface="Arial" panose="020B0604020202020204" pitchFamily="34" charset="0"/>
              <a:buChar char="•"/>
            </a:pPr>
            <a:r>
              <a:rPr sz="2200" spc="-439" dirty="0">
                <a:cs typeface="Calibri"/>
              </a:rPr>
              <a:t> </a:t>
            </a:r>
            <a:r>
              <a:rPr sz="2200" spc="-5" dirty="0">
                <a:cs typeface="Calibri"/>
              </a:rPr>
              <a:t>Sans</a:t>
            </a:r>
            <a:r>
              <a:rPr sz="2200" spc="-9" dirty="0">
                <a:cs typeface="Calibri"/>
              </a:rPr>
              <a:t> </a:t>
            </a:r>
            <a:r>
              <a:rPr sz="2200" spc="-14" dirty="0">
                <a:cs typeface="Calibri"/>
              </a:rPr>
              <a:t>comportement</a:t>
            </a:r>
            <a:r>
              <a:rPr sz="2200" spc="-18" dirty="0">
                <a:cs typeface="Calibri"/>
              </a:rPr>
              <a:t> </a:t>
            </a:r>
            <a:r>
              <a:rPr sz="2200" spc="-5" dirty="0">
                <a:cs typeface="Calibri"/>
              </a:rPr>
              <a:t>par</a:t>
            </a:r>
            <a:r>
              <a:rPr sz="2200" spc="-9" dirty="0">
                <a:cs typeface="Calibri"/>
              </a:rPr>
              <a:t> </a:t>
            </a:r>
            <a:r>
              <a:rPr sz="2200" spc="-14" dirty="0" err="1">
                <a:cs typeface="Calibri"/>
              </a:rPr>
              <a:t>défaut</a:t>
            </a:r>
            <a:endParaRPr sz="2200" dirty="0">
              <a:cs typeface="Calibri"/>
            </a:endParaRPr>
          </a:p>
          <a:p>
            <a:pPr marL="354416" marR="4607" indent="-342900">
              <a:lnSpc>
                <a:spcPts val="2503"/>
              </a:lnSpc>
              <a:buFont typeface="Arial" panose="020B0604020202020204" pitchFamily="34" charset="0"/>
              <a:buChar char="•"/>
            </a:pPr>
            <a:r>
              <a:rPr sz="2200" spc="-5" dirty="0">
                <a:cs typeface="Calibri"/>
              </a:rPr>
              <a:t>Ne </a:t>
            </a:r>
            <a:r>
              <a:rPr sz="2200" spc="-9" dirty="0">
                <a:cs typeface="Calibri"/>
              </a:rPr>
              <a:t>prescrit </a:t>
            </a:r>
            <a:r>
              <a:rPr sz="2200" spc="-5" dirty="0">
                <a:cs typeface="Calibri"/>
              </a:rPr>
              <a:t>pas de </a:t>
            </a:r>
            <a:r>
              <a:rPr sz="2200" spc="-9" dirty="0">
                <a:cs typeface="Calibri"/>
              </a:rPr>
              <a:t>méthode </a:t>
            </a:r>
            <a:r>
              <a:rPr sz="2200" spc="-5" dirty="0">
                <a:cs typeface="Calibri"/>
              </a:rPr>
              <a:t>de </a:t>
            </a:r>
            <a:r>
              <a:rPr sz="2200" spc="-9" dirty="0">
                <a:cs typeface="Calibri"/>
              </a:rPr>
              <a:t>conception </a:t>
            </a:r>
            <a:r>
              <a:rPr sz="2200" spc="-9" dirty="0" err="1">
                <a:cs typeface="Calibri"/>
              </a:rPr>
              <a:t>spécifique</a:t>
            </a:r>
            <a:endParaRPr lang="fr-FR" sz="2200" spc="-9" dirty="0">
              <a:cs typeface="Calibri"/>
            </a:endParaRPr>
          </a:p>
          <a:p>
            <a:pPr marL="354416" marR="4607" indent="-342900">
              <a:lnSpc>
                <a:spcPts val="2503"/>
              </a:lnSpc>
              <a:buFont typeface="Arial" panose="020B0604020202020204" pitchFamily="34" charset="0"/>
              <a:buChar char="•"/>
            </a:pPr>
            <a:r>
              <a:rPr sz="2200" spc="-439" dirty="0">
                <a:cs typeface="Calibri"/>
              </a:rPr>
              <a:t> </a:t>
            </a:r>
            <a:r>
              <a:rPr sz="2200" spc="-9" dirty="0">
                <a:cs typeface="Calibri"/>
              </a:rPr>
              <a:t>Spécifique d'un</a:t>
            </a:r>
            <a:r>
              <a:rPr sz="2200" spc="-14" dirty="0">
                <a:cs typeface="Calibri"/>
              </a:rPr>
              <a:t> langage </a:t>
            </a:r>
            <a:r>
              <a:rPr sz="2200" dirty="0">
                <a:cs typeface="Calibri"/>
              </a:rPr>
              <a:t>de</a:t>
            </a:r>
            <a:r>
              <a:rPr sz="2200" spc="-14" dirty="0">
                <a:cs typeface="Calibri"/>
              </a:rPr>
              <a:t> programmation</a:t>
            </a:r>
            <a:endParaRPr sz="2200" dirty="0">
              <a:cs typeface="Calibri"/>
            </a:endParaRPr>
          </a:p>
        </p:txBody>
      </p:sp>
      <p:sp>
        <p:nvSpPr>
          <p:cNvPr id="13" name="object 13"/>
          <p:cNvSpPr txBox="1"/>
          <p:nvPr/>
        </p:nvSpPr>
        <p:spPr>
          <a:xfrm>
            <a:off x="1079571" y="3616025"/>
            <a:ext cx="1404197" cy="701561"/>
          </a:xfrm>
          <a:prstGeom prst="rect">
            <a:avLst/>
          </a:prstGeom>
        </p:spPr>
        <p:txBody>
          <a:bodyPr vert="horz" wrap="square" lIns="0" tIns="11516" rIns="0" bIns="0" rtlCol="0">
            <a:spAutoFit/>
          </a:bodyPr>
          <a:lstStyle/>
          <a:p>
            <a:pPr marL="11516">
              <a:spcBef>
                <a:spcPts val="91"/>
              </a:spcBef>
            </a:pPr>
            <a:endParaRPr lang="fr-FR" sz="2200" spc="-14" dirty="0">
              <a:cs typeface="Calibri"/>
            </a:endParaRPr>
          </a:p>
          <a:p>
            <a:pPr marL="11516">
              <a:spcBef>
                <a:spcPts val="91"/>
              </a:spcBef>
            </a:pPr>
            <a:r>
              <a:rPr sz="2200" b="1" spc="-5" dirty="0" err="1">
                <a:solidFill>
                  <a:schemeClr val="accent2"/>
                </a:solidFill>
                <a:cs typeface="Calibri"/>
              </a:rPr>
              <a:t>Exemples</a:t>
            </a:r>
            <a:r>
              <a:rPr lang="fr-FR" sz="2200" b="1" spc="-5" dirty="0">
                <a:solidFill>
                  <a:schemeClr val="accent2"/>
                </a:solidFill>
                <a:cs typeface="Calibri"/>
              </a:rPr>
              <a:t>:</a:t>
            </a:r>
            <a:endParaRPr sz="2200" b="1" spc="-5" dirty="0">
              <a:solidFill>
                <a:schemeClr val="accent2"/>
              </a:solidFill>
              <a:cs typeface="Calibri"/>
            </a:endParaRPr>
          </a:p>
        </p:txBody>
      </p:sp>
      <p:sp>
        <p:nvSpPr>
          <p:cNvPr id="15" name="object 15"/>
          <p:cNvSpPr txBox="1"/>
          <p:nvPr/>
        </p:nvSpPr>
        <p:spPr>
          <a:xfrm>
            <a:off x="1470989" y="4575271"/>
            <a:ext cx="7242675" cy="669621"/>
          </a:xfrm>
          <a:prstGeom prst="rect">
            <a:avLst/>
          </a:prstGeom>
        </p:spPr>
        <p:txBody>
          <a:bodyPr vert="horz" wrap="square" lIns="0" tIns="10365" rIns="0" bIns="0" rtlCol="0">
            <a:spAutoFit/>
          </a:bodyPr>
          <a:lstStyle/>
          <a:p>
            <a:pPr marL="354416" marR="4607" indent="-342900">
              <a:lnSpc>
                <a:spcPts val="2503"/>
              </a:lnSpc>
              <a:spcBef>
                <a:spcPts val="82"/>
              </a:spcBef>
              <a:buFont typeface="Arial" panose="020B0604020202020204" pitchFamily="34" charset="0"/>
              <a:buChar char="•"/>
            </a:pPr>
            <a:r>
              <a:rPr sz="2200" spc="-14" dirty="0">
                <a:cs typeface="Calibri"/>
              </a:rPr>
              <a:t>X11, JavaFX, Qt  C++ STL, Boost</a:t>
            </a:r>
          </a:p>
          <a:p>
            <a:pPr marL="354416" indent="-342900">
              <a:spcBef>
                <a:spcPts val="18"/>
              </a:spcBef>
              <a:buFont typeface="Arial" panose="020B0604020202020204" pitchFamily="34" charset="0"/>
              <a:buChar char="•"/>
            </a:pPr>
            <a:r>
              <a:rPr sz="2200" spc="-14" dirty="0">
                <a:cs typeface="Calibri"/>
              </a:rPr>
              <a:t>Java SE, Guava</a:t>
            </a:r>
          </a:p>
        </p:txBody>
      </p:sp>
      <p:sp>
        <p:nvSpPr>
          <p:cNvPr id="18" name="Espace réservé du pied de page 17"/>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3856836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36164"/>
            <a:ext cx="9143999"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Framework</a:t>
            </a:r>
          </a:p>
        </p:txBody>
      </p:sp>
      <p:sp>
        <p:nvSpPr>
          <p:cNvPr id="5" name="object 5"/>
          <p:cNvSpPr txBox="1"/>
          <p:nvPr/>
        </p:nvSpPr>
        <p:spPr>
          <a:xfrm>
            <a:off x="491864" y="1118742"/>
            <a:ext cx="7366448" cy="350183"/>
          </a:xfrm>
          <a:prstGeom prst="rect">
            <a:avLst/>
          </a:prstGeom>
        </p:spPr>
        <p:txBody>
          <a:bodyPr vert="horz" wrap="square" lIns="0" tIns="11516" rIns="0" bIns="0" rtlCol="0">
            <a:spAutoFit/>
          </a:bodyPr>
          <a:lstStyle/>
          <a:p>
            <a:pPr marL="11516">
              <a:spcBef>
                <a:spcPts val="91"/>
              </a:spcBef>
            </a:pPr>
            <a:r>
              <a:rPr lang="fr-FR" sz="2200" b="1" spc="-5" dirty="0">
                <a:solidFill>
                  <a:schemeClr val="accent2"/>
                </a:solidFill>
                <a:cs typeface="Calibri"/>
              </a:rPr>
              <a:t>- </a:t>
            </a:r>
            <a:r>
              <a:rPr sz="2200" b="1" spc="-5" dirty="0">
                <a:solidFill>
                  <a:schemeClr val="accent2"/>
                </a:solidFill>
                <a:cs typeface="Calibri"/>
              </a:rPr>
              <a:t>Ensemble </a:t>
            </a:r>
            <a:r>
              <a:rPr sz="2200" b="1" dirty="0">
                <a:solidFill>
                  <a:schemeClr val="accent2"/>
                </a:solidFill>
                <a:cs typeface="Calibri"/>
              </a:rPr>
              <a:t>de</a:t>
            </a:r>
            <a:r>
              <a:rPr sz="2200" b="1" spc="-5" dirty="0">
                <a:solidFill>
                  <a:schemeClr val="accent2"/>
                </a:solidFill>
                <a:cs typeface="Calibri"/>
              </a:rPr>
              <a:t> classes</a:t>
            </a:r>
            <a:r>
              <a:rPr sz="2200" b="1" dirty="0">
                <a:solidFill>
                  <a:schemeClr val="accent2"/>
                </a:solidFill>
                <a:cs typeface="Calibri"/>
              </a:rPr>
              <a:t> qui </a:t>
            </a:r>
            <a:r>
              <a:rPr sz="2200" b="1" spc="-9" dirty="0">
                <a:solidFill>
                  <a:schemeClr val="accent2"/>
                </a:solidFill>
                <a:cs typeface="Calibri"/>
              </a:rPr>
              <a:t>composent</a:t>
            </a:r>
            <a:r>
              <a:rPr sz="2200" b="1" spc="9" dirty="0">
                <a:solidFill>
                  <a:schemeClr val="accent2"/>
                </a:solidFill>
                <a:cs typeface="Calibri"/>
              </a:rPr>
              <a:t> </a:t>
            </a:r>
            <a:r>
              <a:rPr sz="2200" b="1" dirty="0">
                <a:solidFill>
                  <a:schemeClr val="accent2"/>
                </a:solidFill>
                <a:cs typeface="Calibri"/>
              </a:rPr>
              <a:t>un</a:t>
            </a:r>
            <a:r>
              <a:rPr sz="2200" b="1" spc="-9" dirty="0">
                <a:solidFill>
                  <a:schemeClr val="accent2"/>
                </a:solidFill>
                <a:cs typeface="Calibri"/>
              </a:rPr>
              <a:t> </a:t>
            </a:r>
            <a:r>
              <a:rPr sz="2200" b="1" spc="-5" dirty="0">
                <a:solidFill>
                  <a:schemeClr val="accent2"/>
                </a:solidFill>
                <a:cs typeface="Calibri"/>
              </a:rPr>
              <a:t>modèle</a:t>
            </a:r>
            <a:r>
              <a:rPr sz="2200" b="1" dirty="0">
                <a:solidFill>
                  <a:schemeClr val="accent2"/>
                </a:solidFill>
                <a:cs typeface="Calibri"/>
              </a:rPr>
              <a:t> </a:t>
            </a:r>
            <a:r>
              <a:rPr sz="2200" b="1" spc="-9" dirty="0">
                <a:solidFill>
                  <a:schemeClr val="accent2"/>
                </a:solidFill>
                <a:cs typeface="Calibri"/>
              </a:rPr>
              <a:t>d'application</a:t>
            </a:r>
            <a:endParaRPr sz="2200" b="1" dirty="0">
              <a:solidFill>
                <a:schemeClr val="accent2"/>
              </a:solidFill>
              <a:cs typeface="Calibri"/>
            </a:endParaRPr>
          </a:p>
        </p:txBody>
      </p:sp>
      <p:sp>
        <p:nvSpPr>
          <p:cNvPr id="7" name="object 7"/>
          <p:cNvSpPr txBox="1"/>
          <p:nvPr/>
        </p:nvSpPr>
        <p:spPr>
          <a:xfrm>
            <a:off x="883282" y="1470631"/>
            <a:ext cx="5542254" cy="1341600"/>
          </a:xfrm>
          <a:prstGeom prst="rect">
            <a:avLst/>
          </a:prstGeom>
        </p:spPr>
        <p:txBody>
          <a:bodyPr vert="horz" wrap="square" lIns="0" tIns="10365" rIns="0" bIns="0" rtlCol="0">
            <a:spAutoFit/>
          </a:bodyPr>
          <a:lstStyle/>
          <a:p>
            <a:pPr marL="354416" marR="439925" indent="-342900">
              <a:lnSpc>
                <a:spcPts val="2503"/>
              </a:lnSpc>
              <a:spcBef>
                <a:spcPts val="82"/>
              </a:spcBef>
              <a:buFont typeface="Arial" panose="020B0604020202020204" pitchFamily="34" charset="0"/>
              <a:buChar char="•"/>
            </a:pPr>
            <a:r>
              <a:rPr sz="2200" spc="-5" dirty="0">
                <a:cs typeface="Calibri"/>
              </a:rPr>
              <a:t>Classes </a:t>
            </a:r>
            <a:r>
              <a:rPr sz="2200" spc="-14" dirty="0">
                <a:cs typeface="Calibri"/>
              </a:rPr>
              <a:t>abstraites </a:t>
            </a:r>
            <a:r>
              <a:rPr sz="2200" spc="-9" dirty="0">
                <a:cs typeface="Calibri"/>
              </a:rPr>
              <a:t>et </a:t>
            </a:r>
            <a:r>
              <a:rPr sz="2200" spc="-14" dirty="0" err="1">
                <a:cs typeface="Calibri"/>
              </a:rPr>
              <a:t>concrètes</a:t>
            </a:r>
            <a:r>
              <a:rPr sz="2200" spc="-14" dirty="0">
                <a:cs typeface="Calibri"/>
              </a:rPr>
              <a:t> </a:t>
            </a:r>
            <a:r>
              <a:rPr sz="2200" spc="-9" dirty="0">
                <a:cs typeface="Calibri"/>
              </a:rPr>
              <a:t> </a:t>
            </a:r>
            <a:endParaRPr lang="fr-FR" sz="2200" spc="-9" dirty="0">
              <a:cs typeface="Calibri"/>
            </a:endParaRPr>
          </a:p>
          <a:p>
            <a:pPr marL="354416" marR="439925" indent="-342900">
              <a:lnSpc>
                <a:spcPts val="2503"/>
              </a:lnSpc>
              <a:spcBef>
                <a:spcPts val="82"/>
              </a:spcBef>
              <a:buFont typeface="Arial" panose="020B0604020202020204" pitchFamily="34" charset="0"/>
              <a:buChar char="•"/>
            </a:pPr>
            <a:r>
              <a:rPr sz="2200" spc="-9" dirty="0" err="1">
                <a:cs typeface="Calibri"/>
              </a:rPr>
              <a:t>Définies</a:t>
            </a:r>
            <a:r>
              <a:rPr sz="2200" spc="-14" dirty="0">
                <a:cs typeface="Calibri"/>
              </a:rPr>
              <a:t> </a:t>
            </a:r>
            <a:r>
              <a:rPr sz="2200" spc="-5" dirty="0">
                <a:cs typeface="Calibri"/>
              </a:rPr>
              <a:t>pour</a:t>
            </a:r>
            <a:r>
              <a:rPr sz="2200" spc="-18" dirty="0">
                <a:cs typeface="Calibri"/>
              </a:rPr>
              <a:t> être </a:t>
            </a:r>
            <a:r>
              <a:rPr sz="2200" spc="-9" dirty="0">
                <a:cs typeface="Calibri"/>
              </a:rPr>
              <a:t>utilisées</a:t>
            </a:r>
            <a:r>
              <a:rPr sz="2200" spc="-18" dirty="0">
                <a:cs typeface="Calibri"/>
              </a:rPr>
              <a:t> </a:t>
            </a:r>
            <a:r>
              <a:rPr sz="2200" spc="-5" dirty="0">
                <a:cs typeface="Calibri"/>
              </a:rPr>
              <a:t>ensemble</a:t>
            </a:r>
            <a:endParaRPr sz="2200" dirty="0">
              <a:cs typeface="Calibri"/>
            </a:endParaRPr>
          </a:p>
          <a:p>
            <a:pPr marL="354416" indent="-342900">
              <a:spcBef>
                <a:spcPts val="5"/>
              </a:spcBef>
              <a:buFont typeface="Arial" panose="020B0604020202020204" pitchFamily="34" charset="0"/>
              <a:buChar char="•"/>
            </a:pPr>
            <a:r>
              <a:rPr sz="2200" spc="-9" dirty="0">
                <a:cs typeface="Calibri"/>
              </a:rPr>
              <a:t>Fournissant</a:t>
            </a:r>
            <a:r>
              <a:rPr sz="2200" spc="-18" dirty="0">
                <a:cs typeface="Calibri"/>
              </a:rPr>
              <a:t> </a:t>
            </a:r>
            <a:r>
              <a:rPr sz="2200" dirty="0">
                <a:cs typeface="Calibri"/>
              </a:rPr>
              <a:t>un</a:t>
            </a:r>
            <a:r>
              <a:rPr sz="2200" spc="-18" dirty="0">
                <a:cs typeface="Calibri"/>
              </a:rPr>
              <a:t> </a:t>
            </a:r>
            <a:r>
              <a:rPr sz="2200" spc="-14" dirty="0">
                <a:cs typeface="Calibri"/>
              </a:rPr>
              <a:t>comportement </a:t>
            </a:r>
            <a:r>
              <a:rPr sz="2200" spc="-5" dirty="0">
                <a:cs typeface="Calibri"/>
              </a:rPr>
              <a:t>par</a:t>
            </a:r>
            <a:r>
              <a:rPr sz="2200" spc="-9" dirty="0">
                <a:cs typeface="Calibri"/>
              </a:rPr>
              <a:t> </a:t>
            </a:r>
            <a:r>
              <a:rPr sz="2200" spc="-18" dirty="0" err="1">
                <a:cs typeface="Calibri"/>
              </a:rPr>
              <a:t>défaut</a:t>
            </a:r>
            <a:endParaRPr lang="fr-FR" sz="2200" spc="-18" dirty="0">
              <a:cs typeface="Calibri"/>
            </a:endParaRPr>
          </a:p>
          <a:p>
            <a:pPr marL="354416" indent="-342900">
              <a:spcBef>
                <a:spcPts val="5"/>
              </a:spcBef>
              <a:buFont typeface="Arial" panose="020B0604020202020204" pitchFamily="34" charset="0"/>
              <a:buChar char="•"/>
            </a:pPr>
            <a:endParaRPr sz="2200" dirty="0">
              <a:cs typeface="Calibri"/>
            </a:endParaRPr>
          </a:p>
        </p:txBody>
      </p:sp>
      <p:sp>
        <p:nvSpPr>
          <p:cNvPr id="11" name="object 11"/>
          <p:cNvSpPr txBox="1"/>
          <p:nvPr/>
        </p:nvSpPr>
        <p:spPr>
          <a:xfrm>
            <a:off x="491862" y="2638159"/>
            <a:ext cx="3792105" cy="350183"/>
          </a:xfrm>
          <a:prstGeom prst="rect">
            <a:avLst/>
          </a:prstGeom>
        </p:spPr>
        <p:txBody>
          <a:bodyPr vert="horz" wrap="square" lIns="0" tIns="11516" rIns="0" bIns="0" rtlCol="0">
            <a:spAutoFit/>
          </a:bodyPr>
          <a:lstStyle/>
          <a:p>
            <a:pPr marL="11516">
              <a:spcBef>
                <a:spcPts val="91"/>
              </a:spcBef>
            </a:pPr>
            <a:r>
              <a:rPr lang="fr-FR" sz="2200" b="1" spc="-14" dirty="0">
                <a:solidFill>
                  <a:schemeClr val="accent2"/>
                </a:solidFill>
                <a:cs typeface="Calibri"/>
              </a:rPr>
              <a:t>- </a:t>
            </a:r>
            <a:r>
              <a:rPr sz="2200" b="1" spc="-14" dirty="0">
                <a:solidFill>
                  <a:schemeClr val="accent2"/>
                </a:solidFill>
                <a:cs typeface="Calibri"/>
              </a:rPr>
              <a:t>Framework</a:t>
            </a:r>
            <a:r>
              <a:rPr sz="2200" b="1" spc="-18" dirty="0">
                <a:solidFill>
                  <a:schemeClr val="accent2"/>
                </a:solidFill>
                <a:cs typeface="Calibri"/>
              </a:rPr>
              <a:t> </a:t>
            </a:r>
            <a:r>
              <a:rPr sz="2200" b="1" spc="-9" dirty="0">
                <a:solidFill>
                  <a:schemeClr val="accent2"/>
                </a:solidFill>
                <a:cs typeface="Calibri"/>
              </a:rPr>
              <a:t>boîte</a:t>
            </a:r>
            <a:r>
              <a:rPr sz="2200" b="1" spc="-14" dirty="0">
                <a:solidFill>
                  <a:schemeClr val="accent2"/>
                </a:solidFill>
                <a:cs typeface="Calibri"/>
              </a:rPr>
              <a:t> </a:t>
            </a:r>
            <a:r>
              <a:rPr sz="2200" b="1" spc="-5" dirty="0">
                <a:solidFill>
                  <a:schemeClr val="accent2"/>
                </a:solidFill>
                <a:cs typeface="Calibri"/>
              </a:rPr>
              <a:t>blanche</a:t>
            </a:r>
            <a:endParaRPr sz="2200" b="1" dirty="0">
              <a:solidFill>
                <a:schemeClr val="accent2"/>
              </a:solidFill>
              <a:cs typeface="Calibri"/>
            </a:endParaRPr>
          </a:p>
        </p:txBody>
      </p:sp>
      <p:sp>
        <p:nvSpPr>
          <p:cNvPr id="13" name="object 13"/>
          <p:cNvSpPr txBox="1"/>
          <p:nvPr/>
        </p:nvSpPr>
        <p:spPr>
          <a:xfrm>
            <a:off x="883282" y="3045574"/>
            <a:ext cx="4768838" cy="701561"/>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5" dirty="0">
                <a:cs typeface="Calibri"/>
              </a:rPr>
              <a:t>Basé</a:t>
            </a:r>
            <a:r>
              <a:rPr sz="2200" spc="-32" dirty="0">
                <a:cs typeface="Calibri"/>
              </a:rPr>
              <a:t> </a:t>
            </a:r>
            <a:r>
              <a:rPr sz="2200" spc="-5" dirty="0">
                <a:cs typeface="Calibri"/>
              </a:rPr>
              <a:t>sur</a:t>
            </a:r>
            <a:r>
              <a:rPr sz="2200" spc="-27" dirty="0">
                <a:cs typeface="Calibri"/>
              </a:rPr>
              <a:t> </a:t>
            </a:r>
            <a:r>
              <a:rPr sz="2200" spc="-9" dirty="0">
                <a:cs typeface="Calibri"/>
              </a:rPr>
              <a:t>l'héritage</a:t>
            </a:r>
            <a:endParaRPr sz="2200" dirty="0">
              <a:cs typeface="Calibri"/>
            </a:endParaRPr>
          </a:p>
          <a:p>
            <a:pPr marL="354416" indent="-342900">
              <a:spcBef>
                <a:spcPts val="118"/>
              </a:spcBef>
              <a:buFont typeface="Arial" panose="020B0604020202020204" pitchFamily="34" charset="0"/>
              <a:buChar char="•"/>
            </a:pPr>
            <a:r>
              <a:rPr sz="2200" spc="-14" dirty="0">
                <a:cs typeface="Calibri"/>
              </a:rPr>
              <a:t>Prêt</a:t>
            </a:r>
            <a:r>
              <a:rPr sz="2200" spc="-23" dirty="0">
                <a:cs typeface="Calibri"/>
              </a:rPr>
              <a:t> </a:t>
            </a:r>
            <a:r>
              <a:rPr sz="2200" dirty="0">
                <a:cs typeface="Calibri"/>
              </a:rPr>
              <a:t>à</a:t>
            </a:r>
            <a:r>
              <a:rPr sz="2200" spc="-9" dirty="0">
                <a:cs typeface="Calibri"/>
              </a:rPr>
              <a:t> l'emploi</a:t>
            </a:r>
            <a:r>
              <a:rPr sz="2200" spc="-18" dirty="0">
                <a:cs typeface="Calibri"/>
              </a:rPr>
              <a:t> </a:t>
            </a:r>
            <a:r>
              <a:rPr sz="2200" spc="-5" dirty="0">
                <a:cs typeface="Calibri"/>
              </a:rPr>
              <a:t>par</a:t>
            </a:r>
            <a:r>
              <a:rPr sz="2200" spc="-18" dirty="0">
                <a:cs typeface="Calibri"/>
              </a:rPr>
              <a:t> </a:t>
            </a:r>
            <a:r>
              <a:rPr sz="2200" spc="-9" dirty="0">
                <a:cs typeface="Calibri"/>
              </a:rPr>
              <a:t>dérivation</a:t>
            </a:r>
            <a:r>
              <a:rPr sz="2200" spc="-18" dirty="0">
                <a:cs typeface="Calibri"/>
              </a:rPr>
              <a:t> </a:t>
            </a:r>
            <a:r>
              <a:rPr sz="2200" spc="-5" dirty="0">
                <a:cs typeface="Calibri"/>
              </a:rPr>
              <a:t>de</a:t>
            </a:r>
            <a:r>
              <a:rPr sz="2200" spc="-9" dirty="0">
                <a:cs typeface="Calibri"/>
              </a:rPr>
              <a:t> </a:t>
            </a:r>
            <a:r>
              <a:rPr sz="2200" spc="-5" dirty="0">
                <a:cs typeface="Calibri"/>
              </a:rPr>
              <a:t>classe</a:t>
            </a:r>
            <a:endParaRPr sz="2200" dirty="0">
              <a:cs typeface="Calibri"/>
            </a:endParaRPr>
          </a:p>
        </p:txBody>
      </p:sp>
      <p:sp>
        <p:nvSpPr>
          <p:cNvPr id="16" name="object 16"/>
          <p:cNvSpPr txBox="1"/>
          <p:nvPr/>
        </p:nvSpPr>
        <p:spPr>
          <a:xfrm>
            <a:off x="491863" y="3910229"/>
            <a:ext cx="3288049" cy="350183"/>
          </a:xfrm>
          <a:prstGeom prst="rect">
            <a:avLst/>
          </a:prstGeom>
        </p:spPr>
        <p:txBody>
          <a:bodyPr vert="horz" wrap="square" lIns="0" tIns="11516" rIns="0" bIns="0" rtlCol="0">
            <a:spAutoFit/>
          </a:bodyPr>
          <a:lstStyle/>
          <a:p>
            <a:pPr marL="11516">
              <a:spcBef>
                <a:spcPts val="91"/>
              </a:spcBef>
            </a:pPr>
            <a:r>
              <a:rPr lang="fr-FR" sz="2200" b="1" spc="-14" dirty="0">
                <a:solidFill>
                  <a:schemeClr val="accent2"/>
                </a:solidFill>
                <a:cs typeface="Calibri"/>
              </a:rPr>
              <a:t>- </a:t>
            </a:r>
            <a:r>
              <a:rPr sz="2200" b="1" spc="-14" dirty="0">
                <a:solidFill>
                  <a:schemeClr val="accent2"/>
                </a:solidFill>
                <a:cs typeface="Calibri"/>
              </a:rPr>
              <a:t>Framework boîte noire</a:t>
            </a:r>
          </a:p>
        </p:txBody>
      </p:sp>
      <p:sp>
        <p:nvSpPr>
          <p:cNvPr id="18" name="object 18"/>
          <p:cNvSpPr txBox="1"/>
          <p:nvPr/>
        </p:nvSpPr>
        <p:spPr>
          <a:xfrm>
            <a:off x="883282" y="4319268"/>
            <a:ext cx="6136989" cy="701561"/>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5" dirty="0">
                <a:cs typeface="Calibri"/>
              </a:rPr>
              <a:t>Basé</a:t>
            </a:r>
            <a:r>
              <a:rPr sz="2200" spc="-23" dirty="0">
                <a:cs typeface="Calibri"/>
              </a:rPr>
              <a:t> </a:t>
            </a:r>
            <a:r>
              <a:rPr sz="2200" spc="-5" dirty="0">
                <a:cs typeface="Calibri"/>
              </a:rPr>
              <a:t>sur</a:t>
            </a:r>
            <a:r>
              <a:rPr sz="2200" spc="-18" dirty="0">
                <a:cs typeface="Calibri"/>
              </a:rPr>
              <a:t> </a:t>
            </a:r>
            <a:r>
              <a:rPr sz="2200" dirty="0">
                <a:cs typeface="Calibri"/>
              </a:rPr>
              <a:t>la</a:t>
            </a:r>
            <a:r>
              <a:rPr sz="2200" spc="-9" dirty="0">
                <a:cs typeface="Calibri"/>
              </a:rPr>
              <a:t> composition</a:t>
            </a:r>
            <a:endParaRPr sz="2200" dirty="0">
              <a:cs typeface="Calibri"/>
            </a:endParaRPr>
          </a:p>
          <a:p>
            <a:pPr marL="354416" indent="-342900">
              <a:spcBef>
                <a:spcPts val="103"/>
              </a:spcBef>
              <a:buFont typeface="Arial" panose="020B0604020202020204" pitchFamily="34" charset="0"/>
              <a:buChar char="•"/>
            </a:pPr>
            <a:r>
              <a:rPr sz="2200" spc="-14" dirty="0">
                <a:cs typeface="Calibri"/>
              </a:rPr>
              <a:t>Prêt </a:t>
            </a:r>
            <a:r>
              <a:rPr sz="2200" dirty="0">
                <a:cs typeface="Calibri"/>
              </a:rPr>
              <a:t>à </a:t>
            </a:r>
            <a:r>
              <a:rPr sz="2200" spc="-9" dirty="0">
                <a:cs typeface="Calibri"/>
              </a:rPr>
              <a:t>l'emploi </a:t>
            </a:r>
            <a:r>
              <a:rPr sz="2200" spc="-5" dirty="0">
                <a:cs typeface="Calibri"/>
              </a:rPr>
              <a:t>par</a:t>
            </a:r>
            <a:r>
              <a:rPr sz="2200" spc="-9" dirty="0">
                <a:cs typeface="Calibri"/>
              </a:rPr>
              <a:t> composition</a:t>
            </a:r>
            <a:r>
              <a:rPr sz="2200" spc="-5" dirty="0">
                <a:cs typeface="Calibri"/>
              </a:rPr>
              <a:t> </a:t>
            </a:r>
            <a:r>
              <a:rPr sz="2200" spc="-9" dirty="0">
                <a:cs typeface="Calibri"/>
              </a:rPr>
              <a:t>des</a:t>
            </a:r>
            <a:r>
              <a:rPr sz="2200" dirty="0">
                <a:cs typeface="Calibri"/>
              </a:rPr>
              <a:t> </a:t>
            </a:r>
            <a:r>
              <a:rPr sz="2200" spc="-5" dirty="0">
                <a:cs typeface="Calibri"/>
              </a:rPr>
              <a:t>classes</a:t>
            </a:r>
            <a:r>
              <a:rPr sz="2200" spc="-9" dirty="0">
                <a:cs typeface="Calibri"/>
              </a:rPr>
              <a:t> </a:t>
            </a:r>
            <a:r>
              <a:rPr sz="2200" spc="-18" dirty="0">
                <a:cs typeface="Calibri"/>
              </a:rPr>
              <a:t>entre</a:t>
            </a:r>
            <a:r>
              <a:rPr sz="2200" spc="-9" dirty="0">
                <a:cs typeface="Calibri"/>
              </a:rPr>
              <a:t> </a:t>
            </a:r>
            <a:r>
              <a:rPr sz="2200" spc="-5" dirty="0">
                <a:cs typeface="Calibri"/>
              </a:rPr>
              <a:t>elles</a:t>
            </a:r>
            <a:endParaRPr sz="2200" dirty="0">
              <a:cs typeface="Calibri"/>
            </a:endParaRPr>
          </a:p>
        </p:txBody>
      </p:sp>
      <p:sp>
        <p:nvSpPr>
          <p:cNvPr id="21" name="object 21"/>
          <p:cNvSpPr txBox="1"/>
          <p:nvPr/>
        </p:nvSpPr>
        <p:spPr>
          <a:xfrm>
            <a:off x="491863" y="5155128"/>
            <a:ext cx="1559857" cy="350183"/>
          </a:xfrm>
          <a:prstGeom prst="rect">
            <a:avLst/>
          </a:prstGeom>
        </p:spPr>
        <p:txBody>
          <a:bodyPr vert="horz" wrap="square" lIns="0" tIns="11516" rIns="0" bIns="0" rtlCol="0">
            <a:spAutoFit/>
          </a:bodyPr>
          <a:lstStyle/>
          <a:p>
            <a:pPr marL="11516">
              <a:spcBef>
                <a:spcPts val="91"/>
              </a:spcBef>
            </a:pPr>
            <a:r>
              <a:rPr sz="2200" b="1" spc="-14" dirty="0" err="1">
                <a:cs typeface="Calibri"/>
              </a:rPr>
              <a:t>Exemples</a:t>
            </a:r>
            <a:r>
              <a:rPr lang="fr-FR" sz="2200" b="1" spc="-14" dirty="0">
                <a:cs typeface="Calibri"/>
              </a:rPr>
              <a:t>: </a:t>
            </a:r>
            <a:endParaRPr sz="2200" b="1" spc="-14" dirty="0">
              <a:cs typeface="Calibri"/>
            </a:endParaRPr>
          </a:p>
        </p:txBody>
      </p:sp>
      <p:sp>
        <p:nvSpPr>
          <p:cNvPr id="23" name="object 23"/>
          <p:cNvSpPr txBox="1"/>
          <p:nvPr/>
        </p:nvSpPr>
        <p:spPr>
          <a:xfrm>
            <a:off x="883282" y="5564166"/>
            <a:ext cx="6281006" cy="350183"/>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23" dirty="0">
                <a:cs typeface="Calibri"/>
              </a:rPr>
              <a:t>Java</a:t>
            </a:r>
            <a:r>
              <a:rPr sz="2200" spc="-5" dirty="0">
                <a:cs typeface="Calibri"/>
              </a:rPr>
              <a:t> EE</a:t>
            </a:r>
            <a:r>
              <a:rPr sz="2200" spc="-14" dirty="0">
                <a:cs typeface="Calibri"/>
              </a:rPr>
              <a:t> (Jakarta</a:t>
            </a:r>
            <a:r>
              <a:rPr sz="2200" spc="-5" dirty="0">
                <a:cs typeface="Calibri"/>
              </a:rPr>
              <a:t> EE),</a:t>
            </a:r>
            <a:r>
              <a:rPr sz="2200" spc="-9" dirty="0">
                <a:cs typeface="Calibri"/>
              </a:rPr>
              <a:t> </a:t>
            </a:r>
            <a:r>
              <a:rPr sz="2200" spc="-50" dirty="0">
                <a:cs typeface="Calibri"/>
              </a:rPr>
              <a:t>.NET,</a:t>
            </a:r>
            <a:r>
              <a:rPr sz="2200" dirty="0">
                <a:cs typeface="Calibri"/>
              </a:rPr>
              <a:t> </a:t>
            </a:r>
            <a:r>
              <a:rPr sz="2200" spc="-9" dirty="0">
                <a:cs typeface="Calibri"/>
              </a:rPr>
              <a:t>Spring</a:t>
            </a:r>
            <a:r>
              <a:rPr sz="2200" spc="-5" dirty="0">
                <a:cs typeface="Calibri"/>
              </a:rPr>
              <a:t> Boot,</a:t>
            </a:r>
            <a:r>
              <a:rPr sz="2200" spc="-9" dirty="0">
                <a:cs typeface="Calibri"/>
              </a:rPr>
              <a:t> Struts</a:t>
            </a:r>
            <a:endParaRPr sz="2200" dirty="0">
              <a:cs typeface="Calibri"/>
            </a:endParaRPr>
          </a:p>
        </p:txBody>
      </p:sp>
      <p:sp>
        <p:nvSpPr>
          <p:cNvPr id="24" name="Espace réservé du pied de page 23"/>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20752499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76004"/>
            <a:ext cx="9144000"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Patron (Pattern)</a:t>
            </a:r>
          </a:p>
        </p:txBody>
      </p:sp>
      <p:sp>
        <p:nvSpPr>
          <p:cNvPr id="5" name="object 5"/>
          <p:cNvSpPr txBox="1"/>
          <p:nvPr/>
        </p:nvSpPr>
        <p:spPr>
          <a:xfrm>
            <a:off x="201716" y="1198079"/>
            <a:ext cx="6760686" cy="350183"/>
          </a:xfrm>
          <a:prstGeom prst="rect">
            <a:avLst/>
          </a:prstGeom>
        </p:spPr>
        <p:txBody>
          <a:bodyPr vert="horz" wrap="square" lIns="0" tIns="11516" rIns="0" bIns="0" rtlCol="0">
            <a:spAutoFit/>
          </a:bodyPr>
          <a:lstStyle/>
          <a:p>
            <a:pPr marL="11516">
              <a:spcBef>
                <a:spcPts val="91"/>
              </a:spcBef>
            </a:pPr>
            <a:r>
              <a:rPr lang="fr-FR" sz="2200" b="1" spc="-5" dirty="0">
                <a:solidFill>
                  <a:schemeClr val="accent2"/>
                </a:solidFill>
                <a:cs typeface="Calibri"/>
              </a:rPr>
              <a:t>- </a:t>
            </a:r>
            <a:r>
              <a:rPr sz="2200" b="1" spc="-5" dirty="0">
                <a:solidFill>
                  <a:schemeClr val="accent2"/>
                </a:solidFill>
                <a:cs typeface="Calibri"/>
              </a:rPr>
              <a:t>Une solution </a:t>
            </a:r>
            <a:r>
              <a:rPr sz="2200" b="1" spc="-5" dirty="0" err="1">
                <a:solidFill>
                  <a:schemeClr val="accent2"/>
                </a:solidFill>
                <a:cs typeface="Calibri"/>
              </a:rPr>
              <a:t>conceptuelle</a:t>
            </a:r>
            <a:r>
              <a:rPr sz="2200" b="1" spc="-5" dirty="0">
                <a:solidFill>
                  <a:schemeClr val="accent2"/>
                </a:solidFill>
                <a:cs typeface="Calibri"/>
              </a:rPr>
              <a:t> pour un </a:t>
            </a:r>
            <a:r>
              <a:rPr sz="2200" b="1" spc="-5" dirty="0" err="1">
                <a:solidFill>
                  <a:schemeClr val="accent2"/>
                </a:solidFill>
                <a:cs typeface="Calibri"/>
              </a:rPr>
              <a:t>problème</a:t>
            </a:r>
            <a:r>
              <a:rPr sz="2200" b="1" spc="-5" dirty="0">
                <a:solidFill>
                  <a:schemeClr val="accent2"/>
                </a:solidFill>
                <a:cs typeface="Calibri"/>
              </a:rPr>
              <a:t> </a:t>
            </a:r>
            <a:r>
              <a:rPr sz="2200" b="1" spc="-5" dirty="0" err="1">
                <a:solidFill>
                  <a:schemeClr val="accent2"/>
                </a:solidFill>
                <a:cs typeface="Calibri"/>
              </a:rPr>
              <a:t>récurrent</a:t>
            </a:r>
            <a:endParaRPr sz="2200" b="1" spc="-5" dirty="0">
              <a:solidFill>
                <a:schemeClr val="accent2"/>
              </a:solidFill>
              <a:cs typeface="Calibri"/>
            </a:endParaRPr>
          </a:p>
        </p:txBody>
      </p:sp>
      <p:sp>
        <p:nvSpPr>
          <p:cNvPr id="7" name="object 7"/>
          <p:cNvSpPr txBox="1"/>
          <p:nvPr/>
        </p:nvSpPr>
        <p:spPr>
          <a:xfrm>
            <a:off x="611560" y="1606690"/>
            <a:ext cx="8064896" cy="1287302"/>
          </a:xfrm>
          <a:prstGeom prst="rect">
            <a:avLst/>
          </a:prstGeom>
        </p:spPr>
        <p:txBody>
          <a:bodyPr vert="horz" wrap="square" lIns="0" tIns="62764" rIns="0" bIns="0" rtlCol="0">
            <a:spAutoFit/>
          </a:bodyPr>
          <a:lstStyle/>
          <a:p>
            <a:pPr marL="354416" marR="490021" indent="-342900" algn="just">
              <a:lnSpc>
                <a:spcPts val="1986"/>
              </a:lnSpc>
              <a:spcBef>
                <a:spcPts val="494"/>
              </a:spcBef>
              <a:buFont typeface="Arial" panose="020B0604020202020204" pitchFamily="34" charset="0"/>
              <a:buChar char="•"/>
            </a:pPr>
            <a:r>
              <a:rPr sz="2200" spc="-5" dirty="0">
                <a:cs typeface="Calibri"/>
              </a:rPr>
              <a:t>Composants logiques décrits indépendamment de tout langage de  programmation</a:t>
            </a:r>
          </a:p>
          <a:p>
            <a:pPr marL="354416" marR="4607" indent="-342900" algn="just">
              <a:lnSpc>
                <a:spcPct val="104600"/>
              </a:lnSpc>
              <a:spcBef>
                <a:spcPts val="9"/>
              </a:spcBef>
              <a:buFont typeface="Arial" panose="020B0604020202020204" pitchFamily="34" charset="0"/>
              <a:buChar char="•"/>
            </a:pPr>
            <a:r>
              <a:rPr sz="2200" spc="-5" dirty="0">
                <a:cs typeface="Calibri"/>
              </a:rPr>
              <a:t>Les patrons sont représentés par des modèles ... et des commentaires !  </a:t>
            </a:r>
            <a:endParaRPr lang="fr-FR" sz="2200" spc="-5" dirty="0">
              <a:cs typeface="Calibri"/>
            </a:endParaRPr>
          </a:p>
          <a:p>
            <a:pPr marL="354416" marR="4607" indent="-342900" algn="just">
              <a:lnSpc>
                <a:spcPct val="104600"/>
              </a:lnSpc>
              <a:spcBef>
                <a:spcPts val="9"/>
              </a:spcBef>
              <a:buFont typeface="Arial" panose="020B0604020202020204" pitchFamily="34" charset="0"/>
              <a:buChar char="•"/>
            </a:pPr>
            <a:r>
              <a:rPr sz="2200" spc="-5" dirty="0">
                <a:cs typeface="Calibri"/>
              </a:rPr>
              <a:t>Les patrons sont nommés pour être communiqués</a:t>
            </a:r>
          </a:p>
        </p:txBody>
      </p:sp>
      <p:grpSp>
        <p:nvGrpSpPr>
          <p:cNvPr id="10" name="object 10"/>
          <p:cNvGrpSpPr/>
          <p:nvPr/>
        </p:nvGrpSpPr>
        <p:grpSpPr>
          <a:xfrm>
            <a:off x="2649441" y="4768866"/>
            <a:ext cx="1085418" cy="623036"/>
            <a:chOff x="2956267" y="5295196"/>
            <a:chExt cx="1196975" cy="687070"/>
          </a:xfrm>
        </p:grpSpPr>
        <p:sp>
          <p:nvSpPr>
            <p:cNvPr id="11" name="object 11"/>
            <p:cNvSpPr/>
            <p:nvPr/>
          </p:nvSpPr>
          <p:spPr>
            <a:xfrm>
              <a:off x="2974682" y="5313611"/>
              <a:ext cx="1160145" cy="650240"/>
            </a:xfrm>
            <a:custGeom>
              <a:avLst/>
              <a:gdLst/>
              <a:ahLst/>
              <a:cxnLst/>
              <a:rect l="l" t="t" r="r" b="b"/>
              <a:pathLst>
                <a:path w="1160145" h="650239">
                  <a:moveTo>
                    <a:pt x="579958" y="649795"/>
                  </a:moveTo>
                  <a:lnTo>
                    <a:pt x="0" y="649795"/>
                  </a:lnTo>
                  <a:lnTo>
                    <a:pt x="0" y="0"/>
                  </a:lnTo>
                  <a:lnTo>
                    <a:pt x="1159916" y="0"/>
                  </a:lnTo>
                  <a:lnTo>
                    <a:pt x="1159916" y="649795"/>
                  </a:lnTo>
                  <a:lnTo>
                    <a:pt x="579958" y="649795"/>
                  </a:lnTo>
                  <a:close/>
                </a:path>
              </a:pathLst>
            </a:custGeom>
            <a:ln w="36531">
              <a:solidFill>
                <a:srgbClr val="000000"/>
              </a:solidFill>
            </a:ln>
          </p:spPr>
          <p:txBody>
            <a:bodyPr wrap="square" lIns="0" tIns="0" rIns="0" bIns="0" rtlCol="0"/>
            <a:lstStyle/>
            <a:p>
              <a:endParaRPr sz="1632"/>
            </a:p>
          </p:txBody>
        </p:sp>
        <p:sp>
          <p:nvSpPr>
            <p:cNvPr id="12" name="object 12"/>
            <p:cNvSpPr/>
            <p:nvPr/>
          </p:nvSpPr>
          <p:spPr>
            <a:xfrm>
              <a:off x="2974682" y="5313611"/>
              <a:ext cx="1160145" cy="650240"/>
            </a:xfrm>
            <a:custGeom>
              <a:avLst/>
              <a:gdLst/>
              <a:ahLst/>
              <a:cxnLst/>
              <a:rect l="l" t="t" r="r" b="b"/>
              <a:pathLst>
                <a:path w="1160145" h="650239">
                  <a:moveTo>
                    <a:pt x="579958" y="649795"/>
                  </a:moveTo>
                  <a:lnTo>
                    <a:pt x="0" y="649795"/>
                  </a:lnTo>
                  <a:lnTo>
                    <a:pt x="0" y="0"/>
                  </a:lnTo>
                  <a:lnTo>
                    <a:pt x="1159916" y="0"/>
                  </a:lnTo>
                  <a:lnTo>
                    <a:pt x="1159916" y="649795"/>
                  </a:lnTo>
                  <a:lnTo>
                    <a:pt x="579958" y="649795"/>
                  </a:lnTo>
                  <a:close/>
                </a:path>
              </a:pathLst>
            </a:custGeom>
            <a:ln w="18265">
              <a:solidFill>
                <a:srgbClr val="000000"/>
              </a:solidFill>
            </a:ln>
          </p:spPr>
          <p:txBody>
            <a:bodyPr wrap="square" lIns="0" tIns="0" rIns="0" bIns="0" rtlCol="0"/>
            <a:lstStyle/>
            <a:p>
              <a:endParaRPr sz="1632"/>
            </a:p>
          </p:txBody>
        </p:sp>
      </p:grpSp>
      <p:sp>
        <p:nvSpPr>
          <p:cNvPr id="13" name="object 13"/>
          <p:cNvSpPr txBox="1"/>
          <p:nvPr/>
        </p:nvSpPr>
        <p:spPr>
          <a:xfrm>
            <a:off x="2795976" y="4785796"/>
            <a:ext cx="670829" cy="180790"/>
          </a:xfrm>
          <a:prstGeom prst="rect">
            <a:avLst/>
          </a:prstGeom>
        </p:spPr>
        <p:txBody>
          <a:bodyPr vert="horz" wrap="square" lIns="0" tIns="13243" rIns="0" bIns="0" rtlCol="0">
            <a:spAutoFit/>
          </a:bodyPr>
          <a:lstStyle/>
          <a:p>
            <a:pPr marL="11516">
              <a:spcBef>
                <a:spcPts val="103"/>
              </a:spcBef>
            </a:pPr>
            <a:r>
              <a:rPr sz="1088" spc="5" dirty="0">
                <a:latin typeface="Arial MT"/>
                <a:cs typeface="Arial MT"/>
              </a:rPr>
              <a:t>Recept</a:t>
            </a:r>
            <a:r>
              <a:rPr sz="1088" dirty="0">
                <a:latin typeface="Arial MT"/>
                <a:cs typeface="Arial MT"/>
              </a:rPr>
              <a:t>eur</a:t>
            </a:r>
            <a:endParaRPr sz="1088">
              <a:latin typeface="Arial MT"/>
              <a:cs typeface="Arial MT"/>
            </a:endParaRPr>
          </a:p>
        </p:txBody>
      </p:sp>
      <p:sp>
        <p:nvSpPr>
          <p:cNvPr id="14" name="object 14"/>
          <p:cNvSpPr txBox="1"/>
          <p:nvPr/>
        </p:nvSpPr>
        <p:spPr>
          <a:xfrm>
            <a:off x="2679752" y="5102461"/>
            <a:ext cx="902307" cy="152382"/>
          </a:xfrm>
          <a:prstGeom prst="rect">
            <a:avLst/>
          </a:prstGeom>
        </p:spPr>
        <p:txBody>
          <a:bodyPr vert="horz" wrap="square" lIns="0" tIns="12668" rIns="0" bIns="0" rtlCol="0">
            <a:spAutoFit/>
          </a:bodyPr>
          <a:lstStyle/>
          <a:p>
            <a:pPr marL="11516">
              <a:spcBef>
                <a:spcPts val="100"/>
              </a:spcBef>
            </a:pPr>
            <a:r>
              <a:rPr sz="907" spc="-5" dirty="0">
                <a:latin typeface="Arial MT"/>
                <a:cs typeface="Arial MT"/>
              </a:rPr>
              <a:t>+traiterRequete()</a:t>
            </a:r>
            <a:endParaRPr sz="907">
              <a:latin typeface="Arial MT"/>
              <a:cs typeface="Arial MT"/>
            </a:endParaRPr>
          </a:p>
        </p:txBody>
      </p:sp>
      <p:grpSp>
        <p:nvGrpSpPr>
          <p:cNvPr id="15" name="object 15"/>
          <p:cNvGrpSpPr/>
          <p:nvPr/>
        </p:nvGrpSpPr>
        <p:grpSpPr>
          <a:xfrm>
            <a:off x="1774750" y="5019704"/>
            <a:ext cx="1944540" cy="1399815"/>
            <a:chOff x="1991677" y="5571814"/>
            <a:chExt cx="2144395" cy="1543685"/>
          </a:xfrm>
        </p:grpSpPr>
        <p:sp>
          <p:nvSpPr>
            <p:cNvPr id="16" name="object 16"/>
            <p:cNvSpPr/>
            <p:nvPr/>
          </p:nvSpPr>
          <p:spPr>
            <a:xfrm>
              <a:off x="2975038" y="5572449"/>
              <a:ext cx="1160780" cy="109855"/>
            </a:xfrm>
            <a:custGeom>
              <a:avLst/>
              <a:gdLst/>
              <a:ahLst/>
              <a:cxnLst/>
              <a:rect l="l" t="t" r="r" b="b"/>
              <a:pathLst>
                <a:path w="1160779" h="109854">
                  <a:moveTo>
                    <a:pt x="0" y="0"/>
                  </a:moveTo>
                  <a:lnTo>
                    <a:pt x="1159916" y="0"/>
                  </a:lnTo>
                </a:path>
                <a:path w="1160779" h="109854">
                  <a:moveTo>
                    <a:pt x="355" y="109435"/>
                  </a:moveTo>
                  <a:lnTo>
                    <a:pt x="1160284" y="109435"/>
                  </a:lnTo>
                </a:path>
              </a:pathLst>
            </a:custGeom>
            <a:ln w="3175">
              <a:solidFill>
                <a:srgbClr val="000000"/>
              </a:solidFill>
            </a:ln>
          </p:spPr>
          <p:txBody>
            <a:bodyPr wrap="square" lIns="0" tIns="0" rIns="0" bIns="0" rtlCol="0"/>
            <a:lstStyle/>
            <a:p>
              <a:endParaRPr sz="1632"/>
            </a:p>
          </p:txBody>
        </p:sp>
        <p:sp>
          <p:nvSpPr>
            <p:cNvPr id="17" name="object 17"/>
            <p:cNvSpPr/>
            <p:nvPr/>
          </p:nvSpPr>
          <p:spPr>
            <a:xfrm>
              <a:off x="2000884" y="6456242"/>
              <a:ext cx="1543050" cy="650240"/>
            </a:xfrm>
            <a:custGeom>
              <a:avLst/>
              <a:gdLst/>
              <a:ahLst/>
              <a:cxnLst/>
              <a:rect l="l" t="t" r="r" b="b"/>
              <a:pathLst>
                <a:path w="1543050" h="650240">
                  <a:moveTo>
                    <a:pt x="771474" y="649808"/>
                  </a:moveTo>
                  <a:lnTo>
                    <a:pt x="0" y="649808"/>
                  </a:lnTo>
                  <a:lnTo>
                    <a:pt x="0" y="0"/>
                  </a:lnTo>
                  <a:lnTo>
                    <a:pt x="1542961" y="0"/>
                  </a:lnTo>
                  <a:lnTo>
                    <a:pt x="1542961" y="649808"/>
                  </a:lnTo>
                  <a:lnTo>
                    <a:pt x="771474" y="649808"/>
                  </a:lnTo>
                  <a:close/>
                </a:path>
              </a:pathLst>
            </a:custGeom>
            <a:ln w="18265">
              <a:solidFill>
                <a:srgbClr val="000000"/>
              </a:solidFill>
            </a:ln>
          </p:spPr>
          <p:txBody>
            <a:bodyPr wrap="square" lIns="0" tIns="0" rIns="0" bIns="0" rtlCol="0"/>
            <a:lstStyle/>
            <a:p>
              <a:endParaRPr sz="1632"/>
            </a:p>
          </p:txBody>
        </p:sp>
      </p:grpSp>
      <p:grpSp>
        <p:nvGrpSpPr>
          <p:cNvPr id="18" name="object 18"/>
          <p:cNvGrpSpPr/>
          <p:nvPr/>
        </p:nvGrpSpPr>
        <p:grpSpPr>
          <a:xfrm>
            <a:off x="3761253" y="2928272"/>
            <a:ext cx="1573137" cy="1510372"/>
            <a:chOff x="4182349" y="3265429"/>
            <a:chExt cx="1734820" cy="1665605"/>
          </a:xfrm>
        </p:grpSpPr>
        <p:sp>
          <p:nvSpPr>
            <p:cNvPr id="19" name="object 19"/>
            <p:cNvSpPr/>
            <p:nvPr/>
          </p:nvSpPr>
          <p:spPr>
            <a:xfrm>
              <a:off x="5217845" y="3606489"/>
              <a:ext cx="690245" cy="377825"/>
            </a:xfrm>
            <a:custGeom>
              <a:avLst/>
              <a:gdLst/>
              <a:ahLst/>
              <a:cxnLst/>
              <a:rect l="l" t="t" r="r" b="b"/>
              <a:pathLst>
                <a:path w="690245" h="377825">
                  <a:moveTo>
                    <a:pt x="687590" y="0"/>
                  </a:moveTo>
                  <a:lnTo>
                    <a:pt x="688596" y="6684"/>
                  </a:lnTo>
                  <a:lnTo>
                    <a:pt x="689397" y="13271"/>
                  </a:lnTo>
                  <a:lnTo>
                    <a:pt x="689926" y="19791"/>
                  </a:lnTo>
                  <a:lnTo>
                    <a:pt x="690118" y="26276"/>
                  </a:lnTo>
                  <a:lnTo>
                    <a:pt x="689791" y="35345"/>
                  </a:lnTo>
                  <a:lnTo>
                    <a:pt x="688855" y="44278"/>
                  </a:lnTo>
                  <a:lnTo>
                    <a:pt x="687380" y="53211"/>
                  </a:lnTo>
                  <a:lnTo>
                    <a:pt x="685431" y="62280"/>
                  </a:lnTo>
                </a:path>
                <a:path w="690245" h="377825">
                  <a:moveTo>
                    <a:pt x="673557" y="95758"/>
                  </a:moveTo>
                  <a:lnTo>
                    <a:pt x="669728" y="103737"/>
                  </a:lnTo>
                  <a:lnTo>
                    <a:pt x="665362" y="111550"/>
                  </a:lnTo>
                  <a:lnTo>
                    <a:pt x="660591" y="119296"/>
                  </a:lnTo>
                  <a:lnTo>
                    <a:pt x="655548" y="127076"/>
                  </a:lnTo>
                </a:path>
                <a:path w="690245" h="377825">
                  <a:moveTo>
                    <a:pt x="632510" y="155155"/>
                  </a:moveTo>
                  <a:lnTo>
                    <a:pt x="626696" y="161366"/>
                  </a:lnTo>
                  <a:lnTo>
                    <a:pt x="620544" y="167576"/>
                  </a:lnTo>
                  <a:lnTo>
                    <a:pt x="613987" y="173786"/>
                  </a:lnTo>
                  <a:lnTo>
                    <a:pt x="606958" y="179997"/>
                  </a:lnTo>
                </a:path>
                <a:path w="690245" h="377825">
                  <a:moveTo>
                    <a:pt x="578878" y="202679"/>
                  </a:moveTo>
                  <a:lnTo>
                    <a:pt x="577799" y="203758"/>
                  </a:lnTo>
                  <a:lnTo>
                    <a:pt x="576351" y="204482"/>
                  </a:lnTo>
                  <a:lnTo>
                    <a:pt x="574916" y="205562"/>
                  </a:lnTo>
                  <a:lnTo>
                    <a:pt x="568794" y="209884"/>
                  </a:lnTo>
                  <a:lnTo>
                    <a:pt x="562405" y="214244"/>
                  </a:lnTo>
                  <a:lnTo>
                    <a:pt x="555879" y="218672"/>
                  </a:lnTo>
                  <a:lnTo>
                    <a:pt x="549351" y="223202"/>
                  </a:lnTo>
                </a:path>
                <a:path w="690245" h="377825">
                  <a:moveTo>
                    <a:pt x="518388" y="241198"/>
                  </a:moveTo>
                  <a:lnTo>
                    <a:pt x="510547" y="245504"/>
                  </a:lnTo>
                  <a:lnTo>
                    <a:pt x="502640" y="249745"/>
                  </a:lnTo>
                  <a:lnTo>
                    <a:pt x="494599" y="253853"/>
                  </a:lnTo>
                  <a:lnTo>
                    <a:pt x="486359" y="257759"/>
                  </a:lnTo>
                </a:path>
                <a:path w="690245" h="377825">
                  <a:moveTo>
                    <a:pt x="453948" y="273240"/>
                  </a:moveTo>
                  <a:lnTo>
                    <a:pt x="445789" y="276690"/>
                  </a:lnTo>
                  <a:lnTo>
                    <a:pt x="437527" y="280074"/>
                  </a:lnTo>
                  <a:lnTo>
                    <a:pt x="429199" y="283461"/>
                  </a:lnTo>
                  <a:lnTo>
                    <a:pt x="420839" y="286918"/>
                  </a:lnTo>
                </a:path>
                <a:path w="690245" h="377825">
                  <a:moveTo>
                    <a:pt x="386994" y="299516"/>
                  </a:moveTo>
                  <a:lnTo>
                    <a:pt x="378560" y="302431"/>
                  </a:lnTo>
                  <a:lnTo>
                    <a:pt x="370027" y="305276"/>
                  </a:lnTo>
                  <a:lnTo>
                    <a:pt x="361426" y="308121"/>
                  </a:lnTo>
                  <a:lnTo>
                    <a:pt x="352793" y="311035"/>
                  </a:lnTo>
                </a:path>
                <a:path w="690245" h="377825">
                  <a:moveTo>
                    <a:pt x="318236" y="321475"/>
                  </a:moveTo>
                  <a:lnTo>
                    <a:pt x="309797" y="323898"/>
                  </a:lnTo>
                  <a:lnTo>
                    <a:pt x="301224" y="326288"/>
                  </a:lnTo>
                  <a:lnTo>
                    <a:pt x="292519" y="328611"/>
                  </a:lnTo>
                  <a:lnTo>
                    <a:pt x="283679" y="330835"/>
                  </a:lnTo>
                </a:path>
                <a:path w="690245" h="377825">
                  <a:moveTo>
                    <a:pt x="248754" y="339115"/>
                  </a:moveTo>
                  <a:lnTo>
                    <a:pt x="239902" y="341421"/>
                  </a:lnTo>
                  <a:lnTo>
                    <a:pt x="231114" y="343527"/>
                  </a:lnTo>
                  <a:lnTo>
                    <a:pt x="222326" y="345496"/>
                  </a:lnTo>
                  <a:lnTo>
                    <a:pt x="213474" y="347395"/>
                  </a:lnTo>
                </a:path>
                <a:path w="690245" h="377825">
                  <a:moveTo>
                    <a:pt x="178193" y="354241"/>
                  </a:moveTo>
                  <a:lnTo>
                    <a:pt x="169337" y="355643"/>
                  </a:lnTo>
                  <a:lnTo>
                    <a:pt x="160513" y="357117"/>
                  </a:lnTo>
                  <a:lnTo>
                    <a:pt x="151620" y="358591"/>
                  </a:lnTo>
                  <a:lnTo>
                    <a:pt x="142557" y="359994"/>
                  </a:lnTo>
                </a:path>
                <a:path w="690245" h="377825">
                  <a:moveTo>
                    <a:pt x="107276" y="365760"/>
                  </a:moveTo>
                  <a:lnTo>
                    <a:pt x="98213" y="367049"/>
                  </a:lnTo>
                  <a:lnTo>
                    <a:pt x="89319" y="368234"/>
                  </a:lnTo>
                  <a:lnTo>
                    <a:pt x="80491" y="369351"/>
                  </a:lnTo>
                  <a:lnTo>
                    <a:pt x="71628" y="370433"/>
                  </a:lnTo>
                </a:path>
                <a:path w="690245" h="377825">
                  <a:moveTo>
                    <a:pt x="35636" y="374396"/>
                  </a:moveTo>
                  <a:lnTo>
                    <a:pt x="26878" y="375205"/>
                  </a:lnTo>
                  <a:lnTo>
                    <a:pt x="17951" y="376015"/>
                  </a:lnTo>
                  <a:lnTo>
                    <a:pt x="8957" y="376824"/>
                  </a:lnTo>
                  <a:lnTo>
                    <a:pt x="0" y="377634"/>
                  </a:lnTo>
                </a:path>
              </a:pathLst>
            </a:custGeom>
            <a:ln w="18265">
              <a:solidFill>
                <a:srgbClr val="000000"/>
              </a:solidFill>
            </a:ln>
          </p:spPr>
          <p:txBody>
            <a:bodyPr wrap="square" lIns="0" tIns="0" rIns="0" bIns="0" rtlCol="0"/>
            <a:lstStyle/>
            <a:p>
              <a:endParaRPr sz="1632"/>
            </a:p>
          </p:txBody>
        </p:sp>
        <p:sp>
          <p:nvSpPr>
            <p:cNvPr id="20" name="object 20"/>
            <p:cNvSpPr/>
            <p:nvPr/>
          </p:nvSpPr>
          <p:spPr>
            <a:xfrm>
              <a:off x="5145836" y="3986651"/>
              <a:ext cx="36195" cy="2540"/>
            </a:xfrm>
            <a:custGeom>
              <a:avLst/>
              <a:gdLst/>
              <a:ahLst/>
              <a:cxnLst/>
              <a:rect l="l" t="t" r="r" b="b"/>
              <a:pathLst>
                <a:path w="36195" h="2539">
                  <a:moveTo>
                    <a:pt x="-9132" y="1079"/>
                  </a:moveTo>
                  <a:lnTo>
                    <a:pt x="45137" y="1079"/>
                  </a:lnTo>
                </a:path>
              </a:pathLst>
            </a:custGeom>
            <a:ln w="20424">
              <a:solidFill>
                <a:srgbClr val="000000"/>
              </a:solidFill>
            </a:ln>
          </p:spPr>
          <p:txBody>
            <a:bodyPr wrap="square" lIns="0" tIns="0" rIns="0" bIns="0" rtlCol="0"/>
            <a:lstStyle/>
            <a:p>
              <a:endParaRPr sz="1632"/>
            </a:p>
          </p:txBody>
        </p:sp>
        <p:sp>
          <p:nvSpPr>
            <p:cNvPr id="21" name="object 21"/>
            <p:cNvSpPr/>
            <p:nvPr/>
          </p:nvSpPr>
          <p:spPr>
            <a:xfrm>
              <a:off x="5074195" y="3990245"/>
              <a:ext cx="36195" cy="1270"/>
            </a:xfrm>
            <a:custGeom>
              <a:avLst/>
              <a:gdLst/>
              <a:ahLst/>
              <a:cxnLst/>
              <a:rect l="l" t="t" r="r" b="b"/>
              <a:pathLst>
                <a:path w="36195" h="1270">
                  <a:moveTo>
                    <a:pt x="35648" y="0"/>
                  </a:moveTo>
                  <a:lnTo>
                    <a:pt x="26683" y="211"/>
                  </a:lnTo>
                  <a:lnTo>
                    <a:pt x="17686" y="357"/>
                  </a:lnTo>
                  <a:lnTo>
                    <a:pt x="8758" y="505"/>
                  </a:lnTo>
                  <a:lnTo>
                    <a:pt x="0" y="723"/>
                  </a:lnTo>
                </a:path>
              </a:pathLst>
            </a:custGeom>
            <a:ln w="18265">
              <a:solidFill>
                <a:srgbClr val="000000"/>
              </a:solidFill>
            </a:ln>
          </p:spPr>
          <p:txBody>
            <a:bodyPr wrap="square" lIns="0" tIns="0" rIns="0" bIns="0" rtlCol="0"/>
            <a:lstStyle/>
            <a:p>
              <a:endParaRPr sz="1632"/>
            </a:p>
          </p:txBody>
        </p:sp>
        <p:sp>
          <p:nvSpPr>
            <p:cNvPr id="22" name="object 22"/>
            <p:cNvSpPr/>
            <p:nvPr/>
          </p:nvSpPr>
          <p:spPr>
            <a:xfrm>
              <a:off x="5001844" y="3990601"/>
              <a:ext cx="36195" cy="635"/>
            </a:xfrm>
            <a:custGeom>
              <a:avLst/>
              <a:gdLst/>
              <a:ahLst/>
              <a:cxnLst/>
              <a:rect l="l" t="t" r="r" b="b"/>
              <a:pathLst>
                <a:path w="36195" h="635">
                  <a:moveTo>
                    <a:pt x="-9132" y="184"/>
                  </a:moveTo>
                  <a:lnTo>
                    <a:pt x="45124" y="184"/>
                  </a:lnTo>
                </a:path>
              </a:pathLst>
            </a:custGeom>
            <a:ln w="18633">
              <a:solidFill>
                <a:srgbClr val="000000"/>
              </a:solidFill>
            </a:ln>
          </p:spPr>
          <p:txBody>
            <a:bodyPr wrap="square" lIns="0" tIns="0" rIns="0" bIns="0" rtlCol="0"/>
            <a:lstStyle/>
            <a:p>
              <a:endParaRPr sz="1632"/>
            </a:p>
          </p:txBody>
        </p:sp>
        <p:sp>
          <p:nvSpPr>
            <p:cNvPr id="23" name="object 23"/>
            <p:cNvSpPr/>
            <p:nvPr/>
          </p:nvSpPr>
          <p:spPr>
            <a:xfrm>
              <a:off x="4191482" y="3276010"/>
              <a:ext cx="784225" cy="713740"/>
            </a:xfrm>
            <a:custGeom>
              <a:avLst/>
              <a:gdLst/>
              <a:ahLst/>
              <a:cxnLst/>
              <a:rect l="l" t="t" r="r" b="b"/>
              <a:pathLst>
                <a:path w="784225" h="713739">
                  <a:moveTo>
                    <a:pt x="774357" y="713155"/>
                  </a:moveTo>
                  <a:lnTo>
                    <a:pt x="765399" y="712825"/>
                  </a:lnTo>
                  <a:lnTo>
                    <a:pt x="756405" y="712392"/>
                  </a:lnTo>
                  <a:lnTo>
                    <a:pt x="747478" y="711889"/>
                  </a:lnTo>
                  <a:lnTo>
                    <a:pt x="738720" y="711352"/>
                  </a:lnTo>
                </a:path>
                <a:path w="784225" h="713739">
                  <a:moveTo>
                    <a:pt x="702716" y="709193"/>
                  </a:moveTo>
                  <a:lnTo>
                    <a:pt x="693647" y="708435"/>
                  </a:lnTo>
                  <a:lnTo>
                    <a:pt x="684714" y="707712"/>
                  </a:lnTo>
                  <a:lnTo>
                    <a:pt x="675780" y="706919"/>
                  </a:lnTo>
                  <a:lnTo>
                    <a:pt x="666711" y="705954"/>
                  </a:lnTo>
                </a:path>
                <a:path w="784225" h="713739">
                  <a:moveTo>
                    <a:pt x="631075" y="702360"/>
                  </a:moveTo>
                  <a:lnTo>
                    <a:pt x="622006" y="701277"/>
                  </a:lnTo>
                  <a:lnTo>
                    <a:pt x="613073" y="700197"/>
                  </a:lnTo>
                  <a:lnTo>
                    <a:pt x="604140" y="699119"/>
                  </a:lnTo>
                  <a:lnTo>
                    <a:pt x="595071" y="698042"/>
                  </a:lnTo>
                </a:path>
                <a:path w="784225" h="713739">
                  <a:moveTo>
                    <a:pt x="559803" y="692632"/>
                  </a:moveTo>
                  <a:lnTo>
                    <a:pt x="550739" y="691281"/>
                  </a:lnTo>
                  <a:lnTo>
                    <a:pt x="541845" y="689894"/>
                  </a:lnTo>
                  <a:lnTo>
                    <a:pt x="533017" y="688437"/>
                  </a:lnTo>
                  <a:lnTo>
                    <a:pt x="524154" y="686879"/>
                  </a:lnTo>
                </a:path>
                <a:path w="784225" h="713739">
                  <a:moveTo>
                    <a:pt x="488873" y="680402"/>
                  </a:moveTo>
                  <a:lnTo>
                    <a:pt x="479815" y="678564"/>
                  </a:lnTo>
                  <a:lnTo>
                    <a:pt x="470922" y="676797"/>
                  </a:lnTo>
                  <a:lnTo>
                    <a:pt x="462095" y="675032"/>
                  </a:lnTo>
                  <a:lnTo>
                    <a:pt x="453237" y="673201"/>
                  </a:lnTo>
                </a:path>
                <a:path w="784225" h="713739">
                  <a:moveTo>
                    <a:pt x="418312" y="664552"/>
                  </a:moveTo>
                  <a:lnTo>
                    <a:pt x="409623" y="662392"/>
                  </a:lnTo>
                  <a:lnTo>
                    <a:pt x="400900" y="660195"/>
                  </a:lnTo>
                  <a:lnTo>
                    <a:pt x="392245" y="657928"/>
                  </a:lnTo>
                  <a:lnTo>
                    <a:pt x="383755" y="655561"/>
                  </a:lnTo>
                </a:path>
                <a:path w="784225" h="713739">
                  <a:moveTo>
                    <a:pt x="349199" y="645121"/>
                  </a:moveTo>
                  <a:lnTo>
                    <a:pt x="340565" y="642618"/>
                  </a:lnTo>
                  <a:lnTo>
                    <a:pt x="331965" y="639984"/>
                  </a:lnTo>
                  <a:lnTo>
                    <a:pt x="323431" y="637217"/>
                  </a:lnTo>
                  <a:lnTo>
                    <a:pt x="314998" y="634314"/>
                  </a:lnTo>
                </a:path>
                <a:path w="784225" h="713739">
                  <a:moveTo>
                    <a:pt x="280797" y="622071"/>
                  </a:moveTo>
                  <a:lnTo>
                    <a:pt x="272482" y="618827"/>
                  </a:lnTo>
                  <a:lnTo>
                    <a:pt x="264236" y="615549"/>
                  </a:lnTo>
                  <a:lnTo>
                    <a:pt x="255990" y="612205"/>
                  </a:lnTo>
                  <a:lnTo>
                    <a:pt x="247675" y="608761"/>
                  </a:lnTo>
                </a:path>
                <a:path w="784225" h="713739">
                  <a:moveTo>
                    <a:pt x="214922" y="593991"/>
                  </a:moveTo>
                  <a:lnTo>
                    <a:pt x="206472" y="590154"/>
                  </a:lnTo>
                  <a:lnTo>
                    <a:pt x="198358" y="586211"/>
                  </a:lnTo>
                  <a:lnTo>
                    <a:pt x="190515" y="582199"/>
                  </a:lnTo>
                  <a:lnTo>
                    <a:pt x="182879" y="578154"/>
                  </a:lnTo>
                </a:path>
                <a:path w="784225" h="713739">
                  <a:moveTo>
                    <a:pt x="151193" y="560514"/>
                  </a:moveTo>
                  <a:lnTo>
                    <a:pt x="143380" y="555599"/>
                  </a:lnTo>
                  <a:lnTo>
                    <a:pt x="135669" y="550614"/>
                  </a:lnTo>
                  <a:lnTo>
                    <a:pt x="128160" y="545630"/>
                  </a:lnTo>
                  <a:lnTo>
                    <a:pt x="120954" y="540715"/>
                  </a:lnTo>
                </a:path>
                <a:path w="784225" h="713739">
                  <a:moveTo>
                    <a:pt x="92519" y="519112"/>
                  </a:moveTo>
                  <a:lnTo>
                    <a:pt x="85211" y="513120"/>
                  </a:lnTo>
                  <a:lnTo>
                    <a:pt x="78343" y="507058"/>
                  </a:lnTo>
                  <a:lnTo>
                    <a:pt x="71813" y="500994"/>
                  </a:lnTo>
                  <a:lnTo>
                    <a:pt x="65519" y="494995"/>
                  </a:lnTo>
                </a:path>
                <a:path w="784225" h="713739">
                  <a:moveTo>
                    <a:pt x="41757" y="467995"/>
                  </a:moveTo>
                  <a:lnTo>
                    <a:pt x="36074" y="460645"/>
                  </a:lnTo>
                  <a:lnTo>
                    <a:pt x="30865" y="453191"/>
                  </a:lnTo>
                  <a:lnTo>
                    <a:pt x="26064" y="445668"/>
                  </a:lnTo>
                  <a:lnTo>
                    <a:pt x="21602" y="438111"/>
                  </a:lnTo>
                </a:path>
                <a:path w="784225" h="713739">
                  <a:moveTo>
                    <a:pt x="7200" y="405358"/>
                  </a:moveTo>
                  <a:lnTo>
                    <a:pt x="4504" y="396656"/>
                  </a:lnTo>
                  <a:lnTo>
                    <a:pt x="2381" y="387851"/>
                  </a:lnTo>
                  <a:lnTo>
                    <a:pt x="867" y="378980"/>
                  </a:lnTo>
                  <a:lnTo>
                    <a:pt x="0" y="370077"/>
                  </a:lnTo>
                </a:path>
                <a:path w="784225" h="713739">
                  <a:moveTo>
                    <a:pt x="1079" y="334073"/>
                  </a:moveTo>
                  <a:lnTo>
                    <a:pt x="2643" y="325434"/>
                  </a:lnTo>
                  <a:lnTo>
                    <a:pt x="4678" y="316795"/>
                  </a:lnTo>
                  <a:lnTo>
                    <a:pt x="7253" y="308155"/>
                  </a:lnTo>
                  <a:lnTo>
                    <a:pt x="10439" y="299516"/>
                  </a:lnTo>
                </a:path>
                <a:path w="784225" h="713739">
                  <a:moveTo>
                    <a:pt x="26276" y="267474"/>
                  </a:moveTo>
                  <a:lnTo>
                    <a:pt x="31064" y="260186"/>
                  </a:lnTo>
                  <a:lnTo>
                    <a:pt x="36223" y="252895"/>
                  </a:lnTo>
                  <a:lnTo>
                    <a:pt x="41721" y="245604"/>
                  </a:lnTo>
                  <a:lnTo>
                    <a:pt x="47523" y="238315"/>
                  </a:lnTo>
                </a:path>
                <a:path w="784225" h="713739">
                  <a:moveTo>
                    <a:pt x="72351" y="212039"/>
                  </a:moveTo>
                  <a:lnTo>
                    <a:pt x="78753" y="206308"/>
                  </a:lnTo>
                  <a:lnTo>
                    <a:pt x="85493" y="200474"/>
                  </a:lnTo>
                  <a:lnTo>
                    <a:pt x="92504" y="194570"/>
                  </a:lnTo>
                  <a:lnTo>
                    <a:pt x="99720" y="188633"/>
                  </a:lnTo>
                </a:path>
                <a:path w="784225" h="713739">
                  <a:moveTo>
                    <a:pt x="128511" y="167754"/>
                  </a:moveTo>
                  <a:lnTo>
                    <a:pt x="136085" y="162902"/>
                  </a:lnTo>
                  <a:lnTo>
                    <a:pt x="143725" y="158083"/>
                  </a:lnTo>
                  <a:lnTo>
                    <a:pt x="151499" y="153331"/>
                  </a:lnTo>
                  <a:lnTo>
                    <a:pt x="159473" y="148678"/>
                  </a:lnTo>
                </a:path>
                <a:path w="784225" h="713739">
                  <a:moveTo>
                    <a:pt x="191160" y="131394"/>
                  </a:moveTo>
                  <a:lnTo>
                    <a:pt x="198895" y="127351"/>
                  </a:lnTo>
                  <a:lnTo>
                    <a:pt x="206905" y="123342"/>
                  </a:lnTo>
                  <a:lnTo>
                    <a:pt x="215052" y="119399"/>
                  </a:lnTo>
                  <a:lnTo>
                    <a:pt x="223202" y="115557"/>
                  </a:lnTo>
                </a:path>
                <a:path w="784225" h="713739">
                  <a:moveTo>
                    <a:pt x="255955" y="101511"/>
                  </a:moveTo>
                  <a:lnTo>
                    <a:pt x="264333" y="98067"/>
                  </a:lnTo>
                  <a:lnTo>
                    <a:pt x="272745" y="94722"/>
                  </a:lnTo>
                  <a:lnTo>
                    <a:pt x="281223" y="91445"/>
                  </a:lnTo>
                  <a:lnTo>
                    <a:pt x="289801" y="88201"/>
                  </a:lnTo>
                </a:path>
                <a:path w="784225" h="713739">
                  <a:moveTo>
                    <a:pt x="323634" y="76682"/>
                  </a:moveTo>
                  <a:lnTo>
                    <a:pt x="332223" y="73616"/>
                  </a:lnTo>
                  <a:lnTo>
                    <a:pt x="340780" y="70824"/>
                  </a:lnTo>
                  <a:lnTo>
                    <a:pt x="349406" y="68170"/>
                  </a:lnTo>
                  <a:lnTo>
                    <a:pt x="358203" y="65519"/>
                  </a:lnTo>
                </a:path>
                <a:path w="784225" h="713739">
                  <a:moveTo>
                    <a:pt x="392760" y="55791"/>
                  </a:moveTo>
                  <a:lnTo>
                    <a:pt x="401254" y="53580"/>
                  </a:lnTo>
                  <a:lnTo>
                    <a:pt x="409949" y="51300"/>
                  </a:lnTo>
                  <a:lnTo>
                    <a:pt x="418777" y="49017"/>
                  </a:lnTo>
                  <a:lnTo>
                    <a:pt x="427672" y="46799"/>
                  </a:lnTo>
                </a:path>
                <a:path w="784225" h="713739">
                  <a:moveTo>
                    <a:pt x="462953" y="38874"/>
                  </a:moveTo>
                  <a:lnTo>
                    <a:pt x="471499" y="36992"/>
                  </a:lnTo>
                  <a:lnTo>
                    <a:pt x="480282" y="35140"/>
                  </a:lnTo>
                  <a:lnTo>
                    <a:pt x="489131" y="33356"/>
                  </a:lnTo>
                  <a:lnTo>
                    <a:pt x="497878" y="31673"/>
                  </a:lnTo>
                </a:path>
                <a:path w="784225" h="713739">
                  <a:moveTo>
                    <a:pt x="533514" y="25196"/>
                  </a:moveTo>
                  <a:lnTo>
                    <a:pt x="542266" y="23638"/>
                  </a:lnTo>
                  <a:lnTo>
                    <a:pt x="551154" y="22180"/>
                  </a:lnTo>
                  <a:lnTo>
                    <a:pt x="560042" y="20789"/>
                  </a:lnTo>
                  <a:lnTo>
                    <a:pt x="568794" y="19431"/>
                  </a:lnTo>
                </a:path>
                <a:path w="784225" h="713739">
                  <a:moveTo>
                    <a:pt x="604799" y="14757"/>
                  </a:moveTo>
                  <a:lnTo>
                    <a:pt x="613557" y="13523"/>
                  </a:lnTo>
                  <a:lnTo>
                    <a:pt x="622484" y="12460"/>
                  </a:lnTo>
                  <a:lnTo>
                    <a:pt x="631477" y="11465"/>
                  </a:lnTo>
                  <a:lnTo>
                    <a:pt x="640435" y="10439"/>
                  </a:lnTo>
                </a:path>
                <a:path w="784225" h="713739">
                  <a:moveTo>
                    <a:pt x="676071" y="6832"/>
                  </a:moveTo>
                  <a:lnTo>
                    <a:pt x="684990" y="6080"/>
                  </a:lnTo>
                  <a:lnTo>
                    <a:pt x="693940" y="5397"/>
                  </a:lnTo>
                  <a:lnTo>
                    <a:pt x="702957" y="4714"/>
                  </a:lnTo>
                  <a:lnTo>
                    <a:pt x="712076" y="3962"/>
                  </a:lnTo>
                </a:path>
                <a:path w="784225" h="713739">
                  <a:moveTo>
                    <a:pt x="747712" y="1435"/>
                  </a:moveTo>
                  <a:lnTo>
                    <a:pt x="756838" y="955"/>
                  </a:lnTo>
                  <a:lnTo>
                    <a:pt x="765897" y="579"/>
                  </a:lnTo>
                  <a:lnTo>
                    <a:pt x="774953" y="272"/>
                  </a:lnTo>
                  <a:lnTo>
                    <a:pt x="784072" y="0"/>
                  </a:lnTo>
                </a:path>
              </a:pathLst>
            </a:custGeom>
            <a:ln w="18265">
              <a:solidFill>
                <a:srgbClr val="000000"/>
              </a:solidFill>
            </a:ln>
          </p:spPr>
          <p:txBody>
            <a:bodyPr wrap="square" lIns="0" tIns="0" rIns="0" bIns="0" rtlCol="0"/>
            <a:lstStyle/>
            <a:p>
              <a:endParaRPr sz="1632"/>
            </a:p>
          </p:txBody>
        </p:sp>
        <p:sp>
          <p:nvSpPr>
            <p:cNvPr id="24" name="object 24"/>
            <p:cNvSpPr/>
            <p:nvPr/>
          </p:nvSpPr>
          <p:spPr>
            <a:xfrm>
              <a:off x="5011204" y="3274562"/>
              <a:ext cx="36830" cy="635"/>
            </a:xfrm>
            <a:custGeom>
              <a:avLst/>
              <a:gdLst/>
              <a:ahLst/>
              <a:cxnLst/>
              <a:rect l="l" t="t" r="r" b="b"/>
              <a:pathLst>
                <a:path w="36829" h="635">
                  <a:moveTo>
                    <a:pt x="-9132" y="184"/>
                  </a:moveTo>
                  <a:lnTo>
                    <a:pt x="45492" y="184"/>
                  </a:lnTo>
                </a:path>
              </a:pathLst>
            </a:custGeom>
            <a:ln w="18633">
              <a:solidFill>
                <a:srgbClr val="000000"/>
              </a:solidFill>
            </a:ln>
          </p:spPr>
          <p:txBody>
            <a:bodyPr wrap="square" lIns="0" tIns="0" rIns="0" bIns="0" rtlCol="0"/>
            <a:lstStyle/>
            <a:p>
              <a:endParaRPr sz="1632"/>
            </a:p>
          </p:txBody>
        </p:sp>
        <p:sp>
          <p:nvSpPr>
            <p:cNvPr id="25" name="object 25"/>
            <p:cNvSpPr/>
            <p:nvPr/>
          </p:nvSpPr>
          <p:spPr>
            <a:xfrm>
              <a:off x="4525924" y="3274930"/>
              <a:ext cx="1369695" cy="1647189"/>
            </a:xfrm>
            <a:custGeom>
              <a:avLst/>
              <a:gdLst/>
              <a:ahLst/>
              <a:cxnLst/>
              <a:rect l="l" t="t" r="r" b="b"/>
              <a:pathLst>
                <a:path w="1369695" h="1647189">
                  <a:moveTo>
                    <a:pt x="557276" y="0"/>
                  </a:moveTo>
                  <a:lnTo>
                    <a:pt x="566400" y="61"/>
                  </a:lnTo>
                  <a:lnTo>
                    <a:pt x="575456" y="222"/>
                  </a:lnTo>
                  <a:lnTo>
                    <a:pt x="584511" y="450"/>
                  </a:lnTo>
                  <a:lnTo>
                    <a:pt x="593636" y="711"/>
                  </a:lnTo>
                </a:path>
                <a:path w="1369695" h="1647189">
                  <a:moveTo>
                    <a:pt x="629272" y="2158"/>
                  </a:moveTo>
                  <a:lnTo>
                    <a:pt x="638391" y="2751"/>
                  </a:lnTo>
                  <a:lnTo>
                    <a:pt x="647407" y="3416"/>
                  </a:lnTo>
                  <a:lnTo>
                    <a:pt x="656357" y="4080"/>
                  </a:lnTo>
                  <a:lnTo>
                    <a:pt x="665276" y="4673"/>
                  </a:lnTo>
                </a:path>
                <a:path w="1369695" h="1647189">
                  <a:moveTo>
                    <a:pt x="701281" y="7556"/>
                  </a:moveTo>
                  <a:lnTo>
                    <a:pt x="710037" y="8371"/>
                  </a:lnTo>
                  <a:lnTo>
                    <a:pt x="718961" y="9220"/>
                  </a:lnTo>
                  <a:lnTo>
                    <a:pt x="727954" y="10135"/>
                  </a:lnTo>
                  <a:lnTo>
                    <a:pt x="736917" y="11150"/>
                  </a:lnTo>
                </a:path>
                <a:path w="1369695" h="1647189">
                  <a:moveTo>
                    <a:pt x="772909" y="15112"/>
                  </a:moveTo>
                  <a:lnTo>
                    <a:pt x="781666" y="16257"/>
                  </a:lnTo>
                  <a:lnTo>
                    <a:pt x="790554" y="17500"/>
                  </a:lnTo>
                  <a:lnTo>
                    <a:pt x="799439" y="18809"/>
                  </a:lnTo>
                  <a:lnTo>
                    <a:pt x="808189" y="20154"/>
                  </a:lnTo>
                </a:path>
                <a:path w="1369695" h="1647189">
                  <a:moveTo>
                    <a:pt x="843838" y="25552"/>
                  </a:moveTo>
                  <a:lnTo>
                    <a:pt x="852741" y="27171"/>
                  </a:lnTo>
                  <a:lnTo>
                    <a:pt x="861612" y="28792"/>
                  </a:lnTo>
                  <a:lnTo>
                    <a:pt x="870417" y="30415"/>
                  </a:lnTo>
                  <a:lnTo>
                    <a:pt x="879119" y="32042"/>
                  </a:lnTo>
                </a:path>
                <a:path w="1369695" h="1647189">
                  <a:moveTo>
                    <a:pt x="914755" y="39230"/>
                  </a:moveTo>
                  <a:lnTo>
                    <a:pt x="949680" y="46799"/>
                  </a:lnTo>
                </a:path>
                <a:path w="1369695" h="1647189">
                  <a:moveTo>
                    <a:pt x="984592" y="55791"/>
                  </a:moveTo>
                  <a:lnTo>
                    <a:pt x="993393" y="58227"/>
                  </a:lnTo>
                  <a:lnTo>
                    <a:pt x="1002055" y="60659"/>
                  </a:lnTo>
                  <a:lnTo>
                    <a:pt x="1010717" y="63090"/>
                  </a:lnTo>
                  <a:lnTo>
                    <a:pt x="1019517" y="65519"/>
                  </a:lnTo>
                </a:path>
                <a:path w="1369695" h="1647189">
                  <a:moveTo>
                    <a:pt x="1053718" y="76314"/>
                  </a:moveTo>
                  <a:lnTo>
                    <a:pt x="1062302" y="79228"/>
                  </a:lnTo>
                  <a:lnTo>
                    <a:pt x="1070819" y="82073"/>
                  </a:lnTo>
                  <a:lnTo>
                    <a:pt x="1079336" y="84918"/>
                  </a:lnTo>
                  <a:lnTo>
                    <a:pt x="1087920" y="87833"/>
                  </a:lnTo>
                </a:path>
                <a:path w="1369695" h="1647189">
                  <a:moveTo>
                    <a:pt x="1121397" y="101155"/>
                  </a:moveTo>
                  <a:lnTo>
                    <a:pt x="1129756" y="104457"/>
                  </a:lnTo>
                  <a:lnTo>
                    <a:pt x="1138045" y="107861"/>
                  </a:lnTo>
                  <a:lnTo>
                    <a:pt x="1146198" y="111331"/>
                  </a:lnTo>
                  <a:lnTo>
                    <a:pt x="1154150" y="114833"/>
                  </a:lnTo>
                </a:path>
                <a:path w="1369695" h="1647189">
                  <a:moveTo>
                    <a:pt x="1186916" y="130670"/>
                  </a:moveTo>
                  <a:lnTo>
                    <a:pt x="1195003" y="134792"/>
                  </a:lnTo>
                  <a:lnTo>
                    <a:pt x="1203024" y="139045"/>
                  </a:lnTo>
                  <a:lnTo>
                    <a:pt x="1210910" y="143432"/>
                  </a:lnTo>
                  <a:lnTo>
                    <a:pt x="1218590" y="147954"/>
                  </a:lnTo>
                </a:path>
                <a:path w="1369695" h="1647189">
                  <a:moveTo>
                    <a:pt x="1249197" y="166674"/>
                  </a:moveTo>
                  <a:lnTo>
                    <a:pt x="1266837" y="178917"/>
                  </a:lnTo>
                  <a:lnTo>
                    <a:pt x="1270800" y="181800"/>
                  </a:lnTo>
                  <a:lnTo>
                    <a:pt x="1274749" y="184670"/>
                  </a:lnTo>
                  <a:lnTo>
                    <a:pt x="1278356" y="187553"/>
                  </a:lnTo>
                </a:path>
                <a:path w="1369695" h="1647189">
                  <a:moveTo>
                    <a:pt x="1305712" y="210591"/>
                  </a:moveTo>
                  <a:lnTo>
                    <a:pt x="1312535" y="217075"/>
                  </a:lnTo>
                  <a:lnTo>
                    <a:pt x="1318988" y="223556"/>
                  </a:lnTo>
                  <a:lnTo>
                    <a:pt x="1325105" y="230034"/>
                  </a:lnTo>
                  <a:lnTo>
                    <a:pt x="1330921" y="236512"/>
                  </a:lnTo>
                </a:path>
                <a:path w="1369695" h="1647189">
                  <a:moveTo>
                    <a:pt x="1352511" y="264960"/>
                  </a:moveTo>
                  <a:lnTo>
                    <a:pt x="1357435" y="273000"/>
                  </a:lnTo>
                  <a:lnTo>
                    <a:pt x="1361919" y="280976"/>
                  </a:lnTo>
                  <a:lnTo>
                    <a:pt x="1365931" y="288954"/>
                  </a:lnTo>
                  <a:lnTo>
                    <a:pt x="1369440" y="297002"/>
                  </a:lnTo>
                </a:path>
                <a:path w="1369695" h="1647189">
                  <a:moveTo>
                    <a:pt x="602272" y="1147673"/>
                  </a:moveTo>
                  <a:lnTo>
                    <a:pt x="609025" y="1196338"/>
                  </a:lnTo>
                  <a:lnTo>
                    <a:pt x="627979" y="1239741"/>
                  </a:lnTo>
                  <a:lnTo>
                    <a:pt x="657174" y="1276283"/>
                  </a:lnTo>
                  <a:lnTo>
                    <a:pt x="694649" y="1304365"/>
                  </a:lnTo>
                  <a:lnTo>
                    <a:pt x="738444" y="1322387"/>
                  </a:lnTo>
                  <a:lnTo>
                    <a:pt x="786599" y="1328750"/>
                  </a:lnTo>
                  <a:lnTo>
                    <a:pt x="786599" y="1205636"/>
                  </a:lnTo>
                  <a:lnTo>
                    <a:pt x="1020952" y="1429918"/>
                  </a:lnTo>
                  <a:lnTo>
                    <a:pt x="786599" y="1646631"/>
                  </a:lnTo>
                  <a:lnTo>
                    <a:pt x="786599" y="1523872"/>
                  </a:lnTo>
                  <a:lnTo>
                    <a:pt x="738921" y="1520849"/>
                  </a:lnTo>
                  <a:lnTo>
                    <a:pt x="693244" y="1512026"/>
                  </a:lnTo>
                  <a:lnTo>
                    <a:pt x="649809" y="1497775"/>
                  </a:lnTo>
                  <a:lnTo>
                    <a:pt x="608855" y="1478467"/>
                  </a:lnTo>
                  <a:lnTo>
                    <a:pt x="570621" y="1454473"/>
                  </a:lnTo>
                  <a:lnTo>
                    <a:pt x="535348" y="1426165"/>
                  </a:lnTo>
                  <a:lnTo>
                    <a:pt x="503275" y="1393913"/>
                  </a:lnTo>
                  <a:lnTo>
                    <a:pt x="468394" y="1428133"/>
                  </a:lnTo>
                  <a:lnTo>
                    <a:pt x="428234" y="1457902"/>
                  </a:lnTo>
                  <a:lnTo>
                    <a:pt x="383395" y="1482429"/>
                  </a:lnTo>
                  <a:lnTo>
                    <a:pt x="334476" y="1500926"/>
                  </a:lnTo>
                  <a:lnTo>
                    <a:pt x="282077" y="1512604"/>
                  </a:lnTo>
                  <a:lnTo>
                    <a:pt x="226796" y="1516672"/>
                  </a:lnTo>
                  <a:lnTo>
                    <a:pt x="226796" y="1646631"/>
                  </a:lnTo>
                  <a:lnTo>
                    <a:pt x="0" y="1422717"/>
                  </a:lnTo>
                  <a:lnTo>
                    <a:pt x="226796" y="1205636"/>
                  </a:lnTo>
                  <a:lnTo>
                    <a:pt x="226796" y="1328750"/>
                  </a:lnTo>
                  <a:lnTo>
                    <a:pt x="274797" y="1322387"/>
                  </a:lnTo>
                  <a:lnTo>
                    <a:pt x="318488" y="1304365"/>
                  </a:lnTo>
                  <a:lnTo>
                    <a:pt x="355900" y="1276283"/>
                  </a:lnTo>
                  <a:lnTo>
                    <a:pt x="385062" y="1239741"/>
                  </a:lnTo>
                  <a:lnTo>
                    <a:pt x="404004" y="1196338"/>
                  </a:lnTo>
                  <a:lnTo>
                    <a:pt x="410756" y="1147673"/>
                  </a:lnTo>
                  <a:lnTo>
                    <a:pt x="410756" y="764273"/>
                  </a:lnTo>
                  <a:lnTo>
                    <a:pt x="602272" y="764273"/>
                  </a:lnTo>
                  <a:lnTo>
                    <a:pt x="602272" y="1147673"/>
                  </a:lnTo>
                  <a:close/>
                </a:path>
              </a:pathLst>
            </a:custGeom>
            <a:ln w="18265">
              <a:solidFill>
                <a:srgbClr val="000000"/>
              </a:solidFill>
            </a:ln>
          </p:spPr>
          <p:txBody>
            <a:bodyPr wrap="square" lIns="0" tIns="0" rIns="0" bIns="0" rtlCol="0"/>
            <a:lstStyle/>
            <a:p>
              <a:endParaRPr sz="1632"/>
            </a:p>
          </p:txBody>
        </p:sp>
      </p:grpSp>
      <p:sp>
        <p:nvSpPr>
          <p:cNvPr id="26" name="object 26"/>
          <p:cNvSpPr txBox="1"/>
          <p:nvPr/>
        </p:nvSpPr>
        <p:spPr>
          <a:xfrm>
            <a:off x="4066185" y="3080105"/>
            <a:ext cx="958162" cy="334522"/>
          </a:xfrm>
          <a:prstGeom prst="rect">
            <a:avLst/>
          </a:prstGeom>
        </p:spPr>
        <p:txBody>
          <a:bodyPr vert="horz" wrap="square" lIns="0" tIns="26487" rIns="0" bIns="0" rtlCol="0">
            <a:spAutoFit/>
          </a:bodyPr>
          <a:lstStyle/>
          <a:p>
            <a:pPr marL="11516" marR="4607" indent="143955">
              <a:lnSpc>
                <a:spcPts val="1233"/>
              </a:lnSpc>
              <a:spcBef>
                <a:spcPts val="208"/>
              </a:spcBef>
            </a:pPr>
            <a:r>
              <a:rPr sz="1088" spc="5" dirty="0">
                <a:latin typeface="Arial MT"/>
                <a:cs typeface="Arial MT"/>
              </a:rPr>
              <a:t>Chaîne </a:t>
            </a:r>
            <a:r>
              <a:rPr sz="1088" spc="14" dirty="0">
                <a:latin typeface="Arial MT"/>
                <a:cs typeface="Arial MT"/>
              </a:rPr>
              <a:t>de </a:t>
            </a:r>
            <a:r>
              <a:rPr sz="1088" spc="18" dirty="0">
                <a:latin typeface="Arial MT"/>
                <a:cs typeface="Arial MT"/>
              </a:rPr>
              <a:t> </a:t>
            </a:r>
            <a:r>
              <a:rPr sz="1088" dirty="0">
                <a:latin typeface="Arial MT"/>
                <a:cs typeface="Arial MT"/>
              </a:rPr>
              <a:t>responsabilités</a:t>
            </a:r>
            <a:endParaRPr sz="1088">
              <a:latin typeface="Arial MT"/>
              <a:cs typeface="Arial MT"/>
            </a:endParaRPr>
          </a:p>
        </p:txBody>
      </p:sp>
      <p:sp>
        <p:nvSpPr>
          <p:cNvPr id="27" name="object 27"/>
          <p:cNvSpPr txBox="1"/>
          <p:nvPr/>
        </p:nvSpPr>
        <p:spPr>
          <a:xfrm>
            <a:off x="1791381" y="5822269"/>
            <a:ext cx="1377358" cy="180790"/>
          </a:xfrm>
          <a:prstGeom prst="rect">
            <a:avLst/>
          </a:prstGeom>
        </p:spPr>
        <p:txBody>
          <a:bodyPr vert="horz" wrap="square" lIns="0" tIns="13243" rIns="0" bIns="0" rtlCol="0">
            <a:spAutoFit/>
          </a:bodyPr>
          <a:lstStyle/>
          <a:p>
            <a:pPr marL="16123">
              <a:spcBef>
                <a:spcPts val="103"/>
              </a:spcBef>
            </a:pPr>
            <a:r>
              <a:rPr sz="1088" spc="5" dirty="0">
                <a:latin typeface="Arial MT"/>
                <a:cs typeface="Arial MT"/>
              </a:rPr>
              <a:t>RecepteurConcret_1</a:t>
            </a:r>
            <a:endParaRPr sz="1088">
              <a:latin typeface="Arial MT"/>
              <a:cs typeface="Arial MT"/>
            </a:endParaRPr>
          </a:p>
        </p:txBody>
      </p:sp>
      <p:sp>
        <p:nvSpPr>
          <p:cNvPr id="28" name="object 28"/>
          <p:cNvSpPr txBox="1"/>
          <p:nvPr/>
        </p:nvSpPr>
        <p:spPr>
          <a:xfrm>
            <a:off x="1791381" y="6137620"/>
            <a:ext cx="1377358" cy="152382"/>
          </a:xfrm>
          <a:prstGeom prst="rect">
            <a:avLst/>
          </a:prstGeom>
        </p:spPr>
        <p:txBody>
          <a:bodyPr vert="horz" wrap="square" lIns="0" tIns="12668" rIns="0" bIns="0" rtlCol="0">
            <a:spAutoFit/>
          </a:bodyPr>
          <a:lstStyle/>
          <a:p>
            <a:pPr marL="16123">
              <a:spcBef>
                <a:spcPts val="100"/>
              </a:spcBef>
            </a:pPr>
            <a:r>
              <a:rPr sz="907" dirty="0">
                <a:latin typeface="Arial MT"/>
                <a:cs typeface="Arial MT"/>
              </a:rPr>
              <a:t>+traiterRequete()</a:t>
            </a:r>
            <a:endParaRPr sz="907">
              <a:latin typeface="Arial MT"/>
              <a:cs typeface="Arial MT"/>
            </a:endParaRPr>
          </a:p>
        </p:txBody>
      </p:sp>
      <p:sp>
        <p:nvSpPr>
          <p:cNvPr id="29" name="object 29"/>
          <p:cNvSpPr/>
          <p:nvPr/>
        </p:nvSpPr>
        <p:spPr>
          <a:xfrm>
            <a:off x="1783100" y="6056097"/>
            <a:ext cx="1399815" cy="99617"/>
          </a:xfrm>
          <a:custGeom>
            <a:avLst/>
            <a:gdLst/>
            <a:ahLst/>
            <a:cxnLst/>
            <a:rect l="l" t="t" r="r" b="b"/>
            <a:pathLst>
              <a:path w="1543685" h="109854">
                <a:moveTo>
                  <a:pt x="0" y="0"/>
                </a:moveTo>
                <a:lnTo>
                  <a:pt x="1542961" y="0"/>
                </a:lnTo>
              </a:path>
              <a:path w="1543685" h="109854">
                <a:moveTo>
                  <a:pt x="355" y="109804"/>
                </a:moveTo>
                <a:lnTo>
                  <a:pt x="1543316" y="109804"/>
                </a:lnTo>
              </a:path>
            </a:pathLst>
          </a:custGeom>
          <a:ln w="3175">
            <a:solidFill>
              <a:srgbClr val="000000"/>
            </a:solidFill>
          </a:ln>
        </p:spPr>
        <p:txBody>
          <a:bodyPr wrap="square" lIns="0" tIns="0" rIns="0" bIns="0" rtlCol="0"/>
          <a:lstStyle/>
          <a:p>
            <a:endParaRPr sz="1632"/>
          </a:p>
        </p:txBody>
      </p:sp>
      <p:sp>
        <p:nvSpPr>
          <p:cNvPr id="30" name="object 30"/>
          <p:cNvSpPr txBox="1"/>
          <p:nvPr/>
        </p:nvSpPr>
        <p:spPr>
          <a:xfrm>
            <a:off x="1969492" y="4785230"/>
            <a:ext cx="444532" cy="181373"/>
          </a:xfrm>
          <a:prstGeom prst="rect">
            <a:avLst/>
          </a:prstGeom>
          <a:ln w="18265">
            <a:solidFill>
              <a:srgbClr val="000000"/>
            </a:solidFill>
          </a:ln>
        </p:spPr>
        <p:txBody>
          <a:bodyPr vert="horz" wrap="square" lIns="0" tIns="13820" rIns="0" bIns="0" rtlCol="0">
            <a:spAutoFit/>
          </a:bodyPr>
          <a:lstStyle/>
          <a:p>
            <a:pPr marL="24760">
              <a:spcBef>
                <a:spcPts val="109"/>
              </a:spcBef>
            </a:pPr>
            <a:r>
              <a:rPr sz="1088" dirty="0">
                <a:latin typeface="Arial MT"/>
                <a:cs typeface="Arial MT"/>
              </a:rPr>
              <a:t>Client</a:t>
            </a:r>
            <a:endParaRPr sz="1088">
              <a:latin typeface="Arial MT"/>
              <a:cs typeface="Arial MT"/>
            </a:endParaRPr>
          </a:p>
        </p:txBody>
      </p:sp>
      <p:grpSp>
        <p:nvGrpSpPr>
          <p:cNvPr id="31" name="object 31"/>
          <p:cNvGrpSpPr/>
          <p:nvPr/>
        </p:nvGrpSpPr>
        <p:grpSpPr>
          <a:xfrm>
            <a:off x="2413540" y="4566650"/>
            <a:ext cx="2154713" cy="1852984"/>
            <a:chOff x="2696121" y="5072196"/>
            <a:chExt cx="2376170" cy="2043430"/>
          </a:xfrm>
        </p:grpSpPr>
        <p:sp>
          <p:nvSpPr>
            <p:cNvPr id="32" name="object 32"/>
            <p:cNvSpPr/>
            <p:nvPr/>
          </p:nvSpPr>
          <p:spPr>
            <a:xfrm>
              <a:off x="2696756" y="5452929"/>
              <a:ext cx="176530" cy="0"/>
            </a:xfrm>
            <a:custGeom>
              <a:avLst/>
              <a:gdLst/>
              <a:ahLst/>
              <a:cxnLst/>
              <a:rect l="l" t="t" r="r" b="b"/>
              <a:pathLst>
                <a:path w="176530">
                  <a:moveTo>
                    <a:pt x="0" y="0"/>
                  </a:moveTo>
                  <a:lnTo>
                    <a:pt x="176047" y="0"/>
                  </a:lnTo>
                </a:path>
              </a:pathLst>
            </a:custGeom>
            <a:ln w="3175">
              <a:solidFill>
                <a:srgbClr val="000000"/>
              </a:solidFill>
            </a:ln>
          </p:spPr>
          <p:txBody>
            <a:bodyPr wrap="square" lIns="0" tIns="0" rIns="0" bIns="0" rtlCol="0"/>
            <a:lstStyle/>
            <a:p>
              <a:endParaRPr sz="1632"/>
            </a:p>
          </p:txBody>
        </p:sp>
        <p:sp>
          <p:nvSpPr>
            <p:cNvPr id="33" name="object 33"/>
            <p:cNvSpPr/>
            <p:nvPr/>
          </p:nvSpPr>
          <p:spPr>
            <a:xfrm>
              <a:off x="2865234" y="5397850"/>
              <a:ext cx="109855" cy="109855"/>
            </a:xfrm>
            <a:custGeom>
              <a:avLst/>
              <a:gdLst/>
              <a:ahLst/>
              <a:cxnLst/>
              <a:rect l="l" t="t" r="r" b="b"/>
              <a:pathLst>
                <a:path w="109855" h="109854">
                  <a:moveTo>
                    <a:pt x="7924" y="0"/>
                  </a:moveTo>
                  <a:lnTo>
                    <a:pt x="0" y="0"/>
                  </a:lnTo>
                  <a:lnTo>
                    <a:pt x="0" y="3962"/>
                  </a:lnTo>
                  <a:lnTo>
                    <a:pt x="87490" y="51117"/>
                  </a:lnTo>
                  <a:lnTo>
                    <a:pt x="0" y="51117"/>
                  </a:lnTo>
                  <a:lnTo>
                    <a:pt x="0" y="58674"/>
                  </a:lnTo>
                  <a:lnTo>
                    <a:pt x="87490" y="58674"/>
                  </a:lnTo>
                  <a:lnTo>
                    <a:pt x="0" y="105841"/>
                  </a:lnTo>
                  <a:lnTo>
                    <a:pt x="0" y="109791"/>
                  </a:lnTo>
                  <a:lnTo>
                    <a:pt x="7924" y="109791"/>
                  </a:lnTo>
                  <a:lnTo>
                    <a:pt x="109804" y="55079"/>
                  </a:lnTo>
                  <a:lnTo>
                    <a:pt x="7924" y="0"/>
                  </a:lnTo>
                  <a:close/>
                </a:path>
              </a:pathLst>
            </a:custGeom>
            <a:solidFill>
              <a:srgbClr val="000000"/>
            </a:solidFill>
          </p:spPr>
          <p:txBody>
            <a:bodyPr wrap="square" lIns="0" tIns="0" rIns="0" bIns="0" rtlCol="0"/>
            <a:lstStyle/>
            <a:p>
              <a:endParaRPr sz="1632"/>
            </a:p>
          </p:txBody>
        </p:sp>
        <p:sp>
          <p:nvSpPr>
            <p:cNvPr id="34" name="object 34"/>
            <p:cNvSpPr/>
            <p:nvPr/>
          </p:nvSpPr>
          <p:spPr>
            <a:xfrm>
              <a:off x="3856685" y="5081404"/>
              <a:ext cx="510540" cy="372110"/>
            </a:xfrm>
            <a:custGeom>
              <a:avLst/>
              <a:gdLst/>
              <a:ahLst/>
              <a:cxnLst/>
              <a:rect l="l" t="t" r="r" b="b"/>
              <a:pathLst>
                <a:path w="510539" h="372110">
                  <a:moveTo>
                    <a:pt x="278269" y="371525"/>
                  </a:moveTo>
                  <a:lnTo>
                    <a:pt x="510120" y="371525"/>
                  </a:lnTo>
                  <a:lnTo>
                    <a:pt x="510120" y="0"/>
                  </a:lnTo>
                  <a:lnTo>
                    <a:pt x="0" y="0"/>
                  </a:lnTo>
                  <a:lnTo>
                    <a:pt x="0" y="83159"/>
                  </a:lnTo>
                </a:path>
              </a:pathLst>
            </a:custGeom>
            <a:ln w="18265">
              <a:solidFill>
                <a:srgbClr val="000000"/>
              </a:solidFill>
            </a:ln>
          </p:spPr>
          <p:txBody>
            <a:bodyPr wrap="square" lIns="0" tIns="0" rIns="0" bIns="0" rtlCol="0"/>
            <a:lstStyle/>
            <a:p>
              <a:endParaRPr sz="1632"/>
            </a:p>
          </p:txBody>
        </p:sp>
        <p:pic>
          <p:nvPicPr>
            <p:cNvPr id="35" name="object 35"/>
            <p:cNvPicPr/>
            <p:nvPr/>
          </p:nvPicPr>
          <p:blipFill>
            <a:blip r:embed="rId2" cstate="print"/>
            <a:stretch>
              <a:fillRect/>
            </a:stretch>
          </p:blipFill>
          <p:spPr>
            <a:xfrm>
              <a:off x="3801605" y="5157362"/>
              <a:ext cx="109791" cy="109804"/>
            </a:xfrm>
            <a:prstGeom prst="rect">
              <a:avLst/>
            </a:prstGeom>
          </p:spPr>
        </p:pic>
        <p:sp>
          <p:nvSpPr>
            <p:cNvPr id="36" name="object 36"/>
            <p:cNvSpPr/>
            <p:nvPr/>
          </p:nvSpPr>
          <p:spPr>
            <a:xfrm>
              <a:off x="2789275" y="6084361"/>
              <a:ext cx="1580515" cy="389890"/>
            </a:xfrm>
            <a:custGeom>
              <a:avLst/>
              <a:gdLst/>
              <a:ahLst/>
              <a:cxnLst/>
              <a:rect l="l" t="t" r="r" b="b"/>
              <a:pathLst>
                <a:path w="1580514" h="389889">
                  <a:moveTo>
                    <a:pt x="1580400" y="389521"/>
                  </a:moveTo>
                  <a:lnTo>
                    <a:pt x="1580400" y="153009"/>
                  </a:lnTo>
                  <a:lnTo>
                    <a:pt x="742327" y="153009"/>
                  </a:lnTo>
                  <a:lnTo>
                    <a:pt x="742327" y="64808"/>
                  </a:lnTo>
                </a:path>
                <a:path w="1580514" h="389889">
                  <a:moveTo>
                    <a:pt x="0" y="389521"/>
                  </a:moveTo>
                  <a:lnTo>
                    <a:pt x="0" y="157683"/>
                  </a:lnTo>
                  <a:lnTo>
                    <a:pt x="742327" y="157683"/>
                  </a:lnTo>
                  <a:lnTo>
                    <a:pt x="742327" y="0"/>
                  </a:lnTo>
                </a:path>
              </a:pathLst>
            </a:custGeom>
            <a:ln w="18265">
              <a:solidFill>
                <a:srgbClr val="000000"/>
              </a:solidFill>
            </a:ln>
          </p:spPr>
          <p:txBody>
            <a:bodyPr wrap="square" lIns="0" tIns="0" rIns="0" bIns="0" rtlCol="0"/>
            <a:lstStyle/>
            <a:p>
              <a:endParaRPr sz="1632"/>
            </a:p>
          </p:txBody>
        </p:sp>
        <p:pic>
          <p:nvPicPr>
            <p:cNvPr id="37" name="object 37"/>
            <p:cNvPicPr/>
            <p:nvPr/>
          </p:nvPicPr>
          <p:blipFill>
            <a:blip r:embed="rId3" cstate="print"/>
            <a:stretch>
              <a:fillRect/>
            </a:stretch>
          </p:blipFill>
          <p:spPr>
            <a:xfrm>
              <a:off x="3467163" y="5963406"/>
              <a:ext cx="129590" cy="129603"/>
            </a:xfrm>
            <a:prstGeom prst="rect">
              <a:avLst/>
            </a:prstGeom>
          </p:spPr>
        </p:pic>
        <p:sp>
          <p:nvSpPr>
            <p:cNvPr id="38" name="object 38"/>
            <p:cNvSpPr/>
            <p:nvPr/>
          </p:nvSpPr>
          <p:spPr>
            <a:xfrm>
              <a:off x="3608285" y="6456242"/>
              <a:ext cx="1454785" cy="650240"/>
            </a:xfrm>
            <a:custGeom>
              <a:avLst/>
              <a:gdLst/>
              <a:ahLst/>
              <a:cxnLst/>
              <a:rect l="l" t="t" r="r" b="b"/>
              <a:pathLst>
                <a:path w="1454785" h="650240">
                  <a:moveTo>
                    <a:pt x="1454391" y="0"/>
                  </a:moveTo>
                  <a:lnTo>
                    <a:pt x="0" y="0"/>
                  </a:lnTo>
                  <a:lnTo>
                    <a:pt x="0" y="649808"/>
                  </a:lnTo>
                  <a:lnTo>
                    <a:pt x="727189" y="649808"/>
                  </a:lnTo>
                  <a:lnTo>
                    <a:pt x="1454391" y="649808"/>
                  </a:lnTo>
                  <a:lnTo>
                    <a:pt x="1454391" y="0"/>
                  </a:lnTo>
                  <a:close/>
                </a:path>
              </a:pathLst>
            </a:custGeom>
            <a:solidFill>
              <a:srgbClr val="FFFFFF"/>
            </a:solidFill>
          </p:spPr>
          <p:txBody>
            <a:bodyPr wrap="square" lIns="0" tIns="0" rIns="0" bIns="0" rtlCol="0"/>
            <a:lstStyle/>
            <a:p>
              <a:endParaRPr sz="1632"/>
            </a:p>
          </p:txBody>
        </p:sp>
        <p:sp>
          <p:nvSpPr>
            <p:cNvPr id="39" name="object 39"/>
            <p:cNvSpPr/>
            <p:nvPr/>
          </p:nvSpPr>
          <p:spPr>
            <a:xfrm>
              <a:off x="3608285" y="6456242"/>
              <a:ext cx="1454785" cy="650240"/>
            </a:xfrm>
            <a:custGeom>
              <a:avLst/>
              <a:gdLst/>
              <a:ahLst/>
              <a:cxnLst/>
              <a:rect l="l" t="t" r="r" b="b"/>
              <a:pathLst>
                <a:path w="1454785" h="650240">
                  <a:moveTo>
                    <a:pt x="727189" y="649808"/>
                  </a:moveTo>
                  <a:lnTo>
                    <a:pt x="0" y="649808"/>
                  </a:lnTo>
                  <a:lnTo>
                    <a:pt x="0" y="0"/>
                  </a:lnTo>
                  <a:lnTo>
                    <a:pt x="1454391" y="0"/>
                  </a:lnTo>
                  <a:lnTo>
                    <a:pt x="1454391" y="649808"/>
                  </a:lnTo>
                  <a:lnTo>
                    <a:pt x="727189" y="649808"/>
                  </a:lnTo>
                  <a:close/>
                </a:path>
              </a:pathLst>
            </a:custGeom>
            <a:ln w="18265">
              <a:solidFill>
                <a:srgbClr val="000000"/>
              </a:solidFill>
            </a:ln>
          </p:spPr>
          <p:txBody>
            <a:bodyPr wrap="square" lIns="0" tIns="0" rIns="0" bIns="0" rtlCol="0"/>
            <a:lstStyle/>
            <a:p>
              <a:endParaRPr sz="1632"/>
            </a:p>
          </p:txBody>
        </p:sp>
      </p:grpSp>
      <p:sp>
        <p:nvSpPr>
          <p:cNvPr id="40" name="object 40"/>
          <p:cNvSpPr txBox="1"/>
          <p:nvPr/>
        </p:nvSpPr>
        <p:spPr>
          <a:xfrm>
            <a:off x="2990533" y="4085565"/>
            <a:ext cx="976013" cy="451575"/>
          </a:xfrm>
          <a:prstGeom prst="rect">
            <a:avLst/>
          </a:prstGeom>
        </p:spPr>
        <p:txBody>
          <a:bodyPr vert="horz" wrap="square" lIns="0" tIns="13820" rIns="0" bIns="0" rtlCol="0">
            <a:spAutoFit/>
          </a:bodyPr>
          <a:lstStyle/>
          <a:p>
            <a:pPr marL="11516">
              <a:spcBef>
                <a:spcPts val="109"/>
              </a:spcBef>
            </a:pPr>
            <a:r>
              <a:rPr sz="1270" spc="5" dirty="0">
                <a:latin typeface="Arial MT"/>
                <a:cs typeface="Arial MT"/>
              </a:rPr>
              <a:t>Structure</a:t>
            </a:r>
            <a:endParaRPr sz="1270">
              <a:latin typeface="Arial MT"/>
              <a:cs typeface="Arial MT"/>
            </a:endParaRPr>
          </a:p>
          <a:p>
            <a:pPr marL="373706">
              <a:spcBef>
                <a:spcPts val="816"/>
              </a:spcBef>
            </a:pPr>
            <a:r>
              <a:rPr sz="907" dirty="0">
                <a:latin typeface="Arial MT"/>
                <a:cs typeface="Arial MT"/>
              </a:rPr>
              <a:t>successeur</a:t>
            </a:r>
            <a:endParaRPr sz="907">
              <a:latin typeface="Arial MT"/>
              <a:cs typeface="Arial MT"/>
            </a:endParaRPr>
          </a:p>
        </p:txBody>
      </p:sp>
      <p:sp>
        <p:nvSpPr>
          <p:cNvPr id="41" name="object 41"/>
          <p:cNvSpPr txBox="1"/>
          <p:nvPr/>
        </p:nvSpPr>
        <p:spPr>
          <a:xfrm>
            <a:off x="5508104" y="4085565"/>
            <a:ext cx="1105572" cy="209393"/>
          </a:xfrm>
          <a:prstGeom prst="rect">
            <a:avLst/>
          </a:prstGeom>
        </p:spPr>
        <p:txBody>
          <a:bodyPr vert="horz" wrap="square" lIns="0" tIns="13820" rIns="0" bIns="0" rtlCol="0">
            <a:spAutoFit/>
          </a:bodyPr>
          <a:lstStyle/>
          <a:p>
            <a:pPr marL="11516">
              <a:spcBef>
                <a:spcPts val="109"/>
              </a:spcBef>
            </a:pPr>
            <a:r>
              <a:rPr sz="1270" spc="5" dirty="0">
                <a:latin typeface="Arial MT"/>
                <a:cs typeface="Arial MT"/>
              </a:rPr>
              <a:t>Comportement</a:t>
            </a:r>
            <a:endParaRPr sz="1270">
              <a:latin typeface="Arial MT"/>
              <a:cs typeface="Arial MT"/>
            </a:endParaRPr>
          </a:p>
        </p:txBody>
      </p:sp>
      <p:sp>
        <p:nvSpPr>
          <p:cNvPr id="42" name="object 42"/>
          <p:cNvSpPr txBox="1"/>
          <p:nvPr/>
        </p:nvSpPr>
        <p:spPr>
          <a:xfrm>
            <a:off x="3248973" y="5822269"/>
            <a:ext cx="1302502" cy="180790"/>
          </a:xfrm>
          <a:prstGeom prst="rect">
            <a:avLst/>
          </a:prstGeom>
        </p:spPr>
        <p:txBody>
          <a:bodyPr vert="horz" wrap="square" lIns="0" tIns="13243" rIns="0" bIns="0" rtlCol="0">
            <a:spAutoFit/>
          </a:bodyPr>
          <a:lstStyle/>
          <a:p>
            <a:pPr marL="16699">
              <a:spcBef>
                <a:spcPts val="103"/>
              </a:spcBef>
            </a:pPr>
            <a:r>
              <a:rPr sz="1088" spc="5" dirty="0">
                <a:latin typeface="Arial MT"/>
                <a:cs typeface="Arial MT"/>
              </a:rPr>
              <a:t>RecepteurConcret2</a:t>
            </a:r>
            <a:endParaRPr sz="1088">
              <a:latin typeface="Arial MT"/>
              <a:cs typeface="Arial MT"/>
            </a:endParaRPr>
          </a:p>
        </p:txBody>
      </p:sp>
      <p:sp>
        <p:nvSpPr>
          <p:cNvPr id="43" name="object 43"/>
          <p:cNvSpPr txBox="1"/>
          <p:nvPr/>
        </p:nvSpPr>
        <p:spPr>
          <a:xfrm>
            <a:off x="3248973" y="6137620"/>
            <a:ext cx="1302502" cy="152382"/>
          </a:xfrm>
          <a:prstGeom prst="rect">
            <a:avLst/>
          </a:prstGeom>
        </p:spPr>
        <p:txBody>
          <a:bodyPr vert="horz" wrap="square" lIns="0" tIns="12668" rIns="0" bIns="0" rtlCol="0">
            <a:spAutoFit/>
          </a:bodyPr>
          <a:lstStyle/>
          <a:p>
            <a:pPr marL="16699">
              <a:spcBef>
                <a:spcPts val="100"/>
              </a:spcBef>
            </a:pPr>
            <a:r>
              <a:rPr sz="907" dirty="0">
                <a:latin typeface="Arial MT"/>
                <a:cs typeface="Arial MT"/>
              </a:rPr>
              <a:t>+traiterRequete()</a:t>
            </a:r>
            <a:endParaRPr sz="907">
              <a:latin typeface="Arial MT"/>
              <a:cs typeface="Arial MT"/>
            </a:endParaRPr>
          </a:p>
        </p:txBody>
      </p:sp>
      <p:sp>
        <p:nvSpPr>
          <p:cNvPr id="44" name="object 44"/>
          <p:cNvSpPr/>
          <p:nvPr/>
        </p:nvSpPr>
        <p:spPr>
          <a:xfrm>
            <a:off x="3240692" y="6056097"/>
            <a:ext cx="1319201" cy="99617"/>
          </a:xfrm>
          <a:custGeom>
            <a:avLst/>
            <a:gdLst/>
            <a:ahLst/>
            <a:cxnLst/>
            <a:rect l="l" t="t" r="r" b="b"/>
            <a:pathLst>
              <a:path w="1454785" h="109854">
                <a:moveTo>
                  <a:pt x="0" y="0"/>
                </a:moveTo>
                <a:lnTo>
                  <a:pt x="1454035" y="0"/>
                </a:lnTo>
              </a:path>
              <a:path w="1454785" h="109854">
                <a:moveTo>
                  <a:pt x="355" y="109804"/>
                </a:moveTo>
                <a:lnTo>
                  <a:pt x="1454391" y="109804"/>
                </a:lnTo>
              </a:path>
            </a:pathLst>
          </a:custGeom>
          <a:ln w="3175">
            <a:solidFill>
              <a:srgbClr val="000000"/>
            </a:solidFill>
          </a:ln>
        </p:spPr>
        <p:txBody>
          <a:bodyPr wrap="square" lIns="0" tIns="0" rIns="0" bIns="0" rtlCol="0"/>
          <a:lstStyle/>
          <a:p>
            <a:endParaRPr sz="1632"/>
          </a:p>
        </p:txBody>
      </p:sp>
      <p:sp>
        <p:nvSpPr>
          <p:cNvPr id="45" name="object 45"/>
          <p:cNvSpPr txBox="1"/>
          <p:nvPr/>
        </p:nvSpPr>
        <p:spPr>
          <a:xfrm>
            <a:off x="4612004" y="5477871"/>
            <a:ext cx="835513" cy="152382"/>
          </a:xfrm>
          <a:prstGeom prst="rect">
            <a:avLst/>
          </a:prstGeom>
        </p:spPr>
        <p:txBody>
          <a:bodyPr vert="horz" wrap="square" lIns="0" tIns="12668" rIns="0" bIns="0" rtlCol="0">
            <a:spAutoFit/>
          </a:bodyPr>
          <a:lstStyle/>
          <a:p>
            <a:pPr marL="11516">
              <a:spcBef>
                <a:spcPts val="100"/>
              </a:spcBef>
            </a:pPr>
            <a:r>
              <a:rPr sz="907" dirty="0">
                <a:latin typeface="Arial MT"/>
                <a:cs typeface="Arial MT"/>
              </a:rPr>
              <a:t>traiterRequete()</a:t>
            </a:r>
            <a:endParaRPr sz="907">
              <a:latin typeface="Arial MT"/>
              <a:cs typeface="Arial MT"/>
            </a:endParaRPr>
          </a:p>
        </p:txBody>
      </p:sp>
      <p:sp>
        <p:nvSpPr>
          <p:cNvPr id="46" name="object 46"/>
          <p:cNvSpPr txBox="1"/>
          <p:nvPr/>
        </p:nvSpPr>
        <p:spPr>
          <a:xfrm>
            <a:off x="5838475" y="5444577"/>
            <a:ext cx="613823" cy="152382"/>
          </a:xfrm>
          <a:prstGeom prst="rect">
            <a:avLst/>
          </a:prstGeom>
        </p:spPr>
        <p:txBody>
          <a:bodyPr vert="horz" wrap="square" lIns="0" tIns="12668" rIns="0" bIns="0" rtlCol="0">
            <a:spAutoFit/>
          </a:bodyPr>
          <a:lstStyle/>
          <a:p>
            <a:pPr marL="11516">
              <a:spcBef>
                <a:spcPts val="100"/>
              </a:spcBef>
            </a:pPr>
            <a:r>
              <a:rPr sz="907" dirty="0">
                <a:latin typeface="Arial MT"/>
                <a:cs typeface="Arial MT"/>
              </a:rPr>
              <a:t>successeur</a:t>
            </a:r>
            <a:endParaRPr sz="907">
              <a:latin typeface="Arial MT"/>
              <a:cs typeface="Arial MT"/>
            </a:endParaRPr>
          </a:p>
        </p:txBody>
      </p:sp>
      <p:sp>
        <p:nvSpPr>
          <p:cNvPr id="47" name="object 47"/>
          <p:cNvSpPr txBox="1"/>
          <p:nvPr/>
        </p:nvSpPr>
        <p:spPr>
          <a:xfrm>
            <a:off x="5639334" y="4849135"/>
            <a:ext cx="613247" cy="152382"/>
          </a:xfrm>
          <a:prstGeom prst="rect">
            <a:avLst/>
          </a:prstGeom>
        </p:spPr>
        <p:txBody>
          <a:bodyPr vert="horz" wrap="square" lIns="0" tIns="12668" rIns="0" bIns="0" rtlCol="0">
            <a:spAutoFit/>
          </a:bodyPr>
          <a:lstStyle/>
          <a:p>
            <a:pPr marL="11516">
              <a:spcBef>
                <a:spcPts val="100"/>
              </a:spcBef>
            </a:pPr>
            <a:r>
              <a:rPr sz="907" dirty="0">
                <a:latin typeface="Arial MT"/>
                <a:cs typeface="Arial MT"/>
              </a:rPr>
              <a:t>successeur</a:t>
            </a:r>
            <a:endParaRPr sz="907">
              <a:latin typeface="Arial MT"/>
              <a:cs typeface="Arial MT"/>
            </a:endParaRPr>
          </a:p>
        </p:txBody>
      </p:sp>
      <p:sp>
        <p:nvSpPr>
          <p:cNvPr id="48" name="object 48"/>
          <p:cNvSpPr txBox="1"/>
          <p:nvPr/>
        </p:nvSpPr>
        <p:spPr>
          <a:xfrm>
            <a:off x="4712220" y="4649993"/>
            <a:ext cx="835513" cy="152382"/>
          </a:xfrm>
          <a:prstGeom prst="rect">
            <a:avLst/>
          </a:prstGeom>
        </p:spPr>
        <p:txBody>
          <a:bodyPr vert="horz" wrap="square" lIns="0" tIns="12668" rIns="0" bIns="0" rtlCol="0">
            <a:spAutoFit/>
          </a:bodyPr>
          <a:lstStyle/>
          <a:p>
            <a:pPr marL="11516">
              <a:spcBef>
                <a:spcPts val="100"/>
              </a:spcBef>
            </a:pPr>
            <a:r>
              <a:rPr sz="907" dirty="0">
                <a:latin typeface="Arial MT"/>
                <a:cs typeface="Arial MT"/>
              </a:rPr>
              <a:t>traiterRequete()</a:t>
            </a:r>
            <a:endParaRPr sz="907">
              <a:latin typeface="Arial MT"/>
              <a:cs typeface="Arial MT"/>
            </a:endParaRPr>
          </a:p>
        </p:txBody>
      </p:sp>
      <p:grpSp>
        <p:nvGrpSpPr>
          <p:cNvPr id="49" name="object 49"/>
          <p:cNvGrpSpPr/>
          <p:nvPr/>
        </p:nvGrpSpPr>
        <p:grpSpPr>
          <a:xfrm>
            <a:off x="4718842" y="4693052"/>
            <a:ext cx="1313442" cy="1153365"/>
            <a:chOff x="5238356" y="5211590"/>
            <a:chExt cx="1448435" cy="1271905"/>
          </a:xfrm>
        </p:grpSpPr>
        <p:sp>
          <p:nvSpPr>
            <p:cNvPr id="50" name="object 50"/>
            <p:cNvSpPr/>
            <p:nvPr/>
          </p:nvSpPr>
          <p:spPr>
            <a:xfrm>
              <a:off x="6037198" y="5220723"/>
              <a:ext cx="417830" cy="371475"/>
            </a:xfrm>
            <a:custGeom>
              <a:avLst/>
              <a:gdLst/>
              <a:ahLst/>
              <a:cxnLst/>
              <a:rect l="l" t="t" r="r" b="b"/>
              <a:pathLst>
                <a:path w="417829" h="371475">
                  <a:moveTo>
                    <a:pt x="417601" y="0"/>
                  </a:moveTo>
                  <a:lnTo>
                    <a:pt x="0" y="371170"/>
                  </a:lnTo>
                </a:path>
              </a:pathLst>
            </a:custGeom>
            <a:ln w="18265">
              <a:solidFill>
                <a:srgbClr val="000000"/>
              </a:solidFill>
            </a:ln>
          </p:spPr>
          <p:txBody>
            <a:bodyPr wrap="square" lIns="0" tIns="0" rIns="0" bIns="0" rtlCol="0"/>
            <a:lstStyle/>
            <a:p>
              <a:endParaRPr sz="1632"/>
            </a:p>
          </p:txBody>
        </p:sp>
        <p:sp>
          <p:nvSpPr>
            <p:cNvPr id="51" name="object 51"/>
            <p:cNvSpPr/>
            <p:nvPr/>
          </p:nvSpPr>
          <p:spPr>
            <a:xfrm>
              <a:off x="6148082" y="5267167"/>
              <a:ext cx="121285" cy="121285"/>
            </a:xfrm>
            <a:custGeom>
              <a:avLst/>
              <a:gdLst/>
              <a:ahLst/>
              <a:cxnLst/>
              <a:rect l="l" t="t" r="r" b="b"/>
              <a:pathLst>
                <a:path w="121285" h="121285">
                  <a:moveTo>
                    <a:pt x="120954" y="0"/>
                  </a:moveTo>
                  <a:lnTo>
                    <a:pt x="0" y="120954"/>
                  </a:lnTo>
                </a:path>
              </a:pathLst>
            </a:custGeom>
            <a:ln w="3175">
              <a:solidFill>
                <a:srgbClr val="000000"/>
              </a:solidFill>
            </a:ln>
          </p:spPr>
          <p:txBody>
            <a:bodyPr wrap="square" lIns="0" tIns="0" rIns="0" bIns="0" rtlCol="0"/>
            <a:lstStyle/>
            <a:p>
              <a:endParaRPr sz="1632"/>
            </a:p>
          </p:txBody>
        </p:sp>
        <p:sp>
          <p:nvSpPr>
            <p:cNvPr id="52" name="object 52"/>
            <p:cNvSpPr/>
            <p:nvPr/>
          </p:nvSpPr>
          <p:spPr>
            <a:xfrm>
              <a:off x="6037198" y="5344205"/>
              <a:ext cx="154940" cy="154940"/>
            </a:xfrm>
            <a:custGeom>
              <a:avLst/>
              <a:gdLst/>
              <a:ahLst/>
              <a:cxnLst/>
              <a:rect l="l" t="t" r="r" b="b"/>
              <a:pathLst>
                <a:path w="154939" h="154939">
                  <a:moveTo>
                    <a:pt x="77406" y="0"/>
                  </a:moveTo>
                  <a:lnTo>
                    <a:pt x="0" y="154800"/>
                  </a:lnTo>
                  <a:lnTo>
                    <a:pt x="154800" y="77406"/>
                  </a:lnTo>
                  <a:lnTo>
                    <a:pt x="77406" y="0"/>
                  </a:lnTo>
                  <a:close/>
                </a:path>
              </a:pathLst>
            </a:custGeom>
            <a:solidFill>
              <a:srgbClr val="000000"/>
            </a:solidFill>
          </p:spPr>
          <p:txBody>
            <a:bodyPr wrap="square" lIns="0" tIns="0" rIns="0" bIns="0" rtlCol="0"/>
            <a:lstStyle/>
            <a:p>
              <a:endParaRPr sz="1632"/>
            </a:p>
          </p:txBody>
        </p:sp>
        <p:sp>
          <p:nvSpPr>
            <p:cNvPr id="53" name="object 53"/>
            <p:cNvSpPr/>
            <p:nvPr/>
          </p:nvSpPr>
          <p:spPr>
            <a:xfrm>
              <a:off x="5897879" y="5824087"/>
              <a:ext cx="695960" cy="650240"/>
            </a:xfrm>
            <a:custGeom>
              <a:avLst/>
              <a:gdLst/>
              <a:ahLst/>
              <a:cxnLst/>
              <a:rect l="l" t="t" r="r" b="b"/>
              <a:pathLst>
                <a:path w="695959" h="650239">
                  <a:moveTo>
                    <a:pt x="0" y="0"/>
                  </a:moveTo>
                  <a:lnTo>
                    <a:pt x="695883" y="649795"/>
                  </a:lnTo>
                </a:path>
              </a:pathLst>
            </a:custGeom>
            <a:ln w="18265">
              <a:solidFill>
                <a:srgbClr val="000000"/>
              </a:solidFill>
            </a:ln>
          </p:spPr>
          <p:txBody>
            <a:bodyPr wrap="square" lIns="0" tIns="0" rIns="0" bIns="0" rtlCol="0"/>
            <a:lstStyle/>
            <a:p>
              <a:endParaRPr sz="1632"/>
            </a:p>
          </p:txBody>
        </p:sp>
        <p:sp>
          <p:nvSpPr>
            <p:cNvPr id="54" name="object 54"/>
            <p:cNvSpPr/>
            <p:nvPr/>
          </p:nvSpPr>
          <p:spPr>
            <a:xfrm>
              <a:off x="5990755" y="6056281"/>
              <a:ext cx="167640" cy="167640"/>
            </a:xfrm>
            <a:custGeom>
              <a:avLst/>
              <a:gdLst/>
              <a:ahLst/>
              <a:cxnLst/>
              <a:rect l="l" t="t" r="r" b="b"/>
              <a:pathLst>
                <a:path w="167639" h="167639">
                  <a:moveTo>
                    <a:pt x="0" y="0"/>
                  </a:moveTo>
                  <a:lnTo>
                    <a:pt x="167398" y="167411"/>
                  </a:lnTo>
                </a:path>
              </a:pathLst>
            </a:custGeom>
            <a:ln w="3175">
              <a:solidFill>
                <a:srgbClr val="000000"/>
              </a:solidFill>
            </a:ln>
          </p:spPr>
          <p:txBody>
            <a:bodyPr wrap="square" lIns="0" tIns="0" rIns="0" bIns="0" rtlCol="0"/>
            <a:lstStyle/>
            <a:p>
              <a:endParaRPr sz="1632"/>
            </a:p>
          </p:txBody>
        </p:sp>
        <p:sp>
          <p:nvSpPr>
            <p:cNvPr id="55" name="object 55"/>
            <p:cNvSpPr/>
            <p:nvPr/>
          </p:nvSpPr>
          <p:spPr>
            <a:xfrm>
              <a:off x="6114237" y="6179763"/>
              <a:ext cx="154940" cy="154940"/>
            </a:xfrm>
            <a:custGeom>
              <a:avLst/>
              <a:gdLst/>
              <a:ahLst/>
              <a:cxnLst/>
              <a:rect l="l" t="t" r="r" b="b"/>
              <a:pathLst>
                <a:path w="154939" h="154939">
                  <a:moveTo>
                    <a:pt x="77406" y="0"/>
                  </a:moveTo>
                  <a:lnTo>
                    <a:pt x="0" y="77406"/>
                  </a:lnTo>
                  <a:lnTo>
                    <a:pt x="154800" y="154800"/>
                  </a:lnTo>
                  <a:lnTo>
                    <a:pt x="77406" y="0"/>
                  </a:lnTo>
                  <a:close/>
                </a:path>
              </a:pathLst>
            </a:custGeom>
            <a:solidFill>
              <a:srgbClr val="000000"/>
            </a:solidFill>
          </p:spPr>
          <p:txBody>
            <a:bodyPr wrap="square" lIns="0" tIns="0" rIns="0" bIns="0" rtlCol="0"/>
            <a:lstStyle/>
            <a:p>
              <a:endParaRPr sz="1632"/>
            </a:p>
          </p:txBody>
        </p:sp>
        <p:sp>
          <p:nvSpPr>
            <p:cNvPr id="56" name="object 56"/>
            <p:cNvSpPr/>
            <p:nvPr/>
          </p:nvSpPr>
          <p:spPr>
            <a:xfrm>
              <a:off x="5238356" y="5605571"/>
              <a:ext cx="1448435" cy="232410"/>
            </a:xfrm>
            <a:custGeom>
              <a:avLst/>
              <a:gdLst/>
              <a:ahLst/>
              <a:cxnLst/>
              <a:rect l="l" t="t" r="r" b="b"/>
              <a:pathLst>
                <a:path w="1448434" h="232410">
                  <a:moveTo>
                    <a:pt x="1447927" y="0"/>
                  </a:moveTo>
                  <a:lnTo>
                    <a:pt x="0" y="0"/>
                  </a:lnTo>
                  <a:lnTo>
                    <a:pt x="0" y="232194"/>
                  </a:lnTo>
                  <a:lnTo>
                    <a:pt x="724319" y="232194"/>
                  </a:lnTo>
                  <a:lnTo>
                    <a:pt x="1447927" y="232194"/>
                  </a:lnTo>
                  <a:lnTo>
                    <a:pt x="1447927" y="0"/>
                  </a:lnTo>
                  <a:close/>
                </a:path>
              </a:pathLst>
            </a:custGeom>
            <a:solidFill>
              <a:srgbClr val="FFFFFF"/>
            </a:solidFill>
          </p:spPr>
          <p:txBody>
            <a:bodyPr wrap="square" lIns="0" tIns="0" rIns="0" bIns="0" rtlCol="0"/>
            <a:lstStyle/>
            <a:p>
              <a:endParaRPr sz="1632"/>
            </a:p>
          </p:txBody>
        </p:sp>
      </p:grpSp>
      <p:sp>
        <p:nvSpPr>
          <p:cNvPr id="57" name="object 57"/>
          <p:cNvSpPr txBox="1"/>
          <p:nvPr/>
        </p:nvSpPr>
        <p:spPr>
          <a:xfrm>
            <a:off x="3175959" y="4611471"/>
            <a:ext cx="199809" cy="139502"/>
          </a:xfrm>
          <a:prstGeom prst="rect">
            <a:avLst/>
          </a:prstGeom>
        </p:spPr>
        <p:txBody>
          <a:bodyPr vert="horz" wrap="square" lIns="0" tIns="13820" rIns="0" bIns="0" rtlCol="0">
            <a:spAutoFit/>
          </a:bodyPr>
          <a:lstStyle/>
          <a:p>
            <a:pPr marL="11516">
              <a:spcBef>
                <a:spcPts val="109"/>
              </a:spcBef>
            </a:pPr>
            <a:r>
              <a:rPr sz="816" spc="5" dirty="0">
                <a:latin typeface="Arial MT"/>
                <a:cs typeface="Arial MT"/>
              </a:rPr>
              <a:t>0.</a:t>
            </a:r>
            <a:r>
              <a:rPr sz="816" spc="-5" dirty="0">
                <a:latin typeface="Arial MT"/>
                <a:cs typeface="Arial MT"/>
              </a:rPr>
              <a:t>.</a:t>
            </a:r>
            <a:r>
              <a:rPr sz="816" spc="9" dirty="0">
                <a:latin typeface="Arial MT"/>
                <a:cs typeface="Arial MT"/>
              </a:rPr>
              <a:t>1</a:t>
            </a:r>
            <a:endParaRPr sz="816">
              <a:latin typeface="Arial MT"/>
              <a:cs typeface="Arial MT"/>
            </a:endParaRPr>
          </a:p>
        </p:txBody>
      </p:sp>
      <p:sp>
        <p:nvSpPr>
          <p:cNvPr id="58" name="object 58"/>
          <p:cNvSpPr txBox="1"/>
          <p:nvPr/>
        </p:nvSpPr>
        <p:spPr>
          <a:xfrm>
            <a:off x="4718842" y="5050315"/>
            <a:ext cx="1313442" cy="181373"/>
          </a:xfrm>
          <a:prstGeom prst="rect">
            <a:avLst/>
          </a:prstGeom>
          <a:ln w="18265">
            <a:solidFill>
              <a:srgbClr val="000000"/>
            </a:solidFill>
          </a:ln>
        </p:spPr>
        <p:txBody>
          <a:bodyPr vert="horz" wrap="square" lIns="0" tIns="13820" rIns="0" bIns="0" rtlCol="0">
            <a:spAutoFit/>
          </a:bodyPr>
          <a:lstStyle/>
          <a:p>
            <a:pPr marL="25336">
              <a:spcBef>
                <a:spcPts val="109"/>
              </a:spcBef>
            </a:pPr>
            <a:r>
              <a:rPr sz="1088" u="sng" spc="5" dirty="0">
                <a:uFill>
                  <a:solidFill>
                    <a:srgbClr val="000000"/>
                  </a:solidFill>
                </a:uFill>
                <a:latin typeface="Arial MT"/>
                <a:cs typeface="Arial MT"/>
              </a:rPr>
              <a:t>:RecepteurConcret1</a:t>
            </a:r>
            <a:endParaRPr sz="1088">
              <a:latin typeface="Arial MT"/>
              <a:cs typeface="Arial MT"/>
            </a:endParaRPr>
          </a:p>
        </p:txBody>
      </p:sp>
      <p:sp>
        <p:nvSpPr>
          <p:cNvPr id="59" name="object 59"/>
          <p:cNvSpPr txBox="1"/>
          <p:nvPr/>
        </p:nvSpPr>
        <p:spPr>
          <a:xfrm>
            <a:off x="5845419" y="4553131"/>
            <a:ext cx="444532" cy="180790"/>
          </a:xfrm>
          <a:prstGeom prst="rect">
            <a:avLst/>
          </a:prstGeom>
          <a:ln w="18265">
            <a:solidFill>
              <a:srgbClr val="000000"/>
            </a:solidFill>
          </a:ln>
        </p:spPr>
        <p:txBody>
          <a:bodyPr vert="horz" wrap="square" lIns="0" tIns="13243" rIns="0" bIns="0" rtlCol="0">
            <a:spAutoFit/>
          </a:bodyPr>
          <a:lstStyle/>
          <a:p>
            <a:pPr marL="23608">
              <a:spcBef>
                <a:spcPts val="103"/>
              </a:spcBef>
            </a:pPr>
            <a:r>
              <a:rPr sz="1088" u="sng" dirty="0">
                <a:uFill>
                  <a:solidFill>
                    <a:srgbClr val="000000"/>
                  </a:solidFill>
                </a:uFill>
                <a:latin typeface="Arial MT"/>
                <a:cs typeface="Arial MT"/>
              </a:rPr>
              <a:t>:Client</a:t>
            </a:r>
            <a:endParaRPr sz="1088">
              <a:latin typeface="Arial MT"/>
              <a:cs typeface="Arial MT"/>
            </a:endParaRPr>
          </a:p>
        </p:txBody>
      </p:sp>
      <p:sp>
        <p:nvSpPr>
          <p:cNvPr id="60" name="object 60"/>
          <p:cNvSpPr txBox="1"/>
          <p:nvPr/>
        </p:nvSpPr>
        <p:spPr>
          <a:xfrm>
            <a:off x="5348568" y="5845866"/>
            <a:ext cx="1312866" cy="181373"/>
          </a:xfrm>
          <a:prstGeom prst="rect">
            <a:avLst/>
          </a:prstGeom>
          <a:ln w="18265">
            <a:solidFill>
              <a:srgbClr val="000000"/>
            </a:solidFill>
          </a:ln>
        </p:spPr>
        <p:txBody>
          <a:bodyPr vert="horz" wrap="square" lIns="0" tIns="13820" rIns="0" bIns="0" rtlCol="0">
            <a:spAutoFit/>
          </a:bodyPr>
          <a:lstStyle/>
          <a:p>
            <a:pPr marL="24760">
              <a:spcBef>
                <a:spcPts val="109"/>
              </a:spcBef>
            </a:pPr>
            <a:r>
              <a:rPr sz="1088" spc="5" dirty="0">
                <a:latin typeface="Arial MT"/>
                <a:cs typeface="Arial MT"/>
              </a:rPr>
              <a:t>:RecepteurConcret2</a:t>
            </a:r>
            <a:endParaRPr sz="1088">
              <a:latin typeface="Arial MT"/>
              <a:cs typeface="Arial MT"/>
            </a:endParaRPr>
          </a:p>
        </p:txBody>
      </p:sp>
      <p:sp>
        <p:nvSpPr>
          <p:cNvPr id="61" name="Espace réservé du pied de page 60"/>
          <p:cNvSpPr>
            <a:spLocks noGrp="1"/>
          </p:cNvSpPr>
          <p:nvPr>
            <p:ph type="ftr" sz="quarter" idx="11"/>
          </p:nvPr>
        </p:nvSpPr>
        <p:spPr>
          <a:xfrm>
            <a:off x="210558" y="6358507"/>
            <a:ext cx="3962400" cy="457200"/>
          </a:xfrm>
        </p:spPr>
        <p:txBody>
          <a:bodyPr/>
          <a:lstStyle/>
          <a:p>
            <a:r>
              <a:rPr lang="fr-FR"/>
              <a:t>Hafidi Imad-ENSAK-Cours  IAO</a:t>
            </a:r>
          </a:p>
        </p:txBody>
      </p:sp>
    </p:spTree>
    <p:extLst>
      <p:ext uri="{BB962C8B-B14F-4D97-AF65-F5344CB8AC3E}">
        <p14:creationId xmlns:p14="http://schemas.microsoft.com/office/powerpoint/2010/main" val="170335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re 1"/>
          <p:cNvSpPr>
            <a:spLocks noGrp="1"/>
          </p:cNvSpPr>
          <p:nvPr>
            <p:ph type="title"/>
          </p:nvPr>
        </p:nvSpPr>
        <p:spPr>
          <a:xfrm>
            <a:off x="0" y="-15875"/>
            <a:ext cx="9144000" cy="1143000"/>
          </a:xfrm>
        </p:spPr>
        <p:txBody>
          <a:bodyPr>
            <a:normAutofit/>
          </a:bodyPr>
          <a:lstStyle/>
          <a:p>
            <a:pPr algn="ctr" eaLnBrk="1" hangingPunct="1"/>
            <a:r>
              <a:rPr lang="fr-FR" altLang="fr-FR" sz="3600" b="1" dirty="0">
                <a:solidFill>
                  <a:schemeClr val="accent1"/>
                </a:solidFill>
                <a:ea typeface="ＭＳ Ｐゴシック" charset="-128"/>
              </a:rPr>
              <a:t>Etapes de développements</a:t>
            </a:r>
          </a:p>
        </p:txBody>
      </p:sp>
      <p:sp>
        <p:nvSpPr>
          <p:cNvPr id="21506" name="Espace réservé du pied de page 2"/>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fr-FR">
                <a:cs typeface="Arial" charset="0"/>
              </a:rPr>
              <a:t>Hafidi Imad-ENSAK-Cours  IAO</a:t>
            </a:r>
          </a:p>
        </p:txBody>
      </p:sp>
      <p:sp>
        <p:nvSpPr>
          <p:cNvPr id="57348" name="Espace réservé du contenu 4"/>
          <p:cNvSpPr>
            <a:spLocks noGrp="1"/>
          </p:cNvSpPr>
          <p:nvPr>
            <p:ph sz="quarter" idx="1"/>
          </p:nvPr>
        </p:nvSpPr>
        <p:spPr>
          <a:xfrm>
            <a:off x="914400" y="1447800"/>
            <a:ext cx="7772400" cy="4860925"/>
          </a:xfrm>
        </p:spPr>
        <p:txBody>
          <a:bodyPr/>
          <a:lstStyle/>
          <a:p>
            <a:pPr eaLnBrk="1" hangingPunct="1"/>
            <a:r>
              <a:rPr lang="fr-FR" altLang="fr-FR" sz="2400">
                <a:ea typeface="ＭＳ Ｐゴシック" charset="-128"/>
              </a:rPr>
              <a:t>Étude de faisabilité</a:t>
            </a:r>
          </a:p>
          <a:p>
            <a:pPr eaLnBrk="1" hangingPunct="1"/>
            <a:r>
              <a:rPr lang="fr-FR" altLang="fr-FR" sz="2400">
                <a:ea typeface="ＭＳ Ｐゴシック" charset="-128"/>
              </a:rPr>
              <a:t>Spécification</a:t>
            </a:r>
          </a:p>
          <a:p>
            <a:pPr lvl="1" eaLnBrk="1" hangingPunct="1"/>
            <a:r>
              <a:rPr lang="fr-FR" altLang="fr-FR">
                <a:ea typeface="ＭＳ Ｐゴシック" charset="-128"/>
              </a:rPr>
              <a:t>Déterminer les fonctionnalités du logiciel.</a:t>
            </a:r>
          </a:p>
          <a:p>
            <a:pPr eaLnBrk="1" hangingPunct="1"/>
            <a:r>
              <a:rPr lang="fr-FR" altLang="fr-FR" sz="2400">
                <a:ea typeface="ＭＳ Ｐゴシック" charset="-128"/>
              </a:rPr>
              <a:t>Conception</a:t>
            </a:r>
          </a:p>
          <a:p>
            <a:pPr lvl="1" eaLnBrk="1" hangingPunct="1"/>
            <a:r>
              <a:rPr lang="fr-FR" altLang="fr-FR">
                <a:ea typeface="ＭＳ Ｐゴシック" charset="-128"/>
              </a:rPr>
              <a:t>Déterminer la façon dont le logiciel fournit les différentes fonctionnalités recherchées.</a:t>
            </a:r>
          </a:p>
          <a:p>
            <a:pPr eaLnBrk="1" hangingPunct="1"/>
            <a:r>
              <a:rPr lang="fr-FR" altLang="fr-FR" sz="2400">
                <a:ea typeface="ＭＳ Ｐゴシック" charset="-128"/>
              </a:rPr>
              <a:t>Codage</a:t>
            </a:r>
          </a:p>
          <a:p>
            <a:pPr eaLnBrk="1" hangingPunct="1"/>
            <a:r>
              <a:rPr lang="fr-FR" altLang="fr-FR" sz="2400">
                <a:ea typeface="ＭＳ Ｐゴシック" charset="-128"/>
              </a:rPr>
              <a:t>Tests</a:t>
            </a:r>
          </a:p>
          <a:p>
            <a:pPr lvl="1" eaLnBrk="1" hangingPunct="1"/>
            <a:r>
              <a:rPr lang="fr-FR" altLang="fr-FR">
                <a:ea typeface="ＭＳ Ｐゴシック" charset="-128"/>
              </a:rPr>
              <a:t>Essayer le logiciel sur des données d'exemple pour s'assurer qu'il fonctionne correctement.</a:t>
            </a:r>
          </a:p>
          <a:p>
            <a:pPr eaLnBrk="1" hangingPunct="1"/>
            <a:r>
              <a:rPr lang="fr-FR" altLang="fr-FR" sz="2400">
                <a:ea typeface="ＭＳ Ｐゴシック" charset="-128"/>
              </a:rPr>
              <a:t>Maintenance</a:t>
            </a:r>
          </a:p>
        </p:txBody>
      </p:sp>
    </p:spTree>
    <p:extLst>
      <p:ext uri="{BB962C8B-B14F-4D97-AF65-F5344CB8AC3E}">
        <p14:creationId xmlns:p14="http://schemas.microsoft.com/office/powerpoint/2010/main" val="252673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629035"/>
            <a:ext cx="9143999"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Anti-Patron (Anti-Pattern)</a:t>
            </a:r>
          </a:p>
        </p:txBody>
      </p:sp>
      <p:sp>
        <p:nvSpPr>
          <p:cNvPr id="5" name="object 5"/>
          <p:cNvSpPr txBox="1"/>
          <p:nvPr/>
        </p:nvSpPr>
        <p:spPr>
          <a:xfrm>
            <a:off x="491863" y="1492901"/>
            <a:ext cx="8531329" cy="700211"/>
          </a:xfrm>
          <a:prstGeom prst="rect">
            <a:avLst/>
          </a:prstGeom>
        </p:spPr>
        <p:txBody>
          <a:bodyPr vert="horz" wrap="square" lIns="0" tIns="70250" rIns="0" bIns="0" rtlCol="0">
            <a:spAutoFit/>
          </a:bodyPr>
          <a:lstStyle/>
          <a:p>
            <a:pPr marL="354416" marR="4607" indent="-342900">
              <a:lnSpc>
                <a:spcPts val="2367"/>
              </a:lnSpc>
              <a:spcBef>
                <a:spcPts val="553"/>
              </a:spcBef>
              <a:buFont typeface="Arial" panose="020B0604020202020204" pitchFamily="34" charset="0"/>
              <a:buChar char="•"/>
            </a:pPr>
            <a:r>
              <a:rPr sz="2200" spc="-5" dirty="0">
                <a:cs typeface="Calibri"/>
              </a:rPr>
              <a:t>Un</a:t>
            </a:r>
            <a:r>
              <a:rPr sz="2200" spc="50" dirty="0">
                <a:cs typeface="Calibri"/>
              </a:rPr>
              <a:t> </a:t>
            </a:r>
            <a:r>
              <a:rPr sz="2200" spc="-14" dirty="0">
                <a:cs typeface="Calibri"/>
              </a:rPr>
              <a:t>patron</a:t>
            </a:r>
            <a:r>
              <a:rPr sz="2200" spc="59" dirty="0">
                <a:cs typeface="Calibri"/>
              </a:rPr>
              <a:t> </a:t>
            </a:r>
            <a:r>
              <a:rPr sz="2200" spc="-5" dirty="0">
                <a:cs typeface="Calibri"/>
              </a:rPr>
              <a:t>qui</a:t>
            </a:r>
            <a:r>
              <a:rPr sz="2200" spc="59" dirty="0">
                <a:cs typeface="Calibri"/>
              </a:rPr>
              <a:t> </a:t>
            </a:r>
            <a:r>
              <a:rPr sz="2200" spc="-5" dirty="0">
                <a:cs typeface="Calibri"/>
              </a:rPr>
              <a:t>peut</a:t>
            </a:r>
            <a:r>
              <a:rPr sz="2200" spc="59" dirty="0">
                <a:cs typeface="Calibri"/>
              </a:rPr>
              <a:t> </a:t>
            </a:r>
            <a:r>
              <a:rPr sz="2200" spc="-14" dirty="0">
                <a:cs typeface="Calibri"/>
              </a:rPr>
              <a:t>être</a:t>
            </a:r>
            <a:r>
              <a:rPr sz="2200" spc="50" dirty="0">
                <a:cs typeface="Calibri"/>
              </a:rPr>
              <a:t> </a:t>
            </a:r>
            <a:r>
              <a:rPr sz="2200" spc="-14" dirty="0">
                <a:cs typeface="Calibri"/>
              </a:rPr>
              <a:t>couramment</a:t>
            </a:r>
            <a:r>
              <a:rPr sz="2200" spc="50" dirty="0">
                <a:cs typeface="Calibri"/>
              </a:rPr>
              <a:t> </a:t>
            </a:r>
            <a:r>
              <a:rPr sz="2200" spc="-9" dirty="0">
                <a:cs typeface="Calibri"/>
              </a:rPr>
              <a:t>employé,</a:t>
            </a:r>
            <a:r>
              <a:rPr sz="2200" spc="50" dirty="0">
                <a:cs typeface="Calibri"/>
              </a:rPr>
              <a:t> </a:t>
            </a:r>
            <a:r>
              <a:rPr sz="2200" spc="-5" dirty="0">
                <a:cs typeface="Calibri"/>
              </a:rPr>
              <a:t>mais</a:t>
            </a:r>
            <a:r>
              <a:rPr sz="2200" spc="54" dirty="0">
                <a:cs typeface="Calibri"/>
              </a:rPr>
              <a:t> </a:t>
            </a:r>
            <a:r>
              <a:rPr sz="2200" spc="-5" dirty="0">
                <a:cs typeface="Calibri"/>
              </a:rPr>
              <a:t>qui</a:t>
            </a:r>
            <a:r>
              <a:rPr sz="2200" spc="59" dirty="0">
                <a:cs typeface="Calibri"/>
              </a:rPr>
              <a:t> </a:t>
            </a:r>
            <a:r>
              <a:rPr sz="2200" spc="-14" dirty="0">
                <a:cs typeface="Calibri"/>
              </a:rPr>
              <a:t>est</a:t>
            </a:r>
            <a:r>
              <a:rPr sz="2200" spc="54" dirty="0">
                <a:cs typeface="Calibri"/>
              </a:rPr>
              <a:t> </a:t>
            </a:r>
            <a:r>
              <a:rPr sz="2200" spc="-18" dirty="0">
                <a:cs typeface="Calibri"/>
              </a:rPr>
              <a:t>inefficace </a:t>
            </a:r>
            <a:r>
              <a:rPr sz="2200" spc="-521" dirty="0">
                <a:cs typeface="Calibri"/>
              </a:rPr>
              <a:t> </a:t>
            </a:r>
            <a:r>
              <a:rPr sz="2200" spc="-14" dirty="0">
                <a:cs typeface="Calibri"/>
              </a:rPr>
              <a:t>voire</a:t>
            </a:r>
            <a:r>
              <a:rPr sz="2200" spc="-9" dirty="0">
                <a:cs typeface="Calibri"/>
              </a:rPr>
              <a:t> </a:t>
            </a:r>
            <a:r>
              <a:rPr sz="2200" spc="-23" dirty="0">
                <a:cs typeface="Calibri"/>
              </a:rPr>
              <a:t>néfaste</a:t>
            </a:r>
            <a:r>
              <a:rPr sz="2200" dirty="0">
                <a:cs typeface="Calibri"/>
              </a:rPr>
              <a:t> en</a:t>
            </a:r>
            <a:r>
              <a:rPr sz="2200" spc="-9" dirty="0">
                <a:cs typeface="Calibri"/>
              </a:rPr>
              <a:t> </a:t>
            </a:r>
            <a:r>
              <a:rPr sz="2200" spc="-14" dirty="0">
                <a:cs typeface="Calibri"/>
              </a:rPr>
              <a:t>pratique</a:t>
            </a:r>
            <a:endParaRPr sz="2200" dirty="0">
              <a:cs typeface="Calibri"/>
            </a:endParaRPr>
          </a:p>
        </p:txBody>
      </p:sp>
      <p:sp>
        <p:nvSpPr>
          <p:cNvPr id="7" name="object 7"/>
          <p:cNvSpPr txBox="1"/>
          <p:nvPr/>
        </p:nvSpPr>
        <p:spPr>
          <a:xfrm>
            <a:off x="1345024" y="1997640"/>
            <a:ext cx="3638398" cy="701561"/>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endParaRPr lang="fr-FR" sz="2200" spc="-18" dirty="0">
              <a:cs typeface="Calibri"/>
            </a:endParaRPr>
          </a:p>
          <a:p>
            <a:pPr marL="11516">
              <a:spcBef>
                <a:spcPts val="91"/>
              </a:spcBef>
            </a:pPr>
            <a:r>
              <a:rPr lang="fr-FR" sz="2200" spc="-18" dirty="0">
                <a:solidFill>
                  <a:schemeClr val="accent2"/>
                </a:solidFill>
                <a:cs typeface="Calibri"/>
                <a:sym typeface="Wingdings" panose="05000000000000000000" pitchFamily="2" charset="2"/>
              </a:rPr>
              <a:t></a:t>
            </a:r>
            <a:r>
              <a:rPr lang="fr-FR" sz="2200" spc="-18" dirty="0">
                <a:cs typeface="Calibri"/>
                <a:sym typeface="Wingdings" panose="05000000000000000000" pitchFamily="2" charset="2"/>
              </a:rPr>
              <a:t> </a:t>
            </a:r>
            <a:r>
              <a:rPr sz="2200" spc="-18" dirty="0" err="1">
                <a:cs typeface="Calibri"/>
              </a:rPr>
              <a:t>Représente</a:t>
            </a:r>
            <a:r>
              <a:rPr sz="2200" spc="-32" dirty="0">
                <a:cs typeface="Calibri"/>
              </a:rPr>
              <a:t> </a:t>
            </a:r>
            <a:r>
              <a:rPr sz="2200" spc="-5" dirty="0">
                <a:cs typeface="Calibri"/>
              </a:rPr>
              <a:t>une</a:t>
            </a:r>
            <a:r>
              <a:rPr sz="2200" spc="-27" dirty="0">
                <a:cs typeface="Calibri"/>
              </a:rPr>
              <a:t> </a:t>
            </a:r>
            <a:r>
              <a:rPr sz="2200" spc="-9" dirty="0">
                <a:cs typeface="Calibri"/>
              </a:rPr>
              <a:t>leçon</a:t>
            </a:r>
            <a:r>
              <a:rPr sz="2200" spc="-23" dirty="0">
                <a:cs typeface="Calibri"/>
              </a:rPr>
              <a:t> </a:t>
            </a:r>
            <a:r>
              <a:rPr sz="2200" spc="-5" dirty="0">
                <a:cs typeface="Calibri"/>
              </a:rPr>
              <a:t>apprise</a:t>
            </a:r>
            <a:endParaRPr sz="2200" dirty="0">
              <a:cs typeface="Calibri"/>
            </a:endParaRPr>
          </a:p>
        </p:txBody>
      </p:sp>
      <p:sp>
        <p:nvSpPr>
          <p:cNvPr id="9" name="object 9"/>
          <p:cNvSpPr txBox="1"/>
          <p:nvPr/>
        </p:nvSpPr>
        <p:spPr>
          <a:xfrm>
            <a:off x="491863" y="3078817"/>
            <a:ext cx="2106345" cy="350183"/>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dirty="0">
                <a:cs typeface="Calibri"/>
              </a:rPr>
              <a:t>Deux</a:t>
            </a:r>
            <a:r>
              <a:rPr sz="2200" spc="-27" dirty="0">
                <a:cs typeface="Calibri"/>
              </a:rPr>
              <a:t> </a:t>
            </a:r>
            <a:r>
              <a:rPr sz="2200" spc="-14" dirty="0">
                <a:cs typeface="Calibri"/>
              </a:rPr>
              <a:t>catégories</a:t>
            </a:r>
            <a:r>
              <a:rPr sz="2200" spc="-32" dirty="0">
                <a:cs typeface="Calibri"/>
              </a:rPr>
              <a:t> </a:t>
            </a:r>
            <a:r>
              <a:rPr sz="2200" dirty="0">
                <a:cs typeface="Calibri"/>
              </a:rPr>
              <a:t>:</a:t>
            </a:r>
          </a:p>
        </p:txBody>
      </p:sp>
      <p:sp>
        <p:nvSpPr>
          <p:cNvPr id="11" name="object 11"/>
          <p:cNvSpPr txBox="1"/>
          <p:nvPr/>
        </p:nvSpPr>
        <p:spPr>
          <a:xfrm>
            <a:off x="1344478" y="3596910"/>
            <a:ext cx="7119427" cy="947782"/>
          </a:xfrm>
          <a:prstGeom prst="rect">
            <a:avLst/>
          </a:prstGeom>
        </p:spPr>
        <p:txBody>
          <a:bodyPr vert="horz" wrap="square" lIns="0" tIns="11516" rIns="0" bIns="0" rtlCol="0">
            <a:spAutoFit/>
          </a:bodyPr>
          <a:lstStyle/>
          <a:p>
            <a:pPr marL="468716" indent="-457200">
              <a:spcBef>
                <a:spcPts val="91"/>
              </a:spcBef>
              <a:buFont typeface="+mj-lt"/>
              <a:buAutoNum type="arabicPeriod"/>
            </a:pPr>
            <a:r>
              <a:rPr sz="2200" spc="-9" dirty="0">
                <a:cs typeface="Calibri"/>
              </a:rPr>
              <a:t>Solution</a:t>
            </a:r>
            <a:r>
              <a:rPr sz="2200" spc="-14" dirty="0">
                <a:cs typeface="Calibri"/>
              </a:rPr>
              <a:t> </a:t>
            </a:r>
            <a:r>
              <a:rPr sz="2200" spc="-9" dirty="0">
                <a:cs typeface="Calibri"/>
              </a:rPr>
              <a:t>d'un</a:t>
            </a:r>
            <a:r>
              <a:rPr sz="2200" spc="-14" dirty="0">
                <a:cs typeface="Calibri"/>
              </a:rPr>
              <a:t> </a:t>
            </a:r>
            <a:r>
              <a:rPr sz="2200" spc="-9" dirty="0">
                <a:cs typeface="Calibri"/>
              </a:rPr>
              <a:t>problème qui</a:t>
            </a:r>
            <a:r>
              <a:rPr sz="2200" spc="-14" dirty="0">
                <a:cs typeface="Calibri"/>
              </a:rPr>
              <a:t> </a:t>
            </a:r>
            <a:r>
              <a:rPr sz="2200" spc="-9" dirty="0">
                <a:cs typeface="Calibri"/>
              </a:rPr>
              <a:t>conduit </a:t>
            </a:r>
            <a:r>
              <a:rPr sz="2200" dirty="0">
                <a:cs typeface="Calibri"/>
              </a:rPr>
              <a:t>à</a:t>
            </a:r>
            <a:r>
              <a:rPr sz="2200" spc="-14" dirty="0">
                <a:cs typeface="Calibri"/>
              </a:rPr>
              <a:t> </a:t>
            </a:r>
            <a:r>
              <a:rPr sz="2200" spc="-5" dirty="0">
                <a:cs typeface="Calibri"/>
              </a:rPr>
              <a:t>un</a:t>
            </a:r>
            <a:r>
              <a:rPr sz="2200" spc="-9" dirty="0">
                <a:cs typeface="Calibri"/>
              </a:rPr>
              <a:t> échec</a:t>
            </a:r>
            <a:endParaRPr sz="2200" dirty="0">
              <a:cs typeface="Calibri"/>
            </a:endParaRPr>
          </a:p>
          <a:p>
            <a:pPr marL="468716" marR="4607" indent="-457200">
              <a:lnSpc>
                <a:spcPts val="1995"/>
              </a:lnSpc>
              <a:spcBef>
                <a:spcPts val="508"/>
              </a:spcBef>
              <a:buFont typeface="+mj-lt"/>
              <a:buAutoNum type="arabicPeriod"/>
            </a:pPr>
            <a:r>
              <a:rPr sz="2200" spc="-9" dirty="0">
                <a:cs typeface="Calibri"/>
              </a:rPr>
              <a:t>Comment </a:t>
            </a:r>
            <a:r>
              <a:rPr sz="2200" dirty="0">
                <a:cs typeface="Calibri"/>
              </a:rPr>
              <a:t>se</a:t>
            </a:r>
            <a:r>
              <a:rPr sz="2200" spc="-9" dirty="0">
                <a:cs typeface="Calibri"/>
              </a:rPr>
              <a:t> </a:t>
            </a:r>
            <a:r>
              <a:rPr sz="2200" spc="-5" dirty="0">
                <a:cs typeface="Calibri"/>
              </a:rPr>
              <a:t>sortir </a:t>
            </a:r>
            <a:r>
              <a:rPr sz="2200" spc="-9" dirty="0">
                <a:cs typeface="Calibri"/>
              </a:rPr>
              <a:t>d'une mauvaise situation</a:t>
            </a:r>
            <a:r>
              <a:rPr sz="2200" spc="-5" dirty="0">
                <a:cs typeface="Calibri"/>
              </a:rPr>
              <a:t> </a:t>
            </a:r>
            <a:r>
              <a:rPr sz="2200" spc="-9" dirty="0">
                <a:cs typeface="Calibri"/>
              </a:rPr>
              <a:t>et </a:t>
            </a:r>
            <a:r>
              <a:rPr sz="2200" spc="-14" dirty="0">
                <a:cs typeface="Calibri"/>
              </a:rPr>
              <a:t>continuer</a:t>
            </a:r>
            <a:r>
              <a:rPr sz="2200" spc="-5" dirty="0">
                <a:cs typeface="Calibri"/>
              </a:rPr>
              <a:t> </a:t>
            </a:r>
            <a:r>
              <a:rPr sz="2200" dirty="0">
                <a:cs typeface="Calibri"/>
              </a:rPr>
              <a:t>à </a:t>
            </a:r>
            <a:r>
              <a:rPr sz="2200" spc="-9" dirty="0">
                <a:cs typeface="Calibri"/>
              </a:rPr>
              <a:t>partir</a:t>
            </a:r>
            <a:r>
              <a:rPr sz="2200" spc="-5" dirty="0">
                <a:cs typeface="Calibri"/>
              </a:rPr>
              <a:t> de</a:t>
            </a:r>
            <a:r>
              <a:rPr sz="2200" dirty="0">
                <a:cs typeface="Calibri"/>
              </a:rPr>
              <a:t> </a:t>
            </a:r>
            <a:r>
              <a:rPr sz="2200" spc="-5" dirty="0">
                <a:cs typeface="Calibri"/>
              </a:rPr>
              <a:t>là</a:t>
            </a:r>
            <a:r>
              <a:rPr sz="2200" dirty="0">
                <a:cs typeface="Calibri"/>
              </a:rPr>
              <a:t> </a:t>
            </a:r>
            <a:r>
              <a:rPr sz="2200" spc="-18" dirty="0">
                <a:cs typeface="Calibri"/>
              </a:rPr>
              <a:t>vers</a:t>
            </a:r>
            <a:r>
              <a:rPr sz="2200" spc="-5" dirty="0">
                <a:cs typeface="Calibri"/>
              </a:rPr>
              <a:t> une </a:t>
            </a:r>
            <a:r>
              <a:rPr sz="2200" spc="-435" dirty="0">
                <a:cs typeface="Calibri"/>
              </a:rPr>
              <a:t> </a:t>
            </a:r>
            <a:r>
              <a:rPr sz="2200" spc="-5" dirty="0">
                <a:cs typeface="Calibri"/>
              </a:rPr>
              <a:t>bonne</a:t>
            </a:r>
            <a:r>
              <a:rPr sz="2200" spc="-18" dirty="0">
                <a:cs typeface="Calibri"/>
              </a:rPr>
              <a:t> </a:t>
            </a:r>
            <a:r>
              <a:rPr sz="2200" spc="-9" dirty="0">
                <a:cs typeface="Calibri"/>
              </a:rPr>
              <a:t>solution</a:t>
            </a:r>
            <a:endParaRPr sz="2200" dirty="0">
              <a:cs typeface="Calibri"/>
            </a:endParaRPr>
          </a:p>
        </p:txBody>
      </p:sp>
      <p:sp>
        <p:nvSpPr>
          <p:cNvPr id="13" name="Espace réservé du pied de page 12"/>
          <p:cNvSpPr>
            <a:spLocks noGrp="1"/>
          </p:cNvSpPr>
          <p:nvPr>
            <p:ph type="ftr" sz="quarter" idx="11"/>
          </p:nvPr>
        </p:nvSpPr>
        <p:spPr>
          <a:xfrm>
            <a:off x="251520" y="6239779"/>
            <a:ext cx="3962400" cy="457200"/>
          </a:xfrm>
        </p:spPr>
        <p:txBody>
          <a:bodyPr/>
          <a:lstStyle/>
          <a:p>
            <a:r>
              <a:rPr lang="fr-FR"/>
              <a:t>Hafidi Imad-ENSAK-Cours  IAO</a:t>
            </a:r>
          </a:p>
        </p:txBody>
      </p:sp>
    </p:spTree>
    <p:extLst>
      <p:ext uri="{BB962C8B-B14F-4D97-AF65-F5344CB8AC3E}">
        <p14:creationId xmlns:p14="http://schemas.microsoft.com/office/powerpoint/2010/main" val="10402401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95536" y="1161927"/>
            <a:ext cx="8136904" cy="4079726"/>
          </a:xfrm>
          <a:prstGeom prst="rect">
            <a:avLst/>
          </a:prstGeom>
        </p:spPr>
        <p:txBody>
          <a:bodyPr vert="horz" wrap="square" lIns="0" tIns="70250" rIns="0" bIns="0" rtlCol="0">
            <a:spAutoFit/>
          </a:bodyPr>
          <a:lstStyle/>
          <a:p>
            <a:pPr marL="11516" marR="4607" algn="just">
              <a:lnSpc>
                <a:spcPts val="2367"/>
              </a:lnSpc>
              <a:spcBef>
                <a:spcPts val="553"/>
              </a:spcBef>
            </a:pPr>
            <a:r>
              <a:rPr lang="fr-FR" sz="2200" dirty="0">
                <a:cs typeface="Calibri"/>
              </a:rPr>
              <a:t>- </a:t>
            </a:r>
            <a:r>
              <a:rPr sz="2200" dirty="0" err="1">
                <a:cs typeface="Calibri"/>
              </a:rPr>
              <a:t>Ces</a:t>
            </a:r>
            <a:r>
              <a:rPr sz="2200" spc="-5" dirty="0">
                <a:cs typeface="Calibri"/>
              </a:rPr>
              <a:t> principes </a:t>
            </a:r>
            <a:r>
              <a:rPr sz="2200" spc="-9" dirty="0">
                <a:cs typeface="Calibri"/>
              </a:rPr>
              <a:t>et</a:t>
            </a:r>
            <a:r>
              <a:rPr sz="2200" spc="5" dirty="0">
                <a:cs typeface="Calibri"/>
              </a:rPr>
              <a:t> </a:t>
            </a:r>
            <a:r>
              <a:rPr sz="2200" spc="-5" dirty="0">
                <a:cs typeface="Calibri"/>
              </a:rPr>
              <a:t>ces</a:t>
            </a:r>
            <a:r>
              <a:rPr sz="2200" dirty="0">
                <a:cs typeface="Calibri"/>
              </a:rPr>
              <a:t> </a:t>
            </a:r>
            <a:r>
              <a:rPr sz="2200" spc="-9" dirty="0">
                <a:cs typeface="Calibri"/>
              </a:rPr>
              <a:t>règles </a:t>
            </a:r>
            <a:r>
              <a:rPr sz="2200" dirty="0">
                <a:cs typeface="Calibri"/>
              </a:rPr>
              <a:t>ne </a:t>
            </a:r>
            <a:r>
              <a:rPr sz="2200" spc="-9" dirty="0">
                <a:cs typeface="Calibri"/>
              </a:rPr>
              <a:t>fournissent </a:t>
            </a:r>
            <a:r>
              <a:rPr sz="2200" dirty="0">
                <a:cs typeface="Calibri"/>
              </a:rPr>
              <a:t>pas</a:t>
            </a:r>
            <a:r>
              <a:rPr sz="2200" spc="-5" dirty="0">
                <a:cs typeface="Calibri"/>
              </a:rPr>
              <a:t> </a:t>
            </a:r>
            <a:r>
              <a:rPr sz="2200" dirty="0">
                <a:cs typeface="Calibri"/>
              </a:rPr>
              <a:t>de </a:t>
            </a:r>
            <a:r>
              <a:rPr sz="2200" spc="-23" dirty="0">
                <a:cs typeface="Calibri"/>
              </a:rPr>
              <a:t>recettes</a:t>
            </a:r>
            <a:r>
              <a:rPr sz="2200" spc="-5" dirty="0">
                <a:cs typeface="Calibri"/>
              </a:rPr>
              <a:t> </a:t>
            </a:r>
            <a:r>
              <a:rPr sz="2200" spc="-9" dirty="0">
                <a:cs typeface="Calibri"/>
              </a:rPr>
              <a:t>miracles</a:t>
            </a:r>
            <a:r>
              <a:rPr sz="2200" dirty="0">
                <a:cs typeface="Calibri"/>
              </a:rPr>
              <a:t> </a:t>
            </a:r>
            <a:r>
              <a:rPr sz="2200" spc="-9" dirty="0">
                <a:cs typeface="Calibri"/>
              </a:rPr>
              <a:t>ou </a:t>
            </a:r>
            <a:r>
              <a:rPr sz="2200" spc="-5" dirty="0">
                <a:cs typeface="Calibri"/>
              </a:rPr>
              <a:t> des lois absolues </a:t>
            </a:r>
            <a:r>
              <a:rPr sz="2200" dirty="0">
                <a:cs typeface="Calibri"/>
              </a:rPr>
              <a:t>qui</a:t>
            </a:r>
            <a:r>
              <a:rPr sz="2200" spc="-9" dirty="0">
                <a:cs typeface="Calibri"/>
              </a:rPr>
              <a:t> </a:t>
            </a:r>
            <a:r>
              <a:rPr sz="2200" spc="-18" dirty="0">
                <a:cs typeface="Calibri"/>
              </a:rPr>
              <a:t>font</a:t>
            </a:r>
            <a:r>
              <a:rPr sz="2200" spc="-5" dirty="0">
                <a:cs typeface="Calibri"/>
              </a:rPr>
              <a:t> </a:t>
            </a:r>
            <a:r>
              <a:rPr sz="2200" dirty="0">
                <a:cs typeface="Calibri"/>
              </a:rPr>
              <a:t>de la</a:t>
            </a:r>
            <a:r>
              <a:rPr sz="2200" spc="-9" dirty="0">
                <a:cs typeface="Calibri"/>
              </a:rPr>
              <a:t> conception </a:t>
            </a:r>
            <a:r>
              <a:rPr sz="2200" dirty="0">
                <a:cs typeface="Calibri"/>
              </a:rPr>
              <a:t>un</a:t>
            </a:r>
            <a:r>
              <a:rPr sz="2200" spc="-9" dirty="0">
                <a:cs typeface="Calibri"/>
              </a:rPr>
              <a:t> </a:t>
            </a:r>
            <a:r>
              <a:rPr sz="2200" spc="-9" dirty="0" err="1">
                <a:cs typeface="Calibri"/>
              </a:rPr>
              <a:t>processus</a:t>
            </a:r>
            <a:r>
              <a:rPr sz="2200" spc="-5" dirty="0">
                <a:cs typeface="Calibri"/>
              </a:rPr>
              <a:t> </a:t>
            </a:r>
            <a:r>
              <a:rPr sz="2200" spc="-9" dirty="0" err="1">
                <a:cs typeface="Calibri"/>
              </a:rPr>
              <a:t>automatique</a:t>
            </a:r>
            <a:endParaRPr lang="fr-FR" sz="2200" spc="-9" dirty="0">
              <a:cs typeface="Calibri"/>
            </a:endParaRPr>
          </a:p>
          <a:p>
            <a:pPr marL="354416" marR="4607" indent="-342900" algn="just">
              <a:lnSpc>
                <a:spcPts val="2367"/>
              </a:lnSpc>
              <a:spcBef>
                <a:spcPts val="553"/>
              </a:spcBef>
              <a:buFont typeface="Arial" panose="020B0604020202020204" pitchFamily="34" charset="0"/>
              <a:buChar char="•"/>
            </a:pPr>
            <a:endParaRPr lang="fr-FR" sz="2200" spc="-9" dirty="0">
              <a:cs typeface="Calibri"/>
            </a:endParaRPr>
          </a:p>
          <a:p>
            <a:pPr marL="354416" marR="4607" indent="-342900" algn="just">
              <a:lnSpc>
                <a:spcPts val="2367"/>
              </a:lnSpc>
              <a:spcBef>
                <a:spcPts val="553"/>
              </a:spcBef>
              <a:buFont typeface="Arial" panose="020B0604020202020204" pitchFamily="34" charset="0"/>
              <a:buChar char="•"/>
            </a:pPr>
            <a:endParaRPr lang="fr-FR" sz="2200" spc="-9" dirty="0">
              <a:cs typeface="Calibri"/>
            </a:endParaRPr>
          </a:p>
          <a:p>
            <a:pPr marL="354416" marR="4607" indent="-342900" algn="just">
              <a:lnSpc>
                <a:spcPts val="2367"/>
              </a:lnSpc>
              <a:spcBef>
                <a:spcPts val="553"/>
              </a:spcBef>
              <a:buFont typeface="Arial" panose="020B0604020202020204" pitchFamily="34" charset="0"/>
              <a:buChar char="•"/>
            </a:pPr>
            <a:endParaRPr lang="fr-FR" sz="2200" spc="-9" dirty="0">
              <a:cs typeface="Calibri"/>
            </a:endParaRPr>
          </a:p>
          <a:p>
            <a:pPr marL="354416" marR="4607" indent="-342900" algn="just">
              <a:lnSpc>
                <a:spcPts val="2367"/>
              </a:lnSpc>
              <a:spcBef>
                <a:spcPts val="553"/>
              </a:spcBef>
              <a:buFont typeface="Arial" panose="020B0604020202020204" pitchFamily="34" charset="0"/>
              <a:buChar char="•"/>
            </a:pPr>
            <a:endParaRPr lang="fr-FR" sz="2200" spc="-9" dirty="0">
              <a:cs typeface="Calibri"/>
            </a:endParaRPr>
          </a:p>
          <a:p>
            <a:pPr marL="11516" marR="4607" algn="just">
              <a:lnSpc>
                <a:spcPts val="2367"/>
              </a:lnSpc>
              <a:spcBef>
                <a:spcPts val="553"/>
              </a:spcBef>
            </a:pPr>
            <a:endParaRPr lang="fr-FR" sz="2200" spc="-9" dirty="0">
              <a:cs typeface="Calibri"/>
            </a:endParaRPr>
          </a:p>
          <a:p>
            <a:pPr marL="11516" marR="4607" algn="just">
              <a:lnSpc>
                <a:spcPts val="2367"/>
              </a:lnSpc>
              <a:spcBef>
                <a:spcPts val="553"/>
              </a:spcBef>
            </a:pPr>
            <a:endParaRPr lang="fr-FR" sz="2200" spc="-9" dirty="0">
              <a:cs typeface="Calibri"/>
            </a:endParaRPr>
          </a:p>
          <a:p>
            <a:pPr marL="11516" marR="4607" algn="just">
              <a:lnSpc>
                <a:spcPts val="2367"/>
              </a:lnSpc>
              <a:spcBef>
                <a:spcPts val="553"/>
              </a:spcBef>
            </a:pPr>
            <a:r>
              <a:rPr lang="fr-FR" sz="2200" spc="-9" dirty="0">
                <a:cs typeface="Calibri"/>
              </a:rPr>
              <a:t>- </a:t>
            </a:r>
            <a:r>
              <a:rPr lang="fr-FR" sz="2200" spc="-5" dirty="0"/>
              <a:t>Cependant,</a:t>
            </a:r>
            <a:r>
              <a:rPr lang="fr-FR" sz="2200" spc="-9" dirty="0"/>
              <a:t> </a:t>
            </a:r>
            <a:r>
              <a:rPr lang="fr-FR" sz="2200" spc="-5" dirty="0"/>
              <a:t>ces principes et</a:t>
            </a:r>
            <a:r>
              <a:rPr lang="fr-FR" sz="2200" spc="-9" dirty="0"/>
              <a:t> </a:t>
            </a:r>
            <a:r>
              <a:rPr lang="fr-FR" sz="2200" spc="-5" dirty="0"/>
              <a:t>ces </a:t>
            </a:r>
            <a:r>
              <a:rPr lang="fr-FR" sz="2200" spc="-9" dirty="0"/>
              <a:t>règles</a:t>
            </a:r>
            <a:r>
              <a:rPr lang="fr-FR" sz="2200" spc="-5" dirty="0"/>
              <a:t> </a:t>
            </a:r>
            <a:r>
              <a:rPr lang="fr-FR" sz="2200" spc="-9" dirty="0"/>
              <a:t>doivent être</a:t>
            </a:r>
            <a:r>
              <a:rPr lang="fr-FR" sz="2200" spc="-5" dirty="0"/>
              <a:t> </a:t>
            </a:r>
            <a:r>
              <a:rPr lang="fr-FR" sz="2200" dirty="0"/>
              <a:t>une </a:t>
            </a:r>
            <a:r>
              <a:rPr lang="fr-FR" sz="2200" spc="5" dirty="0"/>
              <a:t> </a:t>
            </a:r>
            <a:r>
              <a:rPr lang="fr-FR" sz="2200" spc="-9" dirty="0"/>
              <a:t>préoccupation</a:t>
            </a:r>
            <a:r>
              <a:rPr lang="fr-FR" sz="2200" dirty="0"/>
              <a:t> </a:t>
            </a:r>
            <a:r>
              <a:rPr lang="fr-FR" sz="2200" spc="-18" dirty="0"/>
              <a:t>constante</a:t>
            </a:r>
            <a:r>
              <a:rPr lang="fr-FR" sz="2200" dirty="0"/>
              <a:t> </a:t>
            </a:r>
            <a:r>
              <a:rPr lang="fr-FR" sz="2200" spc="-5" dirty="0"/>
              <a:t>bien</a:t>
            </a:r>
            <a:r>
              <a:rPr lang="fr-FR" sz="2200" spc="5" dirty="0"/>
              <a:t> </a:t>
            </a:r>
            <a:r>
              <a:rPr lang="fr-FR" sz="2200" spc="-5" dirty="0"/>
              <a:t>qu'ils ne</a:t>
            </a:r>
            <a:r>
              <a:rPr lang="fr-FR" sz="2200" dirty="0"/>
              <a:t> </a:t>
            </a:r>
            <a:r>
              <a:rPr lang="fr-FR" sz="2200" spc="-9" dirty="0"/>
              <a:t>doivent</a:t>
            </a:r>
            <a:r>
              <a:rPr lang="fr-FR" sz="2200" spc="-5" dirty="0"/>
              <a:t> </a:t>
            </a:r>
            <a:r>
              <a:rPr lang="fr-FR" sz="2200" dirty="0"/>
              <a:t>pas</a:t>
            </a:r>
            <a:r>
              <a:rPr lang="fr-FR" sz="2200" spc="-9" dirty="0"/>
              <a:t> être</a:t>
            </a:r>
            <a:r>
              <a:rPr lang="fr-FR" sz="2200" dirty="0"/>
              <a:t> </a:t>
            </a:r>
            <a:r>
              <a:rPr lang="fr-FR" sz="2200" spc="-5" dirty="0"/>
              <a:t>appliqués </a:t>
            </a:r>
            <a:r>
              <a:rPr lang="fr-FR" sz="2200" spc="-521" dirty="0"/>
              <a:t> </a:t>
            </a:r>
            <a:r>
              <a:rPr lang="fr-FR" sz="2200" spc="-18" dirty="0"/>
              <a:t>systématiquement</a:t>
            </a:r>
            <a:endParaRPr lang="fr-FR" sz="2200" dirty="0"/>
          </a:p>
          <a:p>
            <a:pPr marL="11516" marR="4607">
              <a:lnSpc>
                <a:spcPts val="2367"/>
              </a:lnSpc>
              <a:spcBef>
                <a:spcPts val="553"/>
              </a:spcBef>
            </a:pPr>
            <a:endParaRPr sz="2200" dirty="0">
              <a:cs typeface="Calibri"/>
            </a:endParaRPr>
          </a:p>
        </p:txBody>
      </p:sp>
      <p:sp>
        <p:nvSpPr>
          <p:cNvPr id="10" name="object 10"/>
          <p:cNvSpPr txBox="1">
            <a:spLocks noGrp="1"/>
          </p:cNvSpPr>
          <p:nvPr>
            <p:ph type="body" idx="1"/>
          </p:nvPr>
        </p:nvSpPr>
        <p:spPr>
          <a:xfrm>
            <a:off x="1119998" y="2009881"/>
            <a:ext cx="7628466" cy="1815139"/>
          </a:xfrm>
          <a:prstGeom prst="rect">
            <a:avLst/>
          </a:prstGeom>
        </p:spPr>
        <p:txBody>
          <a:bodyPr vert="horz" wrap="square" lIns="0" tIns="62764" rIns="0" bIns="0" rtlCol="0">
            <a:spAutoFit/>
          </a:bodyPr>
          <a:lstStyle/>
          <a:p>
            <a:pPr marL="402497" marR="450290" algn="just">
              <a:lnSpc>
                <a:spcPts val="1986"/>
              </a:lnSpc>
              <a:spcBef>
                <a:spcPts val="494"/>
              </a:spcBef>
            </a:pPr>
            <a:r>
              <a:rPr lang="fr-FR" sz="2200" spc="-5" dirty="0">
                <a:cs typeface="Calibri"/>
              </a:rPr>
              <a:t>Ne</a:t>
            </a:r>
            <a:r>
              <a:rPr lang="fr-FR" sz="2200" spc="-18" dirty="0">
                <a:cs typeface="Calibri"/>
              </a:rPr>
              <a:t> </a:t>
            </a:r>
            <a:r>
              <a:rPr lang="fr-FR" sz="2200" spc="-5" dirty="0">
                <a:cs typeface="Calibri"/>
              </a:rPr>
              <a:t>les</a:t>
            </a:r>
            <a:r>
              <a:rPr lang="fr-FR" sz="2200" spc="-9" dirty="0">
                <a:cs typeface="Calibri"/>
              </a:rPr>
              <a:t> appliquez</a:t>
            </a:r>
            <a:r>
              <a:rPr lang="fr-FR" sz="2200" spc="-18" dirty="0">
                <a:cs typeface="Calibri"/>
              </a:rPr>
              <a:t> </a:t>
            </a:r>
            <a:r>
              <a:rPr lang="fr-FR" sz="2200" spc="-5" dirty="0">
                <a:cs typeface="Calibri"/>
              </a:rPr>
              <a:t>pas</a:t>
            </a:r>
            <a:r>
              <a:rPr lang="fr-FR" sz="2200" spc="-9" dirty="0">
                <a:cs typeface="Calibri"/>
              </a:rPr>
              <a:t> pour</a:t>
            </a:r>
            <a:r>
              <a:rPr lang="fr-FR" sz="2200" dirty="0">
                <a:cs typeface="Calibri"/>
              </a:rPr>
              <a:t> </a:t>
            </a:r>
            <a:r>
              <a:rPr lang="fr-FR" sz="2200" spc="-14" dirty="0">
                <a:cs typeface="Calibri"/>
              </a:rPr>
              <a:t>toutes</a:t>
            </a:r>
            <a:r>
              <a:rPr lang="fr-FR" sz="2200" spc="-9" dirty="0">
                <a:cs typeface="Calibri"/>
              </a:rPr>
              <a:t> les</a:t>
            </a:r>
            <a:r>
              <a:rPr lang="fr-FR" sz="2200" spc="-5" dirty="0">
                <a:cs typeface="Calibri"/>
              </a:rPr>
              <a:t> </a:t>
            </a:r>
            <a:r>
              <a:rPr lang="fr-FR" sz="2200" spc="-9" dirty="0">
                <a:cs typeface="Calibri"/>
              </a:rPr>
              <a:t>conceptions</a:t>
            </a:r>
          </a:p>
          <a:p>
            <a:pPr marL="448217" marR="450290" lvl="1" indent="0" algn="just">
              <a:lnSpc>
                <a:spcPts val="1986"/>
              </a:lnSpc>
              <a:spcBef>
                <a:spcPts val="494"/>
              </a:spcBef>
              <a:buNone/>
            </a:pPr>
            <a:r>
              <a:rPr lang="fr-FR" sz="2000" spc="-9" dirty="0">
                <a:cs typeface="Calibri"/>
              </a:rPr>
              <a:t>	</a:t>
            </a:r>
            <a:r>
              <a:rPr lang="fr-FR" sz="2000" spc="-9" dirty="0" err="1">
                <a:solidFill>
                  <a:schemeClr val="accent2"/>
                </a:solidFill>
                <a:cs typeface="Calibri"/>
              </a:rPr>
              <a:t>eg</a:t>
            </a:r>
            <a:r>
              <a:rPr lang="fr-FR" sz="2000" spc="-9" dirty="0">
                <a:solidFill>
                  <a:schemeClr val="accent2"/>
                </a:solidFill>
                <a:cs typeface="Calibri"/>
              </a:rPr>
              <a:t>. </a:t>
            </a:r>
            <a:r>
              <a:rPr lang="fr-FR" sz="2000" spc="-5" dirty="0">
                <a:solidFill>
                  <a:schemeClr val="accent2"/>
                </a:solidFill>
                <a:cs typeface="Calibri"/>
              </a:rPr>
              <a:t>le</a:t>
            </a:r>
            <a:r>
              <a:rPr lang="fr-FR" sz="2000" spc="-14" dirty="0">
                <a:solidFill>
                  <a:schemeClr val="accent2"/>
                </a:solidFill>
                <a:cs typeface="Calibri"/>
              </a:rPr>
              <a:t> </a:t>
            </a:r>
            <a:r>
              <a:rPr lang="fr-FR" sz="2000" spc="-9" dirty="0">
                <a:solidFill>
                  <a:schemeClr val="accent2"/>
                </a:solidFill>
                <a:cs typeface="Calibri"/>
              </a:rPr>
              <a:t>principe</a:t>
            </a:r>
            <a:r>
              <a:rPr lang="fr-FR" sz="2000" spc="-14" dirty="0">
                <a:solidFill>
                  <a:schemeClr val="accent2"/>
                </a:solidFill>
                <a:cs typeface="Calibri"/>
              </a:rPr>
              <a:t> </a:t>
            </a:r>
            <a:r>
              <a:rPr lang="fr-FR" sz="2000" spc="-5" dirty="0">
                <a:solidFill>
                  <a:schemeClr val="accent2"/>
                </a:solidFill>
                <a:cs typeface="Calibri"/>
              </a:rPr>
              <a:t>de </a:t>
            </a:r>
            <a:r>
              <a:rPr lang="fr-FR" sz="2000" spc="-9" dirty="0">
                <a:solidFill>
                  <a:schemeClr val="accent2"/>
                </a:solidFill>
                <a:cs typeface="Calibri"/>
              </a:rPr>
              <a:t>responsabilité</a:t>
            </a:r>
            <a:r>
              <a:rPr lang="fr-FR" sz="2000" spc="-14" dirty="0">
                <a:solidFill>
                  <a:schemeClr val="accent2"/>
                </a:solidFill>
                <a:cs typeface="Calibri"/>
              </a:rPr>
              <a:t> </a:t>
            </a:r>
            <a:r>
              <a:rPr lang="fr-FR" sz="2000" spc="-9" dirty="0">
                <a:solidFill>
                  <a:schemeClr val="accent2"/>
                </a:solidFill>
                <a:cs typeface="Calibri"/>
              </a:rPr>
              <a:t>unique accroît</a:t>
            </a:r>
            <a:r>
              <a:rPr lang="fr-FR" sz="2000" spc="-14" dirty="0">
                <a:solidFill>
                  <a:schemeClr val="accent2"/>
                </a:solidFill>
                <a:cs typeface="Calibri"/>
              </a:rPr>
              <a:t> </a:t>
            </a:r>
            <a:r>
              <a:rPr lang="fr-FR" sz="2000" dirty="0">
                <a:solidFill>
                  <a:schemeClr val="accent2"/>
                </a:solidFill>
                <a:cs typeface="Calibri"/>
              </a:rPr>
              <a:t>le</a:t>
            </a:r>
            <a:r>
              <a:rPr lang="fr-FR" sz="2000" spc="-14" dirty="0">
                <a:solidFill>
                  <a:schemeClr val="accent2"/>
                </a:solidFill>
                <a:cs typeface="Calibri"/>
              </a:rPr>
              <a:t> </a:t>
            </a:r>
            <a:r>
              <a:rPr lang="fr-FR" sz="2000" spc="-9" dirty="0">
                <a:solidFill>
                  <a:schemeClr val="accent2"/>
                </a:solidFill>
                <a:cs typeface="Calibri"/>
              </a:rPr>
              <a:t>couplage</a:t>
            </a:r>
          </a:p>
          <a:p>
            <a:pPr marL="448217" marR="450290" lvl="1" indent="0" algn="just">
              <a:lnSpc>
                <a:spcPts val="1986"/>
              </a:lnSpc>
              <a:spcBef>
                <a:spcPts val="494"/>
              </a:spcBef>
              <a:buNone/>
            </a:pPr>
            <a:endParaRPr lang="fr-FR" sz="2200" dirty="0">
              <a:cs typeface="Calibri"/>
            </a:endParaRPr>
          </a:p>
          <a:p>
            <a:pPr marL="402497" marR="450290" algn="just">
              <a:lnSpc>
                <a:spcPts val="1986"/>
              </a:lnSpc>
              <a:spcBef>
                <a:spcPts val="494"/>
              </a:spcBef>
            </a:pPr>
            <a:r>
              <a:rPr sz="2200" spc="-9" dirty="0" err="1"/>
              <a:t>Appliquez</a:t>
            </a:r>
            <a:r>
              <a:rPr sz="2200" spc="-5" dirty="0"/>
              <a:t> </a:t>
            </a:r>
            <a:r>
              <a:rPr sz="2200" spc="-9" dirty="0"/>
              <a:t>les</a:t>
            </a:r>
            <a:r>
              <a:rPr sz="2200" dirty="0"/>
              <a:t> </a:t>
            </a:r>
            <a:r>
              <a:rPr sz="2200" spc="-9" dirty="0"/>
              <a:t>quand l'extension</a:t>
            </a:r>
            <a:r>
              <a:rPr sz="2200" spc="-5" dirty="0"/>
              <a:t> </a:t>
            </a:r>
            <a:r>
              <a:rPr sz="2200" spc="-9" dirty="0"/>
              <a:t>et</a:t>
            </a:r>
            <a:r>
              <a:rPr sz="2200" spc="-5" dirty="0"/>
              <a:t> la</a:t>
            </a:r>
            <a:r>
              <a:rPr sz="2200" dirty="0"/>
              <a:t> </a:t>
            </a:r>
            <a:r>
              <a:rPr sz="2200" spc="-14" dirty="0"/>
              <a:t>réutilisation</a:t>
            </a:r>
            <a:r>
              <a:rPr sz="2200" spc="-5" dirty="0"/>
              <a:t> </a:t>
            </a:r>
            <a:r>
              <a:rPr sz="2200" spc="-9" dirty="0"/>
              <a:t>sont</a:t>
            </a:r>
            <a:r>
              <a:rPr sz="2200" spc="-5" dirty="0"/>
              <a:t> </a:t>
            </a:r>
            <a:r>
              <a:rPr sz="2200" spc="-9" dirty="0"/>
              <a:t>des</a:t>
            </a:r>
            <a:r>
              <a:rPr sz="2200" dirty="0"/>
              <a:t> </a:t>
            </a:r>
            <a:r>
              <a:rPr sz="2200" spc="-18" dirty="0"/>
              <a:t>contraintes </a:t>
            </a:r>
            <a:r>
              <a:rPr sz="2200" spc="-435" dirty="0"/>
              <a:t> </a:t>
            </a:r>
            <a:r>
              <a:rPr sz="2200" spc="-14" dirty="0"/>
              <a:t>importantes,</a:t>
            </a:r>
            <a:r>
              <a:rPr sz="2200" spc="-9" dirty="0"/>
              <a:t> </a:t>
            </a:r>
            <a:r>
              <a:rPr sz="2200" spc="-5" dirty="0"/>
              <a:t>par </a:t>
            </a:r>
            <a:r>
              <a:rPr sz="2200" spc="-18" dirty="0"/>
              <a:t>exemple</a:t>
            </a:r>
            <a:r>
              <a:rPr sz="2200" spc="-14" dirty="0"/>
              <a:t> </a:t>
            </a:r>
            <a:r>
              <a:rPr sz="2200" spc="-18" dirty="0"/>
              <a:t>durant</a:t>
            </a:r>
            <a:r>
              <a:rPr sz="2200" spc="-9" dirty="0"/>
              <a:t> </a:t>
            </a:r>
            <a:r>
              <a:rPr sz="2200" dirty="0"/>
              <a:t>le</a:t>
            </a:r>
            <a:r>
              <a:rPr sz="2200" spc="-14" dirty="0"/>
              <a:t> </a:t>
            </a:r>
            <a:r>
              <a:rPr sz="2200" spc="-9" dirty="0"/>
              <a:t>processus</a:t>
            </a:r>
            <a:r>
              <a:rPr sz="2200" spc="-5" dirty="0"/>
              <a:t> de</a:t>
            </a:r>
            <a:r>
              <a:rPr sz="2200" spc="23" dirty="0"/>
              <a:t> </a:t>
            </a:r>
            <a:r>
              <a:rPr sz="2200" i="1" spc="-18" dirty="0">
                <a:solidFill>
                  <a:schemeClr val="accent2"/>
                </a:solidFill>
                <a:cs typeface="Calibri"/>
              </a:rPr>
              <a:t>refonte</a:t>
            </a:r>
            <a:r>
              <a:rPr sz="2200" i="1" spc="-5" dirty="0">
                <a:solidFill>
                  <a:schemeClr val="accent2"/>
                </a:solidFill>
                <a:cs typeface="Calibri"/>
              </a:rPr>
              <a:t> de</a:t>
            </a:r>
            <a:r>
              <a:rPr sz="2200" i="1" spc="-14" dirty="0">
                <a:solidFill>
                  <a:schemeClr val="accent2"/>
                </a:solidFill>
                <a:cs typeface="Calibri"/>
              </a:rPr>
              <a:t> </a:t>
            </a:r>
            <a:r>
              <a:rPr sz="2200" i="1" spc="-9" dirty="0">
                <a:solidFill>
                  <a:schemeClr val="accent2"/>
                </a:solidFill>
                <a:cs typeface="Calibri"/>
              </a:rPr>
              <a:t>code</a:t>
            </a:r>
          </a:p>
        </p:txBody>
      </p:sp>
      <p:sp>
        <p:nvSpPr>
          <p:cNvPr id="14" name="object 14"/>
          <p:cNvSpPr txBox="1">
            <a:spLocks noGrp="1"/>
          </p:cNvSpPr>
          <p:nvPr>
            <p:ph type="title"/>
          </p:nvPr>
        </p:nvSpPr>
        <p:spPr>
          <a:xfrm>
            <a:off x="0" y="336164"/>
            <a:ext cx="9144000"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Conclusion</a:t>
            </a:r>
          </a:p>
        </p:txBody>
      </p:sp>
      <p:sp>
        <p:nvSpPr>
          <p:cNvPr id="15" name="Espace réservé du pied de page 14"/>
          <p:cNvSpPr>
            <a:spLocks noGrp="1"/>
          </p:cNvSpPr>
          <p:nvPr>
            <p:ph type="ftr" sz="quarter" idx="11"/>
          </p:nvPr>
        </p:nvSpPr>
        <p:spPr>
          <a:xfrm>
            <a:off x="395536" y="6290613"/>
            <a:ext cx="3962400" cy="457200"/>
          </a:xfrm>
        </p:spPr>
        <p:txBody>
          <a:bodyPr/>
          <a:lstStyle/>
          <a:p>
            <a:r>
              <a:rPr lang="fr-FR"/>
              <a:t>Hafidi Imad-ENSAK-Cours  IAO</a:t>
            </a:r>
          </a:p>
        </p:txBody>
      </p:sp>
      <p:sp>
        <p:nvSpPr>
          <p:cNvPr id="2" name="Rectangle: Rounded Corners 1">
            <a:extLst>
              <a:ext uri="{FF2B5EF4-FFF2-40B4-BE49-F238E27FC236}">
                <a16:creationId xmlns:a16="http://schemas.microsoft.com/office/drawing/2014/main" xmlns="" id="{39CDDF57-B124-4C67-B246-246BB737DA5D}"/>
              </a:ext>
            </a:extLst>
          </p:cNvPr>
          <p:cNvSpPr/>
          <p:nvPr/>
        </p:nvSpPr>
        <p:spPr>
          <a:xfrm>
            <a:off x="1475656" y="5133356"/>
            <a:ext cx="6336704" cy="527891"/>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spc="-5" dirty="0">
              <a:solidFill>
                <a:schemeClr val="tx1"/>
              </a:solidFill>
              <a:cs typeface="Calibri"/>
            </a:endParaRPr>
          </a:p>
          <a:p>
            <a:pPr algn="ctr"/>
            <a:r>
              <a:rPr lang="fr-FR" sz="2000" b="1" spc="-5" dirty="0">
                <a:solidFill>
                  <a:schemeClr val="tx1"/>
                </a:solidFill>
                <a:cs typeface="Calibri"/>
              </a:rPr>
              <a:t>Il</a:t>
            </a:r>
            <a:r>
              <a:rPr lang="fr-FR" sz="2000" b="1" spc="-18" dirty="0">
                <a:solidFill>
                  <a:schemeClr val="tx1"/>
                </a:solidFill>
                <a:cs typeface="Calibri"/>
              </a:rPr>
              <a:t> </a:t>
            </a:r>
            <a:r>
              <a:rPr lang="fr-FR" sz="2000" b="1" spc="-14" dirty="0">
                <a:solidFill>
                  <a:schemeClr val="tx1"/>
                </a:solidFill>
                <a:cs typeface="Calibri"/>
              </a:rPr>
              <a:t>faut</a:t>
            </a:r>
            <a:r>
              <a:rPr lang="fr-FR" sz="2000" b="1" spc="-9" dirty="0">
                <a:solidFill>
                  <a:schemeClr val="tx1"/>
                </a:solidFill>
                <a:cs typeface="Calibri"/>
              </a:rPr>
              <a:t> </a:t>
            </a:r>
            <a:r>
              <a:rPr lang="fr-FR" sz="2000" b="1" spc="-14" dirty="0">
                <a:solidFill>
                  <a:schemeClr val="tx1"/>
                </a:solidFill>
                <a:cs typeface="Calibri"/>
              </a:rPr>
              <a:t>trouver </a:t>
            </a:r>
            <a:r>
              <a:rPr lang="fr-FR" sz="2000" b="1" spc="-5" dirty="0">
                <a:solidFill>
                  <a:schemeClr val="tx1"/>
                </a:solidFill>
                <a:cs typeface="Calibri"/>
              </a:rPr>
              <a:t>une</a:t>
            </a:r>
            <a:r>
              <a:rPr lang="fr-FR" sz="2000" b="1" spc="-14" dirty="0">
                <a:solidFill>
                  <a:schemeClr val="tx1"/>
                </a:solidFill>
                <a:cs typeface="Calibri"/>
              </a:rPr>
              <a:t> </a:t>
            </a:r>
            <a:r>
              <a:rPr lang="fr-FR" sz="2000" b="1" spc="-9" dirty="0">
                <a:solidFill>
                  <a:schemeClr val="tx1"/>
                </a:solidFill>
                <a:cs typeface="Calibri"/>
              </a:rPr>
              <a:t>raison</a:t>
            </a:r>
            <a:r>
              <a:rPr lang="fr-FR" sz="2000" b="1" spc="-18" dirty="0">
                <a:solidFill>
                  <a:schemeClr val="tx1"/>
                </a:solidFill>
                <a:cs typeface="Calibri"/>
              </a:rPr>
              <a:t> </a:t>
            </a:r>
            <a:r>
              <a:rPr lang="fr-FR" sz="2000" b="1" dirty="0">
                <a:solidFill>
                  <a:schemeClr val="tx1"/>
                </a:solidFill>
                <a:cs typeface="Calibri"/>
              </a:rPr>
              <a:t>de</a:t>
            </a:r>
            <a:r>
              <a:rPr lang="fr-FR" sz="2000" b="1" spc="-14" dirty="0">
                <a:solidFill>
                  <a:schemeClr val="tx1"/>
                </a:solidFill>
                <a:cs typeface="Calibri"/>
              </a:rPr>
              <a:t> </a:t>
            </a:r>
            <a:r>
              <a:rPr lang="fr-FR" sz="2000" b="1" spc="-5" dirty="0">
                <a:solidFill>
                  <a:schemeClr val="tx1"/>
                </a:solidFill>
                <a:cs typeface="Calibri"/>
              </a:rPr>
              <a:t>ne</a:t>
            </a:r>
            <a:r>
              <a:rPr lang="fr-FR" sz="2000" b="1" spc="-14" dirty="0">
                <a:solidFill>
                  <a:schemeClr val="tx1"/>
                </a:solidFill>
                <a:cs typeface="Calibri"/>
              </a:rPr>
              <a:t> </a:t>
            </a:r>
            <a:r>
              <a:rPr lang="fr-FR" sz="2000" b="1" spc="-5" dirty="0">
                <a:solidFill>
                  <a:schemeClr val="tx1"/>
                </a:solidFill>
                <a:cs typeface="Calibri"/>
              </a:rPr>
              <a:t>pas </a:t>
            </a:r>
            <a:r>
              <a:rPr lang="fr-FR" sz="2000" b="1" spc="-9" dirty="0">
                <a:solidFill>
                  <a:schemeClr val="tx1"/>
                </a:solidFill>
                <a:cs typeface="Calibri"/>
              </a:rPr>
              <a:t>les appliquer</a:t>
            </a:r>
            <a:r>
              <a:rPr lang="fr-FR" sz="2000" b="1" spc="27" dirty="0">
                <a:solidFill>
                  <a:schemeClr val="tx1"/>
                </a:solidFill>
                <a:cs typeface="Calibri"/>
              </a:rPr>
              <a:t> </a:t>
            </a:r>
            <a:r>
              <a:rPr lang="fr-FR" sz="2000" b="1" dirty="0">
                <a:solidFill>
                  <a:schemeClr val="tx1"/>
                </a:solidFill>
                <a:cs typeface="Calibri"/>
              </a:rPr>
              <a:t>!</a:t>
            </a:r>
          </a:p>
          <a:p>
            <a:pPr algn="ctr"/>
            <a:endParaRPr lang="fr-FR" dirty="0"/>
          </a:p>
        </p:txBody>
      </p:sp>
    </p:spTree>
    <p:extLst>
      <p:ext uri="{BB962C8B-B14F-4D97-AF65-F5344CB8AC3E}">
        <p14:creationId xmlns:p14="http://schemas.microsoft.com/office/powerpoint/2010/main" val="170633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re 1"/>
          <p:cNvSpPr>
            <a:spLocks noGrp="1"/>
          </p:cNvSpPr>
          <p:nvPr>
            <p:ph type="title"/>
          </p:nvPr>
        </p:nvSpPr>
        <p:spPr>
          <a:xfrm>
            <a:off x="-16595" y="19050"/>
            <a:ext cx="9144000" cy="1143000"/>
          </a:xfrm>
        </p:spPr>
        <p:txBody>
          <a:bodyPr>
            <a:normAutofit/>
          </a:bodyPr>
          <a:lstStyle/>
          <a:p>
            <a:pPr algn="ctr"/>
            <a:r>
              <a:rPr lang="fr-FR" altLang="fr-FR" sz="3600" b="1" dirty="0">
                <a:solidFill>
                  <a:schemeClr val="accent1"/>
                </a:solidFill>
                <a:ea typeface="ＭＳ Ｐゴシック" charset="-128"/>
              </a:rPr>
              <a:t>Tests</a:t>
            </a:r>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
        <p:nvSpPr>
          <p:cNvPr id="3" name="Espace réservé du contenu 2"/>
          <p:cNvSpPr>
            <a:spLocks noGrp="1"/>
          </p:cNvSpPr>
          <p:nvPr>
            <p:ph sz="quarter" idx="1"/>
          </p:nvPr>
        </p:nvSpPr>
        <p:spPr>
          <a:xfrm>
            <a:off x="669205" y="1381125"/>
            <a:ext cx="7772400" cy="4572000"/>
          </a:xfrm>
        </p:spPr>
        <p:txBody>
          <a:bodyPr>
            <a:normAutofit lnSpcReduction="10000"/>
          </a:bodyPr>
          <a:lstStyle/>
          <a:p>
            <a:pPr>
              <a:defRPr/>
            </a:pPr>
            <a:r>
              <a:rPr lang="fr-FR" sz="2400" dirty="0"/>
              <a:t>Essayer le logiciel sur des données d'exemple pour s'assurer qu'il fonctionne correctement</a:t>
            </a:r>
          </a:p>
          <a:p>
            <a:pPr lvl="1">
              <a:defRPr/>
            </a:pPr>
            <a:r>
              <a:rPr lang="fr-FR" sz="2200" dirty="0"/>
              <a:t>Tests unitaires : faire tester les parties du logiciel par leurs développeurs</a:t>
            </a:r>
          </a:p>
          <a:p>
            <a:pPr lvl="1">
              <a:defRPr/>
            </a:pPr>
            <a:r>
              <a:rPr lang="fr-FR" sz="2200" dirty="0"/>
              <a:t>Tests d'intégration : tester pendant l'intégration</a:t>
            </a:r>
          </a:p>
          <a:p>
            <a:pPr lvl="1">
              <a:defRPr/>
            </a:pPr>
            <a:r>
              <a:rPr lang="fr-FR" sz="2200" dirty="0"/>
              <a:t>Tests de validation : pour acceptation par le client</a:t>
            </a:r>
          </a:p>
          <a:p>
            <a:pPr lvl="1">
              <a:defRPr/>
            </a:pPr>
            <a:r>
              <a:rPr lang="fr-FR" sz="2200" dirty="0"/>
              <a:t>Tests système : tester dans un environnement proche de l'environnement de production</a:t>
            </a:r>
          </a:p>
          <a:p>
            <a:pPr lvl="1">
              <a:defRPr/>
            </a:pPr>
            <a:r>
              <a:rPr lang="fr-FR" sz="2200" dirty="0"/>
              <a:t>Tests Alpha : faire tester par le client sur le site de développement</a:t>
            </a:r>
          </a:p>
          <a:p>
            <a:pPr lvl="1">
              <a:defRPr/>
            </a:pPr>
            <a:r>
              <a:rPr lang="fr-FR" sz="2200" dirty="0"/>
              <a:t>Tests Bêta : faire tester par le client sur le site de production</a:t>
            </a:r>
          </a:p>
          <a:p>
            <a:pPr lvl="1">
              <a:defRPr/>
            </a:pPr>
            <a:r>
              <a:rPr lang="fr-FR" sz="2200" dirty="0"/>
              <a:t>Tests de régression : enregistrer les résultats des tests et les comparer a ceux des anciennes versions pour vérifier si la nouvelle n'en a pas dégrade d'autres</a:t>
            </a:r>
          </a:p>
        </p:txBody>
      </p:sp>
    </p:spTree>
    <p:extLst>
      <p:ext uri="{BB962C8B-B14F-4D97-AF65-F5344CB8AC3E}">
        <p14:creationId xmlns:p14="http://schemas.microsoft.com/office/powerpoint/2010/main" val="1499506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re 1"/>
          <p:cNvSpPr>
            <a:spLocks noGrp="1"/>
          </p:cNvSpPr>
          <p:nvPr>
            <p:ph type="title"/>
          </p:nvPr>
        </p:nvSpPr>
        <p:spPr>
          <a:xfrm>
            <a:off x="0" y="0"/>
            <a:ext cx="9144000" cy="1143000"/>
          </a:xfrm>
        </p:spPr>
        <p:txBody>
          <a:bodyPr>
            <a:normAutofit/>
          </a:bodyPr>
          <a:lstStyle/>
          <a:p>
            <a:pPr algn="ctr"/>
            <a:r>
              <a:rPr lang="fr-FR" altLang="fr-FR" sz="3600" b="1" dirty="0">
                <a:solidFill>
                  <a:schemeClr val="accent1"/>
                </a:solidFill>
                <a:ea typeface="ＭＳ Ｐゴシック" charset="-128"/>
              </a:rPr>
              <a:t>Modèles de procédés</a:t>
            </a:r>
          </a:p>
        </p:txBody>
      </p:sp>
      <p:sp>
        <p:nvSpPr>
          <p:cNvPr id="81922" name="Espace réservé du contenu 2"/>
          <p:cNvSpPr>
            <a:spLocks noGrp="1"/>
          </p:cNvSpPr>
          <p:nvPr>
            <p:ph sz="quarter" idx="1"/>
          </p:nvPr>
        </p:nvSpPr>
        <p:spPr>
          <a:xfrm>
            <a:off x="1619672" y="1813967"/>
            <a:ext cx="7772400" cy="4572000"/>
          </a:xfrm>
        </p:spPr>
        <p:txBody>
          <a:bodyPr/>
          <a:lstStyle/>
          <a:p>
            <a:r>
              <a:rPr lang="fr-FR" altLang="fr-FR" dirty="0">
                <a:ea typeface="ＭＳ Ｐゴシック" charset="-128"/>
              </a:rPr>
              <a:t>Il existe deux types de modèles de procédés : </a:t>
            </a:r>
          </a:p>
          <a:p>
            <a:endParaRPr lang="fr-FR" altLang="fr-FR" dirty="0">
              <a:ea typeface="ＭＳ Ｐゴシック" charset="-128"/>
            </a:endParaRPr>
          </a:p>
          <a:p>
            <a:endParaRPr lang="fr-FR" altLang="fr-FR" dirty="0">
              <a:ea typeface="ＭＳ Ｐゴシック" charset="-128"/>
            </a:endParaRPr>
          </a:p>
          <a:p>
            <a:endParaRPr lang="fr-FR" altLang="fr-FR" dirty="0">
              <a:ea typeface="ＭＳ Ｐゴシック" charset="-128"/>
            </a:endParaRPr>
          </a:p>
        </p:txBody>
      </p:sp>
      <p:sp>
        <p:nvSpPr>
          <p:cNvPr id="6" name="Espace réservé du pied de page 5"/>
          <p:cNvSpPr>
            <a:spLocks noGrp="1"/>
          </p:cNvSpPr>
          <p:nvPr>
            <p:ph type="ftr" sz="quarter" idx="11"/>
          </p:nvPr>
        </p:nvSpPr>
        <p:spPr/>
        <p:txBody>
          <a:bodyPr/>
          <a:lstStyle/>
          <a:p>
            <a:pPr>
              <a:defRPr/>
            </a:pPr>
            <a:r>
              <a:rPr lang="fr-FR"/>
              <a:t>Hafidi Imad-ENSAK-Cours  IAO</a:t>
            </a:r>
          </a:p>
        </p:txBody>
      </p:sp>
      <p:graphicFrame>
        <p:nvGraphicFramePr>
          <p:cNvPr id="7" name="Diagramme 3">
            <a:extLst>
              <a:ext uri="{FF2B5EF4-FFF2-40B4-BE49-F238E27FC236}">
                <a16:creationId xmlns:a16="http://schemas.microsoft.com/office/drawing/2014/main" xmlns="" id="{80C4126D-3C1E-4115-8B2F-F0481437B6CE}"/>
              </a:ext>
            </a:extLst>
          </p:cNvPr>
          <p:cNvGraphicFramePr/>
          <p:nvPr>
            <p:extLst>
              <p:ext uri="{D42A27DB-BD31-4B8C-83A1-F6EECF244321}">
                <p14:modId xmlns:p14="http://schemas.microsoft.com/office/powerpoint/2010/main" val="2027476289"/>
              </p:ext>
            </p:extLst>
          </p:nvPr>
        </p:nvGraphicFramePr>
        <p:xfrm>
          <a:off x="1295636" y="2817912"/>
          <a:ext cx="6876764"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ight Brace 1">
            <a:extLst>
              <a:ext uri="{FF2B5EF4-FFF2-40B4-BE49-F238E27FC236}">
                <a16:creationId xmlns:a16="http://schemas.microsoft.com/office/drawing/2014/main" xmlns="" id="{FBF014AE-96B7-4BF9-8F8F-C645BD5BB832}"/>
              </a:ext>
            </a:extLst>
          </p:cNvPr>
          <p:cNvSpPr/>
          <p:nvPr/>
        </p:nvSpPr>
        <p:spPr>
          <a:xfrm rot="16200000">
            <a:off x="4219972" y="1018295"/>
            <a:ext cx="704056" cy="381642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572500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re 1"/>
          <p:cNvSpPr>
            <a:spLocks noGrp="1"/>
          </p:cNvSpPr>
          <p:nvPr>
            <p:ph type="title"/>
          </p:nvPr>
        </p:nvSpPr>
        <p:spPr>
          <a:xfrm>
            <a:off x="0" y="202911"/>
            <a:ext cx="9144000" cy="1143000"/>
          </a:xfrm>
        </p:spPr>
        <p:txBody>
          <a:bodyPr>
            <a:normAutofit/>
          </a:bodyPr>
          <a:lstStyle/>
          <a:p>
            <a:pPr algn="ctr"/>
            <a:r>
              <a:rPr lang="fr-FR" altLang="fr-FR" sz="3600" b="1" dirty="0">
                <a:solidFill>
                  <a:schemeClr val="accent1"/>
                </a:solidFill>
                <a:ea typeface="ＭＳ Ｐゴシック" charset="-128"/>
              </a:rPr>
              <a:t>Modèles de procédés</a:t>
            </a:r>
          </a:p>
        </p:txBody>
      </p:sp>
      <p:sp>
        <p:nvSpPr>
          <p:cNvPr id="3" name="Espace réservé du pied de page 2"/>
          <p:cNvSpPr>
            <a:spLocks noGrp="1"/>
          </p:cNvSpPr>
          <p:nvPr>
            <p:ph type="ftr" sz="quarter" idx="11"/>
          </p:nvPr>
        </p:nvSpPr>
        <p:spPr/>
        <p:txBody>
          <a:bodyPr/>
          <a:lstStyle/>
          <a:p>
            <a:pPr>
              <a:defRPr/>
            </a:pPr>
            <a:r>
              <a:rPr lang="fr-FR"/>
              <a:t>Hafidi Imad-ENSAK-Cours  IAO</a:t>
            </a:r>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552782875"/>
              </p:ext>
            </p:extLst>
          </p:nvPr>
        </p:nvGraphicFramePr>
        <p:xfrm>
          <a:off x="685800" y="2148897"/>
          <a:ext cx="7772400" cy="3017406"/>
        </p:xfrm>
        <a:graphic>
          <a:graphicData uri="http://schemas.openxmlformats.org/drawingml/2006/table">
            <a:tbl>
              <a:tblPr firstRow="1" bandRow="1">
                <a:tableStyleId>{5C22544A-7EE6-4342-B048-85BDC9FD1C3A}</a:tableStyleId>
              </a:tblPr>
              <a:tblGrid>
                <a:gridCol w="2520280">
                  <a:extLst>
                    <a:ext uri="{9D8B030D-6E8A-4147-A177-3AD203B41FA5}">
                      <a16:colId xmlns:a16="http://schemas.microsoft.com/office/drawing/2014/main" xmlns="" val="20000"/>
                    </a:ext>
                  </a:extLst>
                </a:gridCol>
                <a:gridCol w="5252120">
                  <a:extLst>
                    <a:ext uri="{9D8B030D-6E8A-4147-A177-3AD203B41FA5}">
                      <a16:colId xmlns:a16="http://schemas.microsoft.com/office/drawing/2014/main" xmlns="" val="20001"/>
                    </a:ext>
                  </a:extLst>
                </a:gridCol>
              </a:tblGrid>
              <a:tr h="396073">
                <a:tc>
                  <a:txBody>
                    <a:bodyPr/>
                    <a:lstStyle/>
                    <a:p>
                      <a:endParaRPr lang="fr-FR" sz="2000" dirty="0"/>
                    </a:p>
                  </a:txBody>
                  <a:tcPr marT="45701" marB="45701"/>
                </a:tc>
                <a:tc>
                  <a:txBody>
                    <a:bodyPr/>
                    <a:lstStyle/>
                    <a:p>
                      <a:r>
                        <a:rPr lang="fr-FR" sz="2000" dirty="0"/>
                        <a:t>Caractéristiques</a:t>
                      </a:r>
                    </a:p>
                  </a:txBody>
                  <a:tcPr marT="45701" marB="45701"/>
                </a:tc>
                <a:extLst>
                  <a:ext uri="{0D108BD9-81ED-4DB2-BD59-A6C34878D82A}">
                    <a16:rowId xmlns:a16="http://schemas.microsoft.com/office/drawing/2014/main" xmlns="" val="10000"/>
                  </a:ext>
                </a:extLst>
              </a:tr>
              <a:tr h="1310088">
                <a:tc>
                  <a:txBody>
                    <a:bodyPr/>
                    <a:lstStyle/>
                    <a:p>
                      <a:r>
                        <a:rPr lang="fr-FR" sz="2000" dirty="0"/>
                        <a:t>Méthodes classiques</a:t>
                      </a:r>
                    </a:p>
                  </a:txBody>
                  <a:tcPr marT="45701" marB="45701"/>
                </a:tc>
                <a:tc>
                  <a:txBody>
                    <a:bodyPr/>
                    <a:lstStyle/>
                    <a:p>
                      <a:r>
                        <a:rPr kumimoji="0" lang="fr-FR" sz="2000" kern="1200" baseline="0" dirty="0">
                          <a:solidFill>
                            <a:schemeClr val="dk1"/>
                          </a:solidFill>
                          <a:latin typeface="+mn-lt"/>
                          <a:ea typeface="+mn-ea"/>
                          <a:cs typeface="+mn-cs"/>
                        </a:rPr>
                        <a:t>•Modèles stricts </a:t>
                      </a:r>
                    </a:p>
                    <a:p>
                      <a:r>
                        <a:rPr kumimoji="0" lang="fr-FR" sz="2000" kern="1200" baseline="0" dirty="0">
                          <a:solidFill>
                            <a:schemeClr val="dk1"/>
                          </a:solidFill>
                          <a:latin typeface="+mn-lt"/>
                          <a:ea typeface="+mn-ea"/>
                          <a:cs typeface="+mn-cs"/>
                        </a:rPr>
                        <a:t>•Etapes très clairement définies </a:t>
                      </a:r>
                    </a:p>
                    <a:p>
                      <a:r>
                        <a:rPr kumimoji="0" lang="fr-FR" sz="2000" kern="1200" baseline="0" dirty="0">
                          <a:solidFill>
                            <a:schemeClr val="dk1"/>
                          </a:solidFill>
                          <a:latin typeface="+mn-lt"/>
                          <a:ea typeface="+mn-ea"/>
                          <a:cs typeface="+mn-cs"/>
                        </a:rPr>
                        <a:t>•Documentation très fournie </a:t>
                      </a:r>
                    </a:p>
                    <a:p>
                      <a:r>
                        <a:rPr kumimoji="0" lang="fr-FR" sz="2000" kern="1200" baseline="0" dirty="0">
                          <a:solidFill>
                            <a:schemeClr val="dk1"/>
                          </a:solidFill>
                          <a:latin typeface="+mn-lt"/>
                          <a:ea typeface="+mn-ea"/>
                          <a:cs typeface="+mn-cs"/>
                        </a:rPr>
                        <a:t>•Fonctionne bien avec les gros projets </a:t>
                      </a:r>
                    </a:p>
                  </a:txBody>
                  <a:tcPr marT="45701" marB="45701"/>
                </a:tc>
                <a:extLst>
                  <a:ext uri="{0D108BD9-81ED-4DB2-BD59-A6C34878D82A}">
                    <a16:rowId xmlns:a16="http://schemas.microsoft.com/office/drawing/2014/main" xmlns="" val="10001"/>
                  </a:ext>
                </a:extLst>
              </a:tr>
              <a:tr h="1310088">
                <a:tc>
                  <a:txBody>
                    <a:bodyPr/>
                    <a:lstStyle/>
                    <a:p>
                      <a:r>
                        <a:rPr lang="fr-FR" sz="2000" dirty="0"/>
                        <a:t>Méthodologie</a:t>
                      </a:r>
                      <a:r>
                        <a:rPr lang="fr-FR" sz="2000" baseline="0" dirty="0"/>
                        <a:t> agiles</a:t>
                      </a:r>
                      <a:endParaRPr lang="fr-FR" sz="2000" dirty="0"/>
                    </a:p>
                  </a:txBody>
                  <a:tcPr marT="45701" marB="45701"/>
                </a:tc>
                <a:tc>
                  <a:txBody>
                    <a:bodyPr/>
                    <a:lstStyle/>
                    <a:p>
                      <a:r>
                        <a:rPr kumimoji="0" lang="fr-FR" sz="2000" kern="1200" baseline="0" dirty="0">
                          <a:solidFill>
                            <a:schemeClr val="dk1"/>
                          </a:solidFill>
                          <a:latin typeface="+mn-lt"/>
                          <a:ea typeface="+mn-ea"/>
                          <a:cs typeface="+mn-cs"/>
                        </a:rPr>
                        <a:t>•Modèles incrémentaux et itératifs </a:t>
                      </a:r>
                    </a:p>
                    <a:p>
                      <a:r>
                        <a:rPr kumimoji="0" lang="fr-FR" sz="2000" kern="1200" baseline="0" dirty="0">
                          <a:solidFill>
                            <a:schemeClr val="dk1"/>
                          </a:solidFill>
                          <a:latin typeface="+mn-lt"/>
                          <a:ea typeface="+mn-ea"/>
                          <a:cs typeface="+mn-cs"/>
                        </a:rPr>
                        <a:t>•Petites et fréquentes livraisons </a:t>
                      </a:r>
                    </a:p>
                    <a:p>
                      <a:r>
                        <a:rPr kumimoji="0" lang="fr-FR" sz="2000" kern="1200" baseline="0" dirty="0">
                          <a:solidFill>
                            <a:schemeClr val="dk1"/>
                          </a:solidFill>
                          <a:latin typeface="+mn-lt"/>
                          <a:ea typeface="+mn-ea"/>
                          <a:cs typeface="+mn-cs"/>
                        </a:rPr>
                        <a:t>•Accent sur le code et moins sur la documentation </a:t>
                      </a:r>
                    </a:p>
                    <a:p>
                      <a:r>
                        <a:rPr kumimoji="0" lang="fr-FR" sz="2000" kern="1200" baseline="0" dirty="0">
                          <a:solidFill>
                            <a:schemeClr val="dk1"/>
                          </a:solidFill>
                          <a:latin typeface="+mn-lt"/>
                          <a:ea typeface="+mn-ea"/>
                          <a:cs typeface="+mn-cs"/>
                        </a:rPr>
                        <a:t>•Convient aux projets de petite et moyenne taille </a:t>
                      </a:r>
                    </a:p>
                  </a:txBody>
                  <a:tcPr marT="45701" marB="45701"/>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290324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re 1"/>
          <p:cNvSpPr>
            <a:spLocks noGrp="1"/>
          </p:cNvSpPr>
          <p:nvPr>
            <p:ph type="title"/>
          </p:nvPr>
        </p:nvSpPr>
        <p:spPr>
          <a:xfrm>
            <a:off x="0" y="0"/>
            <a:ext cx="9144000" cy="1143000"/>
          </a:xfrm>
        </p:spPr>
        <p:txBody>
          <a:bodyPr>
            <a:normAutofit/>
          </a:bodyPr>
          <a:lstStyle/>
          <a:p>
            <a:pPr algn="ctr"/>
            <a:r>
              <a:rPr lang="fr-FR" altLang="fr-FR" sz="3600" b="1" dirty="0">
                <a:solidFill>
                  <a:schemeClr val="accent1"/>
                </a:solidFill>
                <a:ea typeface="ＭＳ Ｐゴシック" charset="-128"/>
              </a:rPr>
              <a:t>Choix d’un modèle</a:t>
            </a:r>
          </a:p>
        </p:txBody>
      </p:sp>
      <p:sp>
        <p:nvSpPr>
          <p:cNvPr id="3" name="Espace réservé du pied de page 2"/>
          <p:cNvSpPr>
            <a:spLocks noGrp="1"/>
          </p:cNvSpPr>
          <p:nvPr>
            <p:ph type="ftr" sz="quarter" idx="11"/>
          </p:nvPr>
        </p:nvSpPr>
        <p:spPr/>
        <p:txBody>
          <a:bodyPr/>
          <a:lstStyle/>
          <a:p>
            <a:pPr>
              <a:defRPr/>
            </a:pPr>
            <a:r>
              <a:rPr lang="fr-FR"/>
              <a:t>Hafidi Imad-ENSAK-Cours  IAO</a:t>
            </a:r>
          </a:p>
        </p:txBody>
      </p:sp>
      <p:sp>
        <p:nvSpPr>
          <p:cNvPr id="84996" name="Espace réservé du contenu 4"/>
          <p:cNvSpPr>
            <a:spLocks noGrp="1"/>
          </p:cNvSpPr>
          <p:nvPr>
            <p:ph sz="quarter" idx="1"/>
          </p:nvPr>
        </p:nvSpPr>
        <p:spPr>
          <a:xfrm>
            <a:off x="914400" y="1828800"/>
            <a:ext cx="7772400" cy="4572000"/>
          </a:xfrm>
        </p:spPr>
        <p:txBody>
          <a:bodyPr/>
          <a:lstStyle/>
          <a:p>
            <a:r>
              <a:rPr lang="fr-FR" altLang="fr-FR" dirty="0">
                <a:ea typeface="ＭＳ Ｐゴシック" charset="-128"/>
              </a:rPr>
              <a:t>Aucun modèle n’est meilleur que l’autre </a:t>
            </a:r>
          </a:p>
          <a:p>
            <a:r>
              <a:rPr lang="fr-FR" altLang="fr-FR" dirty="0">
                <a:ea typeface="ＭＳ Ｐゴシック" charset="-128"/>
              </a:rPr>
              <a:t>Le choix se fait selon certains critères tels que: </a:t>
            </a:r>
          </a:p>
          <a:p>
            <a:endParaRPr lang="fr-FR" altLang="fr-FR" dirty="0">
              <a:ea typeface="ＭＳ Ｐゴシック" charset="-128"/>
            </a:endParaRPr>
          </a:p>
          <a:p>
            <a:endParaRPr lang="fr-FR" altLang="fr-FR" dirty="0">
              <a:ea typeface="ＭＳ Ｐゴシック" charset="-128"/>
            </a:endParaRPr>
          </a:p>
          <a:p>
            <a:endParaRPr lang="fr-FR" altLang="fr-FR" dirty="0">
              <a:ea typeface="ＭＳ Ｐゴシック" charset="-128"/>
            </a:endParaRPr>
          </a:p>
        </p:txBody>
      </p:sp>
      <p:sp>
        <p:nvSpPr>
          <p:cNvPr id="5" name="Espace réservé du contenu 4">
            <a:extLst>
              <a:ext uri="{FF2B5EF4-FFF2-40B4-BE49-F238E27FC236}">
                <a16:creationId xmlns:a16="http://schemas.microsoft.com/office/drawing/2014/main" xmlns="" id="{BFA67285-DF57-4AFE-8F65-67AE21C150F2}"/>
              </a:ext>
            </a:extLst>
          </p:cNvPr>
          <p:cNvSpPr txBox="1">
            <a:spLocks/>
          </p:cNvSpPr>
          <p:nvPr/>
        </p:nvSpPr>
        <p:spPr>
          <a:xfrm>
            <a:off x="1547664" y="2924944"/>
            <a:ext cx="77724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Arial" panose="020B0604020202020204" pitchFamily="34" charset="0"/>
              <a:buChar char="•"/>
            </a:pPr>
            <a:r>
              <a:rPr lang="fr-FR" altLang="fr-FR" dirty="0">
                <a:ea typeface="ＭＳ Ｐゴシック" charset="-128"/>
              </a:rPr>
              <a:t>la nature du projet</a:t>
            </a:r>
          </a:p>
          <a:p>
            <a:pPr>
              <a:buFont typeface="Arial" panose="020B0604020202020204" pitchFamily="34" charset="0"/>
              <a:buChar char="•"/>
            </a:pPr>
            <a:r>
              <a:rPr lang="fr-FR" altLang="fr-FR" dirty="0">
                <a:ea typeface="ＭＳ Ｐゴシック" charset="-128"/>
              </a:rPr>
              <a:t>sa taille </a:t>
            </a:r>
          </a:p>
          <a:p>
            <a:pPr>
              <a:buFont typeface="Arial" panose="020B0604020202020204" pitchFamily="34" charset="0"/>
              <a:buChar char="•"/>
            </a:pPr>
            <a:r>
              <a:rPr lang="fr-FR" altLang="fr-FR" dirty="0">
                <a:ea typeface="ＭＳ Ｐゴシック" charset="-128"/>
              </a:rPr>
              <a:t>la nature du client </a:t>
            </a:r>
          </a:p>
          <a:p>
            <a:pPr>
              <a:buFont typeface="Arial" panose="020B0604020202020204" pitchFamily="34" charset="0"/>
              <a:buChar char="•"/>
            </a:pPr>
            <a:r>
              <a:rPr lang="fr-FR" altLang="fr-FR" dirty="0">
                <a:ea typeface="ＭＳ Ｐゴシック" charset="-128"/>
              </a:rPr>
              <a:t>les compétences de l’équipe </a:t>
            </a:r>
          </a:p>
          <a:p>
            <a:endParaRPr lang="fr-FR" altLang="fr-FR" dirty="0">
              <a:ea typeface="ＭＳ Ｐゴシック" charset="-128"/>
            </a:endParaRPr>
          </a:p>
          <a:p>
            <a:endParaRPr lang="fr-FR" altLang="fr-FR" dirty="0">
              <a:ea typeface="ＭＳ Ｐゴシック" charset="-128"/>
            </a:endParaRPr>
          </a:p>
          <a:p>
            <a:endParaRPr lang="fr-FR" altLang="fr-FR" dirty="0">
              <a:ea typeface="ＭＳ Ｐゴシック" charset="-128"/>
            </a:endParaRPr>
          </a:p>
        </p:txBody>
      </p:sp>
    </p:spTree>
    <p:extLst>
      <p:ext uri="{BB962C8B-B14F-4D97-AF65-F5344CB8AC3E}">
        <p14:creationId xmlns:p14="http://schemas.microsoft.com/office/powerpoint/2010/main" val="1924327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re 1"/>
          <p:cNvSpPr>
            <a:spLocks noGrp="1"/>
          </p:cNvSpPr>
          <p:nvPr>
            <p:ph type="title"/>
          </p:nvPr>
        </p:nvSpPr>
        <p:spPr>
          <a:xfrm>
            <a:off x="0" y="0"/>
            <a:ext cx="9144000" cy="1143000"/>
          </a:xfrm>
        </p:spPr>
        <p:txBody>
          <a:bodyPr>
            <a:normAutofit/>
          </a:bodyPr>
          <a:lstStyle/>
          <a:p>
            <a:pPr algn="ctr"/>
            <a:r>
              <a:rPr lang="fr-FR" altLang="fr-FR" sz="3600" b="1" dirty="0">
                <a:solidFill>
                  <a:schemeClr val="accent1"/>
                </a:solidFill>
                <a:ea typeface="ＭＳ Ｐゴシック" charset="-128"/>
              </a:rPr>
              <a:t>Conception &amp; Codage</a:t>
            </a:r>
          </a:p>
        </p:txBody>
      </p:sp>
      <p:sp>
        <p:nvSpPr>
          <p:cNvPr id="3" name="Espace réservé du pied de page 2"/>
          <p:cNvSpPr>
            <a:spLocks noGrp="1"/>
          </p:cNvSpPr>
          <p:nvPr>
            <p:ph type="ftr" sz="quarter" idx="11"/>
          </p:nvPr>
        </p:nvSpPr>
        <p:spPr/>
        <p:txBody>
          <a:bodyPr/>
          <a:lstStyle/>
          <a:p>
            <a:pPr>
              <a:defRPr/>
            </a:pPr>
            <a:r>
              <a:rPr lang="fr-FR"/>
              <a:t>Hafidi Imad-ENSAK-Cours  IAO</a:t>
            </a:r>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1124795647"/>
              </p:ext>
            </p:extLst>
          </p:nvPr>
        </p:nvGraphicFramePr>
        <p:xfrm>
          <a:off x="683568" y="1700808"/>
          <a:ext cx="7920930" cy="4236606"/>
        </p:xfrm>
        <a:graphic>
          <a:graphicData uri="http://schemas.openxmlformats.org/drawingml/2006/table">
            <a:tbl>
              <a:tblPr firstRow="1" bandRow="1">
                <a:tableStyleId>{5C22544A-7EE6-4342-B048-85BDC9FD1C3A}</a:tableStyleId>
              </a:tblPr>
              <a:tblGrid>
                <a:gridCol w="1512218">
                  <a:extLst>
                    <a:ext uri="{9D8B030D-6E8A-4147-A177-3AD203B41FA5}">
                      <a16:colId xmlns:a16="http://schemas.microsoft.com/office/drawing/2014/main" xmlns="" val="20000"/>
                    </a:ext>
                  </a:extLst>
                </a:gridCol>
                <a:gridCol w="2953176">
                  <a:extLst>
                    <a:ext uri="{9D8B030D-6E8A-4147-A177-3AD203B41FA5}">
                      <a16:colId xmlns:a16="http://schemas.microsoft.com/office/drawing/2014/main" xmlns="" val="20001"/>
                    </a:ext>
                  </a:extLst>
                </a:gridCol>
                <a:gridCol w="3455536">
                  <a:extLst>
                    <a:ext uri="{9D8B030D-6E8A-4147-A177-3AD203B41FA5}">
                      <a16:colId xmlns:a16="http://schemas.microsoft.com/office/drawing/2014/main" xmlns="" val="20002"/>
                    </a:ext>
                  </a:extLst>
                </a:gridCol>
              </a:tblGrid>
              <a:tr h="396073">
                <a:tc>
                  <a:txBody>
                    <a:bodyPr/>
                    <a:lstStyle/>
                    <a:p>
                      <a:endParaRPr lang="fr-FR" sz="2000" dirty="0"/>
                    </a:p>
                  </a:txBody>
                  <a:tcPr marT="45701" marB="45701"/>
                </a:tc>
                <a:tc>
                  <a:txBody>
                    <a:bodyPr/>
                    <a:lstStyle/>
                    <a:p>
                      <a:r>
                        <a:rPr lang="fr-FR" sz="2000" dirty="0"/>
                        <a:t>Conception</a:t>
                      </a:r>
                    </a:p>
                  </a:txBody>
                  <a:tcPr marT="45701" marB="45701"/>
                </a:tc>
                <a:tc>
                  <a:txBody>
                    <a:bodyPr/>
                    <a:lstStyle/>
                    <a:p>
                      <a:r>
                        <a:rPr lang="fr-FR" sz="2000" dirty="0"/>
                        <a:t>Codage</a:t>
                      </a:r>
                    </a:p>
                  </a:txBody>
                  <a:tcPr marT="45701" marB="45701"/>
                </a:tc>
                <a:extLst>
                  <a:ext uri="{0D108BD9-81ED-4DB2-BD59-A6C34878D82A}">
                    <a16:rowId xmlns:a16="http://schemas.microsoft.com/office/drawing/2014/main" xmlns="" val="10000"/>
                  </a:ext>
                </a:extLst>
              </a:tr>
              <a:tr h="1310088">
                <a:tc>
                  <a:txBody>
                    <a:bodyPr/>
                    <a:lstStyle/>
                    <a:p>
                      <a:r>
                        <a:rPr lang="fr-FR" sz="2000" dirty="0"/>
                        <a:t>Méthodes classiques</a:t>
                      </a:r>
                    </a:p>
                  </a:txBody>
                  <a:tcPr marT="45701" marB="45701"/>
                </a:tc>
                <a:tc>
                  <a:txBody>
                    <a:bodyPr/>
                    <a:lstStyle/>
                    <a:p>
                      <a:r>
                        <a:rPr kumimoji="0" lang="fr-FR" sz="2000" kern="1200" baseline="0" dirty="0">
                          <a:solidFill>
                            <a:schemeClr val="dk1"/>
                          </a:solidFill>
                          <a:latin typeface="+mn-lt"/>
                          <a:ea typeface="+mn-ea"/>
                          <a:cs typeface="+mn-cs"/>
                        </a:rPr>
                        <a:t>•Etape très clairement définie</a:t>
                      </a:r>
                    </a:p>
                    <a:p>
                      <a:r>
                        <a:rPr kumimoji="0" lang="fr-FR" sz="2000" kern="1200" baseline="0" dirty="0">
                          <a:solidFill>
                            <a:schemeClr val="dk1"/>
                          </a:solidFill>
                          <a:latin typeface="+mn-lt"/>
                          <a:ea typeface="+mn-ea"/>
                          <a:cs typeface="+mn-cs"/>
                        </a:rPr>
                        <a:t>•Documentation détaillé </a:t>
                      </a:r>
                    </a:p>
                    <a:p>
                      <a:r>
                        <a:rPr kumimoji="0" lang="fr-FR" sz="2000" kern="1200" baseline="0" dirty="0">
                          <a:solidFill>
                            <a:schemeClr val="dk1"/>
                          </a:solidFill>
                          <a:latin typeface="+mn-lt"/>
                          <a:ea typeface="+mn-ea"/>
                          <a:cs typeface="+mn-cs"/>
                        </a:rPr>
                        <a:t>•Etape cruciale </a:t>
                      </a:r>
                    </a:p>
                  </a:txBody>
                  <a:tcPr marT="45701" marB="45701"/>
                </a:tc>
                <a:tc>
                  <a:txBody>
                    <a:bodyPr/>
                    <a:lstStyle/>
                    <a:p>
                      <a:r>
                        <a:rPr kumimoji="0" lang="fr-FR" sz="2000" kern="1200" baseline="0" dirty="0">
                          <a:solidFill>
                            <a:schemeClr val="dk1"/>
                          </a:solidFill>
                          <a:latin typeface="+mn-lt"/>
                          <a:ea typeface="+mn-ea"/>
                          <a:cs typeface="+mn-cs"/>
                        </a:rPr>
                        <a:t>•Etape très clairement définie</a:t>
                      </a:r>
                    </a:p>
                    <a:p>
                      <a:r>
                        <a:rPr kumimoji="0" lang="fr-FR" sz="2000" kern="1200" baseline="0" dirty="0">
                          <a:solidFill>
                            <a:schemeClr val="dk1"/>
                          </a:solidFill>
                          <a:latin typeface="+mn-lt"/>
                          <a:ea typeface="+mn-ea"/>
                          <a:cs typeface="+mn-cs"/>
                        </a:rPr>
                        <a:t>• Implémente la conception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000" kern="1200" baseline="0" dirty="0">
                          <a:solidFill>
                            <a:schemeClr val="dk1"/>
                          </a:solidFill>
                          <a:latin typeface="+mn-lt"/>
                          <a:ea typeface="+mn-ea"/>
                          <a:cs typeface="+mn-cs"/>
                        </a:rPr>
                        <a:t>• Respecte les cas d’utilisation</a:t>
                      </a:r>
                    </a:p>
                    <a:p>
                      <a:r>
                        <a:rPr kumimoji="0" lang="fr-FR" sz="2000" kern="1200" baseline="0" dirty="0">
                          <a:solidFill>
                            <a:schemeClr val="dk1"/>
                          </a:solidFill>
                          <a:latin typeface="+mn-lt"/>
                          <a:ea typeface="+mn-ea"/>
                          <a:cs typeface="+mn-cs"/>
                        </a:rPr>
                        <a:t>• Stable : modification minime (Bug ou évolution)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000" kern="1200" baseline="0" dirty="0">
                          <a:solidFill>
                            <a:schemeClr val="dk1"/>
                          </a:solidFill>
                          <a:latin typeface="+mn-lt"/>
                          <a:ea typeface="+mn-ea"/>
                          <a:cs typeface="+mn-cs"/>
                        </a:rPr>
                        <a:t>•Qualité stable</a:t>
                      </a:r>
                    </a:p>
                  </a:txBody>
                  <a:tcPr marT="45701" marB="45701"/>
                </a:tc>
                <a:extLst>
                  <a:ext uri="{0D108BD9-81ED-4DB2-BD59-A6C34878D82A}">
                    <a16:rowId xmlns:a16="http://schemas.microsoft.com/office/drawing/2014/main" xmlns="" val="10001"/>
                  </a:ext>
                </a:extLst>
              </a:tr>
              <a:tr h="1310088">
                <a:tc>
                  <a:txBody>
                    <a:bodyPr/>
                    <a:lstStyle/>
                    <a:p>
                      <a:r>
                        <a:rPr lang="fr-FR" sz="2000" dirty="0"/>
                        <a:t>Méthodologie</a:t>
                      </a:r>
                      <a:r>
                        <a:rPr lang="fr-FR" sz="2000" baseline="0" dirty="0"/>
                        <a:t> agiles</a:t>
                      </a:r>
                      <a:endParaRPr lang="fr-FR" sz="2000" dirty="0"/>
                    </a:p>
                  </a:txBody>
                  <a:tcPr marT="45701" marB="45701"/>
                </a:tc>
                <a:tc>
                  <a:txBody>
                    <a:bodyPr/>
                    <a:lstStyle/>
                    <a:p>
                      <a:r>
                        <a:rPr kumimoji="0" lang="fr-FR" sz="2000" kern="1200" baseline="0" dirty="0">
                          <a:solidFill>
                            <a:schemeClr val="dk1"/>
                          </a:solidFill>
                          <a:latin typeface="+mn-lt"/>
                          <a:ea typeface="+mn-ea"/>
                          <a:cs typeface="+mn-cs"/>
                        </a:rPr>
                        <a:t>•Etape incrémentale et itératif </a:t>
                      </a:r>
                    </a:p>
                    <a:p>
                      <a:r>
                        <a:rPr kumimoji="0" lang="fr-FR" sz="2000" kern="1200" baseline="0" dirty="0">
                          <a:solidFill>
                            <a:schemeClr val="dk1"/>
                          </a:solidFill>
                          <a:latin typeface="+mn-lt"/>
                          <a:ea typeface="+mn-ea"/>
                          <a:cs typeface="+mn-cs"/>
                        </a:rPr>
                        <a:t>•Evolue en fonction du projet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000" kern="1200" baseline="0" dirty="0">
                          <a:solidFill>
                            <a:schemeClr val="dk1"/>
                          </a:solidFill>
                          <a:latin typeface="+mn-lt"/>
                          <a:ea typeface="+mn-ea"/>
                          <a:cs typeface="+mn-cs"/>
                        </a:rPr>
                        <a:t>•Documentation faible </a:t>
                      </a:r>
                    </a:p>
                  </a:txBody>
                  <a:tcPr marT="45701" marB="4570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2000" kern="1200" baseline="0" dirty="0">
                          <a:solidFill>
                            <a:schemeClr val="dk1"/>
                          </a:solidFill>
                          <a:latin typeface="+mn-lt"/>
                          <a:ea typeface="+mn-ea"/>
                          <a:cs typeface="+mn-cs"/>
                        </a:rPr>
                        <a:t>•Cœur de la méthode</a:t>
                      </a:r>
                    </a:p>
                    <a:p>
                      <a:r>
                        <a:rPr kumimoji="0" lang="fr-FR" sz="2000" kern="1200" baseline="0" dirty="0">
                          <a:solidFill>
                            <a:schemeClr val="dk1"/>
                          </a:solidFill>
                          <a:latin typeface="+mn-lt"/>
                          <a:ea typeface="+mn-ea"/>
                          <a:cs typeface="+mn-cs"/>
                        </a:rPr>
                        <a:t>•Etape incrémentale et itératif </a:t>
                      </a:r>
                    </a:p>
                    <a:p>
                      <a:r>
                        <a:rPr kumimoji="0" lang="fr-FR" sz="2000" kern="1200" baseline="0" dirty="0">
                          <a:solidFill>
                            <a:schemeClr val="dk1"/>
                          </a:solidFill>
                          <a:latin typeface="+mn-lt"/>
                          <a:ea typeface="+mn-ea"/>
                          <a:cs typeface="+mn-cs"/>
                        </a:rPr>
                        <a:t>•Evolutif : modification des besoins</a:t>
                      </a:r>
                    </a:p>
                    <a:p>
                      <a:r>
                        <a:rPr kumimoji="0" lang="fr-FR" sz="2000" kern="1200" baseline="0" dirty="0">
                          <a:solidFill>
                            <a:schemeClr val="dk1"/>
                          </a:solidFill>
                          <a:latin typeface="+mn-lt"/>
                          <a:ea typeface="+mn-ea"/>
                          <a:cs typeface="+mn-cs"/>
                        </a:rPr>
                        <a:t>•Qualité s’améliore en avançant dans le projet </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fr-FR" sz="2000" kern="1200" baseline="0" dirty="0">
                        <a:solidFill>
                          <a:schemeClr val="dk1"/>
                        </a:solidFill>
                        <a:latin typeface="+mn-lt"/>
                        <a:ea typeface="+mn-ea"/>
                        <a:cs typeface="+mn-cs"/>
                      </a:endParaRPr>
                    </a:p>
                  </a:txBody>
                  <a:tcPr marT="45701" marB="45701"/>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39868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Agilité</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4" name="Espace réservé du contenu 3"/>
          <p:cNvSpPr>
            <a:spLocks noGrp="1"/>
          </p:cNvSpPr>
          <p:nvPr>
            <p:ph sz="quarter" idx="1"/>
          </p:nvPr>
        </p:nvSpPr>
        <p:spPr>
          <a:xfrm>
            <a:off x="685800" y="1343025"/>
            <a:ext cx="7772400" cy="4572000"/>
          </a:xfrm>
        </p:spPr>
        <p:txBody>
          <a:bodyPr/>
          <a:lstStyle/>
          <a:p>
            <a:pPr algn="just"/>
            <a:r>
              <a:rPr lang="fr-FR" dirty="0"/>
              <a:t>Conception détaillé et codage en même temps </a:t>
            </a:r>
          </a:p>
          <a:p>
            <a:pPr algn="just"/>
            <a:r>
              <a:rPr lang="fr-FR" dirty="0"/>
              <a:t>Le développeur propose une conception détaille lors du sprint</a:t>
            </a:r>
          </a:p>
          <a:p>
            <a:pPr algn="just"/>
            <a:r>
              <a:rPr lang="fr-FR" dirty="0"/>
              <a:t>La conception doit rester évolutif : besoins tardifs, besoins changeant</a:t>
            </a:r>
          </a:p>
          <a:p>
            <a:pPr algn="just"/>
            <a:r>
              <a:rPr lang="fr-FR" dirty="0"/>
              <a:t>Une architecture clean permis une pérennité du projet</a:t>
            </a:r>
          </a:p>
          <a:p>
            <a:pPr algn="just"/>
            <a:r>
              <a:rPr lang="fr-FR" dirty="0"/>
              <a:t>Le développeur doit avoir une maturité au niveau de la conception</a:t>
            </a:r>
          </a:p>
          <a:p>
            <a:pPr algn="just"/>
            <a:r>
              <a:rPr lang="fr-FR" dirty="0"/>
              <a:t>Le code doit être lisible et compréhensible : Partage du code avec tous le monde</a:t>
            </a:r>
          </a:p>
          <a:p>
            <a:endParaRPr lang="fr-FR" dirty="0"/>
          </a:p>
        </p:txBody>
      </p:sp>
    </p:spTree>
    <p:extLst>
      <p:ext uri="{BB962C8B-B14F-4D97-AF65-F5344CB8AC3E}">
        <p14:creationId xmlns:p14="http://schemas.microsoft.com/office/powerpoint/2010/main" val="198815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Pourquoi une bonne conception ? </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4" name="Espace réservé du contenu 3"/>
          <p:cNvSpPr>
            <a:spLocks noGrp="1"/>
          </p:cNvSpPr>
          <p:nvPr>
            <p:ph sz="quarter" idx="1"/>
          </p:nvPr>
        </p:nvSpPr>
        <p:spPr>
          <a:xfrm>
            <a:off x="685800" y="1599654"/>
            <a:ext cx="7772400" cy="4572000"/>
          </a:xfrm>
        </p:spPr>
        <p:txBody>
          <a:bodyPr/>
          <a:lstStyle/>
          <a:p>
            <a:r>
              <a:rPr lang="fr-FR" dirty="0"/>
              <a:t>Anticiper les évolutions futures sans faire de sur conception </a:t>
            </a:r>
          </a:p>
          <a:p>
            <a:r>
              <a:rPr lang="fr-FR" dirty="0"/>
              <a:t>Limiter le périmètre des modifications  </a:t>
            </a:r>
          </a:p>
          <a:p>
            <a:r>
              <a:rPr lang="fr-FR" dirty="0"/>
              <a:t>Meilleure lisibilité </a:t>
            </a:r>
          </a:p>
          <a:p>
            <a:endParaRPr lang="fr-FR" dirty="0"/>
          </a:p>
        </p:txBody>
      </p:sp>
    </p:spTree>
    <p:extLst>
      <p:ext uri="{BB962C8B-B14F-4D97-AF65-F5344CB8AC3E}">
        <p14:creationId xmlns:p14="http://schemas.microsoft.com/office/powerpoint/2010/main" val="575286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pied de page 4"/>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fr-FR">
                <a:cs typeface="Arial" charset="0"/>
              </a:rPr>
              <a:t>Hafidi Imad-ENSAK-Cours  IAO</a:t>
            </a:r>
          </a:p>
        </p:txBody>
      </p:sp>
      <p:sp>
        <p:nvSpPr>
          <p:cNvPr id="24580" name="Rectangle 2"/>
          <p:cNvSpPr>
            <a:spLocks noGrp="1" noChangeArrowheads="1"/>
          </p:cNvSpPr>
          <p:nvPr>
            <p:ph type="ctrTitle"/>
          </p:nvPr>
        </p:nvSpPr>
        <p:spPr>
          <a:xfrm>
            <a:off x="457200" y="1506538"/>
            <a:ext cx="8229600" cy="1470025"/>
          </a:xfrm>
        </p:spPr>
        <p:txBody>
          <a:bodyPr/>
          <a:lstStyle/>
          <a:p>
            <a:pPr eaLnBrk="1" hangingPunct="1"/>
            <a:r>
              <a:rPr lang="fr-FR" b="1" dirty="0"/>
              <a:t>INTRODUCTION</a:t>
            </a:r>
          </a:p>
        </p:txBody>
      </p:sp>
      <p:pic>
        <p:nvPicPr>
          <p:cNvPr id="6" name="Picture 5">
            <a:extLst>
              <a:ext uri="{FF2B5EF4-FFF2-40B4-BE49-F238E27FC236}">
                <a16:creationId xmlns:a16="http://schemas.microsoft.com/office/drawing/2014/main" xmlns="" id="{FD2DC60B-4C5B-4B7D-B1F4-FDF8F42E0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50999"/>
            <a:ext cx="1444877" cy="963251"/>
          </a:xfrm>
          <a:prstGeom prst="rect">
            <a:avLst/>
          </a:prstGeom>
        </p:spPr>
      </p:pic>
      <p:pic>
        <p:nvPicPr>
          <p:cNvPr id="7" name="Picture 6">
            <a:extLst>
              <a:ext uri="{FF2B5EF4-FFF2-40B4-BE49-F238E27FC236}">
                <a16:creationId xmlns:a16="http://schemas.microsoft.com/office/drawing/2014/main" xmlns="" id="{9ABBF5E1-347E-437C-B461-713F01AADB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3383" y="172182"/>
            <a:ext cx="951731" cy="1101661"/>
          </a:xfrm>
          <a:prstGeom prst="rect">
            <a:avLst/>
          </a:prstGeom>
        </p:spPr>
      </p:pic>
    </p:spTree>
    <p:extLst>
      <p:ext uri="{BB962C8B-B14F-4D97-AF65-F5344CB8AC3E}">
        <p14:creationId xmlns:p14="http://schemas.microsoft.com/office/powerpoint/2010/main" val="158461579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295400"/>
          </a:xfrm>
        </p:spPr>
        <p:txBody>
          <a:bodyPr>
            <a:normAutofit fontScale="90000"/>
          </a:bodyPr>
          <a:lstStyle/>
          <a:p>
            <a:pPr algn="ctr"/>
            <a:r>
              <a:rPr lang="fr-FR" b="1" dirty="0">
                <a:solidFill>
                  <a:schemeClr val="accent1"/>
                </a:solidFill>
              </a:rPr>
              <a:t/>
            </a:r>
            <a:br>
              <a:rPr lang="fr-FR" b="1" dirty="0">
                <a:solidFill>
                  <a:schemeClr val="accent1"/>
                </a:solidFill>
              </a:rPr>
            </a:br>
            <a:r>
              <a:rPr lang="fr-FR" b="1" dirty="0">
                <a:solidFill>
                  <a:schemeClr val="accent1"/>
                </a:solidFill>
              </a:rPr>
              <a:t/>
            </a:r>
            <a:br>
              <a:rPr lang="fr-FR" b="1" dirty="0">
                <a:solidFill>
                  <a:schemeClr val="accent1"/>
                </a:solidFill>
              </a:rPr>
            </a:br>
            <a:r>
              <a:rPr lang="fr-FR" b="1" dirty="0">
                <a:solidFill>
                  <a:schemeClr val="accent1"/>
                </a:solidFill>
              </a:rPr>
              <a:t/>
            </a:r>
            <a:br>
              <a:rPr lang="fr-FR" b="1" dirty="0">
                <a:solidFill>
                  <a:schemeClr val="accent1"/>
                </a:solidFill>
              </a:rPr>
            </a:br>
            <a:r>
              <a:rPr lang="fr-FR" b="1" dirty="0">
                <a:solidFill>
                  <a:schemeClr val="accent1"/>
                </a:solidFill>
              </a:rPr>
              <a:t/>
            </a:r>
            <a:br>
              <a:rPr lang="fr-FR" b="1" dirty="0">
                <a:solidFill>
                  <a:schemeClr val="accent1"/>
                </a:solidFill>
              </a:rPr>
            </a:br>
            <a:r>
              <a:rPr lang="fr-FR" b="1" dirty="0">
                <a:solidFill>
                  <a:schemeClr val="accent1"/>
                </a:solidFill>
              </a:rPr>
              <a:t>Objectifs cours : Ingénierie avancée objet</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4" name="Espace réservé du contenu 3"/>
          <p:cNvSpPr>
            <a:spLocks noGrp="1"/>
          </p:cNvSpPr>
          <p:nvPr>
            <p:ph sz="quarter" idx="1"/>
          </p:nvPr>
        </p:nvSpPr>
        <p:spPr>
          <a:xfrm>
            <a:off x="914400" y="1798538"/>
            <a:ext cx="7772400" cy="4572000"/>
          </a:xfrm>
        </p:spPr>
        <p:txBody>
          <a:bodyPr/>
          <a:lstStyle/>
          <a:p>
            <a:r>
              <a:rPr lang="fr-FR" dirty="0"/>
              <a:t>Clean code </a:t>
            </a:r>
          </a:p>
          <a:p>
            <a:r>
              <a:rPr lang="fr-FR" dirty="0"/>
              <a:t>Maitriser la conception orienté objet</a:t>
            </a:r>
          </a:p>
          <a:p>
            <a:pPr lvl="1"/>
            <a:r>
              <a:rPr lang="fr-FR" dirty="0"/>
              <a:t>Principe SOLID</a:t>
            </a:r>
          </a:p>
          <a:p>
            <a:pPr lvl="1"/>
            <a:r>
              <a:rPr lang="fr-FR" dirty="0"/>
              <a:t>Design Pattern</a:t>
            </a:r>
          </a:p>
          <a:p>
            <a:pPr lvl="1"/>
            <a:r>
              <a:rPr lang="fr-FR" dirty="0"/>
              <a:t>Principe de la conception orienté objet</a:t>
            </a:r>
          </a:p>
          <a:p>
            <a:r>
              <a:rPr lang="fr-FR" dirty="0"/>
              <a:t>Qualité code </a:t>
            </a:r>
          </a:p>
          <a:p>
            <a:pPr lvl="1"/>
            <a:r>
              <a:rPr lang="fr-FR" dirty="0"/>
              <a:t>Métrique orienté objet</a:t>
            </a:r>
          </a:p>
          <a:p>
            <a:pPr lvl="1"/>
            <a:r>
              <a:rPr lang="fr-FR" dirty="0" err="1"/>
              <a:t>SonarQube</a:t>
            </a:r>
            <a:endParaRPr lang="fr-FR" dirty="0"/>
          </a:p>
          <a:p>
            <a:endParaRPr lang="fr-FR" dirty="0"/>
          </a:p>
          <a:p>
            <a:endParaRPr lang="fr-FR" dirty="0"/>
          </a:p>
        </p:txBody>
      </p:sp>
    </p:spTree>
    <p:extLst>
      <p:ext uri="{BB962C8B-B14F-4D97-AF65-F5344CB8AC3E}">
        <p14:creationId xmlns:p14="http://schemas.microsoft.com/office/powerpoint/2010/main" val="1451878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Objectifs cours : Tests</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4" name="Espace réservé du contenu 3"/>
          <p:cNvSpPr>
            <a:spLocks noGrp="1"/>
          </p:cNvSpPr>
          <p:nvPr>
            <p:ph sz="quarter" idx="1"/>
          </p:nvPr>
        </p:nvSpPr>
        <p:spPr>
          <a:xfrm>
            <a:off x="685800" y="1569938"/>
            <a:ext cx="7772400" cy="4572000"/>
          </a:xfrm>
        </p:spPr>
        <p:txBody>
          <a:bodyPr/>
          <a:lstStyle/>
          <a:p>
            <a:r>
              <a:rPr lang="fr-FR" dirty="0"/>
              <a:t>Processus Tests</a:t>
            </a:r>
          </a:p>
          <a:p>
            <a:r>
              <a:rPr lang="fr-FR" dirty="0"/>
              <a:t>Tests unitaire : </a:t>
            </a:r>
            <a:r>
              <a:rPr lang="fr-FR" dirty="0" err="1"/>
              <a:t>Junit</a:t>
            </a:r>
            <a:endParaRPr lang="fr-FR" dirty="0"/>
          </a:p>
          <a:p>
            <a:r>
              <a:rPr lang="fr-FR" dirty="0"/>
              <a:t>Tests d’intégration</a:t>
            </a:r>
          </a:p>
          <a:p>
            <a:r>
              <a:rPr lang="fr-FR" dirty="0"/>
              <a:t> Tests fonctionnelles : </a:t>
            </a:r>
            <a:r>
              <a:rPr lang="fr-FR" dirty="0" err="1"/>
              <a:t>Selenuim</a:t>
            </a:r>
            <a:endParaRPr lang="fr-FR" dirty="0"/>
          </a:p>
          <a:p>
            <a:r>
              <a:rPr lang="fr-FR" dirty="0"/>
              <a:t>Tests Système</a:t>
            </a:r>
          </a:p>
          <a:p>
            <a:r>
              <a:rPr lang="fr-FR" dirty="0"/>
              <a:t>Automatisation Tests</a:t>
            </a:r>
          </a:p>
          <a:p>
            <a:endParaRPr lang="fr-FR" dirty="0"/>
          </a:p>
        </p:txBody>
      </p:sp>
    </p:spTree>
    <p:extLst>
      <p:ext uri="{BB962C8B-B14F-4D97-AF65-F5344CB8AC3E}">
        <p14:creationId xmlns:p14="http://schemas.microsoft.com/office/powerpoint/2010/main" val="863322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lstStyle/>
          <a:p>
            <a:pPr algn="ctr"/>
            <a:r>
              <a:rPr lang="fr-FR" sz="3600" b="1" dirty="0">
                <a:solidFill>
                  <a:schemeClr val="accent1"/>
                </a:solidFill>
              </a:rPr>
              <a:t>Organisation du cours </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4" name="Espace réservé du contenu 3"/>
          <p:cNvSpPr>
            <a:spLocks noGrp="1"/>
          </p:cNvSpPr>
          <p:nvPr>
            <p:ph sz="quarter" idx="1"/>
          </p:nvPr>
        </p:nvSpPr>
        <p:spPr>
          <a:xfrm>
            <a:off x="685800" y="1399059"/>
            <a:ext cx="7772400" cy="4572000"/>
          </a:xfrm>
        </p:spPr>
        <p:txBody>
          <a:bodyPr>
            <a:normAutofit fontScale="92500" lnSpcReduction="10000"/>
          </a:bodyPr>
          <a:lstStyle/>
          <a:p>
            <a:r>
              <a:rPr lang="fr-FR" dirty="0"/>
              <a:t>Cours et TP simultanée</a:t>
            </a:r>
          </a:p>
          <a:p>
            <a:r>
              <a:rPr lang="fr-FR" dirty="0"/>
              <a:t>Outils : IDE, Git, docker, Jenkins, </a:t>
            </a:r>
            <a:r>
              <a:rPr lang="fr-FR" dirty="0" err="1"/>
              <a:t>SonarQube</a:t>
            </a:r>
            <a:r>
              <a:rPr lang="fr-FR" dirty="0"/>
              <a:t>, </a:t>
            </a:r>
            <a:r>
              <a:rPr lang="fr-FR" dirty="0" err="1"/>
              <a:t>Junit</a:t>
            </a:r>
            <a:r>
              <a:rPr lang="fr-FR" dirty="0"/>
              <a:t>, </a:t>
            </a:r>
            <a:r>
              <a:rPr lang="fr-FR" dirty="0" err="1"/>
              <a:t>Selenuim</a:t>
            </a:r>
            <a:r>
              <a:rPr lang="mr-IN" dirty="0"/>
              <a:t>…</a:t>
            </a:r>
            <a:endParaRPr lang="fr-FR" dirty="0"/>
          </a:p>
          <a:p>
            <a:r>
              <a:rPr lang="fr-FR" dirty="0"/>
              <a:t>Support et TP sur Git</a:t>
            </a:r>
          </a:p>
          <a:p>
            <a:r>
              <a:rPr lang="fr-FR" dirty="0"/>
              <a:t>TP par binôme</a:t>
            </a:r>
          </a:p>
          <a:p>
            <a:r>
              <a:rPr lang="fr-FR" dirty="0"/>
              <a:t>Correction Devoirs et TP au début de la séance</a:t>
            </a:r>
          </a:p>
          <a:p>
            <a:r>
              <a:rPr lang="fr-FR" dirty="0"/>
              <a:t>Projet noté :</a:t>
            </a:r>
          </a:p>
          <a:p>
            <a:pPr lvl="1"/>
            <a:r>
              <a:rPr lang="fr-FR" dirty="0"/>
              <a:t>Equipe 4</a:t>
            </a:r>
          </a:p>
          <a:p>
            <a:pPr lvl="1"/>
            <a:r>
              <a:rPr lang="fr-FR" dirty="0"/>
              <a:t>Livraison continu</a:t>
            </a:r>
          </a:p>
          <a:p>
            <a:r>
              <a:rPr lang="fr-FR" dirty="0"/>
              <a:t>Rendu  TP et Projet sur Git</a:t>
            </a:r>
          </a:p>
          <a:p>
            <a:r>
              <a:rPr lang="fr-FR" dirty="0"/>
              <a:t>NB : Tous Les TP seront en Java mais on peut appliquer les mêmes principes aux autres langage</a:t>
            </a:r>
          </a:p>
        </p:txBody>
      </p:sp>
    </p:spTree>
    <p:extLst>
      <p:ext uri="{BB962C8B-B14F-4D97-AF65-F5344CB8AC3E}">
        <p14:creationId xmlns:p14="http://schemas.microsoft.com/office/powerpoint/2010/main" val="722535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pied de page 4"/>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fr-FR">
                <a:cs typeface="Arial" charset="0"/>
              </a:rPr>
              <a:t>Hafidi Imad-ENSAK-Cours  IAO</a:t>
            </a:r>
          </a:p>
        </p:txBody>
      </p:sp>
      <p:sp>
        <p:nvSpPr>
          <p:cNvPr id="24580" name="Rectangle 2"/>
          <p:cNvSpPr>
            <a:spLocks noGrp="1" noChangeArrowheads="1"/>
          </p:cNvSpPr>
          <p:nvPr>
            <p:ph type="ctrTitle"/>
          </p:nvPr>
        </p:nvSpPr>
        <p:spPr>
          <a:xfrm>
            <a:off x="457200" y="1506538"/>
            <a:ext cx="8229600" cy="1470025"/>
          </a:xfrm>
        </p:spPr>
        <p:txBody>
          <a:bodyPr/>
          <a:lstStyle/>
          <a:p>
            <a:pPr eaLnBrk="1" hangingPunct="1"/>
            <a:r>
              <a:rPr lang="fr-FR" b="1" dirty="0"/>
              <a:t>CONCEPTION ORIENTÉ OBJET</a:t>
            </a:r>
          </a:p>
        </p:txBody>
      </p:sp>
      <p:pic>
        <p:nvPicPr>
          <p:cNvPr id="6" name="Picture 5">
            <a:extLst>
              <a:ext uri="{FF2B5EF4-FFF2-40B4-BE49-F238E27FC236}">
                <a16:creationId xmlns:a16="http://schemas.microsoft.com/office/drawing/2014/main" xmlns="" id="{84633F78-B190-4A05-ACC5-C41A24CAD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50999"/>
            <a:ext cx="1444877" cy="963251"/>
          </a:xfrm>
          <a:prstGeom prst="rect">
            <a:avLst/>
          </a:prstGeom>
        </p:spPr>
      </p:pic>
      <p:pic>
        <p:nvPicPr>
          <p:cNvPr id="7" name="Picture 6">
            <a:extLst>
              <a:ext uri="{FF2B5EF4-FFF2-40B4-BE49-F238E27FC236}">
                <a16:creationId xmlns:a16="http://schemas.microsoft.com/office/drawing/2014/main" xmlns="" id="{9795F60D-70DD-4B7D-957C-154474ABE7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3383" y="172182"/>
            <a:ext cx="951731" cy="1101661"/>
          </a:xfrm>
          <a:prstGeom prst="rect">
            <a:avLst/>
          </a:prstGeo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r>
              <a:rPr lang="fr-FR" sz="3600" b="1" dirty="0">
                <a:solidFill>
                  <a:schemeClr val="accent1"/>
                </a:solidFill>
              </a:rPr>
              <a:t>      But</a:t>
            </a:r>
          </a:p>
        </p:txBody>
      </p:sp>
      <p:sp>
        <p:nvSpPr>
          <p:cNvPr id="3" name="Espace réservé du contenu 2"/>
          <p:cNvSpPr>
            <a:spLocks noGrp="1"/>
          </p:cNvSpPr>
          <p:nvPr>
            <p:ph sz="quarter" idx="1"/>
          </p:nvPr>
        </p:nvSpPr>
        <p:spPr>
          <a:xfrm>
            <a:off x="685800" y="1371600"/>
            <a:ext cx="7772400" cy="4572000"/>
          </a:xfrm>
        </p:spPr>
        <p:txBody>
          <a:bodyPr/>
          <a:lstStyle/>
          <a:p>
            <a:pPr algn="just"/>
            <a:r>
              <a:rPr lang="fr-FR" dirty="0"/>
              <a:t>L'objectif de cette partie est : </a:t>
            </a:r>
          </a:p>
          <a:p>
            <a:pPr lvl="1" algn="just"/>
            <a:r>
              <a:rPr lang="fr-FR" dirty="0"/>
              <a:t>de faire un rappel sur les connaissances acquises sur la modélisation objet.</a:t>
            </a:r>
          </a:p>
          <a:p>
            <a:pPr lvl="1" algn="just"/>
            <a:r>
              <a:rPr lang="fr-FR" dirty="0"/>
              <a:t>d'introduire la notion de conception orientée objet par rapport à l'analyse orientée objet.</a:t>
            </a:r>
          </a:p>
          <a:p>
            <a:pPr lvl="1" algn="just"/>
            <a:r>
              <a:rPr lang="fr-FR" dirty="0"/>
              <a:t>d'approfondir le concept d'interface.</a:t>
            </a:r>
          </a:p>
          <a:p>
            <a:pPr lvl="1" algn="just"/>
            <a:r>
              <a:rPr lang="fr-FR" dirty="0"/>
              <a:t>d'établir les deux grands principes de la conception orientée objet</a:t>
            </a:r>
          </a:p>
          <a:p>
            <a:pPr lvl="2" algn="just"/>
            <a:r>
              <a:rPr lang="fr-FR" dirty="0"/>
              <a:t>Programmation générique plutôt que programmation spécifique</a:t>
            </a:r>
          </a:p>
          <a:p>
            <a:pPr lvl="2" algn="just"/>
            <a:r>
              <a:rPr lang="fr-FR" dirty="0"/>
              <a:t>Réutiliser par la composition plutôt que par l'héritage</a:t>
            </a:r>
          </a:p>
          <a:p>
            <a:pPr algn="just"/>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12" y="0"/>
            <a:ext cx="9135988" cy="1143000"/>
          </a:xfrm>
        </p:spPr>
        <p:txBody>
          <a:bodyPr>
            <a:normAutofit/>
          </a:bodyPr>
          <a:lstStyle/>
          <a:p>
            <a:pPr algn="ctr"/>
            <a:r>
              <a:rPr lang="fr-FR" sz="3600" b="1" dirty="0">
                <a:solidFill>
                  <a:schemeClr val="accent1"/>
                </a:solidFill>
              </a:rPr>
              <a:t>Analyse et conception</a:t>
            </a:r>
          </a:p>
        </p:txBody>
      </p:sp>
      <p:sp>
        <p:nvSpPr>
          <p:cNvPr id="3" name="Espace réservé du contenu 2"/>
          <p:cNvSpPr>
            <a:spLocks noGrp="1"/>
          </p:cNvSpPr>
          <p:nvPr>
            <p:ph sz="quarter" idx="1"/>
          </p:nvPr>
        </p:nvSpPr>
        <p:spPr>
          <a:xfrm>
            <a:off x="683568" y="1447800"/>
            <a:ext cx="8003232" cy="4572000"/>
          </a:xfrm>
        </p:spPr>
        <p:txBody>
          <a:bodyPr/>
          <a:lstStyle/>
          <a:p>
            <a:pPr algn="just">
              <a:buNone/>
            </a:pPr>
            <a:r>
              <a:rPr lang="fr-FR" dirty="0"/>
              <a:t>L'analyse consiste sur la base d'un cahier de charge de modéliser les acteurs et le système en ne s'intéressant pas à l'implémentation. On parle d'approche Métier.</a:t>
            </a:r>
          </a:p>
          <a:p>
            <a:pPr algn="just">
              <a:buNone/>
            </a:pPr>
            <a:endParaRPr lang="fr-FR" b="1" dirty="0"/>
          </a:p>
          <a:p>
            <a:pPr algn="just">
              <a:buNone/>
            </a:pPr>
            <a:endParaRPr lang="fr-FR" b="1" dirty="0"/>
          </a:p>
          <a:p>
            <a:pPr algn="just">
              <a:buNone/>
            </a:pPr>
            <a:r>
              <a:rPr lang="fr-FR" dirty="0"/>
              <a:t>La conception consiste sur la base de l'analyse à modéliser la réalisation informatique. On parle d'approche informatique : </a:t>
            </a:r>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
        <p:nvSpPr>
          <p:cNvPr id="5" name="Rectangle: Rounded Corners 4">
            <a:extLst>
              <a:ext uri="{FF2B5EF4-FFF2-40B4-BE49-F238E27FC236}">
                <a16:creationId xmlns:a16="http://schemas.microsoft.com/office/drawing/2014/main" xmlns="" id="{AE45B696-4BAC-494E-A7B1-7FBB385E655B}"/>
              </a:ext>
            </a:extLst>
          </p:cNvPr>
          <p:cNvSpPr/>
          <p:nvPr/>
        </p:nvSpPr>
        <p:spPr>
          <a:xfrm>
            <a:off x="1317941" y="2996952"/>
            <a:ext cx="6508117" cy="579810"/>
          </a:xfrm>
          <a:prstGeom prst="round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i="1" dirty="0">
                <a:solidFill>
                  <a:schemeClr val="tx1"/>
                </a:solidFill>
              </a:rPr>
              <a:t>QUI (acteurs) fait QUOI (système)</a:t>
            </a:r>
          </a:p>
        </p:txBody>
      </p:sp>
      <p:sp>
        <p:nvSpPr>
          <p:cNvPr id="6" name="Rectangle: Rounded Corners 5">
            <a:extLst>
              <a:ext uri="{FF2B5EF4-FFF2-40B4-BE49-F238E27FC236}">
                <a16:creationId xmlns:a16="http://schemas.microsoft.com/office/drawing/2014/main" xmlns="" id="{591D4C1C-0DBA-4587-B9D9-CF24E8106F76}"/>
              </a:ext>
            </a:extLst>
          </p:cNvPr>
          <p:cNvSpPr/>
          <p:nvPr/>
        </p:nvSpPr>
        <p:spPr>
          <a:xfrm>
            <a:off x="1317938" y="4725555"/>
            <a:ext cx="6508117" cy="579810"/>
          </a:xfrm>
          <a:prstGeom prst="round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None/>
            </a:pPr>
            <a:endParaRPr lang="fr-FR" dirty="0"/>
          </a:p>
        </p:txBody>
      </p:sp>
      <p:sp>
        <p:nvSpPr>
          <p:cNvPr id="7" name="Rectangle 6">
            <a:extLst>
              <a:ext uri="{FF2B5EF4-FFF2-40B4-BE49-F238E27FC236}">
                <a16:creationId xmlns:a16="http://schemas.microsoft.com/office/drawing/2014/main" xmlns="" id="{823FF6F3-7D49-4CD5-A424-2F6C1291F170}"/>
              </a:ext>
            </a:extLst>
          </p:cNvPr>
          <p:cNvSpPr/>
          <p:nvPr/>
        </p:nvSpPr>
        <p:spPr>
          <a:xfrm>
            <a:off x="3691788" y="4799632"/>
            <a:ext cx="1760418" cy="738664"/>
          </a:xfrm>
          <a:prstGeom prst="rect">
            <a:avLst/>
          </a:prstGeom>
        </p:spPr>
        <p:txBody>
          <a:bodyPr wrap="none">
            <a:spAutoFit/>
          </a:bodyPr>
          <a:lstStyle/>
          <a:p>
            <a:pPr algn="just"/>
            <a:r>
              <a:rPr lang="fr-FR" sz="2400" b="1" i="1" dirty="0"/>
              <a:t>COMMENT ?</a:t>
            </a:r>
          </a:p>
          <a:p>
            <a:pPr algn="just"/>
            <a:r>
              <a:rPr lang="fr-FR" b="1" dirty="0"/>
              <a:t> </a:t>
            </a:r>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4288"/>
            <a:ext cx="9144000" cy="1143000"/>
          </a:xfrm>
        </p:spPr>
        <p:txBody>
          <a:bodyPr>
            <a:normAutofit/>
          </a:bodyPr>
          <a:lstStyle/>
          <a:p>
            <a:pPr algn="ctr"/>
            <a:r>
              <a:rPr lang="fr-FR" sz="3600" b="1" dirty="0">
                <a:solidFill>
                  <a:schemeClr val="accent1"/>
                </a:solidFill>
              </a:rPr>
              <a:t>Rappelles sur l’approche Objet</a:t>
            </a:r>
          </a:p>
        </p:txBody>
      </p:sp>
      <p:sp>
        <p:nvSpPr>
          <p:cNvPr id="3" name="Espace réservé du contenu 2"/>
          <p:cNvSpPr>
            <a:spLocks noGrp="1"/>
          </p:cNvSpPr>
          <p:nvPr>
            <p:ph sz="quarter" idx="1"/>
          </p:nvPr>
        </p:nvSpPr>
        <p:spPr>
          <a:xfrm>
            <a:off x="755576" y="1600200"/>
            <a:ext cx="7772400" cy="4572000"/>
          </a:xfrm>
        </p:spPr>
        <p:txBody>
          <a:bodyPr/>
          <a:lstStyle/>
          <a:p>
            <a:pPr algn="just"/>
            <a:r>
              <a:rPr lang="fr-FR" dirty="0"/>
              <a:t>Un objet réunit des données(attributs) et des opérations(méthodes) qui opèrent sur ces données.</a:t>
            </a:r>
          </a:p>
          <a:p>
            <a:pPr algn="just"/>
            <a:r>
              <a:rPr lang="fr-FR" dirty="0"/>
              <a:t>Un objet réalise une opération lorsqu'il reçoit une requête(ou message) de la part d'un client.</a:t>
            </a:r>
          </a:p>
          <a:p>
            <a:pPr algn="just"/>
            <a:r>
              <a:rPr lang="fr-FR" dirty="0"/>
              <a:t>Les requêtes sont les seuls moyens de faire exécuter une opération. Les opérations sont les seuls moyens de modifier les données internes d'un objet</a:t>
            </a:r>
            <a:r>
              <a:rPr lang="fr-FR" b="1" i="1" dirty="0"/>
              <a:t>.</a:t>
            </a:r>
          </a:p>
          <a:p>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3813"/>
            <a:ext cx="9144000" cy="1143000"/>
          </a:xfrm>
        </p:spPr>
        <p:txBody>
          <a:bodyPr>
            <a:normAutofit/>
          </a:bodyPr>
          <a:lstStyle/>
          <a:p>
            <a:pPr algn="ctr"/>
            <a:r>
              <a:rPr lang="fr-FR" sz="3600" b="1" dirty="0">
                <a:solidFill>
                  <a:schemeClr val="accent1"/>
                </a:solidFill>
              </a:rPr>
              <a:t>Les grands principes de l’orienté objet</a:t>
            </a:r>
          </a:p>
        </p:txBody>
      </p:sp>
      <p:sp>
        <p:nvSpPr>
          <p:cNvPr id="3" name="Espace réservé du contenu 2"/>
          <p:cNvSpPr>
            <a:spLocks noGrp="1"/>
          </p:cNvSpPr>
          <p:nvPr>
            <p:ph sz="quarter" idx="1"/>
          </p:nvPr>
        </p:nvSpPr>
        <p:spPr>
          <a:xfrm>
            <a:off x="685800" y="1844253"/>
            <a:ext cx="7772400" cy="4572000"/>
          </a:xfrm>
        </p:spPr>
        <p:txBody>
          <a:bodyPr/>
          <a:lstStyle/>
          <a:p>
            <a:pPr algn="just"/>
            <a:r>
              <a:rPr lang="fr-FR" dirty="0"/>
              <a:t>L'encapsulation: la structure interne d'un objet n'est pas connu de l'extérieur (intégrité         garantie d'un bon développement).</a:t>
            </a:r>
          </a:p>
          <a:p>
            <a:pPr algn="just"/>
            <a:r>
              <a:rPr lang="fr-FR" dirty="0"/>
              <a:t>L'héritage: une classe dite dérivée contient les attributs et opérations d'une classe existante (une façon de réutiliser). </a:t>
            </a:r>
          </a:p>
          <a:p>
            <a:pPr algn="just"/>
            <a:r>
              <a:rPr lang="fr-FR" dirty="0"/>
              <a:t>Le polymorphisme est la possibilité d'envoyer une requête à un objet sans connaître de type de l'objet.</a:t>
            </a:r>
          </a:p>
          <a:p>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
        <p:nvSpPr>
          <p:cNvPr id="6" name="Flèche droite à entaille 5"/>
          <p:cNvSpPr/>
          <p:nvPr/>
        </p:nvSpPr>
        <p:spPr>
          <a:xfrm>
            <a:off x="5148064" y="2420888"/>
            <a:ext cx="720080" cy="14401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15689"/>
            <a:ext cx="9144000" cy="1143000"/>
          </a:xfrm>
        </p:spPr>
        <p:txBody>
          <a:bodyPr>
            <a:normAutofit fontScale="90000"/>
          </a:bodyPr>
          <a:lstStyle/>
          <a:p>
            <a:pPr algn="ctr"/>
            <a:r>
              <a:rPr lang="fr-FR" b="1" dirty="0">
                <a:solidFill>
                  <a:schemeClr val="accent1"/>
                </a:solidFill>
              </a:rPr>
              <a:t>   Généralité sur la conception orienté objet</a:t>
            </a:r>
          </a:p>
        </p:txBody>
      </p:sp>
      <p:sp>
        <p:nvSpPr>
          <p:cNvPr id="3" name="Espace réservé du contenu 2"/>
          <p:cNvSpPr>
            <a:spLocks noGrp="1"/>
          </p:cNvSpPr>
          <p:nvPr>
            <p:ph sz="quarter" idx="1"/>
          </p:nvPr>
        </p:nvSpPr>
        <p:spPr>
          <a:xfrm>
            <a:off x="467544" y="1447800"/>
            <a:ext cx="8219256" cy="4572000"/>
          </a:xfrm>
        </p:spPr>
        <p:txBody>
          <a:bodyPr/>
          <a:lstStyle/>
          <a:p>
            <a:pPr algn="ctr">
              <a:buNone/>
            </a:pPr>
            <a:endParaRPr lang="fr-FR" dirty="0"/>
          </a:p>
          <a:p>
            <a:pPr algn="ctr">
              <a:buNone/>
            </a:pPr>
            <a:endParaRPr lang="fr-FR" dirty="0"/>
          </a:p>
          <a:p>
            <a:pPr>
              <a:buNone/>
            </a:pPr>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
        <p:nvSpPr>
          <p:cNvPr id="5" name="Rectangle: Rounded Corners 4">
            <a:extLst>
              <a:ext uri="{FF2B5EF4-FFF2-40B4-BE49-F238E27FC236}">
                <a16:creationId xmlns:a16="http://schemas.microsoft.com/office/drawing/2014/main" xmlns="" id="{F18FCD65-8822-46CC-BB3B-2F7EB956DD3D}"/>
              </a:ext>
            </a:extLst>
          </p:cNvPr>
          <p:cNvSpPr/>
          <p:nvPr/>
        </p:nvSpPr>
        <p:spPr>
          <a:xfrm>
            <a:off x="912663" y="2420888"/>
            <a:ext cx="7618040" cy="230425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fr-FR" sz="1600" i="1" dirty="0">
              <a:solidFill>
                <a:schemeClr val="tx1"/>
              </a:solidFill>
            </a:endParaRPr>
          </a:p>
          <a:p>
            <a:pPr algn="ctr">
              <a:buNone/>
            </a:pPr>
            <a:r>
              <a:rPr lang="fr-FR" sz="2800" b="1" i="1" dirty="0">
                <a:solidFill>
                  <a:schemeClr val="tx1"/>
                </a:solidFill>
              </a:rPr>
              <a:t>La tâche essentielle et difficile de la conception orientée objet est la décomposition d’un </a:t>
            </a:r>
          </a:p>
          <a:p>
            <a:pPr algn="ctr">
              <a:buNone/>
            </a:pPr>
            <a:r>
              <a:rPr lang="fr-FR" sz="2800" b="1" i="1" dirty="0">
                <a:solidFill>
                  <a:schemeClr val="tx1"/>
                </a:solidFill>
              </a:rPr>
              <a:t>système en objets</a:t>
            </a:r>
          </a:p>
          <a:p>
            <a:pPr>
              <a:buNone/>
            </a:pPr>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85800" y="1412776"/>
            <a:ext cx="7772400" cy="4572000"/>
          </a:xfrm>
        </p:spPr>
        <p:txBody>
          <a:bodyPr/>
          <a:lstStyle/>
          <a:p>
            <a:r>
              <a:rPr lang="fr-FR" dirty="0"/>
              <a:t>La difficulté tient à plusieurs facteurs conflictuels :</a:t>
            </a:r>
          </a:p>
          <a:p>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
        <p:nvSpPr>
          <p:cNvPr id="5" name="Espace réservé du contenu 2">
            <a:extLst>
              <a:ext uri="{FF2B5EF4-FFF2-40B4-BE49-F238E27FC236}">
                <a16:creationId xmlns:a16="http://schemas.microsoft.com/office/drawing/2014/main" xmlns="" id="{60A4E306-F8AA-4EAA-BA67-6531E33EA41F}"/>
              </a:ext>
            </a:extLst>
          </p:cNvPr>
          <p:cNvSpPr txBox="1">
            <a:spLocks/>
          </p:cNvSpPr>
          <p:nvPr/>
        </p:nvSpPr>
        <p:spPr>
          <a:xfrm>
            <a:off x="914400" y="2057400"/>
            <a:ext cx="77724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algn="just">
              <a:buFont typeface="+mj-lt"/>
              <a:buAutoNum type="arabicPeriod"/>
            </a:pPr>
            <a:r>
              <a:rPr lang="fr-FR" dirty="0">
                <a:solidFill>
                  <a:schemeClr val="accent1"/>
                </a:solidFill>
              </a:rPr>
              <a:t>Encapsulation : </a:t>
            </a:r>
            <a:r>
              <a:rPr lang="fr-FR" dirty="0"/>
              <a:t>un objet n'est accessible de l'extérieur qu'à travers son interface</a:t>
            </a:r>
          </a:p>
          <a:p>
            <a:pPr marL="514350" indent="-514350" algn="just">
              <a:buFont typeface="+mj-lt"/>
              <a:buAutoNum type="arabicPeriod"/>
            </a:pPr>
            <a:r>
              <a:rPr lang="fr-FR" dirty="0">
                <a:solidFill>
                  <a:schemeClr val="accent1"/>
                </a:solidFill>
              </a:rPr>
              <a:t>Granularité : </a:t>
            </a:r>
            <a:r>
              <a:rPr lang="fr-FR" dirty="0"/>
              <a:t>les objets sont plus ou moins fins</a:t>
            </a:r>
          </a:p>
          <a:p>
            <a:pPr marL="514350" indent="-514350" algn="just">
              <a:buFont typeface="+mj-lt"/>
              <a:buAutoNum type="arabicPeriod"/>
            </a:pPr>
            <a:r>
              <a:rPr lang="fr-FR" dirty="0">
                <a:solidFill>
                  <a:schemeClr val="accent1"/>
                </a:solidFill>
              </a:rPr>
              <a:t>Dépendance : </a:t>
            </a:r>
            <a:r>
              <a:rPr lang="fr-FR" dirty="0"/>
              <a:t>les objets doivent communiquer entre eux</a:t>
            </a:r>
          </a:p>
          <a:p>
            <a:pPr marL="514350" indent="-514350" algn="just">
              <a:buFont typeface="+mj-lt"/>
              <a:buAutoNum type="arabicPeriod"/>
            </a:pPr>
            <a:r>
              <a:rPr lang="fr-FR" dirty="0">
                <a:solidFill>
                  <a:schemeClr val="accent1"/>
                </a:solidFill>
              </a:rPr>
              <a:t>Performance : </a:t>
            </a:r>
            <a:r>
              <a:rPr lang="fr-FR" dirty="0"/>
              <a:t>l’exécution doit être la plus rapide possible</a:t>
            </a:r>
          </a:p>
          <a:p>
            <a:pPr marL="514350" indent="-514350" algn="just">
              <a:buFont typeface="+mj-lt"/>
              <a:buAutoNum type="arabicPeriod"/>
            </a:pPr>
            <a:r>
              <a:rPr lang="fr-FR" dirty="0">
                <a:solidFill>
                  <a:schemeClr val="accent1"/>
                </a:solidFill>
              </a:rPr>
              <a:t>Réutilisabilité : </a:t>
            </a:r>
            <a:r>
              <a:rPr lang="fr-FR" dirty="0"/>
              <a:t>On doit pouvoir réutiliser des objets dans des programmes différents</a:t>
            </a:r>
          </a:p>
          <a:p>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re 1"/>
          <p:cNvSpPr>
            <a:spLocks noGrp="1"/>
          </p:cNvSpPr>
          <p:nvPr>
            <p:ph type="title"/>
          </p:nvPr>
        </p:nvSpPr>
        <p:spPr>
          <a:xfrm>
            <a:off x="0" y="371227"/>
            <a:ext cx="9144000" cy="706090"/>
          </a:xfrm>
        </p:spPr>
        <p:txBody>
          <a:bodyPr>
            <a:normAutofit/>
          </a:bodyPr>
          <a:lstStyle/>
          <a:p>
            <a:pPr algn="ctr"/>
            <a:r>
              <a:rPr lang="fr-FR" altLang="fr-FR" sz="3600" b="1" dirty="0">
                <a:solidFill>
                  <a:schemeClr val="accent1"/>
                </a:solidFill>
                <a:ea typeface="ＭＳ Ｐゴシック" charset="-128"/>
              </a:rPr>
              <a:t>Définition du Logiciel</a:t>
            </a:r>
          </a:p>
        </p:txBody>
      </p:sp>
      <p:sp>
        <p:nvSpPr>
          <p:cNvPr id="20482" name="Espace réservé du contenu 2"/>
          <p:cNvSpPr>
            <a:spLocks noGrp="1"/>
          </p:cNvSpPr>
          <p:nvPr>
            <p:ph sz="quarter" idx="1"/>
          </p:nvPr>
        </p:nvSpPr>
        <p:spPr>
          <a:xfrm>
            <a:off x="609302" y="1303784"/>
            <a:ext cx="7923137" cy="3709392"/>
          </a:xfrm>
        </p:spPr>
        <p:txBody>
          <a:bodyPr>
            <a:normAutofit lnSpcReduction="10000"/>
          </a:bodyPr>
          <a:lstStyle/>
          <a:p>
            <a:pPr algn="ctr">
              <a:buFont typeface="Wingdings 2" charset="2"/>
              <a:buNone/>
            </a:pPr>
            <a:r>
              <a:rPr lang="fr-FR" altLang="fr-FR" b="1" dirty="0">
                <a:solidFill>
                  <a:srgbClr val="FF0000"/>
                </a:solidFill>
                <a:ea typeface="ＭＳ Ｐゴシック" charset="-128"/>
              </a:rPr>
              <a:t>    </a:t>
            </a:r>
          </a:p>
          <a:p>
            <a:pPr algn="ctr">
              <a:buFont typeface="Wingdings 2" charset="2"/>
              <a:buNone/>
            </a:pPr>
            <a:endParaRPr lang="fr-FR" altLang="fr-FR" b="1" dirty="0">
              <a:solidFill>
                <a:srgbClr val="FF0000"/>
              </a:solidFill>
              <a:ea typeface="ＭＳ Ｐゴシック" charset="-128"/>
            </a:endParaRPr>
          </a:p>
          <a:p>
            <a:pPr algn="ctr">
              <a:buFont typeface="Wingdings 2" charset="2"/>
              <a:buNone/>
            </a:pPr>
            <a:endParaRPr lang="fr-FR" altLang="fr-FR" b="1" dirty="0">
              <a:solidFill>
                <a:srgbClr val="FF0000"/>
              </a:solidFill>
              <a:ea typeface="ＭＳ Ｐゴシック" charset="-128"/>
            </a:endParaRPr>
          </a:p>
          <a:p>
            <a:pPr algn="ctr">
              <a:buFont typeface="Wingdings 2" charset="2"/>
              <a:buNone/>
            </a:pPr>
            <a:endParaRPr lang="fr-FR" altLang="fr-FR" b="1" dirty="0">
              <a:solidFill>
                <a:srgbClr val="FF0000"/>
              </a:solidFill>
              <a:ea typeface="ＭＳ Ｐゴシック" charset="-128"/>
            </a:endParaRPr>
          </a:p>
          <a:p>
            <a:pPr>
              <a:buFont typeface="Wingdings 2" charset="2"/>
              <a:buNone/>
            </a:pPr>
            <a:r>
              <a:rPr lang="fr-FR" altLang="fr-FR" dirty="0">
                <a:ea typeface="ＭＳ Ｐゴシック" charset="-128"/>
              </a:rPr>
              <a:t>Parmi ces entités, on trouve par exemple :</a:t>
            </a:r>
          </a:p>
          <a:p>
            <a:r>
              <a:rPr lang="fr-FR" altLang="fr-FR" dirty="0">
                <a:ea typeface="ＭＳ Ｐゴシック" charset="-128"/>
              </a:rPr>
              <a:t>des programmes (en format </a:t>
            </a:r>
            <a:r>
              <a:rPr lang="fr-FR" altLang="fr-FR" i="1" dirty="0">
                <a:ea typeface="ＭＳ Ｐゴシック" charset="-128"/>
              </a:rPr>
              <a:t>code source ou exécutables) ;</a:t>
            </a:r>
          </a:p>
          <a:p>
            <a:r>
              <a:rPr lang="fr-FR" altLang="fr-FR" dirty="0">
                <a:ea typeface="ＭＳ Ｐゴシック" charset="-128"/>
              </a:rPr>
              <a:t>des documentations d</a:t>
            </a:r>
            <a:r>
              <a:rPr lang="ja-JP" altLang="fr-FR" dirty="0">
                <a:ea typeface="ＭＳ Ｐゴシック" charset="-128"/>
              </a:rPr>
              <a:t>’</a:t>
            </a:r>
            <a:r>
              <a:rPr lang="fr-FR" altLang="ja-JP" dirty="0">
                <a:ea typeface="ＭＳ Ｐゴシック" charset="-128"/>
              </a:rPr>
              <a:t>utilisation ;</a:t>
            </a:r>
          </a:p>
          <a:p>
            <a:r>
              <a:rPr lang="fr-FR" altLang="fr-FR" dirty="0">
                <a:ea typeface="ＭＳ Ｐゴシック" charset="-128"/>
              </a:rPr>
              <a:t>des informations de configuration.</a:t>
            </a:r>
          </a:p>
          <a:p>
            <a:endParaRPr lang="fr-FR" altLang="fr-FR" dirty="0">
              <a:ea typeface="ＭＳ Ｐゴシック" charset="-128"/>
            </a:endParaRPr>
          </a:p>
          <a:p>
            <a:endParaRPr lang="fr-FR" altLang="fr-FR" dirty="0">
              <a:ea typeface="ＭＳ Ｐゴシック" charset="-128"/>
            </a:endParaRPr>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
        <p:nvSpPr>
          <p:cNvPr id="5" name="Espace réservé du contenu 2"/>
          <p:cNvSpPr txBox="1">
            <a:spLocks/>
          </p:cNvSpPr>
          <p:nvPr/>
        </p:nvSpPr>
        <p:spPr>
          <a:xfrm>
            <a:off x="610493" y="4797152"/>
            <a:ext cx="77724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r>
              <a:rPr lang="fr-FR" altLang="fr-FR" dirty="0">
                <a:ea typeface="ＭＳ Ｐゴシック" charset="-128"/>
              </a:rPr>
              <a:t>Il réalise une spécification : son comportement vérifie un ensemble de critères qui régissent ses interactions avec son environnement.</a:t>
            </a:r>
          </a:p>
          <a:p>
            <a:endParaRPr lang="fr-FR" altLang="fr-FR" dirty="0">
              <a:ea typeface="ＭＳ Ｐゴシック" charset="-128"/>
            </a:endParaRPr>
          </a:p>
        </p:txBody>
      </p:sp>
      <p:sp>
        <p:nvSpPr>
          <p:cNvPr id="2" name="Rectangle: Rounded Corners 1">
            <a:extLst>
              <a:ext uri="{FF2B5EF4-FFF2-40B4-BE49-F238E27FC236}">
                <a16:creationId xmlns:a16="http://schemas.microsoft.com/office/drawing/2014/main" xmlns="" id="{DEFD40AA-697B-4844-A1E3-8701AB3CB677}"/>
              </a:ext>
            </a:extLst>
          </p:cNvPr>
          <p:cNvSpPr/>
          <p:nvPr/>
        </p:nvSpPr>
        <p:spPr>
          <a:xfrm>
            <a:off x="684670" y="1436105"/>
            <a:ext cx="7772399" cy="1363290"/>
          </a:xfrm>
          <a:prstGeom prst="round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2" charset="2"/>
              <a:buNone/>
            </a:pPr>
            <a:r>
              <a:rPr lang="fr-FR" altLang="fr-FR" sz="2400" b="1" i="1" dirty="0">
                <a:solidFill>
                  <a:schemeClr val="tx1"/>
                </a:solidFill>
                <a:ea typeface="ＭＳ Ｐゴシック" charset="-128"/>
              </a:rPr>
              <a:t>Un logiciel est un ensemble d</a:t>
            </a:r>
            <a:r>
              <a:rPr lang="ja-JP" altLang="fr-FR" sz="2400" b="1" i="1" dirty="0">
                <a:solidFill>
                  <a:schemeClr val="tx1"/>
                </a:solidFill>
                <a:ea typeface="ＭＳ Ｐゴシック" charset="-128"/>
              </a:rPr>
              <a:t>’</a:t>
            </a:r>
            <a:r>
              <a:rPr lang="fr-FR" altLang="ja-JP" sz="2400" b="1" i="1" dirty="0">
                <a:solidFill>
                  <a:schemeClr val="tx1"/>
                </a:solidFill>
                <a:ea typeface="ＭＳ Ｐゴシック" charset="-128"/>
              </a:rPr>
              <a:t>entités nécessaires au fonctionnement d</a:t>
            </a:r>
            <a:r>
              <a:rPr lang="ja-JP" altLang="fr-FR" sz="2400" b="1" i="1" dirty="0">
                <a:solidFill>
                  <a:schemeClr val="tx1"/>
                </a:solidFill>
                <a:ea typeface="ＭＳ Ｐゴシック" charset="-128"/>
              </a:rPr>
              <a:t>’</a:t>
            </a:r>
            <a:r>
              <a:rPr lang="fr-FR" altLang="ja-JP" sz="2400" b="1" i="1" dirty="0">
                <a:solidFill>
                  <a:schemeClr val="tx1"/>
                </a:solidFill>
                <a:ea typeface="ＭＳ Ｐゴシック" charset="-128"/>
              </a:rPr>
              <a:t>un processus de traitement </a:t>
            </a:r>
          </a:p>
          <a:p>
            <a:pPr algn="ctr">
              <a:buFont typeface="Wingdings 2" charset="2"/>
              <a:buNone/>
            </a:pPr>
            <a:r>
              <a:rPr lang="fr-FR" altLang="ja-JP" sz="2400" b="1" i="1" dirty="0">
                <a:solidFill>
                  <a:schemeClr val="tx1"/>
                </a:solidFill>
                <a:ea typeface="ＭＳ Ｐゴシック" charset="-128"/>
              </a:rPr>
              <a:t>automatique de l</a:t>
            </a:r>
            <a:r>
              <a:rPr lang="ja-JP" altLang="fr-FR" sz="2400" b="1" i="1" dirty="0">
                <a:solidFill>
                  <a:schemeClr val="tx1"/>
                </a:solidFill>
                <a:ea typeface="ＭＳ Ｐゴシック" charset="-128"/>
              </a:rPr>
              <a:t>’</a:t>
            </a:r>
            <a:r>
              <a:rPr lang="fr-FR" altLang="ja-JP" sz="2400" b="1" i="1" dirty="0">
                <a:solidFill>
                  <a:schemeClr val="tx1"/>
                </a:solidFill>
                <a:ea typeface="ＭＳ Ｐゴシック" charset="-128"/>
              </a:rPr>
              <a:t>information</a:t>
            </a:r>
          </a:p>
        </p:txBody>
      </p:sp>
    </p:spTree>
    <p:extLst>
      <p:ext uri="{BB962C8B-B14F-4D97-AF65-F5344CB8AC3E}">
        <p14:creationId xmlns:p14="http://schemas.microsoft.com/office/powerpoint/2010/main" val="1525978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395536" y="1447800"/>
            <a:ext cx="8424936" cy="4572000"/>
          </a:xfrm>
        </p:spPr>
        <p:txBody>
          <a:bodyPr/>
          <a:lstStyle/>
          <a:p>
            <a:pPr algn="ctr">
              <a:buNone/>
            </a:pPr>
            <a:endParaRPr lang="fr-FR" dirty="0"/>
          </a:p>
          <a:p>
            <a:pPr algn="ctr">
              <a:buNone/>
            </a:pPr>
            <a:r>
              <a:rPr lang="fr-FR" dirty="0"/>
              <a:t>Des objets peuvent varier en taille. Un objet représentant une application est plus gros qu'un objet qui représente un élément de bas niveau comme du matériel (souris, clavier) ou un conteneur </a:t>
            </a:r>
          </a:p>
          <a:p>
            <a:pPr algn="ctr">
              <a:buNone/>
            </a:pPr>
            <a:r>
              <a:rPr lang="fr-FR" dirty="0"/>
              <a:t>(liste, vecteur, arbre).</a:t>
            </a:r>
          </a:p>
          <a:p>
            <a:pPr algn="ctr">
              <a:buNone/>
            </a:pPr>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
        <p:nvSpPr>
          <p:cNvPr id="6" name="Rectangle: Rounded Corners 5">
            <a:extLst>
              <a:ext uri="{FF2B5EF4-FFF2-40B4-BE49-F238E27FC236}">
                <a16:creationId xmlns:a16="http://schemas.microsoft.com/office/drawing/2014/main" xmlns="" id="{4BED4153-E661-4445-87B9-6EE6951ABD7D}"/>
              </a:ext>
            </a:extLst>
          </p:cNvPr>
          <p:cNvSpPr/>
          <p:nvPr/>
        </p:nvSpPr>
        <p:spPr>
          <a:xfrm>
            <a:off x="1452228" y="3882033"/>
            <a:ext cx="6696744" cy="144016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fr-FR" sz="2000" b="1" i="1" dirty="0">
                <a:solidFill>
                  <a:schemeClr val="tx1"/>
                </a:solidFill>
              </a:rPr>
              <a:t>Comment déterminer la granularité d'un objet et par la même quelles sont ses responsabilités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685800" y="1600200"/>
            <a:ext cx="7772400" cy="4572000"/>
          </a:xfrm>
        </p:spPr>
        <p:txBody>
          <a:bodyPr/>
          <a:lstStyle/>
          <a:p>
            <a:pPr algn="just"/>
            <a:r>
              <a:rPr lang="fr-FR" dirty="0"/>
              <a:t>Des objets peuvent représenter des entités du monde réel comme des étudiants mais d'autres n'existent pas dans la réalité comme des processus.</a:t>
            </a:r>
          </a:p>
          <a:p>
            <a:pPr algn="just"/>
            <a:endParaRPr lang="fr-FR" dirty="0"/>
          </a:p>
          <a:p>
            <a:pPr algn="just"/>
            <a:r>
              <a:rPr lang="fr-FR" dirty="0"/>
              <a:t>La modélisation orientée objet permet à travers une même approche (celle de l'objet) de tout représenter. L'abstraction est donc obligatoire.</a:t>
            </a:r>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Opération et interface d’un objet</a:t>
            </a:r>
          </a:p>
        </p:txBody>
      </p:sp>
      <p:sp>
        <p:nvSpPr>
          <p:cNvPr id="3" name="Espace réservé du contenu 2"/>
          <p:cNvSpPr>
            <a:spLocks noGrp="1"/>
          </p:cNvSpPr>
          <p:nvPr>
            <p:ph sz="quarter" idx="1"/>
          </p:nvPr>
        </p:nvSpPr>
        <p:spPr>
          <a:xfrm>
            <a:off x="755576" y="1600200"/>
            <a:ext cx="7772400" cy="4572000"/>
          </a:xfrm>
        </p:spPr>
        <p:txBody>
          <a:bodyPr/>
          <a:lstStyle/>
          <a:p>
            <a:pPr algn="just"/>
            <a:r>
              <a:rPr lang="fr-FR" dirty="0"/>
              <a:t>La déclaration d'une opération d'un objet est constituée</a:t>
            </a:r>
          </a:p>
          <a:p>
            <a:pPr lvl="1" algn="just"/>
            <a:r>
              <a:rPr lang="fr-FR" dirty="0"/>
              <a:t>du nom de l'opération</a:t>
            </a:r>
          </a:p>
          <a:p>
            <a:pPr lvl="1" algn="just"/>
            <a:r>
              <a:rPr lang="fr-FR" dirty="0"/>
              <a:t>ses paramètres reçus</a:t>
            </a:r>
          </a:p>
          <a:p>
            <a:pPr lvl="1" algn="just"/>
            <a:r>
              <a:rPr lang="fr-FR" dirty="0"/>
              <a:t>du retour</a:t>
            </a:r>
          </a:p>
          <a:p>
            <a:pPr algn="just"/>
            <a:r>
              <a:rPr lang="fr-FR" dirty="0"/>
              <a:t>Cet ensemble est la signature de l'opération.</a:t>
            </a:r>
          </a:p>
          <a:p>
            <a:pPr algn="just"/>
            <a:r>
              <a:rPr lang="fr-FR" dirty="0"/>
              <a:t>L'ensemble des signatures des opérations publiques d'un objet est appelée interface de l'objet.</a:t>
            </a:r>
          </a:p>
          <a:p>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34" y="0"/>
            <a:ext cx="9126265" cy="1143000"/>
          </a:xfrm>
        </p:spPr>
        <p:txBody>
          <a:bodyPr/>
          <a:lstStyle/>
          <a:p>
            <a:pPr algn="ctr"/>
            <a:r>
              <a:rPr lang="fr-FR" sz="3600" b="1" dirty="0">
                <a:solidFill>
                  <a:schemeClr val="accent1"/>
                </a:solidFill>
              </a:rPr>
              <a:t>Interfaces et interface d’un objet</a:t>
            </a:r>
          </a:p>
        </p:txBody>
      </p:sp>
      <p:sp>
        <p:nvSpPr>
          <p:cNvPr id="3" name="Espace réservé du contenu 2"/>
          <p:cNvSpPr>
            <a:spLocks noGrp="1"/>
          </p:cNvSpPr>
          <p:nvPr>
            <p:ph sz="quarter" idx="1"/>
          </p:nvPr>
        </p:nvSpPr>
        <p:spPr>
          <a:xfrm>
            <a:off x="685800" y="1600200"/>
            <a:ext cx="7772400" cy="4572000"/>
          </a:xfrm>
        </p:spPr>
        <p:txBody>
          <a:bodyPr/>
          <a:lstStyle/>
          <a:p>
            <a:pPr algn="just"/>
            <a:r>
              <a:rPr lang="fr-FR" dirty="0"/>
              <a:t>Une requête d'un client à un objet x conforme à une signature de l'interface de x peut être envoyée à x.</a:t>
            </a:r>
          </a:p>
          <a:p>
            <a:pPr algn="just"/>
            <a:endParaRPr lang="fr-FR" dirty="0"/>
          </a:p>
          <a:p>
            <a:pPr algn="just">
              <a:buFont typeface="Wingdings" panose="05000000000000000000" pitchFamily="2" charset="2"/>
              <a:buChar char="Ø"/>
            </a:pPr>
            <a:r>
              <a:rPr lang="fr-FR" b="1" dirty="0">
                <a:solidFill>
                  <a:schemeClr val="accent2"/>
                </a:solidFill>
              </a:rPr>
              <a:t>Rappel : </a:t>
            </a:r>
            <a:r>
              <a:rPr lang="fr-FR" dirty="0"/>
              <a:t>Une interface est un ensemble de déclarations d'opérations publiques. C'est un ensemble de services.</a:t>
            </a:r>
          </a:p>
          <a:p>
            <a:pPr algn="just">
              <a:buFont typeface="Wingdings" panose="05000000000000000000" pitchFamily="2" charset="2"/>
              <a:buChar char="Ø"/>
            </a:pPr>
            <a:endParaRPr lang="fr-FR" dirty="0"/>
          </a:p>
          <a:p>
            <a:pPr algn="just">
              <a:buFont typeface="Wingdings" panose="05000000000000000000" pitchFamily="2" charset="2"/>
              <a:buChar char="Ø"/>
            </a:pPr>
            <a:r>
              <a:rPr lang="fr-FR" b="1" dirty="0">
                <a:solidFill>
                  <a:schemeClr val="accent2"/>
                </a:solidFill>
              </a:rPr>
              <a:t>Rappel : </a:t>
            </a:r>
            <a:r>
              <a:rPr lang="fr-FR" dirty="0"/>
              <a:t>Un classe réalise une interface I quand elle implémente toutes les opérations déclarées dans I.</a:t>
            </a:r>
          </a:p>
          <a:p>
            <a:pPr>
              <a:buNone/>
            </a:pPr>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685800" y="1454944"/>
            <a:ext cx="7772400" cy="4572000"/>
          </a:xfrm>
        </p:spPr>
        <p:txBody>
          <a:bodyPr/>
          <a:lstStyle/>
          <a:p>
            <a:pPr algn="just"/>
            <a:r>
              <a:rPr lang="fr-FR" dirty="0"/>
              <a:t>Si un objet réalise une interface I alors I est contenu dans l'interface de l'objet.</a:t>
            </a:r>
          </a:p>
          <a:p>
            <a:pPr algn="just"/>
            <a:r>
              <a:rPr lang="fr-FR" dirty="0"/>
              <a:t>Un objet O peut contenir plusieurs interfaces. Deux clients peuvent utiliser différemment l'objet O.</a:t>
            </a:r>
          </a:p>
          <a:p>
            <a:pPr lvl="1" algn="just"/>
            <a:r>
              <a:rPr lang="fr-FR" dirty="0"/>
              <a:t>Le client simulateur de course de voitures a besoin de connaître les services de fonctionnement d'une voiture.</a:t>
            </a:r>
          </a:p>
          <a:p>
            <a:pPr lvl="1" algn="just"/>
            <a:r>
              <a:rPr lang="fr-FR" dirty="0"/>
              <a:t>Le client réparateur de voiture a besoins de connaître les services de diagnostics de pannes et d'accès aux pièces de la voiture. </a:t>
            </a:r>
          </a:p>
          <a:p>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685800" y="1508919"/>
            <a:ext cx="7772400" cy="4572000"/>
          </a:xfrm>
        </p:spPr>
        <p:txBody>
          <a:bodyPr/>
          <a:lstStyle/>
          <a:p>
            <a:pPr algn="just"/>
            <a:r>
              <a:rPr lang="fr-FR" dirty="0"/>
              <a:t>Des objets de types différents peuvent avoir une ou plusieurs interfaces en commun</a:t>
            </a:r>
            <a:r>
              <a:rPr lang="fr-FR" b="1" dirty="0"/>
              <a:t>. </a:t>
            </a:r>
          </a:p>
          <a:p>
            <a:pPr lvl="1" algn="just"/>
            <a:r>
              <a:rPr lang="fr-FR" dirty="0"/>
              <a:t>Un simulateur de vol d'avions peut faire voler des F18 ou des canards du moment que ces objets fournissent les services demandés par les simulateur. </a:t>
            </a:r>
          </a:p>
          <a:p>
            <a:pPr lvl="1" algn="just"/>
            <a:r>
              <a:rPr lang="fr-FR" dirty="0"/>
              <a:t>L'ensemble des déclarations de ces services sera une interface commune entre un F18 et un canard.</a:t>
            </a:r>
          </a:p>
          <a:p>
            <a:pPr lvl="1" algn="just"/>
            <a:r>
              <a:rPr lang="fr-FR" dirty="0"/>
              <a:t>Les objets de type F18 et de type Canard réalisent cette interface.</a:t>
            </a:r>
          </a:p>
          <a:p>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lstStyle/>
          <a:p>
            <a:pPr algn="ctr"/>
            <a:r>
              <a:rPr lang="fr-FR" sz="3600" b="1" dirty="0">
                <a:solidFill>
                  <a:schemeClr val="accent1"/>
                </a:solidFill>
              </a:rPr>
              <a:t>Implémentation du polymorphisme</a:t>
            </a:r>
          </a:p>
        </p:txBody>
      </p:sp>
      <p:sp>
        <p:nvSpPr>
          <p:cNvPr id="3" name="Espace réservé du contenu 2"/>
          <p:cNvSpPr>
            <a:spLocks noGrp="1"/>
          </p:cNvSpPr>
          <p:nvPr>
            <p:ph sz="quarter" idx="1"/>
          </p:nvPr>
        </p:nvSpPr>
        <p:spPr>
          <a:xfrm>
            <a:off x="685800" y="1589088"/>
            <a:ext cx="7772400" cy="4572000"/>
          </a:xfrm>
        </p:spPr>
        <p:txBody>
          <a:bodyPr/>
          <a:lstStyle/>
          <a:p>
            <a:pPr algn="just"/>
            <a:r>
              <a:rPr lang="fr-FR" dirty="0"/>
              <a:t>Quand un client envoie une requête à un objet x, il a simplement besoin de savoir que cet objet peut recevoir cette requête.</a:t>
            </a:r>
          </a:p>
          <a:p>
            <a:pPr algn="just"/>
            <a:r>
              <a:rPr lang="fr-FR" dirty="0"/>
              <a:t>Les langages orientés objets comme le C++, Java et d'autres possèdent un mécanisme dit de liaison dynamique : </a:t>
            </a:r>
          </a:p>
          <a:p>
            <a:pPr algn="just"/>
            <a:r>
              <a:rPr lang="fr-FR" dirty="0"/>
              <a:t>L'opération à exécuter suite à une requête envoyée à un objet n'est connue qu'à l'exécution.</a:t>
            </a:r>
          </a:p>
          <a:p>
            <a:pPr>
              <a:buNone/>
            </a:pPr>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r>
              <a:rPr lang="fr-FR" dirty="0"/>
              <a:t>Si le client utilise les services d'un objet O et que ces services sont définis dans l'interface I alors l'objet O peut être déclaré de type I. </a:t>
            </a:r>
          </a:p>
          <a:p>
            <a:endParaRPr lang="fr-FR" dirty="0"/>
          </a:p>
          <a:p>
            <a:r>
              <a:rPr lang="fr-FR" dirty="0"/>
              <a:t>Les conséquences sont :</a:t>
            </a:r>
          </a:p>
          <a:p>
            <a:pPr lvl="1"/>
            <a:r>
              <a:rPr lang="fr-FR" dirty="0"/>
              <a:t>l'interface de O contient I.</a:t>
            </a:r>
          </a:p>
          <a:p>
            <a:pPr lvl="1"/>
            <a:r>
              <a:rPr lang="fr-FR" dirty="0"/>
              <a:t>La classe de O doit réaliser l'interface I</a:t>
            </a:r>
          </a:p>
          <a:p>
            <a:pPr lvl="1"/>
            <a:r>
              <a:rPr lang="fr-FR" dirty="0"/>
              <a:t>Le client ne connaît pas le vrai type de O.</a:t>
            </a:r>
          </a:p>
          <a:p>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447800"/>
          </a:xfrm>
        </p:spPr>
        <p:txBody>
          <a:bodyPr>
            <a:noAutofit/>
          </a:bodyPr>
          <a:lstStyle/>
          <a:p>
            <a:pPr algn="ctr"/>
            <a:r>
              <a:rPr lang="fr-FR" sz="3600" b="1" dirty="0">
                <a:solidFill>
                  <a:schemeClr val="accent1"/>
                </a:solidFill>
              </a:rPr>
              <a:t/>
            </a:r>
            <a:br>
              <a:rPr lang="fr-FR" sz="3600" b="1" dirty="0">
                <a:solidFill>
                  <a:schemeClr val="accent1"/>
                </a:solidFill>
              </a:rPr>
            </a:br>
            <a:r>
              <a:rPr lang="fr-FR" sz="3600" b="1" dirty="0">
                <a:solidFill>
                  <a:schemeClr val="accent1"/>
                </a:solidFill>
              </a:rPr>
              <a:t/>
            </a:r>
            <a:br>
              <a:rPr lang="fr-FR" sz="3600" b="1" dirty="0">
                <a:solidFill>
                  <a:schemeClr val="accent1"/>
                </a:solidFill>
              </a:rPr>
            </a:br>
            <a:r>
              <a:rPr lang="fr-FR" sz="3600" b="1" dirty="0">
                <a:solidFill>
                  <a:schemeClr val="accent1"/>
                </a:solidFill>
              </a:rPr>
              <a:t>Premier principe de la conception </a:t>
            </a:r>
            <a:br>
              <a:rPr lang="fr-FR" sz="3600" b="1" dirty="0">
                <a:solidFill>
                  <a:schemeClr val="accent1"/>
                </a:solidFill>
              </a:rPr>
            </a:br>
            <a:r>
              <a:rPr lang="fr-FR" sz="3600" b="1" dirty="0">
                <a:solidFill>
                  <a:schemeClr val="accent1"/>
                </a:solidFill>
              </a:rPr>
              <a:t>orienté objet</a:t>
            </a:r>
          </a:p>
        </p:txBody>
      </p:sp>
      <p:sp>
        <p:nvSpPr>
          <p:cNvPr id="3" name="Espace réservé du contenu 2"/>
          <p:cNvSpPr>
            <a:spLocks noGrp="1"/>
          </p:cNvSpPr>
          <p:nvPr>
            <p:ph sz="quarter" idx="1"/>
          </p:nvPr>
        </p:nvSpPr>
        <p:spPr/>
        <p:txBody>
          <a:bodyPr/>
          <a:lstStyle/>
          <a:p>
            <a:endParaRPr lang="fr-FR" dirty="0"/>
          </a:p>
          <a:p>
            <a:pPr algn="just"/>
            <a:r>
              <a:rPr lang="fr-FR" dirty="0"/>
              <a:t>En résumé : Le client peut ignorer les classes d'objets qu'il utilise pour peu que les objets contiennent les interfaces utilisées par le client. Cela nous amène au premier principe de la conception orientée objet: </a:t>
            </a:r>
          </a:p>
          <a:p>
            <a:pPr algn="ctr">
              <a:buNone/>
            </a:pPr>
            <a:endParaRPr lang="fr-FR" b="1" i="1"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
        <p:nvSpPr>
          <p:cNvPr id="5" name="Rectangle: Rounded Corners 4">
            <a:extLst>
              <a:ext uri="{FF2B5EF4-FFF2-40B4-BE49-F238E27FC236}">
                <a16:creationId xmlns:a16="http://schemas.microsoft.com/office/drawing/2014/main" xmlns="" id="{039C1533-175B-4EC3-9B7B-287664797D3B}"/>
              </a:ext>
            </a:extLst>
          </p:cNvPr>
          <p:cNvSpPr/>
          <p:nvPr/>
        </p:nvSpPr>
        <p:spPr>
          <a:xfrm>
            <a:off x="2195736" y="4005064"/>
            <a:ext cx="5400600" cy="936104"/>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fr-FR" b="1" i="1" dirty="0">
                <a:solidFill>
                  <a:schemeClr val="tx1"/>
                </a:solidFill>
              </a:rPr>
              <a:t>Programmer pour une interface, non pour un développement particulier</a:t>
            </a:r>
            <a:endParaRPr lang="fr-FR" dirty="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72" y="0"/>
            <a:ext cx="9124528" cy="1143000"/>
          </a:xfrm>
        </p:spPr>
        <p:txBody>
          <a:bodyPr>
            <a:normAutofit/>
          </a:bodyPr>
          <a:lstStyle/>
          <a:p>
            <a:pPr algn="ctr"/>
            <a:r>
              <a:rPr lang="fr-FR" sz="3600" b="1" dirty="0">
                <a:solidFill>
                  <a:schemeClr val="accent1"/>
                </a:solidFill>
              </a:rPr>
              <a:t>Concevoir pour mieux réutiliser</a:t>
            </a:r>
          </a:p>
        </p:txBody>
      </p:sp>
      <p:sp>
        <p:nvSpPr>
          <p:cNvPr id="3" name="Espace réservé du contenu 2"/>
          <p:cNvSpPr>
            <a:spLocks noGrp="1"/>
          </p:cNvSpPr>
          <p:nvPr>
            <p:ph sz="quarter" idx="1"/>
          </p:nvPr>
        </p:nvSpPr>
        <p:spPr>
          <a:xfrm>
            <a:off x="695536" y="1600200"/>
            <a:ext cx="7772400" cy="4572000"/>
          </a:xfrm>
        </p:spPr>
        <p:txBody>
          <a:bodyPr/>
          <a:lstStyle/>
          <a:p>
            <a:r>
              <a:rPr lang="fr-FR" dirty="0"/>
              <a:t>Deux techniques :</a:t>
            </a:r>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
        <p:nvSpPr>
          <p:cNvPr id="5" name="Espace réservé du contenu 2">
            <a:extLst>
              <a:ext uri="{FF2B5EF4-FFF2-40B4-BE49-F238E27FC236}">
                <a16:creationId xmlns:a16="http://schemas.microsoft.com/office/drawing/2014/main" xmlns="" id="{1120EDC8-9241-41EF-A1D0-F98F44C19008}"/>
              </a:ext>
            </a:extLst>
          </p:cNvPr>
          <p:cNvSpPr txBox="1">
            <a:spLocks/>
          </p:cNvSpPr>
          <p:nvPr/>
        </p:nvSpPr>
        <p:spPr>
          <a:xfrm>
            <a:off x="1175693" y="2492896"/>
            <a:ext cx="7035651"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r>
              <a:rPr lang="fr-FR" b="1" dirty="0">
                <a:solidFill>
                  <a:schemeClr val="accent2"/>
                </a:solidFill>
              </a:rPr>
              <a:t>L'héritage: </a:t>
            </a:r>
            <a:r>
              <a:rPr lang="fr-FR" dirty="0"/>
              <a:t>réutilisation boîte blanche. On parle de boîte blanche, car le contenu des classes parentes est visible aux sous classes</a:t>
            </a:r>
          </a:p>
          <a:p>
            <a:pPr algn="just"/>
            <a:r>
              <a:rPr lang="fr-FR" b="1" dirty="0">
                <a:solidFill>
                  <a:schemeClr val="accent2"/>
                </a:solidFill>
              </a:rPr>
              <a:t>La composition: </a:t>
            </a:r>
            <a:r>
              <a:rPr lang="fr-FR" dirty="0"/>
              <a:t>réutilisation boîte noire . On parle de boîte noire, car la nouvelle classes n'a pas accès à la représentation interne de l'objet réutilisé.</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re 1"/>
          <p:cNvSpPr>
            <a:spLocks noGrp="1"/>
          </p:cNvSpPr>
          <p:nvPr>
            <p:ph type="title"/>
          </p:nvPr>
        </p:nvSpPr>
        <p:spPr>
          <a:xfrm>
            <a:off x="0" y="228600"/>
            <a:ext cx="9144000" cy="778098"/>
          </a:xfrm>
        </p:spPr>
        <p:txBody>
          <a:bodyPr>
            <a:normAutofit/>
          </a:bodyPr>
          <a:lstStyle/>
          <a:p>
            <a:pPr algn="ctr"/>
            <a:r>
              <a:rPr lang="fr-FR" altLang="fr-FR" sz="3600" b="1" dirty="0">
                <a:ea typeface="ＭＳ Ｐゴシック" charset="-128"/>
              </a:rPr>
              <a:t>Un bon logiciel d</a:t>
            </a:r>
            <a:r>
              <a:rPr lang="ja-JP" altLang="fr-FR" sz="3600" b="1" dirty="0">
                <a:ea typeface="ＭＳ Ｐゴシック" charset="-128"/>
              </a:rPr>
              <a:t>’</a:t>
            </a:r>
            <a:r>
              <a:rPr lang="fr-FR" altLang="ja-JP" sz="3600" b="1" dirty="0">
                <a:ea typeface="ＭＳ Ｐゴシック" charset="-128"/>
              </a:rPr>
              <a:t>un point de vue client</a:t>
            </a:r>
            <a:endParaRPr lang="fr-FR" altLang="fr-FR" sz="3600" b="1" dirty="0">
              <a:ea typeface="ＭＳ Ｐゴシック" charset="-128"/>
            </a:endParaRPr>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2551186601"/>
              </p:ext>
            </p:extLst>
          </p:nvPr>
        </p:nvGraphicFramePr>
        <p:xfrm>
          <a:off x="685800" y="1412776"/>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pied de page 3"/>
          <p:cNvSpPr>
            <a:spLocks noGrp="1"/>
          </p:cNvSpPr>
          <p:nvPr>
            <p:ph type="ftr" sz="quarter" idx="11"/>
          </p:nvPr>
        </p:nvSpPr>
        <p:spPr/>
        <p:txBody>
          <a:bodyPr/>
          <a:lstStyle/>
          <a:p>
            <a:pPr>
              <a:defRPr/>
            </a:pPr>
            <a:r>
              <a:rPr lang="fr-FR"/>
              <a:t>Hafidi Imad-ENSAK-Cours  IAO</a:t>
            </a:r>
          </a:p>
        </p:txBody>
      </p:sp>
    </p:spTree>
    <p:extLst>
      <p:ext uri="{BB962C8B-B14F-4D97-AF65-F5344CB8AC3E}">
        <p14:creationId xmlns:p14="http://schemas.microsoft.com/office/powerpoint/2010/main" val="77947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036" y="-71438"/>
            <a:ext cx="9119964" cy="1143000"/>
          </a:xfrm>
        </p:spPr>
        <p:txBody>
          <a:bodyPr>
            <a:normAutofit/>
          </a:bodyPr>
          <a:lstStyle/>
          <a:p>
            <a:r>
              <a:rPr lang="fr-FR" sz="3600" b="1" dirty="0">
                <a:solidFill>
                  <a:schemeClr val="accent1"/>
                </a:solidFill>
              </a:rPr>
              <a:t>      L’héritage</a:t>
            </a:r>
          </a:p>
        </p:txBody>
      </p:sp>
      <p:sp>
        <p:nvSpPr>
          <p:cNvPr id="3" name="Espace réservé du contenu 2"/>
          <p:cNvSpPr>
            <a:spLocks noGrp="1"/>
          </p:cNvSpPr>
          <p:nvPr>
            <p:ph sz="quarter" idx="1"/>
          </p:nvPr>
        </p:nvSpPr>
        <p:spPr>
          <a:xfrm>
            <a:off x="697818" y="1335881"/>
            <a:ext cx="7772400" cy="4572000"/>
          </a:xfrm>
        </p:spPr>
        <p:txBody>
          <a:bodyPr/>
          <a:lstStyle/>
          <a:p>
            <a:r>
              <a:rPr lang="fr-FR" b="1" dirty="0"/>
              <a:t>L'héritage et ses principes : </a:t>
            </a:r>
          </a:p>
          <a:p>
            <a:pPr lvl="1" algn="just"/>
            <a:r>
              <a:rPr lang="fr-FR" dirty="0"/>
              <a:t>Il est défini de façon statique à la compilation</a:t>
            </a:r>
          </a:p>
          <a:p>
            <a:pPr lvl="1" algn="just"/>
            <a:r>
              <a:rPr lang="fr-FR" dirty="0"/>
              <a:t>L'utilisation dans la sous classe est immédiate</a:t>
            </a:r>
          </a:p>
          <a:p>
            <a:pPr lvl="1" algn="just"/>
            <a:r>
              <a:rPr lang="fr-FR" dirty="0"/>
              <a:t>La sous classe peut surcharger quelques opérations tout en gardant l'accès à la version de la classe Parent.</a:t>
            </a:r>
          </a:p>
          <a:p>
            <a:pPr lvl="1" algn="just"/>
            <a:r>
              <a:rPr lang="fr-FR" dirty="0"/>
              <a:t>La sous classe dépend des changements de la classe Parent. L'héritage rompt l'encapsulation.</a:t>
            </a:r>
          </a:p>
          <a:p>
            <a:pPr lvl="1" algn="just"/>
            <a:r>
              <a:rPr lang="fr-FR" dirty="0"/>
              <a:t>Impossibilité de modifier à l'exécution le code hérité des parents</a:t>
            </a:r>
          </a:p>
          <a:p>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r>
              <a:rPr lang="fr-FR" sz="3600" b="1" dirty="0">
                <a:solidFill>
                  <a:schemeClr val="accent1"/>
                </a:solidFill>
              </a:rPr>
              <a:t>      La composition</a:t>
            </a:r>
          </a:p>
        </p:txBody>
      </p:sp>
      <p:sp>
        <p:nvSpPr>
          <p:cNvPr id="3" name="Espace réservé du contenu 2"/>
          <p:cNvSpPr>
            <a:spLocks noGrp="1"/>
          </p:cNvSpPr>
          <p:nvPr>
            <p:ph sz="quarter" idx="1"/>
          </p:nvPr>
        </p:nvSpPr>
        <p:spPr>
          <a:xfrm>
            <a:off x="685800" y="1384201"/>
            <a:ext cx="7772400" cy="4572000"/>
          </a:xfrm>
        </p:spPr>
        <p:txBody>
          <a:bodyPr/>
          <a:lstStyle/>
          <a:p>
            <a:r>
              <a:rPr lang="fr-FR" b="1" dirty="0"/>
              <a:t>La composition et ses principes : </a:t>
            </a:r>
          </a:p>
          <a:p>
            <a:pPr lvl="1" algn="just"/>
            <a:r>
              <a:rPr lang="fr-FR" dirty="0"/>
              <a:t>Notation : le nouvel objet sera appelé objet composé. </a:t>
            </a:r>
          </a:p>
          <a:p>
            <a:pPr lvl="1" algn="just"/>
            <a:r>
              <a:rPr lang="fr-FR" dirty="0"/>
              <a:t>La composition est définie dynamiquement à l'exécution</a:t>
            </a:r>
          </a:p>
          <a:p>
            <a:pPr lvl="1" algn="just"/>
            <a:r>
              <a:rPr lang="fr-FR" dirty="0"/>
              <a:t>L'accès des objets (composants) entrant dans la composition se fait par l'intermédiaire d'une de leurs interfaces. </a:t>
            </a:r>
          </a:p>
          <a:p>
            <a:pPr lvl="1" algn="just"/>
            <a:r>
              <a:rPr lang="fr-FR" dirty="0"/>
              <a:t>L'encapsulation des composants est totalement respectée</a:t>
            </a:r>
          </a:p>
          <a:p>
            <a:pPr lvl="1" algn="just"/>
            <a:r>
              <a:rPr lang="fr-FR" dirty="0"/>
              <a:t>A l'exécution, chaque composant peut être remplacé par un autre composant pourvu que le nouveau composant contienne l'interface utilisée.</a:t>
            </a:r>
          </a:p>
          <a:p>
            <a:pPr lvl="1" algn="just"/>
            <a:r>
              <a:rPr lang="fr-FR" dirty="0"/>
              <a:t>Il faut que les composants contiennent les interfaces utilisées dans l'objet composé.</a:t>
            </a:r>
          </a:p>
          <a:p>
            <a:endParaRPr lang="fr-FR" dirty="0"/>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876" y="0"/>
            <a:ext cx="9144000" cy="1143000"/>
          </a:xfrm>
        </p:spPr>
        <p:txBody>
          <a:bodyPr>
            <a:normAutofit/>
          </a:bodyPr>
          <a:lstStyle/>
          <a:p>
            <a:pPr algn="ctr"/>
            <a:r>
              <a:rPr lang="fr-FR" sz="3600" b="1" dirty="0">
                <a:solidFill>
                  <a:schemeClr val="accent1"/>
                </a:solidFill>
              </a:rPr>
              <a:t>Cohésion : </a:t>
            </a:r>
            <a:r>
              <a:rPr lang="fr-FR" sz="3600" b="1" dirty="0">
                <a:solidFill>
                  <a:srgbClr val="FF0000"/>
                </a:solidFill>
              </a:rPr>
              <a:t>Mauvais exemple !</a:t>
            </a:r>
          </a:p>
        </p:txBody>
      </p:sp>
      <p:sp>
        <p:nvSpPr>
          <p:cNvPr id="3" name="Espace réservé du pied de page 2"/>
          <p:cNvSpPr>
            <a:spLocks noGrp="1"/>
          </p:cNvSpPr>
          <p:nvPr>
            <p:ph type="ftr" sz="quarter" idx="11"/>
          </p:nvPr>
        </p:nvSpPr>
        <p:spPr/>
        <p:txBody>
          <a:bodyPr/>
          <a:lstStyle/>
          <a:p>
            <a:r>
              <a:rPr lang="fr-FR"/>
              <a:t>Hafidi Imad-ENSAK-Cours  IAO</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683568" y="1484784"/>
            <a:ext cx="8003232" cy="4173741"/>
          </a:xfrm>
          <a:prstGeom prst="rect">
            <a:avLst/>
          </a:prstGeom>
          <a:noFill/>
          <a:ln w="9525">
            <a:noFill/>
            <a:miter lim="800000"/>
            <a:headEnd/>
            <a:tailEnd/>
          </a:ln>
        </p:spPr>
      </p:pic>
    </p:spTree>
    <p:extLst>
      <p:ext uri="{BB962C8B-B14F-4D97-AF65-F5344CB8AC3E}">
        <p14:creationId xmlns:p14="http://schemas.microsoft.com/office/powerpoint/2010/main" val="697252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4288"/>
            <a:ext cx="9144000" cy="1143000"/>
          </a:xfrm>
        </p:spPr>
        <p:txBody>
          <a:bodyPr/>
          <a:lstStyle/>
          <a:p>
            <a:pPr algn="ctr"/>
            <a:r>
              <a:rPr lang="fr-FR" sz="3600" b="1" dirty="0">
                <a:solidFill>
                  <a:schemeClr val="accent1"/>
                </a:solidFill>
              </a:rPr>
              <a:t>Cohésion : </a:t>
            </a:r>
            <a:r>
              <a:rPr lang="fr-FR" sz="3600" b="1" dirty="0">
                <a:solidFill>
                  <a:srgbClr val="00B050"/>
                </a:solidFill>
              </a:rPr>
              <a:t>bon exemple !</a:t>
            </a:r>
          </a:p>
        </p:txBody>
      </p:sp>
      <p:sp>
        <p:nvSpPr>
          <p:cNvPr id="3" name="Espace réservé du pied de page 2"/>
          <p:cNvSpPr>
            <a:spLocks noGrp="1"/>
          </p:cNvSpPr>
          <p:nvPr>
            <p:ph type="ftr" sz="quarter" idx="11"/>
          </p:nvPr>
        </p:nvSpPr>
        <p:spPr/>
        <p:txBody>
          <a:bodyPr/>
          <a:lstStyle/>
          <a:p>
            <a:r>
              <a:rPr lang="fr-FR"/>
              <a:t>Hafidi Imad-ENSAK-Cours  IAO</a:t>
            </a:r>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000125" y="1556792"/>
            <a:ext cx="7600950" cy="3658145"/>
          </a:xfrm>
          <a:prstGeom prst="rect">
            <a:avLst/>
          </a:prstGeom>
          <a:noFill/>
          <a:ln w="9525">
            <a:noFill/>
            <a:miter lim="800000"/>
            <a:headEnd/>
            <a:tailEnd/>
          </a:ln>
        </p:spPr>
      </p:pic>
    </p:spTree>
    <p:extLst>
      <p:ext uri="{BB962C8B-B14F-4D97-AF65-F5344CB8AC3E}">
        <p14:creationId xmlns:p14="http://schemas.microsoft.com/office/powerpoint/2010/main" val="1528607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Couplage : exemple</a:t>
            </a:r>
          </a:p>
        </p:txBody>
      </p:sp>
      <p:sp>
        <p:nvSpPr>
          <p:cNvPr id="3" name="Espace réservé du pied de page 2"/>
          <p:cNvSpPr>
            <a:spLocks noGrp="1"/>
          </p:cNvSpPr>
          <p:nvPr>
            <p:ph type="ftr" sz="quarter" idx="11"/>
          </p:nvPr>
        </p:nvSpPr>
        <p:spPr/>
        <p:txBody>
          <a:bodyPr/>
          <a:lstStyle/>
          <a:p>
            <a:r>
              <a:rPr lang="fr-FR"/>
              <a:t>Hafidi Imad-ENSAK-Cours  IAO</a:t>
            </a:r>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914400" y="1500186"/>
            <a:ext cx="7391350" cy="4143375"/>
          </a:xfrm>
          <a:prstGeom prst="rect">
            <a:avLst/>
          </a:prstGeom>
          <a:noFill/>
          <a:ln w="9525">
            <a:noFill/>
            <a:miter lim="800000"/>
            <a:headEnd/>
            <a:tailEnd/>
          </a:ln>
        </p:spPr>
      </p:pic>
    </p:spTree>
    <p:extLst>
      <p:ext uri="{BB962C8B-B14F-4D97-AF65-F5344CB8AC3E}">
        <p14:creationId xmlns:p14="http://schemas.microsoft.com/office/powerpoint/2010/main" val="1391898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Exemple : Tri Etudiants</a:t>
            </a:r>
          </a:p>
        </p:txBody>
      </p:sp>
      <p:sp>
        <p:nvSpPr>
          <p:cNvPr id="3" name="Espace réservé du pied de page 2"/>
          <p:cNvSpPr>
            <a:spLocks noGrp="1"/>
          </p:cNvSpPr>
          <p:nvPr>
            <p:ph type="ftr" sz="quarter" idx="11"/>
          </p:nvPr>
        </p:nvSpPr>
        <p:spPr/>
        <p:txBody>
          <a:bodyPr/>
          <a:lstStyle/>
          <a:p>
            <a:r>
              <a:rPr lang="fr-FR"/>
              <a:t>Hafidi Imad-ENSAK-Cours  IAO</a:t>
            </a:r>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685800" y="1412776"/>
            <a:ext cx="7772400" cy="4446240"/>
          </a:xfrm>
          <a:prstGeom prst="rect">
            <a:avLst/>
          </a:prstGeom>
          <a:noFill/>
          <a:ln w="9525">
            <a:noFill/>
            <a:miter lim="800000"/>
            <a:headEnd/>
            <a:tailEnd/>
          </a:ln>
        </p:spPr>
      </p:pic>
    </p:spTree>
    <p:extLst>
      <p:ext uri="{BB962C8B-B14F-4D97-AF65-F5344CB8AC3E}">
        <p14:creationId xmlns:p14="http://schemas.microsoft.com/office/powerpoint/2010/main" val="1492586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Solution  1 :</a:t>
            </a:r>
          </a:p>
        </p:txBody>
      </p:sp>
      <p:sp>
        <p:nvSpPr>
          <p:cNvPr id="3" name="Espace réservé du pied de page 2"/>
          <p:cNvSpPr>
            <a:spLocks noGrp="1"/>
          </p:cNvSpPr>
          <p:nvPr>
            <p:ph type="ftr" sz="quarter" idx="11"/>
          </p:nvPr>
        </p:nvSpPr>
        <p:spPr/>
        <p:txBody>
          <a:bodyPr/>
          <a:lstStyle/>
          <a:p>
            <a:r>
              <a:rPr lang="fr-FR"/>
              <a:t>Hafidi Imad-ENSAK-Cours  IAO</a:t>
            </a:r>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914400" y="1556792"/>
            <a:ext cx="7772400" cy="4193121"/>
          </a:xfrm>
          <a:prstGeom prst="rect">
            <a:avLst/>
          </a:prstGeom>
          <a:noFill/>
          <a:ln w="9525">
            <a:noFill/>
            <a:miter lim="800000"/>
            <a:headEnd/>
            <a:tailEnd/>
          </a:ln>
        </p:spPr>
      </p:pic>
    </p:spTree>
    <p:extLst>
      <p:ext uri="{BB962C8B-B14F-4D97-AF65-F5344CB8AC3E}">
        <p14:creationId xmlns:p14="http://schemas.microsoft.com/office/powerpoint/2010/main" val="1923894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lstStyle/>
          <a:p>
            <a:pPr algn="ctr"/>
            <a:r>
              <a:rPr lang="fr-FR" sz="3200" b="1" dirty="0">
                <a:solidFill>
                  <a:schemeClr val="accent1"/>
                </a:solidFill>
              </a:rPr>
              <a:t>Solution 2 :</a:t>
            </a:r>
          </a:p>
        </p:txBody>
      </p:sp>
      <p:sp>
        <p:nvSpPr>
          <p:cNvPr id="3" name="Espace réservé du pied de page 2"/>
          <p:cNvSpPr>
            <a:spLocks noGrp="1"/>
          </p:cNvSpPr>
          <p:nvPr>
            <p:ph type="ftr" sz="quarter" idx="11"/>
          </p:nvPr>
        </p:nvSpPr>
        <p:spPr/>
        <p:txBody>
          <a:bodyPr/>
          <a:lstStyle/>
          <a:p>
            <a:r>
              <a:rPr lang="fr-FR"/>
              <a:t>Hafidi Imad-ENSAK-Cours  IAO</a:t>
            </a:r>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539552" y="1340769"/>
            <a:ext cx="8147248" cy="4451244"/>
          </a:xfrm>
          <a:prstGeom prst="rect">
            <a:avLst/>
          </a:prstGeom>
          <a:noFill/>
          <a:ln w="9525">
            <a:noFill/>
            <a:miter lim="800000"/>
            <a:headEnd/>
            <a:tailEnd/>
          </a:ln>
        </p:spPr>
      </p:pic>
    </p:spTree>
    <p:extLst>
      <p:ext uri="{BB962C8B-B14F-4D97-AF65-F5344CB8AC3E}">
        <p14:creationId xmlns:p14="http://schemas.microsoft.com/office/powerpoint/2010/main" val="465564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ctrTitle"/>
          </p:nvPr>
        </p:nvSpPr>
        <p:spPr>
          <a:xfrm>
            <a:off x="685800" y="1499911"/>
            <a:ext cx="7772400" cy="1655762"/>
          </a:xfrm>
        </p:spPr>
        <p:txBody>
          <a:bodyPr>
            <a:normAutofit/>
          </a:bodyPr>
          <a:lstStyle/>
          <a:p>
            <a:pPr eaLnBrk="1" hangingPunct="1"/>
            <a:r>
              <a:rPr lang="fr-FR" b="1" dirty="0"/>
              <a:t>INGÉNIERIE AVANCÉ OBJET</a:t>
            </a:r>
          </a:p>
        </p:txBody>
      </p:sp>
      <p:sp>
        <p:nvSpPr>
          <p:cNvPr id="8" name="Rectangle 3">
            <a:extLst>
              <a:ext uri="{FF2B5EF4-FFF2-40B4-BE49-F238E27FC236}">
                <a16:creationId xmlns:a16="http://schemas.microsoft.com/office/drawing/2014/main" xmlns="" id="{9E2E8922-0F28-417A-ACC5-40049B21648C}"/>
              </a:ext>
            </a:extLst>
          </p:cNvPr>
          <p:cNvSpPr txBox="1">
            <a:spLocks noChangeArrowheads="1"/>
          </p:cNvSpPr>
          <p:nvPr/>
        </p:nvSpPr>
        <p:spPr>
          <a:xfrm>
            <a:off x="0" y="3702327"/>
            <a:ext cx="9144000" cy="1439863"/>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r>
              <a:rPr lang="fr-FR" sz="2400" b="1" dirty="0"/>
              <a:t>Deuxième partie :  </a:t>
            </a:r>
          </a:p>
          <a:p>
            <a:r>
              <a:rPr lang="fr-FR" sz="2400" i="1" dirty="0">
                <a:latin typeface="Perpetua" pitchFamily="18" charset="0"/>
              </a:rPr>
              <a:t>- Clean Code</a:t>
            </a:r>
          </a:p>
          <a:p>
            <a:r>
              <a:rPr lang="fr-FR" sz="2400" i="1" dirty="0">
                <a:latin typeface="Perpetua" pitchFamily="18" charset="0"/>
              </a:rPr>
              <a:t>- SOLID</a:t>
            </a:r>
          </a:p>
          <a:p>
            <a:endParaRPr lang="fr-FR" sz="2400" i="1" dirty="0">
              <a:latin typeface="Perpetua" pitchFamily="18" charset="0"/>
            </a:endParaRPr>
          </a:p>
          <a:p>
            <a:endParaRPr lang="fr-FR" sz="2400" b="1" dirty="0"/>
          </a:p>
        </p:txBody>
      </p:sp>
      <p:pic>
        <p:nvPicPr>
          <p:cNvPr id="12" name="Picture 11">
            <a:extLst>
              <a:ext uri="{FF2B5EF4-FFF2-40B4-BE49-F238E27FC236}">
                <a16:creationId xmlns:a16="http://schemas.microsoft.com/office/drawing/2014/main" xmlns="" id="{6F55F545-0DAB-41AD-BD92-CDFFD921B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50999"/>
            <a:ext cx="1444877" cy="963251"/>
          </a:xfrm>
          <a:prstGeom prst="rect">
            <a:avLst/>
          </a:prstGeom>
        </p:spPr>
      </p:pic>
      <p:pic>
        <p:nvPicPr>
          <p:cNvPr id="13" name="Picture 12">
            <a:extLst>
              <a:ext uri="{FF2B5EF4-FFF2-40B4-BE49-F238E27FC236}">
                <a16:creationId xmlns:a16="http://schemas.microsoft.com/office/drawing/2014/main" xmlns="" id="{24383609-C91B-4FD2-A2FD-0A029FEA44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3383" y="172182"/>
            <a:ext cx="951731" cy="1101661"/>
          </a:xfrm>
          <a:prstGeom prst="rect">
            <a:avLst/>
          </a:prstGeom>
        </p:spPr>
      </p:pic>
      <p:sp>
        <p:nvSpPr>
          <p:cNvPr id="14" name="Text Box 4">
            <a:extLst>
              <a:ext uri="{FF2B5EF4-FFF2-40B4-BE49-F238E27FC236}">
                <a16:creationId xmlns:a16="http://schemas.microsoft.com/office/drawing/2014/main" xmlns="" id="{822F67F4-E60A-4E3D-9DB7-6A123FE07ACC}"/>
              </a:ext>
            </a:extLst>
          </p:cNvPr>
          <p:cNvSpPr txBox="1">
            <a:spLocks noChangeArrowheads="1"/>
          </p:cNvSpPr>
          <p:nvPr/>
        </p:nvSpPr>
        <p:spPr bwMode="auto">
          <a:xfrm>
            <a:off x="0" y="5358467"/>
            <a:ext cx="9144000" cy="1569660"/>
          </a:xfrm>
          <a:prstGeom prst="rect">
            <a:avLst/>
          </a:prstGeom>
          <a:noFill/>
          <a:ln w="9525">
            <a:noFill/>
            <a:miter lim="800000"/>
            <a:headEnd/>
            <a:tailEnd/>
          </a:ln>
        </p:spPr>
        <p:txBody>
          <a:bodyPr wrap="square">
            <a:spAutoFit/>
          </a:bodyPr>
          <a:lstStyle/>
          <a:p>
            <a:pPr algn="ctr"/>
            <a:r>
              <a:rPr lang="fr-FR" sz="2000" b="1" dirty="0">
                <a:solidFill>
                  <a:schemeClr val="tx1">
                    <a:lumMod val="75000"/>
                    <a:lumOff val="25000"/>
                  </a:schemeClr>
                </a:solidFill>
                <a:latin typeface="Times New Roman" pitchFamily="18" charset="0"/>
              </a:rPr>
              <a:t>Pr. HAFIDI Imad</a:t>
            </a:r>
          </a:p>
          <a:p>
            <a:pPr algn="ctr"/>
            <a:r>
              <a:rPr lang="fr-FR" sz="2000" b="1" dirty="0">
                <a:solidFill>
                  <a:schemeClr val="tx1">
                    <a:lumMod val="75000"/>
                    <a:lumOff val="25000"/>
                  </a:schemeClr>
                </a:solidFill>
                <a:latin typeface="Times New Roman" pitchFamily="18" charset="0"/>
              </a:rPr>
              <a:t>Email: i.hafidi@usms.ma                                   </a:t>
            </a:r>
            <a:endParaRPr lang="fr-FR" sz="2000" b="1" dirty="0">
              <a:solidFill>
                <a:schemeClr val="tx1">
                  <a:lumMod val="75000"/>
                  <a:lumOff val="25000"/>
                </a:schemeClr>
              </a:solidFill>
              <a:latin typeface="Times New Roman" pitchFamily="18" charset="0"/>
              <a:ea typeface="Arial"/>
              <a:cs typeface="Arial"/>
              <a:sym typeface="Arial"/>
            </a:endParaRPr>
          </a:p>
          <a:p>
            <a:pPr lvl="0" algn="ctr"/>
            <a:r>
              <a:rPr lang="fr-FR" b="1" dirty="0">
                <a:solidFill>
                  <a:srgbClr val="585757"/>
                </a:solidFill>
                <a:latin typeface="Arial"/>
                <a:ea typeface="Arial"/>
                <a:cs typeface="Arial"/>
                <a:sym typeface="Arial"/>
              </a:rPr>
              <a:t> </a:t>
            </a:r>
          </a:p>
          <a:p>
            <a:pPr lvl="0" algn="ctr"/>
            <a:r>
              <a:rPr lang="fr-FR" sz="2000" b="1" dirty="0">
                <a:solidFill>
                  <a:schemeClr val="tx1">
                    <a:lumMod val="75000"/>
                    <a:lumOff val="25000"/>
                  </a:schemeClr>
                </a:solidFill>
                <a:latin typeface="Times New Roman" pitchFamily="18" charset="0"/>
                <a:sym typeface="Arial"/>
              </a:rPr>
              <a:t>Année Universitaire : 2024 / 2025</a:t>
            </a:r>
            <a:endParaRPr lang="fr-FR" sz="2000" b="1" dirty="0">
              <a:solidFill>
                <a:schemeClr val="tx1">
                  <a:lumMod val="75000"/>
                  <a:lumOff val="25000"/>
                </a:schemeClr>
              </a:solidFill>
              <a:latin typeface="Times New Roman" pitchFamily="18" charset="0"/>
            </a:endParaRPr>
          </a:p>
          <a:p>
            <a:pPr lvl="0" algn="ctr"/>
            <a:r>
              <a:rPr lang="fr-FR" sz="1400" b="1" dirty="0">
                <a:solidFill>
                  <a:srgbClr val="585757"/>
                </a:solidFill>
                <a:latin typeface="Arial"/>
                <a:ea typeface="Arial"/>
                <a:cs typeface="Arial"/>
                <a:sym typeface="Arial"/>
              </a:rPr>
              <a:t> </a:t>
            </a:r>
            <a:r>
              <a:rPr lang="fr-FR" dirty="0">
                <a:latin typeface="Times New Roman" pitchFamily="18" charset="0"/>
              </a:rPr>
              <a:t>		</a:t>
            </a:r>
          </a:p>
        </p:txBody>
      </p:sp>
    </p:spTree>
    <p:extLst>
      <p:ext uri="{BB962C8B-B14F-4D97-AF65-F5344CB8AC3E}">
        <p14:creationId xmlns:p14="http://schemas.microsoft.com/office/powerpoint/2010/main" val="1512657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pied de page 4"/>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fr-FR">
                <a:cs typeface="Arial" charset="0"/>
              </a:rPr>
              <a:t>Hafidi Imad-ENSAK-Cours  IAO</a:t>
            </a:r>
          </a:p>
        </p:txBody>
      </p:sp>
      <p:sp>
        <p:nvSpPr>
          <p:cNvPr id="24580" name="Rectangle 2"/>
          <p:cNvSpPr>
            <a:spLocks noGrp="1" noChangeArrowheads="1"/>
          </p:cNvSpPr>
          <p:nvPr>
            <p:ph type="ctrTitle"/>
          </p:nvPr>
        </p:nvSpPr>
        <p:spPr>
          <a:xfrm>
            <a:off x="457200" y="1506538"/>
            <a:ext cx="8229600" cy="1470025"/>
          </a:xfrm>
        </p:spPr>
        <p:txBody>
          <a:bodyPr/>
          <a:lstStyle/>
          <a:p>
            <a:pPr eaLnBrk="1" hangingPunct="1"/>
            <a:r>
              <a:rPr lang="fr-FR" b="1" dirty="0"/>
              <a:t>CLEAN CODE </a:t>
            </a:r>
          </a:p>
        </p:txBody>
      </p:sp>
      <p:pic>
        <p:nvPicPr>
          <p:cNvPr id="4" name="Picture 3">
            <a:extLst>
              <a:ext uri="{FF2B5EF4-FFF2-40B4-BE49-F238E27FC236}">
                <a16:creationId xmlns:a16="http://schemas.microsoft.com/office/drawing/2014/main" xmlns="" id="{595277A6-B826-4640-BD84-365BF2189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50999"/>
            <a:ext cx="1444877" cy="963251"/>
          </a:xfrm>
          <a:prstGeom prst="rect">
            <a:avLst/>
          </a:prstGeom>
        </p:spPr>
      </p:pic>
      <p:pic>
        <p:nvPicPr>
          <p:cNvPr id="5" name="Picture 4">
            <a:extLst>
              <a:ext uri="{FF2B5EF4-FFF2-40B4-BE49-F238E27FC236}">
                <a16:creationId xmlns:a16="http://schemas.microsoft.com/office/drawing/2014/main" xmlns="" id="{074C988C-B95C-4044-B693-8DBFF1381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3383" y="172182"/>
            <a:ext cx="951731" cy="1101661"/>
          </a:xfrm>
          <a:prstGeom prst="rect">
            <a:avLst/>
          </a:prstGeom>
        </p:spPr>
      </p:pic>
    </p:spTree>
    <p:extLst>
      <p:ext uri="{BB962C8B-B14F-4D97-AF65-F5344CB8AC3E}">
        <p14:creationId xmlns:p14="http://schemas.microsoft.com/office/powerpoint/2010/main" val="2003041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re 1"/>
          <p:cNvSpPr>
            <a:spLocks noGrp="1"/>
          </p:cNvSpPr>
          <p:nvPr>
            <p:ph type="title"/>
          </p:nvPr>
        </p:nvSpPr>
        <p:spPr>
          <a:xfrm>
            <a:off x="0" y="10319"/>
            <a:ext cx="9144000" cy="1143000"/>
          </a:xfrm>
        </p:spPr>
        <p:txBody>
          <a:bodyPr>
            <a:normAutofit/>
          </a:bodyPr>
          <a:lstStyle/>
          <a:p>
            <a:pPr algn="ctr"/>
            <a:r>
              <a:rPr lang="fr-FR" altLang="fr-FR" sz="3600" b="1" dirty="0">
                <a:ea typeface="ＭＳ Ｐゴシック" charset="-128"/>
              </a:rPr>
              <a:t>Un bon logiciel d’</a:t>
            </a:r>
            <a:r>
              <a:rPr lang="fr-FR" altLang="ja-JP" sz="3600" b="1" dirty="0">
                <a:ea typeface="ＭＳ Ｐゴシック" charset="-128"/>
              </a:rPr>
              <a:t>un point de vue Fournisseur</a:t>
            </a:r>
            <a:endParaRPr lang="fr-FR" altLang="fr-FR" sz="3600" b="1" dirty="0">
              <a:ea typeface="ＭＳ Ｐゴシック" charset="-128"/>
            </a:endParaRPr>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2653171763"/>
              </p:ext>
            </p:extLst>
          </p:nvPr>
        </p:nvGraphicFramePr>
        <p:xfrm>
          <a:off x="685800" y="138936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pied de page 3"/>
          <p:cNvSpPr>
            <a:spLocks noGrp="1"/>
          </p:cNvSpPr>
          <p:nvPr>
            <p:ph type="ftr" sz="quarter" idx="11"/>
          </p:nvPr>
        </p:nvSpPr>
        <p:spPr/>
        <p:txBody>
          <a:bodyPr/>
          <a:lstStyle/>
          <a:p>
            <a:pPr>
              <a:defRPr/>
            </a:pPr>
            <a:r>
              <a:rPr lang="fr-FR"/>
              <a:t>Hafidi Imad-ENSAK-Cours  IAO</a:t>
            </a:r>
          </a:p>
        </p:txBody>
      </p:sp>
    </p:spTree>
    <p:extLst>
      <p:ext uri="{BB962C8B-B14F-4D97-AF65-F5344CB8AC3E}">
        <p14:creationId xmlns:p14="http://schemas.microsoft.com/office/powerpoint/2010/main" val="2363987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Qu’est ce que le clean code ?</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685800" y="1584226"/>
            <a:ext cx="7772400" cy="4572000"/>
          </a:xfrm>
        </p:spPr>
        <p:txBody>
          <a:bodyPr>
            <a:normAutofit/>
          </a:bodyPr>
          <a:lstStyle/>
          <a:p>
            <a:pPr algn="just"/>
            <a:r>
              <a:rPr lang="fr-FR" dirty="0"/>
              <a:t>Le Clean Code est un concept essentiel en développement logiciel. Il se réfère à l'art d'écrire du code source lisible, compréhensible et maintenable.</a:t>
            </a:r>
          </a:p>
          <a:p>
            <a:pPr algn="just"/>
            <a:r>
              <a:rPr lang="fr-FR" dirty="0"/>
              <a:t>Clean Code existe depuis le début de la programmation,</a:t>
            </a:r>
          </a:p>
          <a:p>
            <a:pPr algn="just"/>
            <a:r>
              <a:rPr lang="fr-FR" dirty="0"/>
              <a:t>Le livre le  plus connue  est  :   </a:t>
            </a:r>
            <a:r>
              <a:rPr lang="fr-FR" dirty="0">
                <a:hlinkClick r:id="rId2"/>
              </a:rPr>
              <a:t>Clean Code: A Handbook of Agile Software Craftsmanship</a:t>
            </a:r>
            <a:r>
              <a:rPr lang="fr-FR" dirty="0"/>
              <a:t> (en anglais) de l’auteur Robert C. Martin (surnommé </a:t>
            </a:r>
            <a:r>
              <a:rPr lang="fr-FR" dirty="0">
                <a:hlinkClick r:id="rId3"/>
              </a:rPr>
              <a:t>Uncle Bob</a:t>
            </a:r>
            <a:r>
              <a:rPr lang="fr-FR" dirty="0"/>
              <a:t>).</a:t>
            </a:r>
          </a:p>
          <a:p>
            <a:pPr algn="just"/>
            <a:r>
              <a:rPr lang="fr-FR" dirty="0"/>
              <a:t>Il est également le fondateur du site </a:t>
            </a:r>
            <a:r>
              <a:rPr lang="fr-FR" dirty="0">
                <a:hlinkClick r:id="rId4"/>
              </a:rPr>
              <a:t>Clean Coders</a:t>
            </a:r>
            <a:r>
              <a:rPr lang="fr-FR" dirty="0"/>
              <a:t>.</a:t>
            </a:r>
          </a:p>
          <a:p>
            <a:pPr algn="just"/>
            <a:endParaRPr lang="fr-FR" dirty="0"/>
          </a:p>
        </p:txBody>
      </p:sp>
    </p:spTree>
    <p:extLst>
      <p:ext uri="{BB962C8B-B14F-4D97-AF65-F5344CB8AC3E}">
        <p14:creationId xmlns:p14="http://schemas.microsoft.com/office/powerpoint/2010/main" val="90377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4287"/>
            <a:ext cx="9144000" cy="1143000"/>
          </a:xfrm>
        </p:spPr>
        <p:txBody>
          <a:bodyPr>
            <a:normAutofit/>
          </a:bodyPr>
          <a:lstStyle/>
          <a:p>
            <a:pPr algn="ctr"/>
            <a:r>
              <a:rPr lang="fr-FR" sz="3600" b="1" dirty="0">
                <a:solidFill>
                  <a:schemeClr val="accent1"/>
                </a:solidFill>
              </a:rPr>
              <a:t>Pourquoi le clean code ? </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p:txBody>
          <a:bodyPr/>
          <a:lstStyle/>
          <a:p>
            <a:pPr algn="just"/>
            <a:r>
              <a:rPr lang="fr-FR" dirty="0"/>
              <a:t>Le Clean Code est crucial car il améliore la maintenabilité du code.</a:t>
            </a:r>
          </a:p>
          <a:p>
            <a:pPr algn="just"/>
            <a:r>
              <a:rPr lang="fr-FR" dirty="0"/>
              <a:t>Il facilite la collaboration entre les développeurs et réduit les bugs.</a:t>
            </a:r>
          </a:p>
          <a:p>
            <a:pPr algn="just"/>
            <a:r>
              <a:rPr lang="fr-FR" dirty="0"/>
              <a:t>Il permet la réutilisation du code et contribue à la qualité du logiciel.</a:t>
            </a:r>
          </a:p>
          <a:p>
            <a:pPr algn="just"/>
            <a:r>
              <a:rPr lang="fr-FR" dirty="0"/>
              <a:t>Il facilite la montée en compétence des nouveaux intervenants dans un projet</a:t>
            </a:r>
          </a:p>
          <a:p>
            <a:pPr algn="just"/>
            <a:endParaRPr lang="fr-FR" dirty="0"/>
          </a:p>
        </p:txBody>
      </p:sp>
    </p:spTree>
    <p:extLst>
      <p:ext uri="{BB962C8B-B14F-4D97-AF65-F5344CB8AC3E}">
        <p14:creationId xmlns:p14="http://schemas.microsoft.com/office/powerpoint/2010/main" val="359775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p:txBody>
          <a:bodyPr/>
          <a:lstStyle/>
          <a:p>
            <a:pPr algn="ctr"/>
            <a:endParaRPr lang="fr-FR" i="1" dirty="0"/>
          </a:p>
          <a:p>
            <a:pPr algn="ctr"/>
            <a:endParaRPr lang="fr-FR" i="1" dirty="0"/>
          </a:p>
          <a:p>
            <a:pPr algn="ctr"/>
            <a:endParaRPr lang="fr-FR" i="1" dirty="0"/>
          </a:p>
          <a:p>
            <a:pPr algn="ctr"/>
            <a:endParaRPr lang="fr-FR" i="1" dirty="0"/>
          </a:p>
          <a:p>
            <a:pPr marL="0" indent="0" algn="ctr">
              <a:buNone/>
            </a:pPr>
            <a:endParaRPr lang="fr-FR" i="1" dirty="0"/>
          </a:p>
          <a:p>
            <a:pPr marL="0" indent="0" algn="ctr">
              <a:buNone/>
            </a:pPr>
            <a:endParaRPr lang="fr-FR" i="1" dirty="0"/>
          </a:p>
          <a:p>
            <a:pPr marL="0" indent="0" algn="ctr">
              <a:buNone/>
            </a:pPr>
            <a:endParaRPr lang="fr-FR" i="1" dirty="0"/>
          </a:p>
          <a:p>
            <a:pPr marL="0" indent="0" algn="ctr">
              <a:buNone/>
            </a:pPr>
            <a:r>
              <a:rPr lang="fr-FR" b="1" i="1" dirty="0"/>
              <a:t>— Robert C. Martin</a:t>
            </a:r>
            <a:endParaRPr lang="fr-FR" b="1" dirty="0"/>
          </a:p>
        </p:txBody>
      </p:sp>
      <p:sp>
        <p:nvSpPr>
          <p:cNvPr id="4" name="Rectangle: Rounded Corners 3">
            <a:extLst>
              <a:ext uri="{FF2B5EF4-FFF2-40B4-BE49-F238E27FC236}">
                <a16:creationId xmlns:a16="http://schemas.microsoft.com/office/drawing/2014/main" xmlns="" id="{FE09BF5C-656B-439E-A502-1CC8EA0C3C12}"/>
              </a:ext>
            </a:extLst>
          </p:cNvPr>
          <p:cNvSpPr/>
          <p:nvPr/>
        </p:nvSpPr>
        <p:spPr>
          <a:xfrm>
            <a:off x="1236204" y="2246287"/>
            <a:ext cx="7128792" cy="194421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i="1" dirty="0">
                <a:solidFill>
                  <a:schemeClr val="tx1"/>
                </a:solidFill>
              </a:rPr>
              <a:t>“Clean code </a:t>
            </a:r>
            <a:r>
              <a:rPr lang="fr-FR" sz="2400" b="1" i="1" dirty="0" err="1">
                <a:solidFill>
                  <a:schemeClr val="tx1"/>
                </a:solidFill>
              </a:rPr>
              <a:t>is</a:t>
            </a:r>
            <a:r>
              <a:rPr lang="fr-FR" sz="2400" b="1" i="1" dirty="0">
                <a:solidFill>
                  <a:schemeClr val="tx1"/>
                </a:solidFill>
              </a:rPr>
              <a:t> simple and direct. Clean code </a:t>
            </a:r>
            <a:r>
              <a:rPr lang="fr-FR" sz="2400" b="1" i="1" dirty="0" err="1">
                <a:solidFill>
                  <a:schemeClr val="tx1"/>
                </a:solidFill>
              </a:rPr>
              <a:t>reads</a:t>
            </a:r>
            <a:r>
              <a:rPr lang="fr-FR" sz="2400" b="1" i="1" dirty="0">
                <a:solidFill>
                  <a:schemeClr val="tx1"/>
                </a:solidFill>
              </a:rPr>
              <a:t> like </a:t>
            </a:r>
            <a:r>
              <a:rPr lang="fr-FR" sz="2400" b="1" i="1" dirty="0" err="1">
                <a:solidFill>
                  <a:schemeClr val="tx1"/>
                </a:solidFill>
              </a:rPr>
              <a:t>well-written</a:t>
            </a:r>
            <a:r>
              <a:rPr lang="fr-FR" sz="2400" b="1" i="1" dirty="0">
                <a:solidFill>
                  <a:schemeClr val="tx1"/>
                </a:solidFill>
              </a:rPr>
              <a:t> prose. Clean code </a:t>
            </a:r>
            <a:r>
              <a:rPr lang="fr-FR" sz="2400" b="1" i="1" dirty="0" err="1">
                <a:solidFill>
                  <a:schemeClr val="tx1"/>
                </a:solidFill>
              </a:rPr>
              <a:t>never</a:t>
            </a:r>
            <a:r>
              <a:rPr lang="fr-FR" sz="2400" b="1" i="1" dirty="0">
                <a:solidFill>
                  <a:schemeClr val="tx1"/>
                </a:solidFill>
              </a:rPr>
              <a:t> obscures the </a:t>
            </a:r>
            <a:r>
              <a:rPr lang="fr-FR" sz="2400" b="1" i="1" dirty="0" err="1">
                <a:solidFill>
                  <a:schemeClr val="tx1"/>
                </a:solidFill>
              </a:rPr>
              <a:t>designer’s</a:t>
            </a:r>
            <a:r>
              <a:rPr lang="fr-FR" sz="2400" b="1" i="1" dirty="0">
                <a:solidFill>
                  <a:schemeClr val="tx1"/>
                </a:solidFill>
              </a:rPr>
              <a:t> </a:t>
            </a:r>
            <a:r>
              <a:rPr lang="fr-FR" sz="2400" b="1" i="1" dirty="0" err="1">
                <a:solidFill>
                  <a:schemeClr val="tx1"/>
                </a:solidFill>
              </a:rPr>
              <a:t>intent</a:t>
            </a:r>
            <a:r>
              <a:rPr lang="fr-FR" sz="2400" b="1" i="1" dirty="0">
                <a:solidFill>
                  <a:schemeClr val="tx1"/>
                </a:solidFill>
              </a:rPr>
              <a:t> but </a:t>
            </a:r>
            <a:r>
              <a:rPr lang="fr-FR" sz="2400" b="1" i="1" dirty="0" err="1">
                <a:solidFill>
                  <a:schemeClr val="tx1"/>
                </a:solidFill>
              </a:rPr>
              <a:t>rather</a:t>
            </a:r>
            <a:r>
              <a:rPr lang="fr-FR" sz="2400" b="1" i="1" dirty="0">
                <a:solidFill>
                  <a:schemeClr val="tx1"/>
                </a:solidFill>
              </a:rPr>
              <a:t> </a:t>
            </a:r>
            <a:r>
              <a:rPr lang="fr-FR" sz="2400" b="1" i="1" dirty="0" err="1">
                <a:solidFill>
                  <a:schemeClr val="tx1"/>
                </a:solidFill>
              </a:rPr>
              <a:t>is</a:t>
            </a:r>
            <a:r>
              <a:rPr lang="fr-FR" sz="2400" b="1" i="1" dirty="0">
                <a:solidFill>
                  <a:schemeClr val="tx1"/>
                </a:solidFill>
              </a:rPr>
              <a:t> full of </a:t>
            </a:r>
            <a:r>
              <a:rPr lang="fr-FR" sz="2400" b="1" i="1" dirty="0" err="1">
                <a:solidFill>
                  <a:schemeClr val="tx1"/>
                </a:solidFill>
              </a:rPr>
              <a:t>crisp</a:t>
            </a:r>
            <a:r>
              <a:rPr lang="fr-FR" sz="2400" b="1" i="1" dirty="0">
                <a:solidFill>
                  <a:schemeClr val="tx1"/>
                </a:solidFill>
              </a:rPr>
              <a:t> abstractions and </a:t>
            </a:r>
            <a:r>
              <a:rPr lang="fr-FR" sz="2400" b="1" i="1" dirty="0" err="1">
                <a:solidFill>
                  <a:schemeClr val="tx1"/>
                </a:solidFill>
              </a:rPr>
              <a:t>straightforward</a:t>
            </a:r>
            <a:r>
              <a:rPr lang="fr-FR" sz="2400" b="1" i="1" dirty="0">
                <a:solidFill>
                  <a:schemeClr val="tx1"/>
                </a:solidFill>
              </a:rPr>
              <a:t> </a:t>
            </a:r>
            <a:r>
              <a:rPr lang="fr-FR" sz="2400" b="1" i="1" dirty="0" err="1">
                <a:solidFill>
                  <a:schemeClr val="tx1"/>
                </a:solidFill>
              </a:rPr>
              <a:t>lines</a:t>
            </a:r>
            <a:r>
              <a:rPr lang="fr-FR" sz="2400" b="1" i="1" dirty="0">
                <a:solidFill>
                  <a:schemeClr val="tx1"/>
                </a:solidFill>
              </a:rPr>
              <a:t> of control.” </a:t>
            </a:r>
          </a:p>
        </p:txBody>
      </p:sp>
    </p:spTree>
    <p:extLst>
      <p:ext uri="{BB962C8B-B14F-4D97-AF65-F5344CB8AC3E}">
        <p14:creationId xmlns:p14="http://schemas.microsoft.com/office/powerpoint/2010/main" val="1014359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Les Principes du Clean Code</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685800" y="1399059"/>
            <a:ext cx="7772400" cy="4572000"/>
          </a:xfrm>
        </p:spPr>
        <p:txBody>
          <a:bodyPr/>
          <a:lstStyle/>
          <a:p>
            <a:pPr algn="just"/>
            <a:r>
              <a:rPr lang="fr-FR" dirty="0"/>
              <a:t>Les principes du Clean Code incluent la lisibilité, la simplicité, la modularité et la cohérence.</a:t>
            </a:r>
          </a:p>
          <a:p>
            <a:pPr algn="just"/>
            <a:r>
              <a:rPr lang="fr-FR" dirty="0"/>
              <a:t>La lisibilité signifie que le code doit être compréhensible par les développeurs, même s'il n'est pas l'auteur du code.</a:t>
            </a:r>
          </a:p>
          <a:p>
            <a:pPr algn="just"/>
            <a:r>
              <a:rPr lang="fr-FR" dirty="0"/>
              <a:t>La simplicité consiste à éviter la complexité inutile et à privilégier la simplicité dans la conception.</a:t>
            </a:r>
          </a:p>
          <a:p>
            <a:pPr algn="just"/>
            <a:r>
              <a:rPr lang="fr-FR" dirty="0"/>
              <a:t>La modularité implique la création de petites unités de code autonomes.</a:t>
            </a:r>
          </a:p>
          <a:p>
            <a:pPr algn="just"/>
            <a:r>
              <a:rPr lang="fr-FR" dirty="0"/>
              <a:t>La cohérence consiste à suivre des conventions de codage cohérentes.</a:t>
            </a:r>
          </a:p>
          <a:p>
            <a:pPr algn="just"/>
            <a:endParaRPr lang="fr-FR" dirty="0"/>
          </a:p>
        </p:txBody>
      </p:sp>
    </p:spTree>
    <p:extLst>
      <p:ext uri="{BB962C8B-B14F-4D97-AF65-F5344CB8AC3E}">
        <p14:creationId xmlns:p14="http://schemas.microsoft.com/office/powerpoint/2010/main" val="1434240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Comment Écrire du Clean Code ?</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755576" y="1569938"/>
            <a:ext cx="7772400" cy="4572000"/>
          </a:xfrm>
        </p:spPr>
        <p:txBody>
          <a:bodyPr/>
          <a:lstStyle/>
          <a:p>
            <a:pPr algn="just"/>
            <a:r>
              <a:rPr lang="fr-FR" dirty="0"/>
              <a:t>Utilisez des noms de variables et de fonctions significatifs.</a:t>
            </a:r>
          </a:p>
          <a:p>
            <a:pPr algn="just"/>
            <a:r>
              <a:rPr lang="fr-FR" dirty="0"/>
              <a:t>Évitez les commentaires inutiles, privilégiez la clarté du code.</a:t>
            </a:r>
          </a:p>
          <a:p>
            <a:pPr algn="just"/>
            <a:r>
              <a:rPr lang="fr-FR" dirty="0"/>
              <a:t>Respectez une indentation propre et cohérente.</a:t>
            </a:r>
          </a:p>
          <a:p>
            <a:pPr algn="just"/>
            <a:r>
              <a:rPr lang="fr-FR" dirty="0"/>
              <a:t>Divisez les fonctions longues en fonctions plus petites et plus lisibles.</a:t>
            </a:r>
          </a:p>
          <a:p>
            <a:endParaRPr lang="fr-FR" dirty="0"/>
          </a:p>
        </p:txBody>
      </p:sp>
    </p:spTree>
    <p:extLst>
      <p:ext uri="{BB962C8B-B14F-4D97-AF65-F5344CB8AC3E}">
        <p14:creationId xmlns:p14="http://schemas.microsoft.com/office/powerpoint/2010/main" val="16887993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Les Conventions de Nommage</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685800" y="1447800"/>
            <a:ext cx="7772400" cy="4572000"/>
          </a:xfrm>
        </p:spPr>
        <p:txBody>
          <a:bodyPr/>
          <a:lstStyle/>
          <a:p>
            <a:pPr algn="just"/>
            <a:r>
              <a:rPr lang="fr-FR" dirty="0"/>
              <a:t>Les conventions de nommage cohérentes facilitent la lecture et la maintenance du code.</a:t>
            </a:r>
          </a:p>
          <a:p>
            <a:pPr algn="just"/>
            <a:r>
              <a:rPr lang="fr-FR" dirty="0"/>
              <a:t>Exemples de conventions courantes : </a:t>
            </a:r>
            <a:r>
              <a:rPr lang="fr-FR" dirty="0" err="1"/>
              <a:t>camelCase</a:t>
            </a:r>
            <a:r>
              <a:rPr lang="fr-FR" dirty="0"/>
              <a:t>, </a:t>
            </a:r>
            <a:r>
              <a:rPr lang="fr-FR" dirty="0" err="1"/>
              <a:t>snake_case</a:t>
            </a:r>
            <a:r>
              <a:rPr lang="fr-FR" dirty="0"/>
              <a:t>, </a:t>
            </a:r>
            <a:r>
              <a:rPr lang="fr-FR" dirty="0" err="1"/>
              <a:t>PascalCase</a:t>
            </a:r>
            <a:r>
              <a:rPr lang="fr-FR" dirty="0"/>
              <a:t>, etc.</a:t>
            </a:r>
          </a:p>
          <a:p>
            <a:pPr algn="just"/>
            <a:r>
              <a:rPr lang="fr-FR" dirty="0"/>
              <a:t>Évitez la désinformation</a:t>
            </a:r>
          </a:p>
          <a:p>
            <a:pPr algn="just"/>
            <a:r>
              <a:rPr lang="fr-FR" dirty="0"/>
              <a:t>Évitez les mots bruyants</a:t>
            </a:r>
          </a:p>
          <a:p>
            <a:pPr algn="just"/>
            <a:r>
              <a:rPr lang="fr-FR" dirty="0"/>
              <a:t>Utilisez des noms prononçables</a:t>
            </a:r>
          </a:p>
          <a:p>
            <a:pPr algn="just"/>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2924944"/>
            <a:ext cx="3168352" cy="1930400"/>
          </a:xfrm>
          <a:prstGeom prst="rect">
            <a:avLst/>
          </a:prstGeom>
        </p:spPr>
      </p:pic>
    </p:spTree>
    <p:extLst>
      <p:ext uri="{BB962C8B-B14F-4D97-AF65-F5344CB8AC3E}">
        <p14:creationId xmlns:p14="http://schemas.microsoft.com/office/powerpoint/2010/main" val="1262232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Nombre magique</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685800" y="1399059"/>
            <a:ext cx="7772400" cy="4572000"/>
          </a:xfrm>
        </p:spPr>
        <p:txBody>
          <a:bodyPr/>
          <a:lstStyle/>
          <a:p>
            <a:r>
              <a:rPr lang="fr-FR" dirty="0"/>
              <a:t>Un </a:t>
            </a:r>
            <a:r>
              <a:rPr lang="fr-FR" i="1" dirty="0"/>
              <a:t>nombre magique</a:t>
            </a:r>
            <a:r>
              <a:rPr lang="fr-FR" dirty="0"/>
              <a:t> signifie que nous attribuons un nombre sans signification claire. </a:t>
            </a: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636912"/>
            <a:ext cx="5930900" cy="2463800"/>
          </a:xfrm>
          <a:prstGeom prst="rect">
            <a:avLst/>
          </a:prstGeom>
        </p:spPr>
      </p:pic>
      <p:sp>
        <p:nvSpPr>
          <p:cNvPr id="4" name="Rectangle: Rounded Corners 3">
            <a:extLst>
              <a:ext uri="{FF2B5EF4-FFF2-40B4-BE49-F238E27FC236}">
                <a16:creationId xmlns:a16="http://schemas.microsoft.com/office/drawing/2014/main" xmlns="" id="{506B35FC-8CD7-4BD0-8601-FD8B63081F62}"/>
              </a:ext>
            </a:extLst>
          </p:cNvPr>
          <p:cNvSpPr/>
          <p:nvPr/>
        </p:nvSpPr>
        <p:spPr>
          <a:xfrm>
            <a:off x="914400" y="2420889"/>
            <a:ext cx="7041976" cy="28803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72240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Dénomination des variables</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685800" y="1604789"/>
            <a:ext cx="7772400" cy="4572000"/>
          </a:xfrm>
        </p:spPr>
        <p:txBody>
          <a:bodyPr/>
          <a:lstStyle/>
          <a:p>
            <a:pPr algn="just"/>
            <a:r>
              <a:rPr lang="fr-FR" dirty="0"/>
              <a:t>La casse Camel est la norme de dénomination pour les variables et les fonctions, ainsi que pour d'autres identifiants. </a:t>
            </a:r>
          </a:p>
          <a:p>
            <a:pPr algn="just"/>
            <a:endParaRPr lang="fr-FR" dirty="0"/>
          </a:p>
          <a:p>
            <a:pPr marL="548640" lvl="2" indent="0" algn="just">
              <a:buNone/>
            </a:pPr>
            <a:r>
              <a:rPr lang="fr-FR" sz="2400" dirty="0">
                <a:solidFill>
                  <a:schemeClr val="accent1"/>
                </a:solidFill>
                <a:sym typeface="Wingdings" panose="05000000000000000000" pitchFamily="2" charset="2"/>
              </a:rPr>
              <a:t></a:t>
            </a:r>
            <a:r>
              <a:rPr lang="fr-FR" sz="2400" dirty="0">
                <a:sym typeface="Wingdings" panose="05000000000000000000" pitchFamily="2" charset="2"/>
              </a:rPr>
              <a:t> </a:t>
            </a:r>
            <a:r>
              <a:rPr lang="fr-FR" sz="2400" b="1" dirty="0">
                <a:solidFill>
                  <a:schemeClr val="accent2">
                    <a:lumMod val="75000"/>
                  </a:schemeClr>
                </a:solidFill>
              </a:rPr>
              <a:t>Cela signifie qu'un nom est censé commencer par une petite lettre et que chaque première lettre du mot suivant sera en majuscule.</a:t>
            </a:r>
          </a:p>
        </p:txBody>
      </p:sp>
    </p:spTree>
    <p:extLst>
      <p:ext uri="{BB962C8B-B14F-4D97-AF65-F5344CB8AC3E}">
        <p14:creationId xmlns:p14="http://schemas.microsoft.com/office/powerpoint/2010/main" val="1544918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Noms significatifs</a:t>
            </a:r>
            <a:endParaRPr lang="fr-FR" sz="3600" dirty="0">
              <a:solidFill>
                <a:schemeClr val="accent1"/>
              </a:solidFill>
            </a:endParaRP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685800" y="1371600"/>
            <a:ext cx="7772400" cy="4572000"/>
          </a:xfrm>
        </p:spPr>
        <p:txBody>
          <a:bodyPr/>
          <a:lstStyle/>
          <a:p>
            <a:pPr algn="just"/>
            <a:r>
              <a:rPr lang="fr-FR" dirty="0"/>
              <a:t>Un nom significatif est l'une des conventions les plus importantes. Utilisez toujours un nom significatif pour les variables, les fonctions et autres. Choisissez un nom qui exprime le sens de votre objectif.</a:t>
            </a:r>
          </a:p>
          <a:p>
            <a:pPr algn="just"/>
            <a:endParaRPr lang="fr-FR" dirty="0"/>
          </a:p>
          <a:p>
            <a:pPr algn="just"/>
            <a:r>
              <a:rPr lang="fr-FR" dirty="0"/>
              <a:t>Si nous avons besoin d'une fonction qui obtiendra les informations bancaires de l'utilisateur, alors nous ne devons pas utiliser un nom comme </a:t>
            </a:r>
            <a:r>
              <a:rPr lang="fr-FR" dirty="0" err="1"/>
              <a:t>getUserInfo</a:t>
            </a:r>
            <a:r>
              <a:rPr lang="fr-FR" dirty="0"/>
              <a:t> ou quelque chose comme ça. Nous devrions utiliser </a:t>
            </a:r>
            <a:r>
              <a:rPr lang="fr-FR" dirty="0" err="1"/>
              <a:t>getUserBankInfopour</a:t>
            </a:r>
            <a:r>
              <a:rPr lang="fr-FR" dirty="0"/>
              <a:t> être plus précis.</a:t>
            </a:r>
          </a:p>
          <a:p>
            <a:endParaRPr lang="fr-FR" dirty="0"/>
          </a:p>
        </p:txBody>
      </p:sp>
    </p:spTree>
    <p:extLst>
      <p:ext uri="{BB962C8B-B14F-4D97-AF65-F5344CB8AC3E}">
        <p14:creationId xmlns:p14="http://schemas.microsoft.com/office/powerpoint/2010/main" val="19507385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fontScale="90000"/>
          </a:bodyPr>
          <a:lstStyle/>
          <a:p>
            <a:pPr algn="ctr"/>
            <a:r>
              <a:rPr lang="fr-FR" b="1" dirty="0">
                <a:solidFill>
                  <a:schemeClr val="accent1"/>
                </a:solidFill>
              </a:rPr>
              <a:t>Privilégiez le descriptif plutôt que le concis</a:t>
            </a:r>
            <a:endParaRPr lang="fr-FR" dirty="0">
              <a:solidFill>
                <a:schemeClr val="accent1"/>
              </a:solidFill>
            </a:endParaRPr>
          </a:p>
        </p:txBody>
      </p:sp>
      <p:sp>
        <p:nvSpPr>
          <p:cNvPr id="3" name="Espace réservé du pied de page 2"/>
          <p:cNvSpPr>
            <a:spLocks noGrp="1"/>
          </p:cNvSpPr>
          <p:nvPr>
            <p:ph type="ftr" sz="quarter" idx="11"/>
          </p:nvPr>
        </p:nvSpPr>
        <p:spPr/>
        <p:txBody>
          <a:bodyPr/>
          <a:lstStyle/>
          <a:p>
            <a:r>
              <a:rPr lang="fr-FR" dirty="0" err="1"/>
              <a:t>Hafidi</a:t>
            </a:r>
            <a:r>
              <a:rPr lang="fr-FR" dirty="0"/>
              <a:t> Imad-ENSAK-Cours  IAO</a:t>
            </a:r>
          </a:p>
        </p:txBody>
      </p:sp>
      <p:sp>
        <p:nvSpPr>
          <p:cNvPr id="5" name="Espace réservé du contenu 4"/>
          <p:cNvSpPr>
            <a:spLocks noGrp="1"/>
          </p:cNvSpPr>
          <p:nvPr>
            <p:ph sz="quarter" idx="1"/>
          </p:nvPr>
        </p:nvSpPr>
        <p:spPr>
          <a:xfrm>
            <a:off x="685800" y="1463674"/>
            <a:ext cx="7772400" cy="4572000"/>
          </a:xfrm>
        </p:spPr>
        <p:txBody>
          <a:bodyPr/>
          <a:lstStyle/>
          <a:p>
            <a:pPr algn="just"/>
            <a:r>
              <a:rPr lang="fr-FR" dirty="0"/>
              <a:t>Essayez d'utiliser les détails pour n'importe quelle dénomination. </a:t>
            </a:r>
          </a:p>
          <a:p>
            <a:pPr algn="just"/>
            <a:r>
              <a:rPr lang="fr-FR" dirty="0"/>
              <a:t>Nous devons utiliser un nom détaillé et significatif qui exprime le sens en un mot.</a:t>
            </a:r>
          </a:p>
          <a:p>
            <a:pPr algn="just"/>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420988"/>
            <a:ext cx="5256584" cy="2676148"/>
          </a:xfrm>
          <a:prstGeom prst="rect">
            <a:avLst/>
          </a:prstGeom>
        </p:spPr>
      </p:pic>
      <p:sp>
        <p:nvSpPr>
          <p:cNvPr id="4" name="Rectangle 3">
            <a:extLst>
              <a:ext uri="{FF2B5EF4-FFF2-40B4-BE49-F238E27FC236}">
                <a16:creationId xmlns:a16="http://schemas.microsoft.com/office/drawing/2014/main" xmlns="" id="{C6CDECE5-354A-4E97-AAC1-CFB74A6156DB}"/>
              </a:ext>
            </a:extLst>
          </p:cNvPr>
          <p:cNvSpPr/>
          <p:nvPr/>
        </p:nvSpPr>
        <p:spPr>
          <a:xfrm>
            <a:off x="1763688" y="3429000"/>
            <a:ext cx="5256584" cy="2668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74363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0" y="0"/>
            <a:ext cx="9144000" cy="1143000"/>
          </a:xfrm>
        </p:spPr>
        <p:txBody>
          <a:bodyPr>
            <a:normAutofit/>
          </a:bodyPr>
          <a:lstStyle/>
          <a:p>
            <a:pPr algn="ctr" eaLnBrk="1" hangingPunct="1"/>
            <a:r>
              <a:rPr lang="fr-FR" altLang="fr-FR" sz="3600" b="1" dirty="0">
                <a:solidFill>
                  <a:schemeClr val="accent1"/>
                </a:solidFill>
                <a:ea typeface="ＭＳ Ｐゴシック" charset="-128"/>
              </a:rPr>
              <a:t>Critères de qualités logiciel</a:t>
            </a:r>
          </a:p>
        </p:txBody>
      </p:sp>
      <p:sp>
        <p:nvSpPr>
          <p:cNvPr id="2" name="Espace réservé du pied de page 2"/>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fr-FR">
                <a:cs typeface="Arial" charset="0"/>
              </a:rPr>
              <a:t>Hafidi Imad-ENSAK-Cours  IAO</a:t>
            </a:r>
          </a:p>
        </p:txBody>
      </p:sp>
      <p:sp>
        <p:nvSpPr>
          <p:cNvPr id="34820" name="Espace réservé du contenu 4"/>
          <p:cNvSpPr>
            <a:spLocks noGrp="1"/>
          </p:cNvSpPr>
          <p:nvPr>
            <p:ph sz="quarter" idx="1"/>
          </p:nvPr>
        </p:nvSpPr>
        <p:spPr/>
        <p:txBody>
          <a:bodyPr/>
          <a:lstStyle/>
          <a:p>
            <a:pPr eaLnBrk="1" hangingPunct="1">
              <a:lnSpc>
                <a:spcPct val="90000"/>
              </a:lnSpc>
            </a:pPr>
            <a:r>
              <a:rPr lang="fr-FR" altLang="fr-FR" sz="2400">
                <a:ea typeface="ＭＳ Ｐゴシック" charset="-128"/>
              </a:rPr>
              <a:t>Utilité</a:t>
            </a:r>
          </a:p>
          <a:p>
            <a:pPr eaLnBrk="1" hangingPunct="1">
              <a:lnSpc>
                <a:spcPct val="90000"/>
              </a:lnSpc>
            </a:pPr>
            <a:r>
              <a:rPr lang="fr-FR" altLang="fr-FR" sz="2400">
                <a:ea typeface="ＭＳ Ｐゴシック" charset="-128"/>
              </a:rPr>
              <a:t>Utilisabilité</a:t>
            </a:r>
          </a:p>
          <a:p>
            <a:pPr eaLnBrk="1" hangingPunct="1">
              <a:lnSpc>
                <a:spcPct val="90000"/>
              </a:lnSpc>
            </a:pPr>
            <a:r>
              <a:rPr lang="fr-FR" altLang="fr-FR" sz="2400">
                <a:ea typeface="ＭＳ Ｐゴシック" charset="-128"/>
              </a:rPr>
              <a:t>Fiabilité</a:t>
            </a:r>
          </a:p>
          <a:p>
            <a:pPr eaLnBrk="1" hangingPunct="1">
              <a:lnSpc>
                <a:spcPct val="90000"/>
              </a:lnSpc>
            </a:pPr>
            <a:r>
              <a:rPr lang="fr-FR" altLang="fr-FR" sz="2400">
                <a:ea typeface="ＭＳ Ｐゴシック" charset="-128"/>
              </a:rPr>
              <a:t>Interopérabilité</a:t>
            </a:r>
          </a:p>
          <a:p>
            <a:pPr lvl="1" eaLnBrk="1" hangingPunct="1">
              <a:lnSpc>
                <a:spcPct val="90000"/>
              </a:lnSpc>
            </a:pPr>
            <a:r>
              <a:rPr lang="fr-FR" altLang="fr-FR" sz="2200">
                <a:ea typeface="ＭＳ Ｐゴシック" charset="-128"/>
              </a:rPr>
              <a:t>Interactions avec d'autres logiciels ;</a:t>
            </a:r>
          </a:p>
          <a:p>
            <a:pPr eaLnBrk="1" hangingPunct="1">
              <a:lnSpc>
                <a:spcPct val="90000"/>
              </a:lnSpc>
            </a:pPr>
            <a:r>
              <a:rPr lang="fr-FR" altLang="fr-FR" sz="2400">
                <a:ea typeface="ＭＳ Ｐゴシック" charset="-128"/>
              </a:rPr>
              <a:t>Performance</a:t>
            </a:r>
          </a:p>
          <a:p>
            <a:pPr eaLnBrk="1" hangingPunct="1">
              <a:lnSpc>
                <a:spcPct val="90000"/>
              </a:lnSpc>
            </a:pPr>
            <a:r>
              <a:rPr lang="fr-FR" altLang="fr-FR" sz="2400">
                <a:ea typeface="ＭＳ Ｐゴシック" charset="-128"/>
              </a:rPr>
              <a:t>Portabilité</a:t>
            </a:r>
          </a:p>
          <a:p>
            <a:pPr eaLnBrk="1" hangingPunct="1">
              <a:lnSpc>
                <a:spcPct val="90000"/>
              </a:lnSpc>
            </a:pPr>
            <a:r>
              <a:rPr lang="fr-FR" altLang="fr-FR" sz="2400">
                <a:ea typeface="ＭＳ Ｐゴシック" charset="-128"/>
              </a:rPr>
              <a:t>Réutilisabilité</a:t>
            </a:r>
          </a:p>
          <a:p>
            <a:pPr eaLnBrk="1" hangingPunct="1">
              <a:lnSpc>
                <a:spcPct val="90000"/>
              </a:lnSpc>
            </a:pPr>
            <a:r>
              <a:rPr lang="fr-FR" altLang="fr-FR" sz="2400">
                <a:ea typeface="ＭＳ Ｐゴシック" charset="-128"/>
              </a:rPr>
              <a:t>Facilité de maintenance</a:t>
            </a:r>
          </a:p>
          <a:p>
            <a:pPr lvl="1" eaLnBrk="1" hangingPunct="1">
              <a:lnSpc>
                <a:spcPct val="90000"/>
              </a:lnSpc>
            </a:pPr>
            <a:r>
              <a:rPr lang="fr-FR" altLang="fr-FR" sz="2200">
                <a:ea typeface="ＭＳ Ｐゴシック" charset="-128"/>
              </a:rPr>
              <a:t>Un logiciel ne s'use pas pourtant, la maintenance absorbe une très grosse partie des efforts de développement.</a:t>
            </a:r>
          </a:p>
        </p:txBody>
      </p:sp>
    </p:spTree>
    <p:extLst>
      <p:ext uri="{BB962C8B-B14F-4D97-AF65-F5344CB8AC3E}">
        <p14:creationId xmlns:p14="http://schemas.microsoft.com/office/powerpoint/2010/main" val="21082543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77" y="-28575"/>
            <a:ext cx="9144000" cy="1143000"/>
          </a:xfrm>
        </p:spPr>
        <p:txBody>
          <a:bodyPr>
            <a:normAutofit/>
          </a:bodyPr>
          <a:lstStyle/>
          <a:p>
            <a:pPr algn="ctr"/>
            <a:r>
              <a:rPr lang="fr-FR" sz="3600" b="1" dirty="0">
                <a:solidFill>
                  <a:schemeClr val="accent1"/>
                </a:solidFill>
              </a:rPr>
              <a:t>Utilisez des verbes cohérents par concept</a:t>
            </a:r>
            <a:endParaRPr lang="fr-FR" sz="3600" dirty="0">
              <a:solidFill>
                <a:schemeClr val="accent1"/>
              </a:solidFill>
            </a:endParaRP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685800" y="1600200"/>
            <a:ext cx="7772400" cy="4572000"/>
          </a:xfrm>
        </p:spPr>
        <p:txBody>
          <a:bodyPr/>
          <a:lstStyle/>
          <a:p>
            <a:pPr algn="just"/>
            <a:r>
              <a:rPr lang="fr-FR" dirty="0"/>
              <a:t>C'est l'une des conventions de dénomination importantes. Si nous avons besoin d'une fonction CRUD, nous utilisons </a:t>
            </a:r>
            <a:r>
              <a:rPr lang="fr-FR" dirty="0" err="1"/>
              <a:t>create</a:t>
            </a:r>
            <a:r>
              <a:rPr lang="fr-FR" dirty="0"/>
              <a:t>, </a:t>
            </a:r>
            <a:r>
              <a:rPr lang="fr-FR" dirty="0" err="1"/>
              <a:t>get</a:t>
            </a:r>
            <a:r>
              <a:rPr lang="fr-FR" dirty="0"/>
              <a:t> ou update avec le nom.</a:t>
            </a:r>
          </a:p>
          <a:p>
            <a:pPr algn="just"/>
            <a:endParaRPr lang="fr-FR" dirty="0"/>
          </a:p>
          <a:p>
            <a:pPr algn="just"/>
            <a:r>
              <a:rPr lang="fr-FR" dirty="0"/>
              <a:t>Si nous avons besoin d'obtenir des informations utilisateur à partir de la base de données, le nom de la fonction peut être </a:t>
            </a:r>
            <a:r>
              <a:rPr lang="fr-FR" dirty="0" err="1"/>
              <a:t>userInfo</a:t>
            </a:r>
            <a:r>
              <a:rPr lang="fr-FR" dirty="0"/>
              <a:t>, user ou </a:t>
            </a:r>
            <a:r>
              <a:rPr lang="fr-FR" dirty="0" err="1"/>
              <a:t>fetchUser</a:t>
            </a:r>
            <a:r>
              <a:rPr lang="fr-FR" dirty="0"/>
              <a:t>, mais ce n'est pas la convention. Nous devrions utiliser </a:t>
            </a:r>
            <a:r>
              <a:rPr lang="fr-FR" dirty="0" err="1"/>
              <a:t>getUser</a:t>
            </a:r>
            <a:r>
              <a:rPr lang="fr-FR" dirty="0"/>
              <a:t>.</a:t>
            </a:r>
          </a:p>
          <a:p>
            <a:pPr algn="just"/>
            <a:endParaRPr lang="fr-FR" dirty="0"/>
          </a:p>
        </p:txBody>
      </p:sp>
    </p:spTree>
    <p:extLst>
      <p:ext uri="{BB962C8B-B14F-4D97-AF65-F5344CB8AC3E}">
        <p14:creationId xmlns:p14="http://schemas.microsoft.com/office/powerpoint/2010/main" val="11005078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04800"/>
            <a:ext cx="9144000" cy="1143000"/>
          </a:xfrm>
        </p:spPr>
        <p:txBody>
          <a:bodyPr>
            <a:noAutofit/>
          </a:bodyPr>
          <a:lstStyle/>
          <a:p>
            <a:pPr algn="ctr"/>
            <a:r>
              <a:rPr lang="fr-FR" sz="3200" b="1" dirty="0">
                <a:solidFill>
                  <a:schemeClr val="accent1"/>
                </a:solidFill>
              </a:rPr>
              <a:t/>
            </a:r>
            <a:br>
              <a:rPr lang="fr-FR" sz="3200" b="1" dirty="0">
                <a:solidFill>
                  <a:schemeClr val="accent1"/>
                </a:solidFill>
              </a:rPr>
            </a:br>
            <a:r>
              <a:rPr lang="fr-FR" sz="3600" b="1" dirty="0">
                <a:solidFill>
                  <a:schemeClr val="accent1"/>
                </a:solidFill>
              </a:rPr>
              <a:t>Utilisez des noms pour le nom de classe</a:t>
            </a:r>
            <a:br>
              <a:rPr lang="fr-FR" sz="3600" b="1" dirty="0">
                <a:solidFill>
                  <a:schemeClr val="accent1"/>
                </a:solidFill>
              </a:rPr>
            </a:br>
            <a:r>
              <a:rPr lang="fr-FR" sz="3600" b="1" dirty="0">
                <a:solidFill>
                  <a:schemeClr val="accent1"/>
                </a:solidFill>
              </a:rPr>
              <a:t> et utilisez la casse Pascal</a:t>
            </a:r>
            <a:endParaRPr lang="fr-FR" sz="3200" dirty="0">
              <a:solidFill>
                <a:schemeClr val="accent1"/>
              </a:solidFill>
            </a:endParaRP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685800" y="1952079"/>
            <a:ext cx="7772400" cy="4572000"/>
          </a:xfrm>
        </p:spPr>
        <p:txBody>
          <a:bodyPr/>
          <a:lstStyle/>
          <a:p>
            <a:pPr algn="just"/>
            <a:r>
              <a:rPr lang="fr-FR" dirty="0"/>
              <a:t>La classe est avant tout un modèle pour quelque chose. N'utilisez pas le verbe dans le nom de la classe.</a:t>
            </a:r>
          </a:p>
          <a:p>
            <a:pPr algn="just"/>
            <a:endParaRPr lang="fr-FR" dirty="0"/>
          </a:p>
          <a:p>
            <a:pPr algn="just"/>
            <a:r>
              <a:rPr lang="fr-FR" dirty="0"/>
              <a:t>De plus, une classe doit contenir le cas Pascal. Camel Case est utilisé pour les objets, ce ne sera donc pas très clair si vous utilisez Camel Case pour la classe.</a:t>
            </a:r>
          </a:p>
          <a:p>
            <a:endParaRPr lang="fr-FR" dirty="0"/>
          </a:p>
        </p:txBody>
      </p:sp>
    </p:spTree>
    <p:extLst>
      <p:ext uri="{BB962C8B-B14F-4D97-AF65-F5344CB8AC3E}">
        <p14:creationId xmlns:p14="http://schemas.microsoft.com/office/powerpoint/2010/main" val="2008639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4638"/>
            <a:ext cx="9144000" cy="1143000"/>
          </a:xfrm>
        </p:spPr>
        <p:txBody>
          <a:bodyPr>
            <a:noAutofit/>
          </a:bodyPr>
          <a:lstStyle/>
          <a:p>
            <a:pPr algn="ctr"/>
            <a:r>
              <a:rPr lang="fr-FR" sz="3600" b="1" dirty="0">
                <a:solidFill>
                  <a:schemeClr val="accent1"/>
                </a:solidFill>
              </a:rPr>
              <a:t>Capitaliser les valeurs constantes </a:t>
            </a:r>
            <a:br>
              <a:rPr lang="fr-FR" sz="3600" b="1" dirty="0">
                <a:solidFill>
                  <a:schemeClr val="accent1"/>
                </a:solidFill>
              </a:rPr>
            </a:br>
            <a:r>
              <a:rPr lang="fr-FR" sz="3600" b="1" dirty="0">
                <a:solidFill>
                  <a:schemeClr val="accent1"/>
                </a:solidFill>
              </a:rPr>
              <a:t>(SNAKE UPPER CASE)</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685800" y="1828800"/>
            <a:ext cx="7772400" cy="4572000"/>
          </a:xfrm>
        </p:spPr>
        <p:txBody>
          <a:bodyPr/>
          <a:lstStyle/>
          <a:p>
            <a:pPr algn="just"/>
            <a:r>
              <a:rPr lang="fr-FR" dirty="0"/>
              <a:t>C’est une autre convention que nous devons suivre. Utilisez toujours des noms en majuscules pour les constantes.</a:t>
            </a:r>
          </a:p>
          <a:p>
            <a:pPr algn="just"/>
            <a:endParaRPr lang="fr-FR" dirty="0"/>
          </a:p>
          <a:p>
            <a:pPr algn="just"/>
            <a:r>
              <a:rPr lang="fr-FR" b="1" i="1" dirty="0">
                <a:solidFill>
                  <a:schemeClr val="accent2"/>
                </a:solidFill>
              </a:rPr>
              <a:t>Snake majuscule</a:t>
            </a:r>
            <a:r>
              <a:rPr lang="fr-FR" dirty="0"/>
              <a:t> signifie que toutes les lettres seront en majuscules et qu'un trait de soulignement séparera tous les mots.</a:t>
            </a:r>
          </a:p>
          <a:p>
            <a:pPr algn="just"/>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4725144"/>
            <a:ext cx="3517900" cy="609600"/>
          </a:xfrm>
          <a:prstGeom prst="rect">
            <a:avLst/>
          </a:prstGeom>
        </p:spPr>
      </p:pic>
      <p:sp>
        <p:nvSpPr>
          <p:cNvPr id="4" name="Rectangle 3">
            <a:extLst>
              <a:ext uri="{FF2B5EF4-FFF2-40B4-BE49-F238E27FC236}">
                <a16:creationId xmlns:a16="http://schemas.microsoft.com/office/drawing/2014/main" xmlns="" id="{EF3826C9-3F28-4DDB-AD91-FE609336AB04}"/>
              </a:ext>
            </a:extLst>
          </p:cNvPr>
          <p:cNvSpPr/>
          <p:nvPr/>
        </p:nvSpPr>
        <p:spPr>
          <a:xfrm>
            <a:off x="2627784" y="4725144"/>
            <a:ext cx="3528392" cy="5612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4756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Évitez les noms de variables à une lettre</a:t>
            </a:r>
            <a:endParaRPr lang="fr-FR" sz="3600" dirty="0">
              <a:solidFill>
                <a:schemeClr val="accent1"/>
              </a:solidFill>
            </a:endParaRP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685800" y="1447800"/>
            <a:ext cx="7772400" cy="4572000"/>
          </a:xfrm>
        </p:spPr>
        <p:txBody>
          <a:bodyPr/>
          <a:lstStyle/>
          <a:p>
            <a:pPr algn="just"/>
            <a:r>
              <a:rPr lang="fr-FR" dirty="0"/>
              <a:t>Une variable à une lettre est une très, très mauvaise chose à utiliser. N'utilisez pas ceci pour un nom de variable.</a:t>
            </a:r>
          </a:p>
          <a:p>
            <a:pPr algn="just"/>
            <a:r>
              <a:rPr lang="fr-FR" dirty="0"/>
              <a:t>Mais dans une boucle, nous utilisons certaines variables avec une lettre, ce qui est acceptable.</a:t>
            </a:r>
          </a:p>
          <a:p>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409553"/>
            <a:ext cx="3672408" cy="2671675"/>
          </a:xfrm>
          <a:prstGeom prst="rect">
            <a:avLst/>
          </a:prstGeom>
        </p:spPr>
      </p:pic>
      <p:sp>
        <p:nvSpPr>
          <p:cNvPr id="4" name="Rectangle 3">
            <a:extLst>
              <a:ext uri="{FF2B5EF4-FFF2-40B4-BE49-F238E27FC236}">
                <a16:creationId xmlns:a16="http://schemas.microsoft.com/office/drawing/2014/main" xmlns="" id="{BB237AD1-8D16-47E9-82AC-86E377D223AA}"/>
              </a:ext>
            </a:extLst>
          </p:cNvPr>
          <p:cNvSpPr/>
          <p:nvPr/>
        </p:nvSpPr>
        <p:spPr>
          <a:xfrm>
            <a:off x="2555776" y="3429000"/>
            <a:ext cx="3672408" cy="2590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625575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57150"/>
            <a:ext cx="9144000" cy="1143000"/>
          </a:xfrm>
        </p:spPr>
        <p:txBody>
          <a:bodyPr>
            <a:normAutofit/>
          </a:bodyPr>
          <a:lstStyle/>
          <a:p>
            <a:pPr algn="ctr"/>
            <a:r>
              <a:rPr lang="fr-FR" sz="3600" b="1" dirty="0">
                <a:solidFill>
                  <a:schemeClr val="accent1"/>
                </a:solidFill>
              </a:rPr>
              <a:t>Commentaires</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880095" y="1428750"/>
            <a:ext cx="7772400" cy="4572000"/>
          </a:xfrm>
        </p:spPr>
        <p:txBody>
          <a:bodyPr/>
          <a:lstStyle/>
          <a:p>
            <a:pPr algn="just"/>
            <a:endParaRPr lang="fr-FR" sz="2000" dirty="0"/>
          </a:p>
          <a:p>
            <a:pPr algn="just"/>
            <a:endParaRPr lang="fr-FR" sz="2000" dirty="0"/>
          </a:p>
          <a:p>
            <a:pPr algn="just"/>
            <a:endParaRPr lang="fr-FR" sz="2000" dirty="0"/>
          </a:p>
          <a:p>
            <a:pPr marL="0" indent="0" algn="just">
              <a:buNone/>
            </a:pPr>
            <a:endParaRPr lang="fr-FR" sz="2000" dirty="0"/>
          </a:p>
          <a:p>
            <a:pPr marL="0" indent="0" algn="just">
              <a:buNone/>
            </a:pPr>
            <a:endParaRPr lang="fr-FR" sz="2000" dirty="0"/>
          </a:p>
          <a:p>
            <a:pPr algn="just"/>
            <a:r>
              <a:rPr lang="fr-FR" sz="2000" dirty="0"/>
              <a:t>Utilisez des commentaires pour expliquer le "pourquoi" plutôt que le "comment". Un code auto-explicatif est préférable.</a:t>
            </a:r>
            <a:endParaRPr lang="fr-FR" sz="2000" b="1" u="sng"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031" y="4144215"/>
            <a:ext cx="4752528" cy="1999261"/>
          </a:xfrm>
          <a:prstGeom prst="rect">
            <a:avLst/>
          </a:prstGeom>
        </p:spPr>
      </p:pic>
      <p:sp>
        <p:nvSpPr>
          <p:cNvPr id="4" name="Rectangle: Rounded Corners 3">
            <a:extLst>
              <a:ext uri="{FF2B5EF4-FFF2-40B4-BE49-F238E27FC236}">
                <a16:creationId xmlns:a16="http://schemas.microsoft.com/office/drawing/2014/main" xmlns="" id="{59B06DB4-1A7A-4EF8-9BBB-9576ECD9DCC1}"/>
              </a:ext>
            </a:extLst>
          </p:cNvPr>
          <p:cNvSpPr/>
          <p:nvPr/>
        </p:nvSpPr>
        <p:spPr>
          <a:xfrm>
            <a:off x="914400" y="1343174"/>
            <a:ext cx="7546032" cy="1797794"/>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tx1"/>
                </a:solidFill>
              </a:rPr>
              <a:t>Même si les commentaires ne sont ni bons ni mauvais en soi, ils sont fréquemment utilisés comme une béquille. Vous devez toujours écrire votre code comme si les commentaires n'existaient pas. Cela vous oblige à écrire votre code de la manière la plus simple, la plus claire et la plus auto-documentée que vous puissiez humainement trouver.  -</a:t>
            </a:r>
            <a:r>
              <a:rPr lang="fr-FR" b="1" i="1" u="sng" dirty="0">
                <a:solidFill>
                  <a:schemeClr val="tx1"/>
                </a:solidFill>
              </a:rPr>
              <a:t>Jeff Atwood</a:t>
            </a:r>
          </a:p>
        </p:txBody>
      </p:sp>
    </p:spTree>
    <p:extLst>
      <p:ext uri="{BB962C8B-B14F-4D97-AF65-F5344CB8AC3E}">
        <p14:creationId xmlns:p14="http://schemas.microsoft.com/office/powerpoint/2010/main" val="8976405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4288"/>
            <a:ext cx="9144000" cy="1143000"/>
          </a:xfrm>
        </p:spPr>
        <p:txBody>
          <a:bodyPr>
            <a:normAutofit/>
          </a:bodyPr>
          <a:lstStyle/>
          <a:p>
            <a:pPr algn="ctr"/>
            <a:r>
              <a:rPr lang="fr-FR" sz="3600" b="1" dirty="0">
                <a:solidFill>
                  <a:schemeClr val="accent1"/>
                </a:solidFill>
              </a:rPr>
              <a:t>Les Méthodes</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891530" y="1600200"/>
            <a:ext cx="7772400" cy="4572000"/>
          </a:xfrm>
        </p:spPr>
        <p:txBody>
          <a:bodyPr/>
          <a:lstStyle/>
          <a:p>
            <a:pPr algn="just"/>
            <a:r>
              <a:rPr lang="fr-FR" dirty="0"/>
              <a:t>Méthodes courtes et cohérentes :  ne devraient pas dépasser quelques dizaines de lignes. Une méthode devrait accomplir une tâche spécifique.</a:t>
            </a:r>
          </a:p>
          <a:p>
            <a:pPr algn="just"/>
            <a:r>
              <a:rPr lang="fr-FR" dirty="0"/>
              <a:t>Évitez les grandes fonctions</a:t>
            </a:r>
          </a:p>
          <a:p>
            <a:pPr algn="just"/>
            <a:r>
              <a:rPr lang="fr-FR" dirty="0"/>
              <a:t>Évitez la répétition des codes</a:t>
            </a:r>
          </a:p>
          <a:p>
            <a:endParaRPr lang="fr-FR" dirty="0"/>
          </a:p>
          <a:p>
            <a:endParaRPr lang="fr-FR" dirty="0"/>
          </a:p>
        </p:txBody>
      </p:sp>
    </p:spTree>
    <p:extLst>
      <p:ext uri="{BB962C8B-B14F-4D97-AF65-F5344CB8AC3E}">
        <p14:creationId xmlns:p14="http://schemas.microsoft.com/office/powerpoint/2010/main" val="12541628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Modularité</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685800" y="1371600"/>
            <a:ext cx="7772400" cy="4572000"/>
          </a:xfrm>
        </p:spPr>
        <p:txBody>
          <a:bodyPr/>
          <a:lstStyle/>
          <a:p>
            <a:pPr algn="just"/>
            <a:r>
              <a:rPr lang="fr-FR" dirty="0"/>
              <a:t>Une fonction plus grande alors il faut la séparer en multiples. Cela rendra notre code plus simple, propre, facile à comprendre et également réutilisable.</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255" y="2924944"/>
            <a:ext cx="5435723" cy="3059410"/>
          </a:xfrm>
          <a:prstGeom prst="rect">
            <a:avLst/>
          </a:prstGeom>
        </p:spPr>
      </p:pic>
      <p:sp>
        <p:nvSpPr>
          <p:cNvPr id="6" name="Rectangle 5">
            <a:extLst>
              <a:ext uri="{FF2B5EF4-FFF2-40B4-BE49-F238E27FC236}">
                <a16:creationId xmlns:a16="http://schemas.microsoft.com/office/drawing/2014/main" xmlns="" id="{12110F84-72B7-42E1-ADDC-235C9D1B6454}"/>
              </a:ext>
            </a:extLst>
          </p:cNvPr>
          <p:cNvSpPr/>
          <p:nvPr/>
        </p:nvSpPr>
        <p:spPr>
          <a:xfrm>
            <a:off x="1691680" y="2780928"/>
            <a:ext cx="5499298" cy="3203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96367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0527" cy="1295400"/>
          </a:xfrm>
        </p:spPr>
        <p:txBody>
          <a:bodyPr>
            <a:normAutofit/>
          </a:bodyPr>
          <a:lstStyle/>
          <a:p>
            <a:pPr algn="ctr"/>
            <a:r>
              <a:rPr lang="fr-FR" sz="3600" b="1" dirty="0">
                <a:solidFill>
                  <a:schemeClr val="accent1"/>
                </a:solidFill>
              </a:rPr>
              <a:t>Répétition code</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902444" y="1798538"/>
            <a:ext cx="7772400" cy="4572000"/>
          </a:xfrm>
        </p:spPr>
        <p:txBody>
          <a:bodyPr/>
          <a:lstStyle/>
          <a:p>
            <a:pPr algn="just"/>
            <a:r>
              <a:rPr lang="fr-FR" dirty="0"/>
              <a:t>Un bloc de code qui est répété plusieurs fois dans votre code alors votre partie de code doit être extraite dans une fonction.</a:t>
            </a:r>
          </a:p>
        </p:txBody>
      </p:sp>
    </p:spTree>
    <p:extLst>
      <p:ext uri="{BB962C8B-B14F-4D97-AF65-F5344CB8AC3E}">
        <p14:creationId xmlns:p14="http://schemas.microsoft.com/office/powerpoint/2010/main" val="1049785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Hafidi Imad-ENSAK-Cours  IAO</a:t>
            </a:r>
          </a:p>
        </p:txBody>
      </p:sp>
      <p:pic>
        <p:nvPicPr>
          <p:cNvPr id="5" name="Espace réservé du contenu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59632" y="1447800"/>
            <a:ext cx="7344816" cy="4724400"/>
          </a:xfrm>
        </p:spPr>
      </p:pic>
    </p:spTree>
    <p:extLst>
      <p:ext uri="{BB962C8B-B14F-4D97-AF65-F5344CB8AC3E}">
        <p14:creationId xmlns:p14="http://schemas.microsoft.com/office/powerpoint/2010/main" val="3836924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48" y="0"/>
            <a:ext cx="9140552" cy="1163836"/>
          </a:xfrm>
        </p:spPr>
        <p:txBody>
          <a:bodyPr>
            <a:normAutofit/>
          </a:bodyPr>
          <a:lstStyle/>
          <a:p>
            <a:pPr algn="ctr"/>
            <a:r>
              <a:rPr lang="fr-FR" sz="3600" b="1" dirty="0">
                <a:solidFill>
                  <a:schemeClr val="accent1"/>
                </a:solidFill>
              </a:rPr>
              <a:t>Les Tests et les exceptions</a:t>
            </a:r>
            <a:endParaRPr lang="fr-FR" sz="3600" dirty="0">
              <a:solidFill>
                <a:schemeClr val="accent1"/>
              </a:solidFill>
            </a:endParaRP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712986" y="1417638"/>
            <a:ext cx="7772400" cy="4572000"/>
          </a:xfrm>
        </p:spPr>
        <p:txBody>
          <a:bodyPr/>
          <a:lstStyle/>
          <a:p>
            <a:pPr algn="just"/>
            <a:r>
              <a:rPr lang="fr-FR" dirty="0"/>
              <a:t>Les tests unitaires garantissent que le code fonctionne comme prévu et aident à détecter les erreurs rapidement.</a:t>
            </a:r>
          </a:p>
          <a:p>
            <a:pPr algn="just"/>
            <a:r>
              <a:rPr lang="fr-FR" dirty="0"/>
              <a:t>La qualité du code est maintenue grâce à des tests réguliers.</a:t>
            </a:r>
          </a:p>
          <a:p>
            <a:pPr algn="just"/>
            <a:endParaRPr lang="fr-FR" dirty="0"/>
          </a:p>
          <a:p>
            <a:pPr algn="just"/>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186" y="2852936"/>
            <a:ext cx="7260828" cy="2882900"/>
          </a:xfrm>
          <a:prstGeom prst="rect">
            <a:avLst/>
          </a:prstGeom>
        </p:spPr>
      </p:pic>
    </p:spTree>
    <p:extLst>
      <p:ext uri="{BB962C8B-B14F-4D97-AF65-F5344CB8AC3E}">
        <p14:creationId xmlns:p14="http://schemas.microsoft.com/office/powerpoint/2010/main" val="36119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re 1"/>
          <p:cNvSpPr>
            <a:spLocks noGrp="1"/>
          </p:cNvSpPr>
          <p:nvPr>
            <p:ph type="title"/>
          </p:nvPr>
        </p:nvSpPr>
        <p:spPr>
          <a:xfrm>
            <a:off x="0" y="274638"/>
            <a:ext cx="9144000" cy="778098"/>
          </a:xfrm>
        </p:spPr>
        <p:txBody>
          <a:bodyPr>
            <a:normAutofit/>
          </a:bodyPr>
          <a:lstStyle/>
          <a:p>
            <a:pPr algn="ctr"/>
            <a:r>
              <a:rPr lang="fr-FR" altLang="fr-FR" sz="3600" b="1" dirty="0">
                <a:solidFill>
                  <a:schemeClr val="accent1"/>
                </a:solidFill>
                <a:ea typeface="ＭＳ Ｐゴシック" charset="-128"/>
              </a:rPr>
              <a:t>Faits sur le développement</a:t>
            </a:r>
          </a:p>
        </p:txBody>
      </p:sp>
      <p:sp>
        <p:nvSpPr>
          <p:cNvPr id="25602" name="Espace réservé du contenu 2"/>
          <p:cNvSpPr>
            <a:spLocks noGrp="1"/>
          </p:cNvSpPr>
          <p:nvPr>
            <p:ph sz="quarter" idx="1"/>
          </p:nvPr>
        </p:nvSpPr>
        <p:spPr/>
        <p:txBody>
          <a:bodyPr>
            <a:normAutofit lnSpcReduction="10000"/>
          </a:bodyPr>
          <a:lstStyle/>
          <a:p>
            <a:pPr algn="just"/>
            <a:r>
              <a:rPr lang="fr-FR" altLang="fr-FR" dirty="0">
                <a:ea typeface="ＭＳ Ｐゴシック" charset="-128"/>
              </a:rPr>
              <a:t>Le développement de logiciels n</a:t>
            </a:r>
            <a:r>
              <a:rPr lang="ja-JP" altLang="fr-FR" dirty="0">
                <a:ea typeface="ＭＳ Ｐゴシック" charset="-128"/>
              </a:rPr>
              <a:t>’</a:t>
            </a:r>
            <a:r>
              <a:rPr lang="fr-FR" altLang="ja-JP" dirty="0">
                <a:ea typeface="ＭＳ Ｐゴシック" charset="-128"/>
              </a:rPr>
              <a:t>est pas une opération facile </a:t>
            </a:r>
          </a:p>
          <a:p>
            <a:pPr algn="just"/>
            <a:r>
              <a:rPr lang="fr-FR" altLang="fr-FR" dirty="0">
                <a:ea typeface="ＭＳ Ｐゴシック" charset="-128"/>
              </a:rPr>
              <a:t>Le développement est un ensemble d</a:t>
            </a:r>
            <a:r>
              <a:rPr lang="ja-JP" altLang="fr-FR" dirty="0">
                <a:ea typeface="ＭＳ Ｐゴシック" charset="-128"/>
              </a:rPr>
              <a:t>’</a:t>
            </a:r>
            <a:r>
              <a:rPr lang="fr-FR" altLang="ja-JP" dirty="0">
                <a:ea typeface="ＭＳ Ｐゴシック" charset="-128"/>
              </a:rPr>
              <a:t>activités </a:t>
            </a:r>
          </a:p>
          <a:p>
            <a:pPr algn="just"/>
            <a:r>
              <a:rPr lang="fr-FR" altLang="fr-FR" dirty="0">
                <a:ea typeface="ＭＳ Ｐゴシック" charset="-128"/>
              </a:rPr>
              <a:t>La programmation (le codage) n’</a:t>
            </a:r>
            <a:r>
              <a:rPr lang="fr-FR" altLang="ja-JP" dirty="0">
                <a:ea typeface="ＭＳ Ｐゴシック" charset="-128"/>
              </a:rPr>
              <a:t>est pas le développement mais une des activités du développement </a:t>
            </a:r>
          </a:p>
          <a:p>
            <a:pPr algn="just"/>
            <a:r>
              <a:rPr lang="fr-FR" altLang="fr-FR" dirty="0">
                <a:ea typeface="ＭＳ Ｐゴシック" charset="-128"/>
              </a:rPr>
              <a:t>Il n</a:t>
            </a:r>
            <a:r>
              <a:rPr lang="ja-JP" altLang="fr-FR" dirty="0">
                <a:ea typeface="ＭＳ Ｐゴシック" charset="-128"/>
              </a:rPr>
              <a:t>’</a:t>
            </a:r>
            <a:r>
              <a:rPr lang="fr-FR" altLang="ja-JP" dirty="0">
                <a:ea typeface="ＭＳ Ｐゴシック" charset="-128"/>
              </a:rPr>
              <a:t>y a pas une seule façon de développer un logiciel donné mais plusieurs </a:t>
            </a:r>
          </a:p>
          <a:p>
            <a:pPr algn="just"/>
            <a:r>
              <a:rPr lang="fr-FR" altLang="fr-FR" dirty="0">
                <a:ea typeface="ＭＳ Ｐゴシック" charset="-128"/>
              </a:rPr>
              <a:t>Il y a une différence entre développer et « développer bien » </a:t>
            </a:r>
          </a:p>
          <a:p>
            <a:pPr algn="just"/>
            <a:r>
              <a:rPr lang="fr-FR" altLang="fr-FR" dirty="0">
                <a:ea typeface="ＭＳ Ｐゴシック" charset="-128"/>
              </a:rPr>
              <a:t>Les projets de développement sont souvent longs et coûteux (50 % des coûts dans la maintenance). </a:t>
            </a:r>
          </a:p>
          <a:p>
            <a:pPr algn="just"/>
            <a:r>
              <a:rPr lang="fr-FR" altLang="fr-FR" dirty="0">
                <a:ea typeface="ＭＳ Ｐゴシック" charset="-128"/>
              </a:rPr>
              <a:t>Les projets de développement font souvent intervenir plusieurs personnes de compétences différentes. </a:t>
            </a:r>
          </a:p>
          <a:p>
            <a:pPr algn="just"/>
            <a:endParaRPr lang="fr-FR" altLang="fr-FR" dirty="0">
              <a:ea typeface="ＭＳ Ｐゴシック" charset="-128"/>
            </a:endParaRPr>
          </a:p>
          <a:p>
            <a:pPr algn="just"/>
            <a:endParaRPr lang="fr-FR" altLang="fr-FR" dirty="0">
              <a:ea typeface="ＭＳ Ｐゴシック" charset="-128"/>
            </a:endParaRPr>
          </a:p>
          <a:p>
            <a:pPr algn="just"/>
            <a:endParaRPr lang="fr-FR" altLang="fr-FR" dirty="0">
              <a:ea typeface="ＭＳ Ｐゴシック" charset="-128"/>
            </a:endParaRPr>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Tree>
    <p:extLst>
      <p:ext uri="{BB962C8B-B14F-4D97-AF65-F5344CB8AC3E}">
        <p14:creationId xmlns:p14="http://schemas.microsoft.com/office/powerpoint/2010/main" val="654842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69020"/>
          </a:xfrm>
        </p:spPr>
        <p:txBody>
          <a:bodyPr>
            <a:normAutofit/>
          </a:bodyPr>
          <a:lstStyle/>
          <a:p>
            <a:pPr algn="ctr"/>
            <a:r>
              <a:rPr lang="fr-FR" sz="3600" b="1" dirty="0">
                <a:solidFill>
                  <a:schemeClr val="accent1"/>
                </a:solidFill>
              </a:rPr>
              <a:t>Les exceptions</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4" name="Espace réservé du contenu 3"/>
          <p:cNvSpPr>
            <a:spLocks noGrp="1"/>
          </p:cNvSpPr>
          <p:nvPr>
            <p:ph sz="quarter" idx="1"/>
          </p:nvPr>
        </p:nvSpPr>
        <p:spPr>
          <a:xfrm>
            <a:off x="685800" y="1269380"/>
            <a:ext cx="7772400" cy="4572000"/>
          </a:xfrm>
        </p:spPr>
        <p:txBody>
          <a:bodyPr/>
          <a:lstStyle/>
          <a:p>
            <a:pPr algn="just"/>
            <a:r>
              <a:rPr lang="fr-FR" dirty="0"/>
              <a:t>Utilisez les exceptions pour gérer les erreurs plutôt que des valeurs de retour spéciales.</a:t>
            </a:r>
          </a:p>
          <a:p>
            <a:pPr algn="just"/>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432" y="2301738"/>
            <a:ext cx="6624736" cy="3851015"/>
          </a:xfrm>
          <a:prstGeom prst="rect">
            <a:avLst/>
          </a:prstGeom>
        </p:spPr>
      </p:pic>
    </p:spTree>
    <p:extLst>
      <p:ext uri="{BB962C8B-B14F-4D97-AF65-F5344CB8AC3E}">
        <p14:creationId xmlns:p14="http://schemas.microsoft.com/office/powerpoint/2010/main" val="3522197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algn="ctr"/>
            <a:r>
              <a:rPr lang="fr-FR" sz="3600" b="1" dirty="0">
                <a:solidFill>
                  <a:schemeClr val="accent1"/>
                </a:solidFill>
              </a:rPr>
              <a:t>Les Outils pour le Clean Code</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p:txBody>
          <a:bodyPr>
            <a:normAutofit fontScale="92500" lnSpcReduction="20000"/>
          </a:bodyPr>
          <a:lstStyle/>
          <a:p>
            <a:r>
              <a:rPr lang="fr-FR" dirty="0"/>
              <a:t>Des outils comme les linters et les formateurs de code peuvent aider à maintenir le code propre : </a:t>
            </a:r>
            <a:r>
              <a:rPr lang="fr-FR" dirty="0" err="1"/>
              <a:t>ESLint</a:t>
            </a:r>
            <a:r>
              <a:rPr lang="fr-FR" dirty="0"/>
              <a:t>, </a:t>
            </a:r>
            <a:r>
              <a:rPr lang="fr-FR" dirty="0" err="1"/>
              <a:t>Prettier</a:t>
            </a:r>
            <a:r>
              <a:rPr lang="fr-FR" dirty="0"/>
              <a:t>, Black, etc.</a:t>
            </a:r>
          </a:p>
          <a:p>
            <a:pPr lvl="1"/>
            <a:r>
              <a:rPr lang="fr-FR" dirty="0" err="1"/>
              <a:t>ESLint</a:t>
            </a:r>
            <a:r>
              <a:rPr lang="fr-FR" dirty="0"/>
              <a:t> est un outil d'analyse de code statique permettant d'identifier des erreurs dans du code JavaScript.</a:t>
            </a:r>
          </a:p>
          <a:p>
            <a:pPr lvl="1"/>
            <a:r>
              <a:rPr lang="fr-FR" dirty="0"/>
              <a:t> Les règles dans </a:t>
            </a:r>
            <a:r>
              <a:rPr lang="fr-FR" dirty="0" err="1"/>
              <a:t>ESLint</a:t>
            </a:r>
            <a:r>
              <a:rPr lang="fr-FR" dirty="0"/>
              <a:t> sont configurables et </a:t>
            </a:r>
            <a:r>
              <a:rPr lang="fr-FR" dirty="0" err="1"/>
              <a:t>ESLint</a:t>
            </a:r>
            <a:r>
              <a:rPr lang="fr-FR" dirty="0"/>
              <a:t> couvre à la fois la qualité du code et les problèmes de style de codage</a:t>
            </a:r>
          </a:p>
          <a:p>
            <a:pPr lvl="1"/>
            <a:endParaRPr lang="fr-FR" dirty="0"/>
          </a:p>
          <a:p>
            <a:r>
              <a:rPr lang="fr-FR" dirty="0"/>
              <a:t>Des outils qui mesurent la qualité du code</a:t>
            </a:r>
          </a:p>
          <a:p>
            <a:pPr lvl="1"/>
            <a:r>
              <a:rPr lang="fr-FR" dirty="0" err="1"/>
              <a:t>SonarQube</a:t>
            </a:r>
            <a:r>
              <a:rPr lang="fr-FR" dirty="0"/>
              <a:t> : </a:t>
            </a:r>
            <a:r>
              <a:rPr lang="fr-FR" dirty="0" err="1"/>
              <a:t>SonarQube</a:t>
            </a:r>
            <a:r>
              <a:rPr lang="fr-FR" dirty="0"/>
              <a:t> est un logiciel libre de </a:t>
            </a:r>
            <a:r>
              <a:rPr lang="fr-FR" dirty="0" err="1"/>
              <a:t>qualimétrie</a:t>
            </a:r>
            <a:r>
              <a:rPr lang="fr-FR" dirty="0"/>
              <a:t> en continu de code. Il aide à la détection, la classification et la résolution de défaut dans le code source, permet d'identifier les duplications de code, de mesurer le niveau de documentation et connaître la couverture de test déployée</a:t>
            </a:r>
            <a:br>
              <a:rPr lang="fr-FR" dirty="0"/>
            </a:br>
            <a:endParaRPr lang="fr-FR" dirty="0"/>
          </a:p>
        </p:txBody>
      </p:sp>
    </p:spTree>
    <p:extLst>
      <p:ext uri="{BB962C8B-B14F-4D97-AF65-F5344CB8AC3E}">
        <p14:creationId xmlns:p14="http://schemas.microsoft.com/office/powerpoint/2010/main" val="13073733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4288"/>
            <a:ext cx="9144000" cy="1143000"/>
          </a:xfrm>
        </p:spPr>
        <p:txBody>
          <a:bodyPr/>
          <a:lstStyle/>
          <a:p>
            <a:pPr algn="ctr"/>
            <a:r>
              <a:rPr lang="fr-FR" sz="3600" b="1" dirty="0">
                <a:solidFill>
                  <a:schemeClr val="accent1"/>
                </a:solidFill>
              </a:rPr>
              <a:t>Pourquoi suivre ces normes </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685800" y="1841971"/>
            <a:ext cx="7772400" cy="4572000"/>
          </a:xfrm>
        </p:spPr>
        <p:txBody>
          <a:bodyPr/>
          <a:lstStyle/>
          <a:p>
            <a:r>
              <a:rPr lang="fr-FR" dirty="0"/>
              <a:t>Code propre</a:t>
            </a:r>
          </a:p>
          <a:p>
            <a:r>
              <a:rPr lang="fr-FR" dirty="0"/>
              <a:t>Qualité du code</a:t>
            </a:r>
          </a:p>
          <a:p>
            <a:r>
              <a:rPr lang="fr-FR" dirty="0"/>
              <a:t>Lisibilité du code</a:t>
            </a:r>
          </a:p>
          <a:p>
            <a:r>
              <a:rPr lang="fr-FR" dirty="0"/>
              <a:t>Facilite la maintenance du code</a:t>
            </a:r>
          </a:p>
        </p:txBody>
      </p:sp>
    </p:spTree>
    <p:extLst>
      <p:ext uri="{BB962C8B-B14F-4D97-AF65-F5344CB8AC3E}">
        <p14:creationId xmlns:p14="http://schemas.microsoft.com/office/powerpoint/2010/main" val="10412869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lstStyle/>
          <a:p>
            <a:pPr algn="ctr"/>
            <a:r>
              <a:rPr lang="fr-FR" sz="3600" b="1" dirty="0">
                <a:solidFill>
                  <a:schemeClr val="accent1"/>
                </a:solidFill>
              </a:rPr>
              <a:t>Les Défis du Clean Code</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914400" y="1569938"/>
            <a:ext cx="7772400" cy="4572000"/>
          </a:xfrm>
        </p:spPr>
        <p:txBody>
          <a:bodyPr/>
          <a:lstStyle/>
          <a:p>
            <a:pPr algn="just"/>
            <a:r>
              <a:rPr lang="fr-FR" dirty="0"/>
              <a:t>Les développeurs font face à des défis tels que des délais serrés, des compromis sur la qualité, etc.</a:t>
            </a:r>
          </a:p>
          <a:p>
            <a:pPr algn="just"/>
            <a:r>
              <a:rPr lang="fr-FR" dirty="0"/>
              <a:t>Conseils pour surmonter ces défis : </a:t>
            </a:r>
          </a:p>
          <a:p>
            <a:pPr marL="1005840" lvl="2" indent="-457200" algn="just">
              <a:buFont typeface="Arial" panose="020B0604020202020204" pitchFamily="34" charset="0"/>
              <a:buChar char="•"/>
            </a:pPr>
            <a:r>
              <a:rPr lang="fr-FR" sz="2800" dirty="0"/>
              <a:t>planification</a:t>
            </a:r>
          </a:p>
          <a:p>
            <a:pPr marL="1005840" lvl="2" indent="-457200" algn="just">
              <a:buFont typeface="Arial" panose="020B0604020202020204" pitchFamily="34" charset="0"/>
              <a:buChar char="•"/>
            </a:pPr>
            <a:r>
              <a:rPr lang="fr-FR" sz="2800" dirty="0"/>
              <a:t>sensibilisation</a:t>
            </a:r>
          </a:p>
          <a:p>
            <a:pPr marL="1005840" lvl="2" indent="-457200" algn="just">
              <a:buFont typeface="Arial" panose="020B0604020202020204" pitchFamily="34" charset="0"/>
              <a:buChar char="•"/>
            </a:pPr>
            <a:r>
              <a:rPr lang="fr-FR" sz="2800" dirty="0"/>
              <a:t>éducation</a:t>
            </a:r>
          </a:p>
          <a:p>
            <a:pPr algn="just"/>
            <a:endParaRPr lang="fr-FR" dirty="0"/>
          </a:p>
        </p:txBody>
      </p:sp>
    </p:spTree>
    <p:extLst>
      <p:ext uri="{BB962C8B-B14F-4D97-AF65-F5344CB8AC3E}">
        <p14:creationId xmlns:p14="http://schemas.microsoft.com/office/powerpoint/2010/main" val="19934854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4288"/>
            <a:ext cx="9144000" cy="1143000"/>
          </a:xfrm>
        </p:spPr>
        <p:txBody>
          <a:bodyPr/>
          <a:lstStyle/>
          <a:p>
            <a:pPr algn="ctr"/>
            <a:r>
              <a:rPr lang="fr-FR" sz="3600" b="1" dirty="0">
                <a:solidFill>
                  <a:schemeClr val="accent1"/>
                </a:solidFill>
              </a:rPr>
              <a:t>Conclusion</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Espace réservé du contenu 4"/>
          <p:cNvSpPr>
            <a:spLocks noGrp="1"/>
          </p:cNvSpPr>
          <p:nvPr>
            <p:ph sz="quarter" idx="1"/>
          </p:nvPr>
        </p:nvSpPr>
        <p:spPr>
          <a:xfrm>
            <a:off x="685800" y="1364456"/>
            <a:ext cx="7772400" cy="4572000"/>
          </a:xfrm>
        </p:spPr>
        <p:txBody>
          <a:bodyPr>
            <a:normAutofit/>
          </a:bodyPr>
          <a:lstStyle/>
          <a:p>
            <a:pPr algn="just"/>
            <a:r>
              <a:rPr lang="fr-FR" dirty="0"/>
              <a:t>Le Clean Code est essentiel pour un développement logiciel efficace et de haute qualité.</a:t>
            </a:r>
          </a:p>
          <a:p>
            <a:pPr algn="just"/>
            <a:r>
              <a:rPr lang="fr-FR" dirty="0"/>
              <a:t>Encouragez la mise en pratique des principes du Clean Code dans tous les projets.</a:t>
            </a:r>
          </a:p>
          <a:p>
            <a:pPr algn="just"/>
            <a:endParaRPr lang="fr-FR" dirty="0"/>
          </a:p>
          <a:p>
            <a:pPr algn="just"/>
            <a:endParaRPr lang="fr-FR" dirty="0"/>
          </a:p>
        </p:txBody>
      </p:sp>
      <p:sp>
        <p:nvSpPr>
          <p:cNvPr id="4" name="Rectangle: Rounded Corners 3">
            <a:extLst>
              <a:ext uri="{FF2B5EF4-FFF2-40B4-BE49-F238E27FC236}">
                <a16:creationId xmlns:a16="http://schemas.microsoft.com/office/drawing/2014/main" xmlns="" id="{E3A291AC-0825-4345-8DB7-666D0A57D6C7}"/>
              </a:ext>
            </a:extLst>
          </p:cNvPr>
          <p:cNvSpPr/>
          <p:nvPr/>
        </p:nvSpPr>
        <p:spPr>
          <a:xfrm>
            <a:off x="971600" y="3212976"/>
            <a:ext cx="7486600" cy="230425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tx1"/>
                </a:solidFill>
              </a:rPr>
              <a:t>Si vous essayez d’exploiter chaque nanoseconde d’une batterie de GPU, alors un code propre n’est peut-être pas pour vous ; au moins dans la plus éprouvante de vos boucles intérieures les plus profondes. D’un autre côté, si vous essayez d’optimiser chaque heure de travail d’une équipe de développement de logiciels, un code propre peut être une stratégie efficace à cette fin. </a:t>
            </a:r>
          </a:p>
          <a:p>
            <a:pPr algn="ctr"/>
            <a:r>
              <a:rPr lang="fr-FR" sz="2000" b="1" i="1" dirty="0">
                <a:solidFill>
                  <a:schemeClr val="tx1"/>
                </a:solidFill>
              </a:rPr>
              <a:t>« </a:t>
            </a:r>
            <a:r>
              <a:rPr lang="fr-FR" b="1" dirty="0">
                <a:solidFill>
                  <a:schemeClr val="tx1"/>
                </a:solidFill>
              </a:rPr>
              <a:t>Robert C. Martin »</a:t>
            </a:r>
            <a:endParaRPr lang="fr-FR" b="1" i="1" dirty="0">
              <a:solidFill>
                <a:schemeClr val="tx1"/>
              </a:solidFill>
            </a:endParaRPr>
          </a:p>
        </p:txBody>
      </p:sp>
    </p:spTree>
    <p:extLst>
      <p:ext uri="{BB962C8B-B14F-4D97-AF65-F5344CB8AC3E}">
        <p14:creationId xmlns:p14="http://schemas.microsoft.com/office/powerpoint/2010/main" val="7673727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pied de page 4"/>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fr-FR">
                <a:cs typeface="Arial" charset="0"/>
              </a:rPr>
              <a:t>Hafidi Imad-ENSAK-Cours  IAO</a:t>
            </a:r>
          </a:p>
        </p:txBody>
      </p:sp>
      <p:sp>
        <p:nvSpPr>
          <p:cNvPr id="24580" name="Rectangle 2"/>
          <p:cNvSpPr>
            <a:spLocks noGrp="1" noChangeArrowheads="1"/>
          </p:cNvSpPr>
          <p:nvPr>
            <p:ph type="ctrTitle"/>
          </p:nvPr>
        </p:nvSpPr>
        <p:spPr>
          <a:xfrm>
            <a:off x="457200" y="1506538"/>
            <a:ext cx="8229600" cy="1470025"/>
          </a:xfrm>
        </p:spPr>
        <p:txBody>
          <a:bodyPr/>
          <a:lstStyle/>
          <a:p>
            <a:pPr eaLnBrk="1" hangingPunct="1"/>
            <a:r>
              <a:rPr lang="fr-FR" dirty="0"/>
              <a:t>SOLID</a:t>
            </a:r>
          </a:p>
        </p:txBody>
      </p:sp>
      <p:pic>
        <p:nvPicPr>
          <p:cNvPr id="4" name="Picture 3">
            <a:extLst>
              <a:ext uri="{FF2B5EF4-FFF2-40B4-BE49-F238E27FC236}">
                <a16:creationId xmlns:a16="http://schemas.microsoft.com/office/drawing/2014/main" xmlns="" id="{E3F77484-6AF1-4C8B-AA3C-FB2ED50C2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50999"/>
            <a:ext cx="1444877" cy="963251"/>
          </a:xfrm>
          <a:prstGeom prst="rect">
            <a:avLst/>
          </a:prstGeom>
        </p:spPr>
      </p:pic>
      <p:pic>
        <p:nvPicPr>
          <p:cNvPr id="5" name="Picture 4">
            <a:extLst>
              <a:ext uri="{FF2B5EF4-FFF2-40B4-BE49-F238E27FC236}">
                <a16:creationId xmlns:a16="http://schemas.microsoft.com/office/drawing/2014/main" xmlns="" id="{CB410046-95B1-45AF-BC0F-BD7B18F501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3383" y="172182"/>
            <a:ext cx="951731" cy="1101661"/>
          </a:xfrm>
          <a:prstGeom prst="rect">
            <a:avLst/>
          </a:prstGeom>
        </p:spPr>
      </p:pic>
    </p:spTree>
    <p:extLst>
      <p:ext uri="{BB962C8B-B14F-4D97-AF65-F5344CB8AC3E}">
        <p14:creationId xmlns:p14="http://schemas.microsoft.com/office/powerpoint/2010/main" val="696612572"/>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77" y="-809322"/>
            <a:ext cx="9141123" cy="1673622"/>
          </a:xfrm>
          <a:prstGeom prst="rect">
            <a:avLst/>
          </a:prstGeom>
        </p:spPr>
        <p:txBody>
          <a:bodyPr vert="horz" wrap="square" lIns="0" tIns="11516" rIns="0" bIns="0" rtlCol="0" anchor="b" anchorCtr="0">
            <a:spAutoFit/>
          </a:bodyPr>
          <a:lstStyle/>
          <a:p>
            <a:pPr marL="11516" algn="ctr"/>
            <a:r>
              <a:rPr lang="fr-FR" sz="3600" b="1" dirty="0">
                <a:solidFill>
                  <a:schemeClr val="accent1"/>
                </a:solidFill>
              </a:rPr>
              <a:t/>
            </a:r>
            <a:br>
              <a:rPr lang="fr-FR" sz="3600" b="1" dirty="0">
                <a:solidFill>
                  <a:schemeClr val="accent1"/>
                </a:solidFill>
              </a:rPr>
            </a:br>
            <a:r>
              <a:rPr lang="fr-FR" sz="3600" b="1" dirty="0">
                <a:solidFill>
                  <a:schemeClr val="accent1"/>
                </a:solidFill>
              </a:rPr>
              <a:t/>
            </a:r>
            <a:br>
              <a:rPr lang="fr-FR" sz="3600" b="1" dirty="0">
                <a:solidFill>
                  <a:schemeClr val="accent1"/>
                </a:solidFill>
              </a:rPr>
            </a:br>
            <a:r>
              <a:rPr sz="3600" b="1" dirty="0">
                <a:solidFill>
                  <a:schemeClr val="accent1"/>
                </a:solidFill>
              </a:rPr>
              <a:t>Introduction</a:t>
            </a:r>
          </a:p>
        </p:txBody>
      </p:sp>
      <p:sp>
        <p:nvSpPr>
          <p:cNvPr id="5" name="object 5"/>
          <p:cNvSpPr txBox="1"/>
          <p:nvPr/>
        </p:nvSpPr>
        <p:spPr>
          <a:xfrm>
            <a:off x="290676" y="1149261"/>
            <a:ext cx="8713794" cy="1166108"/>
          </a:xfrm>
          <a:prstGeom prst="rect">
            <a:avLst/>
          </a:prstGeom>
        </p:spPr>
        <p:txBody>
          <a:bodyPr vert="horz" wrap="square" lIns="0" tIns="70250" rIns="0" bIns="0" rtlCol="0">
            <a:spAutoFit/>
          </a:bodyPr>
          <a:lstStyle/>
          <a:p>
            <a:pPr marL="354416" marR="566029" indent="-342900" algn="just">
              <a:lnSpc>
                <a:spcPts val="2367"/>
              </a:lnSpc>
              <a:spcBef>
                <a:spcPts val="553"/>
              </a:spcBef>
              <a:buFont typeface="Arial" panose="020B0604020202020204" pitchFamily="34" charset="0"/>
              <a:buChar char="•"/>
            </a:pPr>
            <a:r>
              <a:rPr sz="2200" b="1" spc="-9" dirty="0">
                <a:cs typeface="Calibri"/>
              </a:rPr>
              <a:t>Objectif</a:t>
            </a:r>
            <a:r>
              <a:rPr sz="2200" b="1" spc="18" dirty="0">
                <a:cs typeface="Calibri"/>
              </a:rPr>
              <a:t> </a:t>
            </a:r>
            <a:r>
              <a:rPr sz="2200" dirty="0">
                <a:cs typeface="Calibri"/>
              </a:rPr>
              <a:t>:</a:t>
            </a:r>
            <a:r>
              <a:rPr sz="2200" spc="9" dirty="0">
                <a:cs typeface="Calibri"/>
              </a:rPr>
              <a:t> </a:t>
            </a:r>
            <a:r>
              <a:rPr sz="2200" spc="-14" dirty="0">
                <a:cs typeface="Calibri"/>
              </a:rPr>
              <a:t>produire</a:t>
            </a:r>
            <a:r>
              <a:rPr sz="2200" spc="9" dirty="0">
                <a:cs typeface="Calibri"/>
              </a:rPr>
              <a:t> </a:t>
            </a:r>
            <a:r>
              <a:rPr sz="2200" spc="-5" dirty="0">
                <a:cs typeface="Calibri"/>
              </a:rPr>
              <a:t>des</a:t>
            </a:r>
            <a:r>
              <a:rPr sz="2200" spc="5" dirty="0">
                <a:cs typeface="Calibri"/>
              </a:rPr>
              <a:t> </a:t>
            </a:r>
            <a:r>
              <a:rPr sz="2200" spc="-9" dirty="0">
                <a:cs typeface="Calibri"/>
              </a:rPr>
              <a:t>conceptions</a:t>
            </a:r>
            <a:r>
              <a:rPr sz="2200" spc="5" dirty="0">
                <a:cs typeface="Calibri"/>
              </a:rPr>
              <a:t> </a:t>
            </a:r>
            <a:r>
              <a:rPr sz="2200" spc="-9" dirty="0">
                <a:cs typeface="Calibri"/>
              </a:rPr>
              <a:t>extensibles,</a:t>
            </a:r>
            <a:r>
              <a:rPr sz="2200" spc="5" dirty="0">
                <a:cs typeface="Calibri"/>
              </a:rPr>
              <a:t> </a:t>
            </a:r>
            <a:r>
              <a:rPr sz="2200" spc="-9" dirty="0">
                <a:cs typeface="Calibri"/>
              </a:rPr>
              <a:t>maintenables</a:t>
            </a:r>
            <a:r>
              <a:rPr sz="2200" spc="9" dirty="0">
                <a:cs typeface="Calibri"/>
              </a:rPr>
              <a:t> </a:t>
            </a:r>
            <a:r>
              <a:rPr sz="2200" spc="-5" dirty="0">
                <a:cs typeface="Calibri"/>
              </a:rPr>
              <a:t>et </a:t>
            </a:r>
            <a:r>
              <a:rPr sz="2200" spc="-521" dirty="0">
                <a:cs typeface="Calibri"/>
              </a:rPr>
              <a:t> </a:t>
            </a:r>
            <a:r>
              <a:rPr sz="2200" spc="-9" dirty="0">
                <a:cs typeface="Calibri"/>
              </a:rPr>
              <a:t>réutilisables</a:t>
            </a:r>
            <a:endParaRPr sz="2200" dirty="0">
              <a:cs typeface="Calibri"/>
            </a:endParaRPr>
          </a:p>
          <a:p>
            <a:pPr marL="354416" marR="4607" indent="-342900" algn="just">
              <a:lnSpc>
                <a:spcPts val="2367"/>
              </a:lnSpc>
              <a:spcBef>
                <a:spcPts val="762"/>
              </a:spcBef>
              <a:buFont typeface="Arial" panose="020B0604020202020204" pitchFamily="34" charset="0"/>
              <a:buChar char="•"/>
            </a:pPr>
            <a:r>
              <a:rPr sz="2200" b="1" spc="-9" dirty="0">
                <a:cs typeface="Calibri"/>
              </a:rPr>
              <a:t>Problème</a:t>
            </a:r>
            <a:r>
              <a:rPr sz="2200" b="1" spc="14" dirty="0">
                <a:cs typeface="Calibri"/>
              </a:rPr>
              <a:t> </a:t>
            </a:r>
            <a:r>
              <a:rPr sz="2200" dirty="0">
                <a:cs typeface="Calibri"/>
              </a:rPr>
              <a:t>:</a:t>
            </a:r>
            <a:r>
              <a:rPr sz="2200" spc="-9" dirty="0">
                <a:cs typeface="Calibri"/>
              </a:rPr>
              <a:t> </a:t>
            </a:r>
            <a:r>
              <a:rPr sz="2200" dirty="0">
                <a:cs typeface="Calibri"/>
              </a:rPr>
              <a:t>la</a:t>
            </a:r>
            <a:r>
              <a:rPr sz="2200" spc="5" dirty="0">
                <a:cs typeface="Calibri"/>
              </a:rPr>
              <a:t> </a:t>
            </a:r>
            <a:r>
              <a:rPr sz="2200" spc="-9" dirty="0">
                <a:cs typeface="Calibri"/>
              </a:rPr>
              <a:t>conception </a:t>
            </a:r>
            <a:r>
              <a:rPr sz="2200" spc="-14" dirty="0">
                <a:cs typeface="Calibri"/>
              </a:rPr>
              <a:t>relève</a:t>
            </a:r>
            <a:r>
              <a:rPr sz="2200" spc="5" dirty="0">
                <a:cs typeface="Calibri"/>
              </a:rPr>
              <a:t> </a:t>
            </a:r>
            <a:r>
              <a:rPr sz="2200" spc="-9" dirty="0">
                <a:cs typeface="Calibri"/>
              </a:rPr>
              <a:t>fortement</a:t>
            </a:r>
            <a:r>
              <a:rPr sz="2200" spc="5" dirty="0">
                <a:cs typeface="Calibri"/>
              </a:rPr>
              <a:t> </a:t>
            </a:r>
            <a:r>
              <a:rPr sz="2200" spc="-5" dirty="0">
                <a:cs typeface="Calibri"/>
              </a:rPr>
              <a:t>de</a:t>
            </a:r>
            <a:r>
              <a:rPr sz="2200" spc="5" dirty="0">
                <a:cs typeface="Calibri"/>
              </a:rPr>
              <a:t> </a:t>
            </a:r>
            <a:r>
              <a:rPr sz="2200" spc="-23" dirty="0" err="1">
                <a:cs typeface="Calibri"/>
              </a:rPr>
              <a:t>l’artisanat</a:t>
            </a:r>
            <a:r>
              <a:rPr sz="2200" spc="-23" dirty="0">
                <a:cs typeface="Calibri"/>
              </a:rPr>
              <a:t>,</a:t>
            </a:r>
            <a:r>
              <a:rPr sz="2200" spc="73" dirty="0">
                <a:cs typeface="Calibri"/>
              </a:rPr>
              <a:t> </a:t>
            </a:r>
            <a:r>
              <a:rPr sz="2200" i="1" spc="-45" dirty="0">
                <a:cs typeface="Calibri"/>
              </a:rPr>
              <a:t>cf.</a:t>
            </a:r>
            <a:r>
              <a:rPr sz="2200" i="1" spc="5" dirty="0">
                <a:cs typeface="Calibri"/>
              </a:rPr>
              <a:t> </a:t>
            </a:r>
            <a:r>
              <a:rPr sz="2200" i="1" spc="-14" dirty="0">
                <a:cs typeface="Calibri"/>
              </a:rPr>
              <a:t>software </a:t>
            </a:r>
            <a:r>
              <a:rPr sz="2200" i="1" spc="-521" dirty="0">
                <a:cs typeface="Calibri"/>
              </a:rPr>
              <a:t> </a:t>
            </a:r>
            <a:r>
              <a:rPr sz="2200" i="1" spc="-9" dirty="0">
                <a:cs typeface="Calibri"/>
              </a:rPr>
              <a:t>craftsmanship</a:t>
            </a:r>
            <a:endParaRPr sz="2200" dirty="0">
              <a:cs typeface="Calibri"/>
            </a:endParaRPr>
          </a:p>
          <a:p>
            <a:pPr marL="354416" indent="-342900">
              <a:spcBef>
                <a:spcPts val="299"/>
              </a:spcBef>
              <a:buFont typeface="Arial" panose="020B0604020202020204" pitchFamily="34" charset="0"/>
              <a:buChar char="•"/>
            </a:pPr>
            <a:r>
              <a:rPr sz="2200" b="1" spc="-5" dirty="0">
                <a:cs typeface="Calibri"/>
              </a:rPr>
              <a:t>Solution</a:t>
            </a:r>
            <a:r>
              <a:rPr sz="2200" b="1" spc="-14" dirty="0">
                <a:cs typeface="Calibri"/>
              </a:rPr>
              <a:t> </a:t>
            </a:r>
            <a:r>
              <a:rPr sz="2200" dirty="0">
                <a:cs typeface="Calibri"/>
              </a:rPr>
              <a:t>:</a:t>
            </a:r>
            <a:r>
              <a:rPr sz="2200" spc="-5" dirty="0">
                <a:cs typeface="Calibri"/>
              </a:rPr>
              <a:t> </a:t>
            </a:r>
            <a:r>
              <a:rPr sz="2200" dirty="0">
                <a:cs typeface="Calibri"/>
              </a:rPr>
              <a:t>il</a:t>
            </a:r>
            <a:r>
              <a:rPr sz="2200" spc="-5" dirty="0">
                <a:cs typeface="Calibri"/>
              </a:rPr>
              <a:t> </a:t>
            </a:r>
            <a:r>
              <a:rPr sz="2200" spc="-14" dirty="0">
                <a:cs typeface="Calibri"/>
              </a:rPr>
              <a:t>faut</a:t>
            </a:r>
            <a:r>
              <a:rPr sz="2200" spc="-18" dirty="0">
                <a:cs typeface="Calibri"/>
              </a:rPr>
              <a:t> </a:t>
            </a:r>
            <a:r>
              <a:rPr sz="2200" spc="-27" dirty="0">
                <a:cs typeface="Calibri"/>
              </a:rPr>
              <a:t>s’aider</a:t>
            </a:r>
            <a:r>
              <a:rPr sz="2200" spc="-5" dirty="0">
                <a:cs typeface="Calibri"/>
              </a:rPr>
              <a:t> </a:t>
            </a:r>
            <a:r>
              <a:rPr sz="2200" dirty="0">
                <a:cs typeface="Calibri"/>
              </a:rPr>
              <a:t>du</a:t>
            </a:r>
            <a:r>
              <a:rPr sz="2200" spc="-14" dirty="0">
                <a:cs typeface="Calibri"/>
              </a:rPr>
              <a:t> </a:t>
            </a:r>
            <a:r>
              <a:rPr sz="2200" spc="-23" dirty="0">
                <a:cs typeface="Calibri"/>
              </a:rPr>
              <a:t>savoir-faire</a:t>
            </a:r>
            <a:endParaRPr sz="2200" dirty="0">
              <a:cs typeface="Calibri"/>
            </a:endParaRPr>
          </a:p>
        </p:txBody>
      </p:sp>
      <p:sp>
        <p:nvSpPr>
          <p:cNvPr id="9" name="object 9"/>
          <p:cNvSpPr txBox="1"/>
          <p:nvPr/>
        </p:nvSpPr>
        <p:spPr>
          <a:xfrm>
            <a:off x="267806" y="2332492"/>
            <a:ext cx="8713793" cy="3705526"/>
          </a:xfrm>
          <a:prstGeom prst="rect">
            <a:avLst/>
          </a:prstGeom>
        </p:spPr>
        <p:txBody>
          <a:bodyPr vert="horz" wrap="square" lIns="0" tIns="70826" rIns="0" bIns="0" rtlCol="0">
            <a:spAutoFit/>
          </a:bodyPr>
          <a:lstStyle/>
          <a:p>
            <a:pPr marL="402497" marR="4607" algn="just">
              <a:lnSpc>
                <a:spcPct val="83500"/>
              </a:lnSpc>
              <a:spcBef>
                <a:spcPts val="558"/>
              </a:spcBef>
            </a:pPr>
            <a:endParaRPr sz="2200" dirty="0">
              <a:cs typeface="Calibri"/>
            </a:endParaRPr>
          </a:p>
          <a:p>
            <a:pPr marL="11516" algn="just">
              <a:spcBef>
                <a:spcPts val="41"/>
              </a:spcBef>
            </a:pPr>
            <a:endParaRPr lang="fr-FR" sz="2200" spc="-5" dirty="0">
              <a:cs typeface="Calibri"/>
            </a:endParaRPr>
          </a:p>
          <a:p>
            <a:pPr marL="11516" algn="just">
              <a:spcBef>
                <a:spcPts val="41"/>
              </a:spcBef>
            </a:pPr>
            <a:endParaRPr lang="fr-FR" sz="2200" spc="-5" dirty="0">
              <a:cs typeface="Calibri"/>
            </a:endParaRPr>
          </a:p>
          <a:p>
            <a:pPr marL="11516" algn="just">
              <a:spcBef>
                <a:spcPts val="41"/>
              </a:spcBef>
            </a:pPr>
            <a:endParaRPr lang="fr-FR" sz="2200" spc="-5" dirty="0">
              <a:cs typeface="Calibri"/>
            </a:endParaRPr>
          </a:p>
          <a:p>
            <a:pPr marL="11516" algn="just">
              <a:spcBef>
                <a:spcPts val="41"/>
              </a:spcBef>
            </a:pPr>
            <a:endParaRPr lang="fr-FR" sz="2200" spc="-5" dirty="0">
              <a:cs typeface="Calibri"/>
            </a:endParaRPr>
          </a:p>
          <a:p>
            <a:pPr marL="11516" algn="just">
              <a:spcBef>
                <a:spcPts val="41"/>
              </a:spcBef>
            </a:pPr>
            <a:r>
              <a:rPr sz="2200" spc="-5" dirty="0">
                <a:cs typeface="Calibri"/>
              </a:rPr>
              <a:t>Le</a:t>
            </a:r>
            <a:r>
              <a:rPr sz="2200" spc="-9" dirty="0">
                <a:cs typeface="Calibri"/>
              </a:rPr>
              <a:t> </a:t>
            </a:r>
            <a:r>
              <a:rPr sz="2200" spc="-23" dirty="0">
                <a:cs typeface="Calibri"/>
              </a:rPr>
              <a:t>savoir-faire</a:t>
            </a:r>
            <a:r>
              <a:rPr sz="2200" spc="-5" dirty="0">
                <a:cs typeface="Calibri"/>
              </a:rPr>
              <a:t> </a:t>
            </a:r>
            <a:r>
              <a:rPr sz="2200" spc="-14" dirty="0">
                <a:cs typeface="Calibri"/>
              </a:rPr>
              <a:t>est</a:t>
            </a:r>
            <a:r>
              <a:rPr sz="2200" dirty="0">
                <a:cs typeface="Calibri"/>
              </a:rPr>
              <a:t> </a:t>
            </a:r>
            <a:r>
              <a:rPr sz="2200" spc="-9" dirty="0">
                <a:cs typeface="Calibri"/>
              </a:rPr>
              <a:t>formalisé</a:t>
            </a:r>
            <a:r>
              <a:rPr sz="2200" spc="-5" dirty="0">
                <a:cs typeface="Calibri"/>
              </a:rPr>
              <a:t> sous</a:t>
            </a:r>
            <a:r>
              <a:rPr sz="2200" spc="-9" dirty="0">
                <a:cs typeface="Calibri"/>
              </a:rPr>
              <a:t> forme </a:t>
            </a:r>
            <a:r>
              <a:rPr sz="2200" dirty="0">
                <a:cs typeface="Calibri"/>
              </a:rPr>
              <a:t>de</a:t>
            </a:r>
            <a:r>
              <a:rPr sz="2200" spc="54" dirty="0">
                <a:cs typeface="Calibri"/>
              </a:rPr>
              <a:t> </a:t>
            </a:r>
            <a:r>
              <a:rPr sz="2200" dirty="0">
                <a:cs typeface="Calibri"/>
              </a:rPr>
              <a:t>:</a:t>
            </a:r>
            <a:endParaRPr lang="fr-FR" sz="2200" dirty="0">
              <a:cs typeface="Calibri"/>
            </a:endParaRPr>
          </a:p>
          <a:p>
            <a:pPr marL="451730" marR="267180" indent="-342900" algn="just">
              <a:lnSpc>
                <a:spcPts val="1995"/>
              </a:lnSpc>
              <a:spcBef>
                <a:spcPts val="784"/>
              </a:spcBef>
              <a:buClr>
                <a:srgbClr val="000066"/>
              </a:buClr>
              <a:buFont typeface="Arial" panose="020B0604020202020204" pitchFamily="34" charset="0"/>
              <a:buChar char="•"/>
              <a:tabLst>
                <a:tab pos="403073" algn="l"/>
              </a:tabLst>
            </a:pPr>
            <a:r>
              <a:rPr lang="fr-FR" sz="2200" b="1" spc="-9" dirty="0">
                <a:cs typeface="Calibri"/>
              </a:rPr>
              <a:t>Principes</a:t>
            </a:r>
            <a:r>
              <a:rPr lang="fr-FR" sz="2200" b="1" spc="-5" dirty="0">
                <a:cs typeface="Calibri"/>
              </a:rPr>
              <a:t> de</a:t>
            </a:r>
            <a:r>
              <a:rPr lang="fr-FR" sz="2200" b="1" dirty="0">
                <a:cs typeface="Calibri"/>
              </a:rPr>
              <a:t> </a:t>
            </a:r>
            <a:r>
              <a:rPr lang="fr-FR" sz="2200" b="1" spc="-9" dirty="0">
                <a:cs typeface="Calibri"/>
              </a:rPr>
              <a:t>conception</a:t>
            </a:r>
            <a:r>
              <a:rPr lang="fr-FR" sz="2200" b="1" spc="32" dirty="0">
                <a:cs typeface="Calibri"/>
              </a:rPr>
              <a:t> </a:t>
            </a:r>
            <a:r>
              <a:rPr lang="fr-FR" sz="2200" dirty="0">
                <a:cs typeface="Calibri"/>
              </a:rPr>
              <a:t>:  </a:t>
            </a:r>
            <a:r>
              <a:rPr lang="fr-FR" sz="2200" spc="-9" dirty="0">
                <a:cs typeface="Calibri"/>
              </a:rPr>
              <a:t>notions</a:t>
            </a:r>
            <a:r>
              <a:rPr lang="fr-FR" sz="2200" dirty="0">
                <a:cs typeface="Calibri"/>
              </a:rPr>
              <a:t> </a:t>
            </a:r>
            <a:r>
              <a:rPr lang="fr-FR" sz="2200" spc="-14" dirty="0">
                <a:cs typeface="Calibri"/>
              </a:rPr>
              <a:t>importantes</a:t>
            </a:r>
            <a:r>
              <a:rPr lang="fr-FR" sz="2200" dirty="0">
                <a:cs typeface="Calibri"/>
              </a:rPr>
              <a:t> </a:t>
            </a:r>
            <a:r>
              <a:rPr lang="fr-FR" sz="2200" spc="-9" dirty="0">
                <a:cs typeface="Calibri"/>
              </a:rPr>
              <a:t>desquelles</a:t>
            </a:r>
            <a:r>
              <a:rPr lang="fr-FR" sz="2200" spc="5" dirty="0">
                <a:cs typeface="Calibri"/>
              </a:rPr>
              <a:t> </a:t>
            </a:r>
            <a:r>
              <a:rPr lang="fr-FR" sz="2200" spc="-9" dirty="0">
                <a:cs typeface="Calibri"/>
              </a:rPr>
              <a:t>dépend </a:t>
            </a:r>
            <a:r>
              <a:rPr lang="fr-FR" sz="2200" dirty="0">
                <a:cs typeface="Calibri"/>
              </a:rPr>
              <a:t>la</a:t>
            </a:r>
            <a:r>
              <a:rPr lang="fr-FR" sz="2200" spc="-5" dirty="0">
                <a:cs typeface="Calibri"/>
              </a:rPr>
              <a:t> </a:t>
            </a:r>
            <a:r>
              <a:rPr lang="fr-FR" sz="2200" spc="-9" dirty="0">
                <a:cs typeface="Calibri"/>
              </a:rPr>
              <a:t>qualité </a:t>
            </a:r>
            <a:r>
              <a:rPr lang="fr-FR" sz="2200" spc="-439" dirty="0">
                <a:cs typeface="Calibri"/>
              </a:rPr>
              <a:t> </a:t>
            </a:r>
            <a:r>
              <a:rPr lang="fr-FR" sz="2200" spc="-14" dirty="0">
                <a:cs typeface="Calibri"/>
              </a:rPr>
              <a:t>d’une</a:t>
            </a:r>
            <a:r>
              <a:rPr lang="fr-FR" sz="2200" spc="-18" dirty="0">
                <a:cs typeface="Calibri"/>
              </a:rPr>
              <a:t> </a:t>
            </a:r>
            <a:r>
              <a:rPr lang="fr-FR" sz="2200" spc="-9" dirty="0">
                <a:cs typeface="Calibri"/>
              </a:rPr>
              <a:t>conception</a:t>
            </a:r>
            <a:endParaRPr lang="fr-FR" sz="2200" dirty="0">
              <a:cs typeface="Calibri"/>
            </a:endParaRPr>
          </a:p>
          <a:p>
            <a:pPr marL="451730" indent="-342900" algn="just">
              <a:spcBef>
                <a:spcPts val="103"/>
              </a:spcBef>
              <a:buClr>
                <a:srgbClr val="000066"/>
              </a:buClr>
              <a:buFont typeface="Arial" panose="020B0604020202020204" pitchFamily="34" charset="0"/>
              <a:buChar char="•"/>
              <a:tabLst>
                <a:tab pos="403073" algn="l"/>
              </a:tabLst>
            </a:pPr>
            <a:r>
              <a:rPr lang="fr-FR" sz="2200" b="1" spc="-9" dirty="0">
                <a:cs typeface="Calibri"/>
              </a:rPr>
              <a:t>Règles </a:t>
            </a:r>
            <a:r>
              <a:rPr lang="fr-FR" sz="2200" b="1" spc="-5" dirty="0">
                <a:cs typeface="Calibri"/>
              </a:rPr>
              <a:t>de</a:t>
            </a:r>
            <a:r>
              <a:rPr lang="fr-FR" sz="2200" b="1" spc="-14" dirty="0">
                <a:cs typeface="Calibri"/>
              </a:rPr>
              <a:t> </a:t>
            </a:r>
            <a:r>
              <a:rPr lang="fr-FR" sz="2200" b="1" spc="-9" dirty="0">
                <a:cs typeface="Calibri"/>
              </a:rPr>
              <a:t>conception</a:t>
            </a:r>
            <a:r>
              <a:rPr lang="fr-FR" sz="2200" b="1" spc="14" dirty="0">
                <a:cs typeface="Calibri"/>
              </a:rPr>
              <a:t> </a:t>
            </a:r>
            <a:r>
              <a:rPr lang="fr-FR" sz="2200" dirty="0">
                <a:cs typeface="Calibri"/>
              </a:rPr>
              <a:t>:</a:t>
            </a:r>
            <a:r>
              <a:rPr lang="fr-FR" sz="2200" spc="-9" dirty="0">
                <a:cs typeface="Calibri"/>
              </a:rPr>
              <a:t> ensemble</a:t>
            </a:r>
            <a:r>
              <a:rPr lang="fr-FR" sz="2200" spc="-5" dirty="0">
                <a:cs typeface="Calibri"/>
              </a:rPr>
              <a:t> de</a:t>
            </a:r>
            <a:r>
              <a:rPr lang="fr-FR" sz="2200" spc="-14" dirty="0">
                <a:cs typeface="Calibri"/>
              </a:rPr>
              <a:t> </a:t>
            </a:r>
            <a:r>
              <a:rPr lang="fr-FR" sz="2200" spc="-9" dirty="0">
                <a:cs typeface="Calibri"/>
              </a:rPr>
              <a:t>prescriptions</a:t>
            </a:r>
            <a:r>
              <a:rPr lang="fr-FR" sz="2200" spc="-5" dirty="0">
                <a:cs typeface="Calibri"/>
              </a:rPr>
              <a:t> de</a:t>
            </a:r>
            <a:r>
              <a:rPr lang="fr-FR" sz="2200" spc="-14" dirty="0">
                <a:cs typeface="Calibri"/>
              </a:rPr>
              <a:t> </a:t>
            </a:r>
            <a:r>
              <a:rPr lang="fr-FR" sz="2200" spc="-9" dirty="0">
                <a:cs typeface="Calibri"/>
              </a:rPr>
              <a:t>conception </a:t>
            </a:r>
            <a:r>
              <a:rPr lang="fr-FR" sz="2200" dirty="0">
                <a:cs typeface="Calibri"/>
              </a:rPr>
              <a:t>à</a:t>
            </a:r>
            <a:r>
              <a:rPr lang="fr-FR" sz="2200" spc="-5" dirty="0">
                <a:cs typeface="Calibri"/>
              </a:rPr>
              <a:t> </a:t>
            </a:r>
            <a:r>
              <a:rPr lang="fr-FR" sz="2200" spc="-14" dirty="0">
                <a:cs typeface="Calibri"/>
              </a:rPr>
              <a:t>respecter</a:t>
            </a:r>
            <a:endParaRPr lang="fr-FR" sz="2200" dirty="0">
              <a:cs typeface="Calibri"/>
            </a:endParaRPr>
          </a:p>
          <a:p>
            <a:pPr marL="451730" indent="-342900" algn="just">
              <a:spcBef>
                <a:spcPts val="122"/>
              </a:spcBef>
              <a:buClr>
                <a:srgbClr val="000066"/>
              </a:buClr>
              <a:buFont typeface="Arial" panose="020B0604020202020204" pitchFamily="34" charset="0"/>
              <a:buChar char="•"/>
              <a:tabLst>
                <a:tab pos="403073" algn="l"/>
              </a:tabLst>
            </a:pPr>
            <a:r>
              <a:rPr lang="fr-FR" sz="2200" b="1" spc="-9" dirty="0">
                <a:cs typeface="Calibri"/>
              </a:rPr>
              <a:t>Patrons </a:t>
            </a:r>
            <a:r>
              <a:rPr lang="fr-FR" sz="2200" b="1" spc="-5" dirty="0">
                <a:cs typeface="Calibri"/>
              </a:rPr>
              <a:t>de</a:t>
            </a:r>
            <a:r>
              <a:rPr lang="fr-FR" sz="2200" b="1" spc="-9" dirty="0">
                <a:cs typeface="Calibri"/>
              </a:rPr>
              <a:t> conception</a:t>
            </a:r>
            <a:r>
              <a:rPr lang="fr-FR" sz="2200" b="1" spc="23" dirty="0">
                <a:cs typeface="Calibri"/>
              </a:rPr>
              <a:t> </a:t>
            </a:r>
            <a:r>
              <a:rPr lang="fr-FR" sz="2200" dirty="0">
                <a:cs typeface="Calibri"/>
              </a:rPr>
              <a:t>:</a:t>
            </a:r>
            <a:r>
              <a:rPr lang="fr-FR" sz="2200" spc="-9" dirty="0">
                <a:cs typeface="Calibri"/>
              </a:rPr>
              <a:t> </a:t>
            </a:r>
            <a:r>
              <a:rPr lang="fr-FR" sz="2200" spc="-5" dirty="0">
                <a:cs typeface="Calibri"/>
              </a:rPr>
              <a:t>modèles de</a:t>
            </a:r>
            <a:r>
              <a:rPr lang="fr-FR" sz="2200" dirty="0">
                <a:cs typeface="Calibri"/>
              </a:rPr>
              <a:t> </a:t>
            </a:r>
            <a:r>
              <a:rPr lang="fr-FR" sz="2200" spc="-9" dirty="0">
                <a:cs typeface="Calibri"/>
              </a:rPr>
              <a:t>solutions</a:t>
            </a:r>
            <a:r>
              <a:rPr lang="fr-FR" sz="2200" spc="-5" dirty="0">
                <a:cs typeface="Calibri"/>
              </a:rPr>
              <a:t> </a:t>
            </a:r>
            <a:r>
              <a:rPr lang="fr-FR" sz="2200" dirty="0">
                <a:cs typeface="Calibri"/>
              </a:rPr>
              <a:t>à</a:t>
            </a:r>
            <a:r>
              <a:rPr lang="fr-FR" sz="2200" spc="-9" dirty="0">
                <a:cs typeface="Calibri"/>
              </a:rPr>
              <a:t> </a:t>
            </a:r>
            <a:r>
              <a:rPr lang="fr-FR" sz="2200" spc="-5" dirty="0">
                <a:cs typeface="Calibri"/>
              </a:rPr>
              <a:t>des </a:t>
            </a:r>
            <a:r>
              <a:rPr lang="fr-FR" sz="2200" spc="-9" dirty="0">
                <a:cs typeface="Calibri"/>
              </a:rPr>
              <a:t>problèmes</a:t>
            </a:r>
            <a:r>
              <a:rPr lang="fr-FR" sz="2200" spc="-5" dirty="0">
                <a:cs typeface="Calibri"/>
              </a:rPr>
              <a:t> </a:t>
            </a:r>
            <a:r>
              <a:rPr lang="fr-FR" sz="2200" spc="-18" dirty="0">
                <a:cs typeface="Calibri"/>
              </a:rPr>
              <a:t>récurrents</a:t>
            </a:r>
            <a:endParaRPr lang="fr-FR" sz="2200" dirty="0">
              <a:cs typeface="Calibri"/>
            </a:endParaRPr>
          </a:p>
          <a:p>
            <a:pPr marL="11516" algn="just">
              <a:spcBef>
                <a:spcPts val="41"/>
              </a:spcBef>
            </a:pPr>
            <a:endParaRPr sz="2200" dirty="0">
              <a:cs typeface="Calibri"/>
            </a:endParaRPr>
          </a:p>
        </p:txBody>
      </p:sp>
      <p:sp>
        <p:nvSpPr>
          <p:cNvPr id="11" name="Espace réservé du pied de page 10"/>
          <p:cNvSpPr>
            <a:spLocks noGrp="1"/>
          </p:cNvSpPr>
          <p:nvPr>
            <p:ph type="ftr" sz="quarter" idx="11"/>
          </p:nvPr>
        </p:nvSpPr>
        <p:spPr/>
        <p:txBody>
          <a:bodyPr/>
          <a:lstStyle/>
          <a:p>
            <a:r>
              <a:rPr lang="fr-FR"/>
              <a:t>Hafidi Imad-ENSAK-Cours  IAO</a:t>
            </a:r>
          </a:p>
        </p:txBody>
      </p:sp>
      <p:sp>
        <p:nvSpPr>
          <p:cNvPr id="2" name="Rectangle: Rounded Corners 1">
            <a:extLst>
              <a:ext uri="{FF2B5EF4-FFF2-40B4-BE49-F238E27FC236}">
                <a16:creationId xmlns:a16="http://schemas.microsoft.com/office/drawing/2014/main" xmlns="" id="{DCDE6E21-0957-4828-8437-9030DD486585}"/>
              </a:ext>
            </a:extLst>
          </p:cNvPr>
          <p:cNvSpPr/>
          <p:nvPr/>
        </p:nvSpPr>
        <p:spPr>
          <a:xfrm>
            <a:off x="588690" y="2529497"/>
            <a:ext cx="8064896" cy="120772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2497" marR="4607" algn="ctr">
              <a:lnSpc>
                <a:spcPct val="83500"/>
              </a:lnSpc>
              <a:spcBef>
                <a:spcPts val="558"/>
              </a:spcBef>
            </a:pPr>
            <a:endParaRPr lang="fr-FR" b="1" i="1" dirty="0">
              <a:solidFill>
                <a:schemeClr val="tx1"/>
              </a:solidFill>
              <a:cs typeface="Calibri"/>
            </a:endParaRPr>
          </a:p>
          <a:p>
            <a:pPr marL="402497" marR="4607" algn="ctr">
              <a:lnSpc>
                <a:spcPct val="83500"/>
              </a:lnSpc>
              <a:spcBef>
                <a:spcPts val="558"/>
              </a:spcBef>
            </a:pPr>
            <a:r>
              <a:rPr lang="fr-FR" b="1" i="1" dirty="0">
                <a:solidFill>
                  <a:schemeClr val="tx1"/>
                </a:solidFill>
                <a:cs typeface="Calibri"/>
              </a:rPr>
              <a:t>Le</a:t>
            </a:r>
            <a:r>
              <a:rPr lang="fr-FR" b="1" i="1" spc="-5" dirty="0">
                <a:solidFill>
                  <a:schemeClr val="tx1"/>
                </a:solidFill>
                <a:cs typeface="Calibri"/>
              </a:rPr>
              <a:t> meilleur</a:t>
            </a:r>
            <a:r>
              <a:rPr lang="fr-FR" b="1" i="1" dirty="0">
                <a:solidFill>
                  <a:schemeClr val="tx1"/>
                </a:solidFill>
                <a:cs typeface="Calibri"/>
              </a:rPr>
              <a:t> </a:t>
            </a:r>
            <a:r>
              <a:rPr lang="fr-FR" b="1" i="1" spc="-9" dirty="0">
                <a:solidFill>
                  <a:schemeClr val="tx1"/>
                </a:solidFill>
                <a:cs typeface="Calibri"/>
              </a:rPr>
              <a:t>outil</a:t>
            </a:r>
            <a:r>
              <a:rPr lang="fr-FR" b="1" i="1" spc="5" dirty="0">
                <a:solidFill>
                  <a:schemeClr val="tx1"/>
                </a:solidFill>
                <a:cs typeface="Calibri"/>
              </a:rPr>
              <a:t> </a:t>
            </a:r>
            <a:r>
              <a:rPr lang="fr-FR" b="1" i="1" dirty="0">
                <a:solidFill>
                  <a:schemeClr val="tx1"/>
                </a:solidFill>
                <a:cs typeface="Calibri"/>
              </a:rPr>
              <a:t>de </a:t>
            </a:r>
            <a:r>
              <a:rPr lang="fr-FR" b="1" i="1" spc="-9" dirty="0">
                <a:solidFill>
                  <a:schemeClr val="tx1"/>
                </a:solidFill>
                <a:cs typeface="Calibri"/>
              </a:rPr>
              <a:t>conception </a:t>
            </a:r>
            <a:r>
              <a:rPr lang="fr-FR" b="1" i="1" spc="-5" dirty="0">
                <a:solidFill>
                  <a:schemeClr val="tx1"/>
                </a:solidFill>
                <a:cs typeface="Calibri"/>
              </a:rPr>
              <a:t>pour</a:t>
            </a:r>
            <a:r>
              <a:rPr lang="fr-FR" b="1" i="1" dirty="0">
                <a:solidFill>
                  <a:schemeClr val="tx1"/>
                </a:solidFill>
                <a:cs typeface="Calibri"/>
              </a:rPr>
              <a:t> le </a:t>
            </a:r>
            <a:r>
              <a:rPr lang="fr-FR" b="1" i="1" spc="-9" dirty="0">
                <a:solidFill>
                  <a:schemeClr val="tx1"/>
                </a:solidFill>
                <a:cs typeface="Calibri"/>
              </a:rPr>
              <a:t>développement </a:t>
            </a:r>
            <a:r>
              <a:rPr lang="fr-FR" b="1" i="1" dirty="0">
                <a:solidFill>
                  <a:schemeClr val="tx1"/>
                </a:solidFill>
                <a:cs typeface="Calibri"/>
              </a:rPr>
              <a:t>de </a:t>
            </a:r>
            <a:r>
              <a:rPr lang="fr-FR" b="1" i="1" spc="5" dirty="0">
                <a:solidFill>
                  <a:schemeClr val="tx1"/>
                </a:solidFill>
                <a:cs typeface="Calibri"/>
              </a:rPr>
              <a:t> </a:t>
            </a:r>
            <a:r>
              <a:rPr lang="fr-FR" b="1" i="1" spc="-5" dirty="0">
                <a:solidFill>
                  <a:schemeClr val="tx1"/>
                </a:solidFill>
                <a:cs typeface="Calibri"/>
              </a:rPr>
              <a:t>logiciels </a:t>
            </a:r>
            <a:r>
              <a:rPr lang="fr-FR" b="1" i="1" spc="-14" dirty="0">
                <a:solidFill>
                  <a:schemeClr val="tx1"/>
                </a:solidFill>
                <a:cs typeface="Calibri"/>
              </a:rPr>
              <a:t>est</a:t>
            </a:r>
            <a:r>
              <a:rPr lang="fr-FR" b="1" i="1" spc="9" dirty="0">
                <a:solidFill>
                  <a:schemeClr val="tx1"/>
                </a:solidFill>
                <a:cs typeface="Calibri"/>
              </a:rPr>
              <a:t> </a:t>
            </a:r>
            <a:r>
              <a:rPr lang="fr-FR" b="1" i="1" dirty="0">
                <a:solidFill>
                  <a:schemeClr val="tx1"/>
                </a:solidFill>
                <a:cs typeface="Calibri"/>
              </a:rPr>
              <a:t>un</a:t>
            </a:r>
            <a:r>
              <a:rPr lang="fr-FR" b="1" i="1" spc="-9" dirty="0">
                <a:solidFill>
                  <a:schemeClr val="tx1"/>
                </a:solidFill>
                <a:cs typeface="Calibri"/>
              </a:rPr>
              <a:t> </a:t>
            </a:r>
            <a:r>
              <a:rPr lang="fr-FR" b="1" i="1" spc="-5" dirty="0">
                <a:solidFill>
                  <a:schemeClr val="tx1"/>
                </a:solidFill>
                <a:cs typeface="Calibri"/>
              </a:rPr>
              <a:t>esprit</a:t>
            </a:r>
            <a:r>
              <a:rPr lang="fr-FR" b="1" i="1" dirty="0">
                <a:solidFill>
                  <a:schemeClr val="tx1"/>
                </a:solidFill>
                <a:cs typeface="Calibri"/>
              </a:rPr>
              <a:t> bien</a:t>
            </a:r>
            <a:r>
              <a:rPr lang="fr-FR" b="1" i="1" spc="-9" dirty="0">
                <a:solidFill>
                  <a:schemeClr val="tx1"/>
                </a:solidFill>
                <a:cs typeface="Calibri"/>
              </a:rPr>
              <a:t> </a:t>
            </a:r>
            <a:r>
              <a:rPr lang="fr-FR" b="1" i="1" spc="-5" dirty="0">
                <a:solidFill>
                  <a:schemeClr val="tx1"/>
                </a:solidFill>
                <a:cs typeface="Calibri"/>
              </a:rPr>
              <a:t>éduqué</a:t>
            </a:r>
            <a:r>
              <a:rPr lang="fr-FR" b="1" i="1" spc="5" dirty="0">
                <a:solidFill>
                  <a:schemeClr val="tx1"/>
                </a:solidFill>
                <a:cs typeface="Calibri"/>
              </a:rPr>
              <a:t> </a:t>
            </a:r>
            <a:r>
              <a:rPr lang="fr-FR" b="1" i="1" spc="-5" dirty="0">
                <a:solidFill>
                  <a:schemeClr val="tx1"/>
                </a:solidFill>
                <a:cs typeface="Calibri"/>
              </a:rPr>
              <a:t>sur</a:t>
            </a:r>
            <a:r>
              <a:rPr lang="fr-FR" b="1" i="1" dirty="0">
                <a:solidFill>
                  <a:schemeClr val="tx1"/>
                </a:solidFill>
                <a:cs typeface="Calibri"/>
              </a:rPr>
              <a:t> les </a:t>
            </a:r>
            <a:r>
              <a:rPr lang="fr-FR" b="1" i="1" spc="-5" dirty="0">
                <a:solidFill>
                  <a:schemeClr val="tx1"/>
                </a:solidFill>
                <a:cs typeface="Calibri"/>
              </a:rPr>
              <a:t>principes </a:t>
            </a:r>
            <a:r>
              <a:rPr lang="fr-FR" b="1" i="1" dirty="0">
                <a:solidFill>
                  <a:schemeClr val="tx1"/>
                </a:solidFill>
                <a:cs typeface="Calibri"/>
              </a:rPr>
              <a:t>de </a:t>
            </a:r>
            <a:r>
              <a:rPr lang="fr-FR" b="1" i="1" spc="-9" dirty="0">
                <a:solidFill>
                  <a:schemeClr val="tx1"/>
                </a:solidFill>
                <a:cs typeface="Calibri"/>
              </a:rPr>
              <a:t>conception. </a:t>
            </a:r>
            <a:r>
              <a:rPr lang="fr-FR" b="1" i="1" spc="-521" dirty="0">
                <a:solidFill>
                  <a:schemeClr val="tx1"/>
                </a:solidFill>
                <a:cs typeface="Calibri"/>
              </a:rPr>
              <a:t> </a:t>
            </a:r>
            <a:r>
              <a:rPr lang="fr-FR" b="1" i="1" dirty="0">
                <a:solidFill>
                  <a:schemeClr val="tx1"/>
                </a:solidFill>
                <a:cs typeface="Calibri"/>
              </a:rPr>
              <a:t>Ce</a:t>
            </a:r>
            <a:r>
              <a:rPr lang="fr-FR" b="1" i="1" spc="-9" dirty="0">
                <a:solidFill>
                  <a:schemeClr val="tx1"/>
                </a:solidFill>
                <a:cs typeface="Calibri"/>
              </a:rPr>
              <a:t> </a:t>
            </a:r>
            <a:r>
              <a:rPr lang="fr-FR" b="1" i="1" spc="-41" dirty="0">
                <a:solidFill>
                  <a:schemeClr val="tx1"/>
                </a:solidFill>
                <a:cs typeface="Calibri"/>
              </a:rPr>
              <a:t>n’est</a:t>
            </a:r>
            <a:r>
              <a:rPr lang="fr-FR" b="1" i="1" spc="-9" dirty="0">
                <a:solidFill>
                  <a:schemeClr val="tx1"/>
                </a:solidFill>
                <a:cs typeface="Calibri"/>
              </a:rPr>
              <a:t> </a:t>
            </a:r>
            <a:r>
              <a:rPr lang="fr-FR" b="1" i="1" dirty="0">
                <a:solidFill>
                  <a:schemeClr val="tx1"/>
                </a:solidFill>
                <a:cs typeface="Calibri"/>
              </a:rPr>
              <a:t>pas</a:t>
            </a:r>
            <a:r>
              <a:rPr lang="fr-FR" b="1" i="1" spc="-9" dirty="0">
                <a:solidFill>
                  <a:schemeClr val="tx1"/>
                </a:solidFill>
                <a:cs typeface="Calibri"/>
              </a:rPr>
              <a:t> </a:t>
            </a:r>
            <a:r>
              <a:rPr lang="fr-FR" b="1" i="1" dirty="0">
                <a:solidFill>
                  <a:schemeClr val="tx1"/>
                </a:solidFill>
                <a:cs typeface="Calibri"/>
              </a:rPr>
              <a:t>UML</a:t>
            </a:r>
            <a:r>
              <a:rPr lang="fr-FR" b="1" i="1" spc="-5" dirty="0">
                <a:solidFill>
                  <a:schemeClr val="tx1"/>
                </a:solidFill>
                <a:cs typeface="Calibri"/>
              </a:rPr>
              <a:t> </a:t>
            </a:r>
            <a:r>
              <a:rPr lang="fr-FR" b="1" i="1" spc="-9" dirty="0">
                <a:solidFill>
                  <a:schemeClr val="tx1"/>
                </a:solidFill>
                <a:cs typeface="Calibri"/>
              </a:rPr>
              <a:t>ou</a:t>
            </a:r>
            <a:r>
              <a:rPr lang="fr-FR" b="1" i="1" dirty="0">
                <a:solidFill>
                  <a:schemeClr val="tx1"/>
                </a:solidFill>
                <a:cs typeface="Calibri"/>
              </a:rPr>
              <a:t> </a:t>
            </a:r>
            <a:r>
              <a:rPr lang="fr-FR" b="1" i="1" spc="-14" dirty="0">
                <a:solidFill>
                  <a:schemeClr val="tx1"/>
                </a:solidFill>
                <a:cs typeface="Calibri"/>
              </a:rPr>
              <a:t>toute</a:t>
            </a:r>
            <a:r>
              <a:rPr lang="fr-FR" b="1" i="1" spc="-9" dirty="0">
                <a:solidFill>
                  <a:schemeClr val="tx1"/>
                </a:solidFill>
                <a:cs typeface="Calibri"/>
              </a:rPr>
              <a:t> autre</a:t>
            </a:r>
            <a:r>
              <a:rPr lang="fr-FR" b="1" i="1" spc="-5" dirty="0">
                <a:solidFill>
                  <a:schemeClr val="tx1"/>
                </a:solidFill>
                <a:cs typeface="Calibri"/>
              </a:rPr>
              <a:t> technologie.</a:t>
            </a:r>
            <a:r>
              <a:rPr lang="fr-FR" b="1" i="1" spc="68" dirty="0">
                <a:solidFill>
                  <a:schemeClr val="tx1"/>
                </a:solidFill>
                <a:cs typeface="Calibri"/>
              </a:rPr>
              <a:t> </a:t>
            </a:r>
          </a:p>
          <a:p>
            <a:pPr marL="402497" marR="4607" algn="ctr">
              <a:lnSpc>
                <a:spcPct val="83500"/>
              </a:lnSpc>
              <a:spcBef>
                <a:spcPts val="558"/>
              </a:spcBef>
            </a:pPr>
            <a:r>
              <a:rPr lang="fr-FR" sz="2000" b="1" i="1" spc="68" dirty="0">
                <a:solidFill>
                  <a:schemeClr val="tx1"/>
                </a:solidFill>
                <a:cs typeface="Calibri"/>
              </a:rPr>
              <a:t>« C</a:t>
            </a:r>
            <a:r>
              <a:rPr lang="fr-FR" sz="2000" b="1" spc="-14" dirty="0">
                <a:solidFill>
                  <a:schemeClr val="tx1"/>
                </a:solidFill>
                <a:cs typeface="Calibri"/>
              </a:rPr>
              <a:t>raig</a:t>
            </a:r>
            <a:r>
              <a:rPr lang="fr-FR" sz="2000" b="1" spc="-5" dirty="0">
                <a:solidFill>
                  <a:schemeClr val="tx1"/>
                </a:solidFill>
                <a:cs typeface="Calibri"/>
              </a:rPr>
              <a:t> </a:t>
            </a:r>
            <a:r>
              <a:rPr lang="fr-FR" sz="2000" b="1" spc="-5" dirty="0" err="1">
                <a:solidFill>
                  <a:schemeClr val="tx1"/>
                </a:solidFill>
                <a:cs typeface="Calibri"/>
              </a:rPr>
              <a:t>Larman</a:t>
            </a:r>
            <a:r>
              <a:rPr lang="fr-FR" sz="2000" b="1" spc="-5" dirty="0">
                <a:solidFill>
                  <a:schemeClr val="tx1"/>
                </a:solidFill>
                <a:cs typeface="Calibri"/>
              </a:rPr>
              <a:t> »</a:t>
            </a:r>
            <a:endParaRPr lang="fr-FR" b="1" spc="-5" dirty="0">
              <a:solidFill>
                <a:schemeClr val="tx1"/>
              </a:solidFill>
              <a:cs typeface="Calibri"/>
            </a:endParaRPr>
          </a:p>
        </p:txBody>
      </p:sp>
    </p:spTree>
    <p:extLst>
      <p:ext uri="{BB962C8B-B14F-4D97-AF65-F5344CB8AC3E}">
        <p14:creationId xmlns:p14="http://schemas.microsoft.com/office/powerpoint/2010/main" val="18609494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408792"/>
            <a:ext cx="9144000"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Introduction</a:t>
            </a:r>
          </a:p>
        </p:txBody>
      </p:sp>
      <p:sp>
        <p:nvSpPr>
          <p:cNvPr id="5" name="object 5"/>
          <p:cNvSpPr txBox="1"/>
          <p:nvPr/>
        </p:nvSpPr>
        <p:spPr>
          <a:xfrm>
            <a:off x="3785587" y="1494339"/>
            <a:ext cx="1866533" cy="442516"/>
          </a:xfrm>
          <a:prstGeom prst="rect">
            <a:avLst/>
          </a:prstGeom>
        </p:spPr>
        <p:txBody>
          <a:bodyPr vert="horz" wrap="square" lIns="0" tIns="11516" rIns="0" bIns="0" rtlCol="0">
            <a:spAutoFit/>
          </a:bodyPr>
          <a:lstStyle/>
          <a:p>
            <a:pPr marL="11516">
              <a:spcBef>
                <a:spcPts val="91"/>
              </a:spcBef>
            </a:pPr>
            <a:r>
              <a:rPr sz="2800" b="1" spc="-18" dirty="0" err="1">
                <a:cs typeface="Calibri"/>
              </a:rPr>
              <a:t>Références</a:t>
            </a:r>
            <a:r>
              <a:rPr lang="fr-FR" sz="2800" b="1" spc="-18" dirty="0">
                <a:cs typeface="Calibri"/>
              </a:rPr>
              <a:t> :</a:t>
            </a:r>
            <a:endParaRPr sz="2400" dirty="0">
              <a:cs typeface="Calibri"/>
            </a:endParaRPr>
          </a:p>
        </p:txBody>
      </p:sp>
      <p:pic>
        <p:nvPicPr>
          <p:cNvPr id="6" name="object 6"/>
          <p:cNvPicPr/>
          <p:nvPr/>
        </p:nvPicPr>
        <p:blipFill>
          <a:blip r:embed="rId2" cstate="print"/>
          <a:stretch>
            <a:fillRect/>
          </a:stretch>
        </p:blipFill>
        <p:spPr>
          <a:xfrm>
            <a:off x="3083221" y="2616176"/>
            <a:ext cx="1572825" cy="1930616"/>
          </a:xfrm>
          <a:prstGeom prst="rect">
            <a:avLst/>
          </a:prstGeom>
        </p:spPr>
      </p:pic>
      <p:pic>
        <p:nvPicPr>
          <p:cNvPr id="7" name="object 7"/>
          <p:cNvPicPr/>
          <p:nvPr/>
        </p:nvPicPr>
        <p:blipFill>
          <a:blip r:embed="rId3" cstate="print"/>
          <a:stretch>
            <a:fillRect/>
          </a:stretch>
        </p:blipFill>
        <p:spPr>
          <a:xfrm>
            <a:off x="6850110" y="2616176"/>
            <a:ext cx="1422986" cy="1895365"/>
          </a:xfrm>
          <a:prstGeom prst="rect">
            <a:avLst/>
          </a:prstGeom>
        </p:spPr>
      </p:pic>
      <p:pic>
        <p:nvPicPr>
          <p:cNvPr id="8" name="object 8"/>
          <p:cNvPicPr/>
          <p:nvPr/>
        </p:nvPicPr>
        <p:blipFill>
          <a:blip r:embed="rId4" cstate="print"/>
          <a:stretch>
            <a:fillRect/>
          </a:stretch>
        </p:blipFill>
        <p:spPr>
          <a:xfrm>
            <a:off x="5004048" y="2616177"/>
            <a:ext cx="1498072" cy="1917234"/>
          </a:xfrm>
          <a:prstGeom prst="rect">
            <a:avLst/>
          </a:prstGeom>
        </p:spPr>
      </p:pic>
      <p:pic>
        <p:nvPicPr>
          <p:cNvPr id="9" name="object 9"/>
          <p:cNvPicPr/>
          <p:nvPr/>
        </p:nvPicPr>
        <p:blipFill>
          <a:blip r:embed="rId5" cstate="print"/>
          <a:stretch>
            <a:fillRect/>
          </a:stretch>
        </p:blipFill>
        <p:spPr>
          <a:xfrm>
            <a:off x="1175787" y="2616188"/>
            <a:ext cx="1560099" cy="1934854"/>
          </a:xfrm>
          <a:prstGeom prst="rect">
            <a:avLst/>
          </a:prstGeom>
        </p:spPr>
      </p:pic>
      <p:graphicFrame>
        <p:nvGraphicFramePr>
          <p:cNvPr id="10" name="object 10"/>
          <p:cNvGraphicFramePr>
            <a:graphicFrameLocks noGrp="1"/>
          </p:cNvGraphicFramePr>
          <p:nvPr>
            <p:extLst>
              <p:ext uri="{D42A27DB-BD31-4B8C-83A1-F6EECF244321}">
                <p14:modId xmlns:p14="http://schemas.microsoft.com/office/powerpoint/2010/main" val="326223928"/>
              </p:ext>
            </p:extLst>
          </p:nvPr>
        </p:nvGraphicFramePr>
        <p:xfrm>
          <a:off x="1262228" y="4704717"/>
          <a:ext cx="6957616" cy="431800"/>
        </p:xfrm>
        <a:graphic>
          <a:graphicData uri="http://schemas.openxmlformats.org/drawingml/2006/table">
            <a:tbl>
              <a:tblPr firstRow="1" bandRow="1">
                <a:tableStyleId>{2D5ABB26-0587-4C30-8999-92F81FD0307C}</a:tableStyleId>
              </a:tblPr>
              <a:tblGrid>
                <a:gridCol w="1584653">
                  <a:extLst>
                    <a:ext uri="{9D8B030D-6E8A-4147-A177-3AD203B41FA5}">
                      <a16:colId xmlns:a16="http://schemas.microsoft.com/office/drawing/2014/main" xmlns="" val="20000"/>
                    </a:ext>
                  </a:extLst>
                </a:gridCol>
                <a:gridCol w="2053945">
                  <a:extLst>
                    <a:ext uri="{9D8B030D-6E8A-4147-A177-3AD203B41FA5}">
                      <a16:colId xmlns:a16="http://schemas.microsoft.com/office/drawing/2014/main" xmlns="" val="20001"/>
                    </a:ext>
                  </a:extLst>
                </a:gridCol>
                <a:gridCol w="1673904">
                  <a:extLst>
                    <a:ext uri="{9D8B030D-6E8A-4147-A177-3AD203B41FA5}">
                      <a16:colId xmlns:a16="http://schemas.microsoft.com/office/drawing/2014/main" xmlns="" val="20002"/>
                    </a:ext>
                  </a:extLst>
                </a:gridCol>
                <a:gridCol w="1645114">
                  <a:extLst>
                    <a:ext uri="{9D8B030D-6E8A-4147-A177-3AD203B41FA5}">
                      <a16:colId xmlns:a16="http://schemas.microsoft.com/office/drawing/2014/main" xmlns="" val="20003"/>
                    </a:ext>
                  </a:extLst>
                </a:gridCol>
              </a:tblGrid>
              <a:tr h="207783">
                <a:tc>
                  <a:txBody>
                    <a:bodyPr/>
                    <a:lstStyle/>
                    <a:p>
                      <a:pPr marL="31750">
                        <a:lnSpc>
                          <a:spcPts val="1705"/>
                        </a:lnSpc>
                      </a:pPr>
                      <a:r>
                        <a:rPr sz="1600" spc="-5" dirty="0">
                          <a:latin typeface="Calibri"/>
                          <a:cs typeface="Calibri"/>
                        </a:rPr>
                        <a:t>Martin</a:t>
                      </a:r>
                      <a:r>
                        <a:rPr sz="1600" spc="-35" dirty="0">
                          <a:latin typeface="Calibri"/>
                          <a:cs typeface="Calibri"/>
                        </a:rPr>
                        <a:t> </a:t>
                      </a:r>
                      <a:r>
                        <a:rPr sz="1600" spc="-10" dirty="0">
                          <a:latin typeface="Calibri"/>
                          <a:cs typeface="Calibri"/>
                        </a:rPr>
                        <a:t>Fowler</a:t>
                      </a:r>
                      <a:endParaRPr sz="1600">
                        <a:latin typeface="Calibri"/>
                        <a:cs typeface="Calibri"/>
                      </a:endParaRPr>
                    </a:p>
                  </a:txBody>
                  <a:tcPr marL="0" marR="0" marT="0" marB="0"/>
                </a:tc>
                <a:tc>
                  <a:txBody>
                    <a:bodyPr/>
                    <a:lstStyle/>
                    <a:p>
                      <a:pPr marL="164465" algn="ctr">
                        <a:lnSpc>
                          <a:spcPts val="1705"/>
                        </a:lnSpc>
                      </a:pPr>
                      <a:r>
                        <a:rPr sz="1600" spc="-10" dirty="0">
                          <a:latin typeface="Calibri"/>
                          <a:cs typeface="Calibri"/>
                        </a:rPr>
                        <a:t>Barbara</a:t>
                      </a:r>
                      <a:r>
                        <a:rPr sz="1600" spc="-30" dirty="0">
                          <a:latin typeface="Calibri"/>
                          <a:cs typeface="Calibri"/>
                        </a:rPr>
                        <a:t> </a:t>
                      </a:r>
                      <a:r>
                        <a:rPr sz="1600" spc="-20" dirty="0">
                          <a:latin typeface="Calibri"/>
                          <a:cs typeface="Calibri"/>
                        </a:rPr>
                        <a:t>Liskov</a:t>
                      </a:r>
                      <a:endParaRPr sz="1600">
                        <a:latin typeface="Calibri"/>
                        <a:cs typeface="Calibri"/>
                      </a:endParaRPr>
                    </a:p>
                  </a:txBody>
                  <a:tcPr marL="0" marR="0" marT="0" marB="0"/>
                </a:tc>
                <a:tc>
                  <a:txBody>
                    <a:bodyPr/>
                    <a:lstStyle/>
                    <a:p>
                      <a:pPr marL="223520">
                        <a:lnSpc>
                          <a:spcPts val="1705"/>
                        </a:lnSpc>
                      </a:pPr>
                      <a:r>
                        <a:rPr sz="1600" spc="-15" dirty="0">
                          <a:latin typeface="Calibri"/>
                          <a:cs typeface="Calibri"/>
                        </a:rPr>
                        <a:t>Robert</a:t>
                      </a:r>
                      <a:r>
                        <a:rPr sz="1600" spc="-35" dirty="0">
                          <a:latin typeface="Calibri"/>
                          <a:cs typeface="Calibri"/>
                        </a:rPr>
                        <a:t> </a:t>
                      </a:r>
                      <a:r>
                        <a:rPr sz="1600" spc="-5" dirty="0">
                          <a:latin typeface="Calibri"/>
                          <a:cs typeface="Calibri"/>
                        </a:rPr>
                        <a:t>Martin</a:t>
                      </a:r>
                      <a:endParaRPr sz="1600">
                        <a:latin typeface="Calibri"/>
                        <a:cs typeface="Calibri"/>
                      </a:endParaRPr>
                    </a:p>
                  </a:txBody>
                  <a:tcPr marL="0" marR="0" marT="0" marB="0"/>
                </a:tc>
                <a:tc>
                  <a:txBody>
                    <a:bodyPr/>
                    <a:lstStyle/>
                    <a:p>
                      <a:pPr marL="309880">
                        <a:lnSpc>
                          <a:spcPts val="1705"/>
                        </a:lnSpc>
                      </a:pPr>
                      <a:r>
                        <a:rPr sz="1600" spc="-10" dirty="0">
                          <a:latin typeface="Calibri"/>
                          <a:cs typeface="Calibri"/>
                        </a:rPr>
                        <a:t>Bertrand</a:t>
                      </a:r>
                      <a:r>
                        <a:rPr sz="1600" spc="-45" dirty="0">
                          <a:latin typeface="Calibri"/>
                          <a:cs typeface="Calibri"/>
                        </a:rPr>
                        <a:t> </a:t>
                      </a:r>
                      <a:r>
                        <a:rPr sz="1600" spc="-10" dirty="0">
                          <a:latin typeface="Calibri"/>
                          <a:cs typeface="Calibri"/>
                        </a:rPr>
                        <a:t>Meyer</a:t>
                      </a:r>
                      <a:endParaRPr sz="1600">
                        <a:latin typeface="Calibri"/>
                        <a:cs typeface="Calibri"/>
                      </a:endParaRPr>
                    </a:p>
                  </a:txBody>
                  <a:tcPr marL="0" marR="0" marT="0" marB="0"/>
                </a:tc>
                <a:extLst>
                  <a:ext uri="{0D108BD9-81ED-4DB2-BD59-A6C34878D82A}">
                    <a16:rowId xmlns:a16="http://schemas.microsoft.com/office/drawing/2014/main" xmlns="" val="10000"/>
                  </a:ext>
                </a:extLst>
              </a:tr>
              <a:tr h="207783">
                <a:tc>
                  <a:txBody>
                    <a:bodyPr/>
                    <a:lstStyle/>
                    <a:p>
                      <a:pPr>
                        <a:lnSpc>
                          <a:spcPct val="100000"/>
                        </a:lnSpc>
                      </a:pPr>
                      <a:endParaRPr sz="1200">
                        <a:latin typeface="Times New Roman"/>
                        <a:cs typeface="Times New Roman"/>
                      </a:endParaRPr>
                    </a:p>
                  </a:txBody>
                  <a:tcPr marL="0" marR="0" marT="0" marB="0"/>
                </a:tc>
                <a:tc>
                  <a:txBody>
                    <a:bodyPr/>
                    <a:lstStyle/>
                    <a:p>
                      <a:pPr marL="177165" algn="ctr">
                        <a:lnSpc>
                          <a:spcPts val="1705"/>
                        </a:lnSpc>
                      </a:pPr>
                      <a:r>
                        <a:rPr sz="1600" spc="5" dirty="0">
                          <a:latin typeface="Calibri"/>
                          <a:cs typeface="Calibri"/>
                        </a:rPr>
                        <a:t>(prix</a:t>
                      </a:r>
                      <a:r>
                        <a:rPr sz="1600" spc="-10" dirty="0">
                          <a:latin typeface="Calibri"/>
                          <a:cs typeface="Calibri"/>
                        </a:rPr>
                        <a:t> </a:t>
                      </a:r>
                      <a:r>
                        <a:rPr sz="1600" spc="-25" dirty="0">
                          <a:latin typeface="Calibri"/>
                          <a:cs typeface="Calibri"/>
                        </a:rPr>
                        <a:t>Turing</a:t>
                      </a:r>
                      <a:r>
                        <a:rPr sz="1600" spc="-20" dirty="0">
                          <a:latin typeface="Calibri"/>
                          <a:cs typeface="Calibri"/>
                        </a:rPr>
                        <a:t> </a:t>
                      </a:r>
                      <a:r>
                        <a:rPr sz="1600" spc="-5" dirty="0">
                          <a:latin typeface="Calibri"/>
                          <a:cs typeface="Calibri"/>
                        </a:rPr>
                        <a:t>2008)</a:t>
                      </a:r>
                      <a:endParaRPr sz="1600">
                        <a:latin typeface="Calibri"/>
                        <a:cs typeface="Calibri"/>
                      </a:endParaRPr>
                    </a:p>
                  </a:txBody>
                  <a:tcPr marL="0" marR="0" marT="0" marB="0"/>
                </a:tc>
                <a:tc>
                  <a:txBody>
                    <a:bodyPr/>
                    <a:lstStyle/>
                    <a:p>
                      <a:pPr marL="291465">
                        <a:lnSpc>
                          <a:spcPts val="1705"/>
                        </a:lnSpc>
                      </a:pPr>
                      <a:r>
                        <a:rPr sz="1600" spc="-10" dirty="0">
                          <a:latin typeface="Calibri"/>
                          <a:cs typeface="Calibri"/>
                        </a:rPr>
                        <a:t>(Uncle</a:t>
                      </a:r>
                      <a:r>
                        <a:rPr sz="1600" spc="-20" dirty="0">
                          <a:latin typeface="Calibri"/>
                          <a:cs typeface="Calibri"/>
                        </a:rPr>
                        <a:t> </a:t>
                      </a:r>
                      <a:r>
                        <a:rPr sz="1600" spc="-5" dirty="0">
                          <a:latin typeface="Calibri"/>
                          <a:cs typeface="Calibri"/>
                        </a:rPr>
                        <a:t>Bob)</a:t>
                      </a:r>
                      <a:endParaRPr sz="1600">
                        <a:latin typeface="Calibri"/>
                        <a:cs typeface="Calibri"/>
                      </a:endParaRPr>
                    </a:p>
                  </a:txBody>
                  <a:tcPr marL="0" marR="0" marT="0" marB="0"/>
                </a:tc>
                <a:tc>
                  <a:txBody>
                    <a:bodyPr/>
                    <a:lstStyle/>
                    <a:p>
                      <a:pPr>
                        <a:lnSpc>
                          <a:spcPct val="100000"/>
                        </a:lnSpc>
                      </a:pPr>
                      <a:endParaRPr sz="1200">
                        <a:latin typeface="Times New Roman"/>
                        <a:cs typeface="Times New Roman"/>
                      </a:endParaRPr>
                    </a:p>
                  </a:txBody>
                  <a:tcPr marL="0" marR="0" marT="0" marB="0"/>
                </a:tc>
                <a:extLst>
                  <a:ext uri="{0D108BD9-81ED-4DB2-BD59-A6C34878D82A}">
                    <a16:rowId xmlns:a16="http://schemas.microsoft.com/office/drawing/2014/main" xmlns="" val="10001"/>
                  </a:ext>
                </a:extLst>
              </a:tr>
            </a:tbl>
          </a:graphicData>
        </a:graphic>
      </p:graphicFrame>
      <p:sp>
        <p:nvSpPr>
          <p:cNvPr id="11" name="Espace réservé du pied de page 10"/>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10905535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lstStyle/>
          <a:p>
            <a:pPr marL="11516" algn="ctr"/>
            <a:r>
              <a:rPr lang="fr-FR" sz="3600" b="1" dirty="0">
                <a:solidFill>
                  <a:schemeClr val="accent1"/>
                </a:solidFill>
              </a:rPr>
              <a:t>SOLID ?????</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4" name="Espace réservé du contenu 3"/>
          <p:cNvSpPr>
            <a:spLocks noGrp="1"/>
          </p:cNvSpPr>
          <p:nvPr>
            <p:ph sz="quarter" idx="1"/>
          </p:nvPr>
        </p:nvSpPr>
        <p:spPr>
          <a:xfrm>
            <a:off x="685800" y="1371600"/>
            <a:ext cx="7990656" cy="4572000"/>
          </a:xfrm>
        </p:spPr>
        <p:txBody>
          <a:bodyPr>
            <a:normAutofit fontScale="92500" lnSpcReduction="10000"/>
          </a:bodyPr>
          <a:lstStyle/>
          <a:p>
            <a:pPr algn="just"/>
            <a:r>
              <a:rPr lang="fr-FR" b="1" i="1" dirty="0">
                <a:solidFill>
                  <a:schemeClr val="accent2"/>
                </a:solidFill>
              </a:rPr>
              <a:t>SOLID</a:t>
            </a:r>
            <a:r>
              <a:rPr lang="fr-FR" b="1" dirty="0">
                <a:solidFill>
                  <a:schemeClr val="accent2"/>
                </a:solidFill>
              </a:rPr>
              <a:t> </a:t>
            </a:r>
            <a:r>
              <a:rPr lang="fr-FR" dirty="0"/>
              <a:t>est l'acronyme d'un ensemble de pratiques qui, lorsqu'elles sont mises en œuvre ensemble, rendent le code plus adaptable au changement. Bob Martin et </a:t>
            </a:r>
            <a:r>
              <a:rPr lang="fr-FR" dirty="0" err="1"/>
              <a:t>Micah</a:t>
            </a:r>
            <a:r>
              <a:rPr lang="fr-FR" dirty="0"/>
              <a:t> Martin ont introduit ces concepts dans leur livre </a:t>
            </a:r>
            <a:r>
              <a:rPr lang="fr-FR" i="1" dirty="0"/>
              <a:t>« Agile Principles, Patterns, and Practices »</a:t>
            </a:r>
            <a:r>
              <a:rPr lang="fr-FR" dirty="0"/>
              <a:t> .</a:t>
            </a:r>
          </a:p>
          <a:p>
            <a:pPr algn="just"/>
            <a:endParaRPr lang="fr-FR" dirty="0"/>
          </a:p>
          <a:p>
            <a:pPr algn="just"/>
            <a:r>
              <a:rPr lang="fr-FR" dirty="0"/>
              <a:t>L’acronyme était destiné à nous aider à mémoriser facilement ces principes. Ces principes forment également un vocabulaire que nous pouvons utiliser lors de discussions avec d'autres membres de l'équipe ou dans le cadre de la documentation technique partagée au sein de la communauté. Les principes SOLID constituent les lignes directrices fondamentales pour la création d'applications orientées objet qui sont robustes, extensibles et maintenables.</a:t>
            </a:r>
          </a:p>
          <a:p>
            <a:pPr algn="just"/>
            <a:endParaRPr lang="fr-FR" dirty="0"/>
          </a:p>
        </p:txBody>
      </p:sp>
    </p:spTree>
    <p:extLst>
      <p:ext uri="{BB962C8B-B14F-4D97-AF65-F5344CB8AC3E}">
        <p14:creationId xmlns:p14="http://schemas.microsoft.com/office/powerpoint/2010/main" val="2404124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27072"/>
            <a:ext cx="9144000"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I. Principes de conception</a:t>
            </a:r>
          </a:p>
        </p:txBody>
      </p:sp>
      <p:sp>
        <p:nvSpPr>
          <p:cNvPr id="5" name="object 5"/>
          <p:cNvSpPr txBox="1"/>
          <p:nvPr/>
        </p:nvSpPr>
        <p:spPr>
          <a:xfrm>
            <a:off x="914400" y="1199803"/>
            <a:ext cx="5269316" cy="2172048"/>
          </a:xfrm>
          <a:prstGeom prst="rect">
            <a:avLst/>
          </a:prstGeom>
        </p:spPr>
        <p:txBody>
          <a:bodyPr vert="horz" wrap="square" lIns="0" tIns="5758" rIns="0" bIns="0" rtlCol="0">
            <a:spAutoFit/>
          </a:bodyPr>
          <a:lstStyle/>
          <a:p>
            <a:pPr marL="402497" marR="4607" indent="-391556">
              <a:lnSpc>
                <a:spcPct val="101000"/>
              </a:lnSpc>
              <a:spcBef>
                <a:spcPts val="45"/>
              </a:spcBef>
              <a:tabLst>
                <a:tab pos="811903" algn="l"/>
              </a:tabLst>
            </a:pPr>
            <a:r>
              <a:rPr sz="2358" dirty="0">
                <a:latin typeface="Calibri"/>
                <a:cs typeface="Calibri"/>
              </a:rPr>
              <a:t>Ils</a:t>
            </a:r>
            <a:r>
              <a:rPr sz="2358" spc="-14" dirty="0">
                <a:latin typeface="Calibri"/>
                <a:cs typeface="Calibri"/>
              </a:rPr>
              <a:t> </a:t>
            </a:r>
            <a:r>
              <a:rPr sz="2358" spc="-9" dirty="0">
                <a:latin typeface="Calibri"/>
                <a:cs typeface="Calibri"/>
              </a:rPr>
              <a:t>sont</a:t>
            </a:r>
            <a:r>
              <a:rPr sz="2358" spc="5" dirty="0">
                <a:latin typeface="Calibri"/>
                <a:cs typeface="Calibri"/>
              </a:rPr>
              <a:t> </a:t>
            </a:r>
            <a:r>
              <a:rPr sz="2358" spc="-9" dirty="0">
                <a:latin typeface="Calibri"/>
                <a:cs typeface="Calibri"/>
              </a:rPr>
              <a:t>connus</a:t>
            </a:r>
            <a:r>
              <a:rPr sz="2358" spc="-5" dirty="0">
                <a:latin typeface="Calibri"/>
                <a:cs typeface="Calibri"/>
              </a:rPr>
              <a:t> sous</a:t>
            </a:r>
            <a:r>
              <a:rPr sz="2358" spc="-14" dirty="0">
                <a:latin typeface="Calibri"/>
                <a:cs typeface="Calibri"/>
              </a:rPr>
              <a:t> </a:t>
            </a:r>
            <a:r>
              <a:rPr sz="2358" spc="-32" dirty="0">
                <a:latin typeface="Calibri"/>
                <a:cs typeface="Calibri"/>
              </a:rPr>
              <a:t>l’acronyme</a:t>
            </a:r>
            <a:r>
              <a:rPr sz="2358" spc="63" dirty="0">
                <a:latin typeface="Calibri"/>
                <a:cs typeface="Calibri"/>
              </a:rPr>
              <a:t> </a:t>
            </a:r>
            <a:r>
              <a:rPr sz="3627" b="1" spc="-9" dirty="0">
                <a:solidFill>
                  <a:schemeClr val="accent2"/>
                </a:solidFill>
                <a:latin typeface="Calibri"/>
                <a:cs typeface="Calibri"/>
              </a:rPr>
              <a:t>SOLID</a:t>
            </a:r>
            <a:r>
              <a:rPr sz="3627" b="1" dirty="0">
                <a:solidFill>
                  <a:schemeClr val="accent2"/>
                </a:solidFill>
                <a:latin typeface="Calibri"/>
                <a:cs typeface="Calibri"/>
              </a:rPr>
              <a:t> : </a:t>
            </a:r>
            <a:r>
              <a:rPr sz="3627" b="1" spc="-807" dirty="0">
                <a:solidFill>
                  <a:schemeClr val="accent2"/>
                </a:solidFill>
                <a:latin typeface="Calibri"/>
                <a:cs typeface="Calibri"/>
              </a:rPr>
              <a:t> </a:t>
            </a:r>
            <a:r>
              <a:rPr sz="3627" b="1" dirty="0">
                <a:solidFill>
                  <a:schemeClr val="accent2"/>
                </a:solidFill>
                <a:latin typeface="Calibri"/>
                <a:cs typeface="Calibri"/>
              </a:rPr>
              <a:t>S</a:t>
            </a:r>
            <a:r>
              <a:rPr sz="3627" b="1" dirty="0">
                <a:latin typeface="Calibri"/>
                <a:cs typeface="Calibri"/>
              </a:rPr>
              <a:t>	</a:t>
            </a:r>
            <a:r>
              <a:rPr sz="1995" spc="-9" dirty="0">
                <a:solidFill>
                  <a:schemeClr val="accent2"/>
                </a:solidFill>
                <a:latin typeface="Calibri"/>
                <a:cs typeface="Calibri"/>
              </a:rPr>
              <a:t>ingle</a:t>
            </a:r>
            <a:r>
              <a:rPr sz="1995" spc="-18" dirty="0">
                <a:solidFill>
                  <a:schemeClr val="accent2"/>
                </a:solidFill>
                <a:latin typeface="Calibri"/>
                <a:cs typeface="Calibri"/>
              </a:rPr>
              <a:t> </a:t>
            </a:r>
            <a:r>
              <a:rPr sz="1995" spc="-9" dirty="0">
                <a:solidFill>
                  <a:schemeClr val="accent2"/>
                </a:solidFill>
                <a:latin typeface="Calibri"/>
                <a:cs typeface="Calibri"/>
              </a:rPr>
              <a:t>Responsibility</a:t>
            </a:r>
            <a:r>
              <a:rPr sz="1995" spc="-5" dirty="0">
                <a:solidFill>
                  <a:schemeClr val="accent2"/>
                </a:solidFill>
                <a:latin typeface="Calibri"/>
                <a:cs typeface="Calibri"/>
              </a:rPr>
              <a:t> Principle</a:t>
            </a:r>
            <a:endParaRPr sz="1995" dirty="0">
              <a:solidFill>
                <a:schemeClr val="accent2"/>
              </a:solidFill>
              <a:latin typeface="Calibri"/>
              <a:cs typeface="Calibri"/>
            </a:endParaRPr>
          </a:p>
          <a:p>
            <a:pPr marL="687527">
              <a:lnSpc>
                <a:spcPts val="1922"/>
              </a:lnSpc>
            </a:pPr>
            <a:r>
              <a:rPr sz="1995" i="1" spc="-5" dirty="0">
                <a:latin typeface="Calibri"/>
                <a:cs typeface="Calibri"/>
              </a:rPr>
              <a:t>Principe</a:t>
            </a:r>
            <a:r>
              <a:rPr sz="1995" i="1" spc="-18" dirty="0">
                <a:latin typeface="Calibri"/>
                <a:cs typeface="Calibri"/>
              </a:rPr>
              <a:t> </a:t>
            </a:r>
            <a:r>
              <a:rPr sz="1995" i="1" spc="-9" dirty="0">
                <a:latin typeface="Calibri"/>
                <a:cs typeface="Calibri"/>
              </a:rPr>
              <a:t>de</a:t>
            </a:r>
            <a:r>
              <a:rPr sz="1995" i="1" spc="-14" dirty="0">
                <a:latin typeface="Calibri"/>
                <a:cs typeface="Calibri"/>
              </a:rPr>
              <a:t> </a:t>
            </a:r>
            <a:r>
              <a:rPr sz="1995" i="1" spc="-9" dirty="0">
                <a:latin typeface="Calibri"/>
                <a:cs typeface="Calibri"/>
              </a:rPr>
              <a:t>responsabilité</a:t>
            </a:r>
            <a:r>
              <a:rPr sz="1995" i="1" spc="-14" dirty="0">
                <a:latin typeface="Calibri"/>
                <a:cs typeface="Calibri"/>
              </a:rPr>
              <a:t> </a:t>
            </a:r>
            <a:r>
              <a:rPr sz="1995" i="1" spc="-9" dirty="0">
                <a:latin typeface="Calibri"/>
                <a:cs typeface="Calibri"/>
              </a:rPr>
              <a:t>unique</a:t>
            </a:r>
            <a:endParaRPr sz="1995" dirty="0">
              <a:latin typeface="Calibri"/>
              <a:cs typeface="Calibri"/>
            </a:endParaRPr>
          </a:p>
          <a:p>
            <a:pPr marL="402497">
              <a:lnSpc>
                <a:spcPts val="4044"/>
              </a:lnSpc>
            </a:pPr>
            <a:r>
              <a:rPr sz="3627" b="1" dirty="0">
                <a:solidFill>
                  <a:schemeClr val="accent2"/>
                </a:solidFill>
                <a:latin typeface="Calibri"/>
                <a:cs typeface="Calibri"/>
              </a:rPr>
              <a:t>O</a:t>
            </a:r>
            <a:r>
              <a:rPr sz="3627" b="1" spc="-371" dirty="0">
                <a:latin typeface="Calibri"/>
                <a:cs typeface="Calibri"/>
              </a:rPr>
              <a:t> </a:t>
            </a:r>
            <a:r>
              <a:rPr sz="1995" spc="-9" dirty="0">
                <a:solidFill>
                  <a:schemeClr val="accent2"/>
                </a:solidFill>
                <a:latin typeface="Calibri"/>
                <a:cs typeface="Calibri"/>
              </a:rPr>
              <a:t>pen</a:t>
            </a:r>
            <a:r>
              <a:rPr sz="1995" spc="-5" dirty="0">
                <a:solidFill>
                  <a:schemeClr val="accent2"/>
                </a:solidFill>
                <a:latin typeface="Calibri"/>
                <a:cs typeface="Calibri"/>
              </a:rPr>
              <a:t>-</a:t>
            </a:r>
            <a:r>
              <a:rPr sz="1995" dirty="0">
                <a:solidFill>
                  <a:schemeClr val="accent2"/>
                </a:solidFill>
                <a:latin typeface="Calibri"/>
                <a:cs typeface="Calibri"/>
              </a:rPr>
              <a:t>Cl</a:t>
            </a:r>
            <a:r>
              <a:rPr sz="1995" spc="-5" dirty="0">
                <a:solidFill>
                  <a:schemeClr val="accent2"/>
                </a:solidFill>
                <a:latin typeface="Calibri"/>
                <a:cs typeface="Calibri"/>
              </a:rPr>
              <a:t>os</a:t>
            </a:r>
            <a:r>
              <a:rPr sz="1995" spc="-9" dirty="0">
                <a:solidFill>
                  <a:schemeClr val="accent2"/>
                </a:solidFill>
                <a:latin typeface="Calibri"/>
                <a:cs typeface="Calibri"/>
              </a:rPr>
              <a:t>e</a:t>
            </a:r>
            <a:r>
              <a:rPr sz="1995" dirty="0">
                <a:solidFill>
                  <a:schemeClr val="accent2"/>
                </a:solidFill>
                <a:latin typeface="Calibri"/>
                <a:cs typeface="Calibri"/>
              </a:rPr>
              <a:t>d</a:t>
            </a:r>
            <a:r>
              <a:rPr sz="1995" spc="-9" dirty="0">
                <a:solidFill>
                  <a:schemeClr val="accent2"/>
                </a:solidFill>
                <a:latin typeface="Calibri"/>
                <a:cs typeface="Calibri"/>
              </a:rPr>
              <a:t> </a:t>
            </a:r>
            <a:r>
              <a:rPr sz="1995" dirty="0">
                <a:solidFill>
                  <a:schemeClr val="accent2"/>
                </a:solidFill>
                <a:latin typeface="Calibri"/>
                <a:cs typeface="Calibri"/>
              </a:rPr>
              <a:t>Pr</a:t>
            </a:r>
            <a:r>
              <a:rPr sz="1995" spc="-9" dirty="0">
                <a:solidFill>
                  <a:schemeClr val="accent2"/>
                </a:solidFill>
                <a:latin typeface="Calibri"/>
                <a:cs typeface="Calibri"/>
              </a:rPr>
              <a:t>in</a:t>
            </a:r>
            <a:r>
              <a:rPr sz="1995" spc="-5" dirty="0">
                <a:solidFill>
                  <a:schemeClr val="accent2"/>
                </a:solidFill>
                <a:latin typeface="Calibri"/>
                <a:cs typeface="Calibri"/>
              </a:rPr>
              <a:t>c</a:t>
            </a:r>
            <a:r>
              <a:rPr sz="1995" spc="-9" dirty="0">
                <a:solidFill>
                  <a:schemeClr val="accent2"/>
                </a:solidFill>
                <a:latin typeface="Calibri"/>
                <a:cs typeface="Calibri"/>
              </a:rPr>
              <a:t>ip</a:t>
            </a:r>
            <a:r>
              <a:rPr sz="1995" dirty="0">
                <a:solidFill>
                  <a:schemeClr val="accent2"/>
                </a:solidFill>
                <a:latin typeface="Calibri"/>
                <a:cs typeface="Calibri"/>
              </a:rPr>
              <a:t>le</a:t>
            </a:r>
          </a:p>
          <a:p>
            <a:pPr marL="687527">
              <a:lnSpc>
                <a:spcPts val="2231"/>
              </a:lnSpc>
            </a:pPr>
            <a:r>
              <a:rPr sz="1995" i="1" spc="-5" dirty="0">
                <a:latin typeface="Calibri"/>
                <a:cs typeface="Calibri"/>
              </a:rPr>
              <a:t>Principe</a:t>
            </a:r>
            <a:r>
              <a:rPr sz="1995" i="1" spc="-14" dirty="0">
                <a:latin typeface="Calibri"/>
                <a:cs typeface="Calibri"/>
              </a:rPr>
              <a:t> </a:t>
            </a:r>
            <a:r>
              <a:rPr sz="1995" i="1" spc="-9" dirty="0">
                <a:latin typeface="Calibri"/>
                <a:cs typeface="Calibri"/>
              </a:rPr>
              <a:t>d'ouverture</a:t>
            </a:r>
            <a:r>
              <a:rPr sz="1995" i="1" spc="-14" dirty="0">
                <a:latin typeface="Calibri"/>
                <a:cs typeface="Calibri"/>
              </a:rPr>
              <a:t> </a:t>
            </a:r>
            <a:r>
              <a:rPr sz="1995" i="1" dirty="0">
                <a:latin typeface="Calibri"/>
                <a:cs typeface="Calibri"/>
              </a:rPr>
              <a:t>/</a:t>
            </a:r>
            <a:r>
              <a:rPr sz="1995" i="1" spc="-14" dirty="0">
                <a:latin typeface="Calibri"/>
                <a:cs typeface="Calibri"/>
              </a:rPr>
              <a:t> fermeture</a:t>
            </a:r>
            <a:endParaRPr sz="1995" dirty="0">
              <a:latin typeface="Calibri"/>
              <a:cs typeface="Calibri"/>
            </a:endParaRPr>
          </a:p>
        </p:txBody>
      </p:sp>
      <p:sp>
        <p:nvSpPr>
          <p:cNvPr id="6" name="object 6"/>
          <p:cNvSpPr txBox="1"/>
          <p:nvPr/>
        </p:nvSpPr>
        <p:spPr>
          <a:xfrm>
            <a:off x="1305807" y="3315522"/>
            <a:ext cx="3670844" cy="1358151"/>
          </a:xfrm>
          <a:prstGeom prst="rect">
            <a:avLst/>
          </a:prstGeom>
        </p:spPr>
        <p:txBody>
          <a:bodyPr vert="horz" wrap="square" lIns="0" tIns="11516" rIns="0" bIns="0" rtlCol="0">
            <a:spAutoFit/>
          </a:bodyPr>
          <a:lstStyle/>
          <a:p>
            <a:pPr marL="11516">
              <a:lnSpc>
                <a:spcPts val="4194"/>
              </a:lnSpc>
              <a:spcBef>
                <a:spcPts val="91"/>
              </a:spcBef>
              <a:tabLst>
                <a:tab pos="420347" algn="l"/>
              </a:tabLst>
            </a:pPr>
            <a:r>
              <a:rPr sz="3627" b="1" dirty="0">
                <a:solidFill>
                  <a:schemeClr val="accent2"/>
                </a:solidFill>
                <a:latin typeface="Calibri"/>
                <a:cs typeface="Calibri"/>
              </a:rPr>
              <a:t>L</a:t>
            </a:r>
            <a:r>
              <a:rPr sz="3627" b="1" dirty="0">
                <a:latin typeface="Calibri"/>
                <a:cs typeface="Calibri"/>
              </a:rPr>
              <a:t>	</a:t>
            </a:r>
            <a:r>
              <a:rPr sz="1995" spc="-18" dirty="0">
                <a:solidFill>
                  <a:schemeClr val="accent2"/>
                </a:solidFill>
                <a:latin typeface="Calibri"/>
                <a:cs typeface="Calibri"/>
              </a:rPr>
              <a:t>iskov</a:t>
            </a:r>
            <a:r>
              <a:rPr sz="1995" spc="-23" dirty="0">
                <a:solidFill>
                  <a:schemeClr val="accent2"/>
                </a:solidFill>
                <a:latin typeface="Calibri"/>
                <a:cs typeface="Calibri"/>
              </a:rPr>
              <a:t> </a:t>
            </a:r>
            <a:r>
              <a:rPr sz="1995" spc="-9" dirty="0">
                <a:solidFill>
                  <a:schemeClr val="accent2"/>
                </a:solidFill>
                <a:latin typeface="Calibri"/>
                <a:cs typeface="Calibri"/>
              </a:rPr>
              <a:t>Substitution</a:t>
            </a:r>
            <a:r>
              <a:rPr sz="1995" spc="-27" dirty="0">
                <a:solidFill>
                  <a:schemeClr val="accent2"/>
                </a:solidFill>
                <a:latin typeface="Calibri"/>
                <a:cs typeface="Calibri"/>
              </a:rPr>
              <a:t> </a:t>
            </a:r>
            <a:r>
              <a:rPr sz="1995" spc="-5" dirty="0">
                <a:solidFill>
                  <a:schemeClr val="accent2"/>
                </a:solidFill>
                <a:latin typeface="Calibri"/>
                <a:cs typeface="Calibri"/>
              </a:rPr>
              <a:t>Principle</a:t>
            </a:r>
            <a:endParaRPr sz="1995" dirty="0">
              <a:solidFill>
                <a:schemeClr val="accent2"/>
              </a:solidFill>
              <a:latin typeface="Calibri"/>
              <a:cs typeface="Calibri"/>
            </a:endParaRPr>
          </a:p>
          <a:p>
            <a:pPr marL="295970">
              <a:lnSpc>
                <a:spcPts val="2086"/>
              </a:lnSpc>
            </a:pPr>
            <a:r>
              <a:rPr sz="1995" i="1" spc="-5" dirty="0">
                <a:latin typeface="Calibri"/>
                <a:cs typeface="Calibri"/>
              </a:rPr>
              <a:t>Principe</a:t>
            </a:r>
            <a:r>
              <a:rPr sz="1995" i="1" spc="-18" dirty="0">
                <a:latin typeface="Calibri"/>
                <a:cs typeface="Calibri"/>
              </a:rPr>
              <a:t> </a:t>
            </a:r>
            <a:r>
              <a:rPr sz="1995" i="1" spc="-9" dirty="0">
                <a:latin typeface="Calibri"/>
                <a:cs typeface="Calibri"/>
              </a:rPr>
              <a:t>de</a:t>
            </a:r>
            <a:r>
              <a:rPr sz="1995" i="1" spc="-14" dirty="0">
                <a:latin typeface="Calibri"/>
                <a:cs typeface="Calibri"/>
              </a:rPr>
              <a:t> substitution </a:t>
            </a:r>
            <a:r>
              <a:rPr sz="1995" i="1" spc="-5" dirty="0">
                <a:latin typeface="Calibri"/>
                <a:cs typeface="Calibri"/>
              </a:rPr>
              <a:t>de</a:t>
            </a:r>
            <a:r>
              <a:rPr sz="1995" i="1" spc="-23" dirty="0">
                <a:latin typeface="Calibri"/>
                <a:cs typeface="Calibri"/>
              </a:rPr>
              <a:t> </a:t>
            </a:r>
            <a:r>
              <a:rPr sz="1995" i="1" spc="-18" dirty="0">
                <a:latin typeface="Calibri"/>
                <a:cs typeface="Calibri"/>
              </a:rPr>
              <a:t>Liskov</a:t>
            </a:r>
            <a:endParaRPr sz="1995" dirty="0">
              <a:latin typeface="Calibri"/>
              <a:cs typeface="Calibri"/>
            </a:endParaRPr>
          </a:p>
          <a:p>
            <a:pPr marL="11516">
              <a:lnSpc>
                <a:spcPts val="4203"/>
              </a:lnSpc>
            </a:pPr>
            <a:r>
              <a:rPr sz="3627" b="1" dirty="0">
                <a:solidFill>
                  <a:schemeClr val="accent2"/>
                </a:solidFill>
                <a:latin typeface="Calibri"/>
                <a:cs typeface="Calibri"/>
              </a:rPr>
              <a:t>I</a:t>
            </a:r>
            <a:endParaRPr sz="3627" dirty="0">
              <a:solidFill>
                <a:schemeClr val="accent2"/>
              </a:solidFill>
              <a:latin typeface="Calibri"/>
              <a:cs typeface="Calibri"/>
            </a:endParaRPr>
          </a:p>
        </p:txBody>
      </p:sp>
      <p:sp>
        <p:nvSpPr>
          <p:cNvPr id="7" name="object 7"/>
          <p:cNvSpPr txBox="1"/>
          <p:nvPr/>
        </p:nvSpPr>
        <p:spPr>
          <a:xfrm>
            <a:off x="1590468" y="4301393"/>
            <a:ext cx="3882745" cy="625643"/>
          </a:xfrm>
          <a:prstGeom prst="rect">
            <a:avLst/>
          </a:prstGeom>
        </p:spPr>
        <p:txBody>
          <a:bodyPr vert="horz" wrap="square" lIns="0" tIns="11516" rIns="0" bIns="0" rtlCol="0">
            <a:spAutoFit/>
          </a:bodyPr>
          <a:lstStyle/>
          <a:p>
            <a:pPr marL="135893">
              <a:spcBef>
                <a:spcPts val="91"/>
              </a:spcBef>
            </a:pPr>
            <a:r>
              <a:rPr sz="1995" spc="-18" dirty="0">
                <a:solidFill>
                  <a:schemeClr val="accent2"/>
                </a:solidFill>
                <a:latin typeface="Calibri"/>
                <a:cs typeface="Calibri"/>
              </a:rPr>
              <a:t>nterface</a:t>
            </a:r>
            <a:r>
              <a:rPr sz="1995" spc="-27" dirty="0">
                <a:solidFill>
                  <a:schemeClr val="accent2"/>
                </a:solidFill>
                <a:latin typeface="Calibri"/>
                <a:cs typeface="Calibri"/>
              </a:rPr>
              <a:t> </a:t>
            </a:r>
            <a:r>
              <a:rPr sz="1995" spc="-14" dirty="0">
                <a:solidFill>
                  <a:schemeClr val="accent2"/>
                </a:solidFill>
                <a:latin typeface="Calibri"/>
                <a:cs typeface="Calibri"/>
              </a:rPr>
              <a:t>Segregation</a:t>
            </a:r>
            <a:r>
              <a:rPr sz="1995" spc="-18" dirty="0">
                <a:solidFill>
                  <a:schemeClr val="accent2"/>
                </a:solidFill>
                <a:latin typeface="Calibri"/>
                <a:cs typeface="Calibri"/>
              </a:rPr>
              <a:t> </a:t>
            </a:r>
            <a:r>
              <a:rPr sz="1995" spc="-9" dirty="0">
                <a:solidFill>
                  <a:schemeClr val="accent2"/>
                </a:solidFill>
                <a:latin typeface="Calibri"/>
                <a:cs typeface="Calibri"/>
              </a:rPr>
              <a:t>Principle</a:t>
            </a:r>
            <a:endParaRPr sz="1995" dirty="0">
              <a:solidFill>
                <a:schemeClr val="accent2"/>
              </a:solidFill>
              <a:latin typeface="Calibri"/>
              <a:cs typeface="Calibri"/>
            </a:endParaRPr>
          </a:p>
          <a:p>
            <a:pPr marL="11516">
              <a:spcBef>
                <a:spcPts val="5"/>
              </a:spcBef>
            </a:pPr>
            <a:r>
              <a:rPr sz="1995" i="1" spc="-5" dirty="0">
                <a:latin typeface="Calibri"/>
                <a:cs typeface="Calibri"/>
              </a:rPr>
              <a:t>Principe</a:t>
            </a:r>
            <a:r>
              <a:rPr sz="1995" i="1" spc="-23" dirty="0">
                <a:latin typeface="Calibri"/>
                <a:cs typeface="Calibri"/>
              </a:rPr>
              <a:t> </a:t>
            </a:r>
            <a:r>
              <a:rPr sz="1995" i="1" spc="-9" dirty="0">
                <a:latin typeface="Calibri"/>
                <a:cs typeface="Calibri"/>
              </a:rPr>
              <a:t>de</a:t>
            </a:r>
            <a:r>
              <a:rPr sz="1995" i="1" spc="-18" dirty="0">
                <a:latin typeface="Calibri"/>
                <a:cs typeface="Calibri"/>
              </a:rPr>
              <a:t> </a:t>
            </a:r>
            <a:r>
              <a:rPr sz="1995" i="1" spc="-9" dirty="0">
                <a:latin typeface="Calibri"/>
                <a:cs typeface="Calibri"/>
              </a:rPr>
              <a:t>ségrégation</a:t>
            </a:r>
            <a:r>
              <a:rPr sz="1995" i="1" spc="-18" dirty="0">
                <a:latin typeface="Calibri"/>
                <a:cs typeface="Calibri"/>
              </a:rPr>
              <a:t> </a:t>
            </a:r>
            <a:r>
              <a:rPr sz="1995" i="1" spc="-5" dirty="0">
                <a:latin typeface="Calibri"/>
                <a:cs typeface="Calibri"/>
              </a:rPr>
              <a:t>des</a:t>
            </a:r>
            <a:r>
              <a:rPr sz="1995" i="1" spc="-23" dirty="0">
                <a:latin typeface="Calibri"/>
                <a:cs typeface="Calibri"/>
              </a:rPr>
              <a:t> </a:t>
            </a:r>
            <a:r>
              <a:rPr sz="1995" i="1" spc="-14" dirty="0">
                <a:latin typeface="Calibri"/>
                <a:cs typeface="Calibri"/>
              </a:rPr>
              <a:t>interfaces</a:t>
            </a:r>
            <a:endParaRPr sz="1995" dirty="0">
              <a:latin typeface="Calibri"/>
              <a:cs typeface="Calibri"/>
            </a:endParaRPr>
          </a:p>
        </p:txBody>
      </p:sp>
      <p:sp>
        <p:nvSpPr>
          <p:cNvPr id="8" name="object 8"/>
          <p:cNvSpPr txBox="1"/>
          <p:nvPr/>
        </p:nvSpPr>
        <p:spPr>
          <a:xfrm>
            <a:off x="1305807" y="4872352"/>
            <a:ext cx="4190232" cy="832366"/>
          </a:xfrm>
          <a:prstGeom prst="rect">
            <a:avLst/>
          </a:prstGeom>
        </p:spPr>
        <p:txBody>
          <a:bodyPr vert="horz" wrap="square" lIns="0" tIns="11516" rIns="0" bIns="0" rtlCol="0">
            <a:spAutoFit/>
          </a:bodyPr>
          <a:lstStyle/>
          <a:p>
            <a:pPr marL="11516">
              <a:lnSpc>
                <a:spcPts val="4194"/>
              </a:lnSpc>
              <a:spcBef>
                <a:spcPts val="91"/>
              </a:spcBef>
            </a:pPr>
            <a:r>
              <a:rPr sz="3627" b="1" dirty="0">
                <a:solidFill>
                  <a:schemeClr val="accent2"/>
                </a:solidFill>
                <a:latin typeface="Calibri"/>
                <a:cs typeface="Calibri"/>
              </a:rPr>
              <a:t>D</a:t>
            </a:r>
            <a:r>
              <a:rPr sz="3627" b="1" spc="95" dirty="0">
                <a:latin typeface="Calibri"/>
                <a:cs typeface="Calibri"/>
              </a:rPr>
              <a:t> </a:t>
            </a:r>
            <a:r>
              <a:rPr sz="1995" spc="-9" dirty="0">
                <a:solidFill>
                  <a:schemeClr val="accent2"/>
                </a:solidFill>
                <a:latin typeface="Calibri"/>
                <a:cs typeface="Calibri"/>
              </a:rPr>
              <a:t>ependency</a:t>
            </a:r>
            <a:r>
              <a:rPr sz="1995" spc="-14" dirty="0">
                <a:solidFill>
                  <a:schemeClr val="accent2"/>
                </a:solidFill>
                <a:latin typeface="Calibri"/>
                <a:cs typeface="Calibri"/>
              </a:rPr>
              <a:t> Inversion</a:t>
            </a:r>
            <a:r>
              <a:rPr sz="1995" spc="-23" dirty="0">
                <a:solidFill>
                  <a:schemeClr val="accent2"/>
                </a:solidFill>
                <a:latin typeface="Calibri"/>
                <a:cs typeface="Calibri"/>
              </a:rPr>
              <a:t> </a:t>
            </a:r>
            <a:r>
              <a:rPr sz="1995" spc="-5" dirty="0">
                <a:solidFill>
                  <a:schemeClr val="accent2"/>
                </a:solidFill>
                <a:latin typeface="Calibri"/>
                <a:cs typeface="Calibri"/>
              </a:rPr>
              <a:t>Principle</a:t>
            </a:r>
            <a:endParaRPr sz="1995" dirty="0">
              <a:solidFill>
                <a:schemeClr val="accent2"/>
              </a:solidFill>
              <a:latin typeface="Calibri"/>
              <a:cs typeface="Calibri"/>
            </a:endParaRPr>
          </a:p>
          <a:p>
            <a:pPr marL="295970">
              <a:lnSpc>
                <a:spcPts val="2235"/>
              </a:lnSpc>
            </a:pPr>
            <a:r>
              <a:rPr sz="1995" i="1" spc="-5" dirty="0">
                <a:latin typeface="Calibri"/>
                <a:cs typeface="Calibri"/>
              </a:rPr>
              <a:t>Principes</a:t>
            </a:r>
            <a:r>
              <a:rPr sz="1995" i="1" spc="-27" dirty="0">
                <a:latin typeface="Calibri"/>
                <a:cs typeface="Calibri"/>
              </a:rPr>
              <a:t> </a:t>
            </a:r>
            <a:r>
              <a:rPr sz="1995" i="1" spc="-9" dirty="0">
                <a:latin typeface="Calibri"/>
                <a:cs typeface="Calibri"/>
              </a:rPr>
              <a:t>d'inversion</a:t>
            </a:r>
            <a:r>
              <a:rPr sz="1995" i="1" spc="-27" dirty="0">
                <a:latin typeface="Calibri"/>
                <a:cs typeface="Calibri"/>
              </a:rPr>
              <a:t> </a:t>
            </a:r>
            <a:r>
              <a:rPr sz="1995" i="1" spc="-5" dirty="0">
                <a:latin typeface="Calibri"/>
                <a:cs typeface="Calibri"/>
              </a:rPr>
              <a:t>des</a:t>
            </a:r>
            <a:r>
              <a:rPr sz="1995" i="1" spc="-23" dirty="0">
                <a:latin typeface="Calibri"/>
                <a:cs typeface="Calibri"/>
              </a:rPr>
              <a:t> </a:t>
            </a:r>
            <a:r>
              <a:rPr sz="1995" i="1" spc="-9" dirty="0">
                <a:latin typeface="Calibri"/>
                <a:cs typeface="Calibri"/>
              </a:rPr>
              <a:t>dépendances</a:t>
            </a:r>
            <a:endParaRPr sz="1995" dirty="0">
              <a:latin typeface="Calibri"/>
              <a:cs typeface="Calibri"/>
            </a:endParaRPr>
          </a:p>
        </p:txBody>
      </p:sp>
      <p:sp>
        <p:nvSpPr>
          <p:cNvPr id="9" name="Espace réservé du pied de page 8"/>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57650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re 1"/>
          <p:cNvSpPr>
            <a:spLocks noGrp="1"/>
          </p:cNvSpPr>
          <p:nvPr>
            <p:ph type="title"/>
          </p:nvPr>
        </p:nvSpPr>
        <p:spPr>
          <a:xfrm>
            <a:off x="-108520" y="0"/>
            <a:ext cx="9144000" cy="1143000"/>
          </a:xfrm>
        </p:spPr>
        <p:txBody>
          <a:bodyPr>
            <a:normAutofit/>
          </a:bodyPr>
          <a:lstStyle/>
          <a:p>
            <a:pPr algn="ctr" eaLnBrk="1" hangingPunct="1"/>
            <a:r>
              <a:rPr lang="fr-FR" altLang="fr-FR" sz="3600" b="1" dirty="0">
                <a:solidFill>
                  <a:schemeClr val="accent1"/>
                </a:solidFill>
                <a:ea typeface="ＭＳ Ｐゴシック" charset="-128"/>
              </a:rPr>
              <a:t>Crise Logiciel</a:t>
            </a:r>
          </a:p>
        </p:txBody>
      </p:sp>
      <p:sp>
        <p:nvSpPr>
          <p:cNvPr id="18434" name="Espace réservé du pied de page 2"/>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fr-FR">
                <a:cs typeface="Arial" charset="0"/>
              </a:rPr>
              <a:t>Hafidi Imad-ENSAK-Cours  IAO</a:t>
            </a:r>
          </a:p>
        </p:txBody>
      </p:sp>
      <p:sp>
        <p:nvSpPr>
          <p:cNvPr id="28676" name="Espace réservé du contenu 4"/>
          <p:cNvSpPr>
            <a:spLocks noGrp="1"/>
          </p:cNvSpPr>
          <p:nvPr>
            <p:ph sz="quarter" idx="1"/>
          </p:nvPr>
        </p:nvSpPr>
        <p:spPr/>
        <p:txBody>
          <a:bodyPr/>
          <a:lstStyle/>
          <a:p>
            <a:pPr algn="just" eaLnBrk="1" hangingPunct="1"/>
            <a:r>
              <a:rPr lang="fr-FR" altLang="fr-FR" dirty="0">
                <a:ea typeface="ＭＳ Ｐゴシック" charset="-128"/>
              </a:rPr>
              <a:t>Étude sur 8 380 projets (</a:t>
            </a:r>
            <a:r>
              <a:rPr lang="fr-FR" altLang="fr-FR" dirty="0" err="1">
                <a:ea typeface="ＭＳ Ｐゴシック" charset="-128"/>
              </a:rPr>
              <a:t>Standish</a:t>
            </a:r>
            <a:r>
              <a:rPr lang="fr-FR" altLang="fr-FR" dirty="0">
                <a:ea typeface="ＭＳ Ｐゴシック" charset="-128"/>
              </a:rPr>
              <a:t> Group, 1995) :</a:t>
            </a:r>
          </a:p>
          <a:p>
            <a:pPr lvl="1" algn="just" eaLnBrk="1" hangingPunct="1"/>
            <a:r>
              <a:rPr lang="fr-FR" altLang="fr-FR" dirty="0">
                <a:ea typeface="ＭＳ Ｐゴシック" charset="-128"/>
              </a:rPr>
              <a:t>Succès : 16 %;</a:t>
            </a:r>
          </a:p>
          <a:p>
            <a:pPr lvl="1" algn="just" eaLnBrk="1" hangingPunct="1"/>
            <a:r>
              <a:rPr lang="fr-FR" altLang="fr-FR" dirty="0">
                <a:ea typeface="ＭＳ Ｐゴシック" charset="-128"/>
              </a:rPr>
              <a:t>Problématique : 53 % (budget ou délais non respectés, défaut de fonctionnalités) ;</a:t>
            </a:r>
          </a:p>
          <a:p>
            <a:pPr lvl="1" algn="just" eaLnBrk="1" hangingPunct="1"/>
            <a:r>
              <a:rPr lang="fr-FR" altLang="fr-FR" dirty="0">
                <a:ea typeface="ＭＳ Ｐゴシック" charset="-128"/>
              </a:rPr>
              <a:t>Échec : 31 % (abandonné).</a:t>
            </a:r>
          </a:p>
          <a:p>
            <a:pPr algn="ctr" eaLnBrk="1" hangingPunct="1">
              <a:buFont typeface="Wingdings 2" charset="2"/>
              <a:buNone/>
            </a:pPr>
            <a:r>
              <a:rPr lang="fr-FR" altLang="fr-FR" sz="2800" dirty="0">
                <a:solidFill>
                  <a:srgbClr val="FF0000"/>
                </a:solidFill>
                <a:ea typeface="ＭＳ Ｐゴシック" charset="-128"/>
              </a:rPr>
              <a:t>Le taux de succès décroît avec la taille des projets </a:t>
            </a:r>
          </a:p>
          <a:p>
            <a:pPr algn="ctr" eaLnBrk="1" hangingPunct="1">
              <a:buFont typeface="Wingdings 2" charset="2"/>
              <a:buNone/>
            </a:pPr>
            <a:r>
              <a:rPr lang="fr-FR" altLang="fr-FR" sz="2800" dirty="0">
                <a:solidFill>
                  <a:srgbClr val="FF0000"/>
                </a:solidFill>
                <a:ea typeface="ＭＳ Ｐゴシック" charset="-128"/>
              </a:rPr>
              <a:t>et la taille des entreprises.</a:t>
            </a:r>
          </a:p>
          <a:p>
            <a:pPr algn="just" eaLnBrk="1" hangingPunct="1"/>
            <a:r>
              <a:rPr lang="fr-FR" altLang="fr-FR" dirty="0">
                <a:ea typeface="ＭＳ Ｐゴシック" charset="-128"/>
              </a:rPr>
              <a:t>Génie Logiciel (Software Engineering) :</a:t>
            </a:r>
          </a:p>
          <a:p>
            <a:pPr lvl="1" algn="just" eaLnBrk="1" hangingPunct="1"/>
            <a:r>
              <a:rPr lang="fr-FR" altLang="fr-FR" dirty="0">
                <a:ea typeface="ＭＳ Ｐゴシック" charset="-128"/>
              </a:rPr>
              <a:t>Comment faire des logiciels de qualité ?</a:t>
            </a:r>
          </a:p>
          <a:p>
            <a:pPr lvl="1" algn="just" eaLnBrk="1" hangingPunct="1"/>
            <a:r>
              <a:rPr lang="fr-FR" altLang="fr-FR" dirty="0">
                <a:ea typeface="ＭＳ Ｐゴシック" charset="-128"/>
              </a:rPr>
              <a:t>Qu'attend-on d'un logiciel ? Quels sont les critères de qualité ?</a:t>
            </a:r>
          </a:p>
        </p:txBody>
      </p:sp>
    </p:spTree>
    <p:extLst>
      <p:ext uri="{BB962C8B-B14F-4D97-AF65-F5344CB8AC3E}">
        <p14:creationId xmlns:p14="http://schemas.microsoft.com/office/powerpoint/2010/main" val="11685318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413684"/>
            <a:ext cx="9144000"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Principe 1. </a:t>
            </a:r>
            <a:r>
              <a:rPr sz="3600" b="1" dirty="0">
                <a:solidFill>
                  <a:schemeClr val="accent2"/>
                </a:solidFill>
              </a:rPr>
              <a:t>Responsabilité unique</a:t>
            </a:r>
          </a:p>
        </p:txBody>
      </p:sp>
      <p:sp>
        <p:nvSpPr>
          <p:cNvPr id="7" name="object 7"/>
          <p:cNvSpPr txBox="1"/>
          <p:nvPr/>
        </p:nvSpPr>
        <p:spPr>
          <a:xfrm>
            <a:off x="711611" y="3428073"/>
            <a:ext cx="7885836" cy="1040115"/>
          </a:xfrm>
          <a:prstGeom prst="rect">
            <a:avLst/>
          </a:prstGeom>
        </p:spPr>
        <p:txBody>
          <a:bodyPr vert="horz" wrap="square" lIns="0" tIns="11516" rIns="0" bIns="0" rtlCol="0">
            <a:spAutoFit/>
          </a:bodyPr>
          <a:lstStyle/>
          <a:p>
            <a:pPr marL="11516" algn="ctr">
              <a:spcBef>
                <a:spcPts val="91"/>
              </a:spcBef>
            </a:pPr>
            <a:r>
              <a:rPr lang="fr-FR" sz="2200" b="1" spc="-5" dirty="0">
                <a:solidFill>
                  <a:schemeClr val="accent2"/>
                </a:solidFill>
                <a:cs typeface="Calibri"/>
                <a:sym typeface="Wingdings" panose="05000000000000000000" pitchFamily="2" charset="2"/>
              </a:rPr>
              <a:t></a:t>
            </a:r>
            <a:r>
              <a:rPr lang="fr-FR" sz="2200" b="1" spc="-5" dirty="0">
                <a:cs typeface="Calibri"/>
                <a:sym typeface="Wingdings" panose="05000000000000000000" pitchFamily="2" charset="2"/>
              </a:rPr>
              <a:t> </a:t>
            </a:r>
            <a:r>
              <a:rPr lang="fr-FR" sz="2200" b="1" spc="-5" dirty="0">
                <a:cs typeface="Calibri"/>
              </a:rPr>
              <a:t>La responsabilité unique doit s'entendre comme une seule raison de changer</a:t>
            </a:r>
          </a:p>
          <a:p>
            <a:pPr marL="11516" algn="ctr">
              <a:spcBef>
                <a:spcPts val="91"/>
              </a:spcBef>
            </a:pPr>
            <a:endParaRPr lang="fr-FR" sz="2200" dirty="0">
              <a:cs typeface="Calibri"/>
            </a:endParaRPr>
          </a:p>
        </p:txBody>
      </p:sp>
      <p:sp>
        <p:nvSpPr>
          <p:cNvPr id="9" name="object 9"/>
          <p:cNvSpPr txBox="1"/>
          <p:nvPr/>
        </p:nvSpPr>
        <p:spPr>
          <a:xfrm>
            <a:off x="1259632" y="4293096"/>
            <a:ext cx="6264696" cy="350183"/>
          </a:xfrm>
          <a:prstGeom prst="rect">
            <a:avLst/>
          </a:prstGeom>
        </p:spPr>
        <p:txBody>
          <a:bodyPr vert="horz" wrap="square" lIns="0" tIns="11516" rIns="0" bIns="0" rtlCol="0">
            <a:spAutoFit/>
          </a:bodyPr>
          <a:lstStyle/>
          <a:p>
            <a:pPr marL="11516">
              <a:spcBef>
                <a:spcPts val="91"/>
              </a:spcBef>
            </a:pPr>
            <a:r>
              <a:rPr lang="fr-FR" sz="2200" b="1" spc="-5" dirty="0">
                <a:solidFill>
                  <a:schemeClr val="accent2"/>
                </a:solidFill>
                <a:cs typeface="Calibri"/>
                <a:sym typeface="Wingdings" panose="05000000000000000000" pitchFamily="2" charset="2"/>
              </a:rPr>
              <a:t>         </a:t>
            </a:r>
            <a:r>
              <a:rPr sz="2200" b="1" spc="-5" dirty="0">
                <a:solidFill>
                  <a:schemeClr val="accent2"/>
                </a:solidFill>
                <a:cs typeface="Calibri"/>
              </a:rPr>
              <a:t>Le</a:t>
            </a:r>
            <a:r>
              <a:rPr sz="2200" b="1" spc="-9" dirty="0">
                <a:solidFill>
                  <a:schemeClr val="accent2"/>
                </a:solidFill>
                <a:cs typeface="Calibri"/>
              </a:rPr>
              <a:t> </a:t>
            </a:r>
            <a:r>
              <a:rPr sz="2200" b="1" dirty="0">
                <a:solidFill>
                  <a:schemeClr val="accent2"/>
                </a:solidFill>
                <a:cs typeface="Calibri"/>
              </a:rPr>
              <a:t>but </a:t>
            </a:r>
            <a:r>
              <a:rPr sz="2200" b="1" spc="-14" dirty="0">
                <a:solidFill>
                  <a:schemeClr val="accent2"/>
                </a:solidFill>
                <a:cs typeface="Calibri"/>
              </a:rPr>
              <a:t>est</a:t>
            </a:r>
            <a:r>
              <a:rPr sz="2200" b="1" dirty="0">
                <a:solidFill>
                  <a:schemeClr val="accent2"/>
                </a:solidFill>
                <a:cs typeface="Calibri"/>
              </a:rPr>
              <a:t> </a:t>
            </a:r>
            <a:r>
              <a:rPr sz="2200" b="1" spc="-5" dirty="0">
                <a:solidFill>
                  <a:schemeClr val="accent2"/>
                </a:solidFill>
                <a:cs typeface="Calibri"/>
              </a:rPr>
              <a:t>évidemment</a:t>
            </a:r>
            <a:r>
              <a:rPr sz="2200" b="1" spc="-14" dirty="0">
                <a:solidFill>
                  <a:schemeClr val="accent2"/>
                </a:solidFill>
                <a:cs typeface="Calibri"/>
              </a:rPr>
              <a:t> </a:t>
            </a:r>
            <a:r>
              <a:rPr sz="2200" b="1" spc="-9" dirty="0">
                <a:solidFill>
                  <a:schemeClr val="accent2"/>
                </a:solidFill>
                <a:cs typeface="Calibri"/>
              </a:rPr>
              <a:t>d'augmenter</a:t>
            </a:r>
            <a:r>
              <a:rPr sz="2200" b="1" spc="-5" dirty="0">
                <a:solidFill>
                  <a:schemeClr val="accent2"/>
                </a:solidFill>
                <a:cs typeface="Calibri"/>
              </a:rPr>
              <a:t> </a:t>
            </a:r>
            <a:r>
              <a:rPr sz="2200" b="1" spc="5" dirty="0">
                <a:solidFill>
                  <a:schemeClr val="accent2"/>
                </a:solidFill>
                <a:cs typeface="Calibri"/>
              </a:rPr>
              <a:t>la</a:t>
            </a:r>
            <a:r>
              <a:rPr sz="2200" b="1" spc="-14" dirty="0">
                <a:solidFill>
                  <a:schemeClr val="accent2"/>
                </a:solidFill>
                <a:cs typeface="Calibri"/>
              </a:rPr>
              <a:t> </a:t>
            </a:r>
            <a:r>
              <a:rPr sz="2200" b="1" spc="-9" dirty="0">
                <a:solidFill>
                  <a:schemeClr val="accent2"/>
                </a:solidFill>
                <a:cs typeface="Calibri"/>
              </a:rPr>
              <a:t>cohésion</a:t>
            </a:r>
            <a:endParaRPr sz="2200" b="1" dirty="0">
              <a:solidFill>
                <a:schemeClr val="accent2"/>
              </a:solidFill>
              <a:cs typeface="Calibri"/>
            </a:endParaRPr>
          </a:p>
        </p:txBody>
      </p:sp>
      <p:sp>
        <p:nvSpPr>
          <p:cNvPr id="10" name="Espace réservé du pied de page 9"/>
          <p:cNvSpPr>
            <a:spLocks noGrp="1"/>
          </p:cNvSpPr>
          <p:nvPr>
            <p:ph type="ftr" sz="quarter" idx="11"/>
          </p:nvPr>
        </p:nvSpPr>
        <p:spPr/>
        <p:txBody>
          <a:bodyPr/>
          <a:lstStyle/>
          <a:p>
            <a:r>
              <a:rPr lang="fr-FR"/>
              <a:t>Hafidi Imad-ENSAK-Cours  IAO</a:t>
            </a:r>
          </a:p>
        </p:txBody>
      </p:sp>
      <p:sp>
        <p:nvSpPr>
          <p:cNvPr id="2" name="Rectangle: Rounded Corners 1">
            <a:extLst>
              <a:ext uri="{FF2B5EF4-FFF2-40B4-BE49-F238E27FC236}">
                <a16:creationId xmlns:a16="http://schemas.microsoft.com/office/drawing/2014/main" xmlns="" id="{1B55C385-7F46-473F-BF62-863C03DE3882}"/>
              </a:ext>
            </a:extLst>
          </p:cNvPr>
          <p:cNvSpPr/>
          <p:nvPr/>
        </p:nvSpPr>
        <p:spPr>
          <a:xfrm>
            <a:off x="539552" y="1798563"/>
            <a:ext cx="7992888" cy="124366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16" algn="ctr">
              <a:spcBef>
                <a:spcPts val="91"/>
              </a:spcBef>
            </a:pPr>
            <a:endParaRPr lang="fr-FR" sz="2400" b="1" spc="-5" dirty="0">
              <a:solidFill>
                <a:schemeClr val="tx1"/>
              </a:solidFill>
              <a:cs typeface="Calibri"/>
            </a:endParaRPr>
          </a:p>
          <a:p>
            <a:pPr marL="11516" algn="ctr">
              <a:spcBef>
                <a:spcPts val="91"/>
              </a:spcBef>
            </a:pPr>
            <a:r>
              <a:rPr lang="fr-FR" sz="2400" b="1" spc="-5" dirty="0">
                <a:solidFill>
                  <a:schemeClr val="tx1"/>
                </a:solidFill>
                <a:cs typeface="Calibri"/>
              </a:rPr>
              <a:t>Un module</a:t>
            </a:r>
            <a:r>
              <a:rPr lang="fr-FR" sz="2400" b="1" spc="14" dirty="0">
                <a:solidFill>
                  <a:schemeClr val="tx1"/>
                </a:solidFill>
                <a:cs typeface="Calibri"/>
              </a:rPr>
              <a:t> </a:t>
            </a:r>
            <a:r>
              <a:rPr lang="fr-FR" sz="2400" b="1" spc="-9" dirty="0">
                <a:solidFill>
                  <a:schemeClr val="tx1"/>
                </a:solidFill>
                <a:cs typeface="Calibri"/>
              </a:rPr>
              <a:t>(fonction,</a:t>
            </a:r>
            <a:r>
              <a:rPr lang="fr-FR" sz="2400" b="1" spc="9" dirty="0">
                <a:solidFill>
                  <a:schemeClr val="tx1"/>
                </a:solidFill>
                <a:cs typeface="Calibri"/>
              </a:rPr>
              <a:t> </a:t>
            </a:r>
            <a:r>
              <a:rPr lang="fr-FR" sz="2400" b="1" spc="-5" dirty="0">
                <a:solidFill>
                  <a:schemeClr val="tx1"/>
                </a:solidFill>
                <a:cs typeface="Calibri"/>
              </a:rPr>
              <a:t>classe,</a:t>
            </a:r>
            <a:r>
              <a:rPr lang="fr-FR" sz="2400" b="1" spc="14" dirty="0">
                <a:solidFill>
                  <a:schemeClr val="tx1"/>
                </a:solidFill>
                <a:cs typeface="Calibri"/>
              </a:rPr>
              <a:t> </a:t>
            </a:r>
            <a:r>
              <a:rPr lang="fr-FR" sz="2400" b="1" spc="-5" dirty="0">
                <a:solidFill>
                  <a:schemeClr val="tx1"/>
                </a:solidFill>
                <a:cs typeface="Calibri"/>
              </a:rPr>
              <a:t>paquet,</a:t>
            </a:r>
            <a:r>
              <a:rPr lang="fr-FR" sz="2400" b="1" spc="5" dirty="0">
                <a:solidFill>
                  <a:schemeClr val="tx1"/>
                </a:solidFill>
                <a:cs typeface="Calibri"/>
              </a:rPr>
              <a:t> </a:t>
            </a:r>
            <a:r>
              <a:rPr lang="fr-FR" sz="2400" b="1" spc="-14" dirty="0">
                <a:solidFill>
                  <a:schemeClr val="tx1"/>
                </a:solidFill>
                <a:cs typeface="Calibri"/>
              </a:rPr>
              <a:t>etc.)</a:t>
            </a:r>
            <a:r>
              <a:rPr lang="fr-FR" sz="2400" b="1" spc="14" dirty="0">
                <a:solidFill>
                  <a:schemeClr val="tx1"/>
                </a:solidFill>
                <a:cs typeface="Calibri"/>
              </a:rPr>
              <a:t> </a:t>
            </a:r>
            <a:r>
              <a:rPr lang="fr-FR" sz="2400" b="1" spc="-14" dirty="0">
                <a:solidFill>
                  <a:schemeClr val="tx1"/>
                </a:solidFill>
                <a:cs typeface="Calibri"/>
              </a:rPr>
              <a:t>devrait</a:t>
            </a:r>
            <a:r>
              <a:rPr lang="fr-FR" sz="2400" b="1" dirty="0">
                <a:solidFill>
                  <a:schemeClr val="tx1"/>
                </a:solidFill>
                <a:cs typeface="Calibri"/>
              </a:rPr>
              <a:t> </a:t>
            </a:r>
            <a:r>
              <a:rPr lang="fr-FR" sz="2400" b="1" spc="-32" dirty="0">
                <a:solidFill>
                  <a:schemeClr val="tx1"/>
                </a:solidFill>
                <a:cs typeface="Calibri"/>
              </a:rPr>
              <a:t>n’avoir</a:t>
            </a:r>
            <a:r>
              <a:rPr lang="fr-FR" sz="2400" b="1" spc="14" dirty="0">
                <a:solidFill>
                  <a:schemeClr val="tx1"/>
                </a:solidFill>
                <a:cs typeface="Calibri"/>
              </a:rPr>
              <a:t> </a:t>
            </a:r>
            <a:r>
              <a:rPr lang="fr-FR" sz="2400" b="1" spc="-14" dirty="0">
                <a:solidFill>
                  <a:schemeClr val="tx1"/>
                </a:solidFill>
                <a:cs typeface="Calibri"/>
              </a:rPr>
              <a:t>qu’une </a:t>
            </a:r>
            <a:r>
              <a:rPr lang="fr-FR" sz="2400" b="1" spc="-521" dirty="0">
                <a:solidFill>
                  <a:schemeClr val="tx1"/>
                </a:solidFill>
                <a:cs typeface="Calibri"/>
              </a:rPr>
              <a:t> </a:t>
            </a:r>
            <a:r>
              <a:rPr lang="fr-FR" sz="2400" b="1" spc="-9" dirty="0">
                <a:solidFill>
                  <a:schemeClr val="tx1"/>
                </a:solidFill>
                <a:cs typeface="Calibri"/>
              </a:rPr>
              <a:t>responsabilité</a:t>
            </a:r>
            <a:r>
              <a:rPr lang="fr-FR" sz="2400" b="1" spc="14" dirty="0">
                <a:solidFill>
                  <a:schemeClr val="tx1"/>
                </a:solidFill>
                <a:cs typeface="Calibri"/>
              </a:rPr>
              <a:t> </a:t>
            </a:r>
            <a:r>
              <a:rPr lang="fr-FR" sz="2400" b="1" spc="-5" dirty="0">
                <a:solidFill>
                  <a:schemeClr val="tx1"/>
                </a:solidFill>
                <a:cs typeface="Calibri"/>
              </a:rPr>
              <a:t>unique</a:t>
            </a:r>
          </a:p>
          <a:p>
            <a:pPr marL="11516" algn="ctr">
              <a:spcBef>
                <a:spcPts val="91"/>
              </a:spcBef>
            </a:pPr>
            <a:endParaRPr lang="fr-FR" sz="2400" b="1" i="1" dirty="0">
              <a:solidFill>
                <a:schemeClr val="tx1"/>
              </a:solidFill>
              <a:cs typeface="Calibri"/>
            </a:endParaRPr>
          </a:p>
        </p:txBody>
      </p:sp>
    </p:spTree>
    <p:extLst>
      <p:ext uri="{BB962C8B-B14F-4D97-AF65-F5344CB8AC3E}">
        <p14:creationId xmlns:p14="http://schemas.microsoft.com/office/powerpoint/2010/main" val="14351661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240528"/>
            <a:ext cx="9144000" cy="565626"/>
          </a:xfrm>
          <a:prstGeom prst="rect">
            <a:avLst/>
          </a:prstGeom>
        </p:spPr>
        <p:txBody>
          <a:bodyPr vert="horz" wrap="square" lIns="0" tIns="11516" rIns="0" bIns="0" rtlCol="0" anchor="b" anchorCtr="0">
            <a:spAutoFit/>
          </a:bodyPr>
          <a:lstStyle/>
          <a:p>
            <a:pPr marL="11516"/>
            <a:r>
              <a:rPr lang="fr-FR" sz="3600" b="1" dirty="0">
                <a:solidFill>
                  <a:schemeClr val="accent1"/>
                </a:solidFill>
              </a:rPr>
              <a:t>    </a:t>
            </a:r>
            <a:r>
              <a:rPr sz="3600" b="1" dirty="0" err="1">
                <a:solidFill>
                  <a:schemeClr val="accent1"/>
                </a:solidFill>
              </a:rPr>
              <a:t>Exemple</a:t>
            </a:r>
            <a:endParaRPr sz="3600" b="1" dirty="0">
              <a:solidFill>
                <a:schemeClr val="accent1"/>
              </a:solidFill>
            </a:endParaRPr>
          </a:p>
        </p:txBody>
      </p:sp>
      <p:sp>
        <p:nvSpPr>
          <p:cNvPr id="5" name="object 5"/>
          <p:cNvSpPr txBox="1"/>
          <p:nvPr/>
        </p:nvSpPr>
        <p:spPr>
          <a:xfrm>
            <a:off x="467544" y="1317248"/>
            <a:ext cx="7975664" cy="350183"/>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9" dirty="0">
                <a:cs typeface="Calibri"/>
              </a:rPr>
              <a:t>Importer</a:t>
            </a:r>
            <a:r>
              <a:rPr sz="2200" dirty="0">
                <a:cs typeface="Calibri"/>
              </a:rPr>
              <a:t> </a:t>
            </a:r>
            <a:r>
              <a:rPr sz="2200" spc="-5" dirty="0">
                <a:cs typeface="Calibri"/>
              </a:rPr>
              <a:t>des</a:t>
            </a:r>
            <a:r>
              <a:rPr sz="2200" dirty="0">
                <a:cs typeface="Calibri"/>
              </a:rPr>
              <a:t> </a:t>
            </a:r>
            <a:r>
              <a:rPr sz="2200" spc="-5" dirty="0">
                <a:cs typeface="Calibri"/>
              </a:rPr>
              <a:t>données</a:t>
            </a:r>
            <a:r>
              <a:rPr sz="2200" spc="-9" dirty="0">
                <a:cs typeface="Calibri"/>
              </a:rPr>
              <a:t> </a:t>
            </a:r>
            <a:r>
              <a:rPr sz="2200" spc="-5" dirty="0">
                <a:cs typeface="Calibri"/>
              </a:rPr>
              <a:t>d'un</a:t>
            </a:r>
            <a:r>
              <a:rPr sz="2200" spc="5" dirty="0">
                <a:cs typeface="Calibri"/>
              </a:rPr>
              <a:t> </a:t>
            </a:r>
            <a:r>
              <a:rPr sz="2200" spc="-5" dirty="0">
                <a:cs typeface="Calibri"/>
              </a:rPr>
              <a:t>fichier</a:t>
            </a:r>
            <a:r>
              <a:rPr sz="2200" dirty="0">
                <a:cs typeface="Calibri"/>
              </a:rPr>
              <a:t> </a:t>
            </a:r>
            <a:r>
              <a:rPr sz="2200" spc="-5" dirty="0">
                <a:cs typeface="Calibri"/>
              </a:rPr>
              <a:t>CSV dans</a:t>
            </a:r>
            <a:r>
              <a:rPr sz="2200" dirty="0">
                <a:cs typeface="Calibri"/>
              </a:rPr>
              <a:t> une </a:t>
            </a:r>
            <a:r>
              <a:rPr sz="2200" spc="-5" dirty="0">
                <a:cs typeface="Calibri"/>
              </a:rPr>
              <a:t>base </a:t>
            </a:r>
            <a:r>
              <a:rPr sz="2200" dirty="0">
                <a:cs typeface="Calibri"/>
              </a:rPr>
              <a:t>de</a:t>
            </a:r>
            <a:r>
              <a:rPr sz="2200" spc="5" dirty="0">
                <a:cs typeface="Calibri"/>
              </a:rPr>
              <a:t> </a:t>
            </a:r>
            <a:r>
              <a:rPr sz="2200" spc="-5" dirty="0">
                <a:cs typeface="Calibri"/>
              </a:rPr>
              <a:t>données</a:t>
            </a:r>
            <a:endParaRPr sz="2200" dirty="0">
              <a:cs typeface="Calibri"/>
            </a:endParaRPr>
          </a:p>
        </p:txBody>
      </p:sp>
      <p:sp>
        <p:nvSpPr>
          <p:cNvPr id="7" name="object 7"/>
          <p:cNvSpPr txBox="1"/>
          <p:nvPr/>
        </p:nvSpPr>
        <p:spPr>
          <a:xfrm>
            <a:off x="467543" y="3465375"/>
            <a:ext cx="7330253" cy="701561"/>
          </a:xfrm>
          <a:prstGeom prst="rect">
            <a:avLst/>
          </a:prstGeom>
        </p:spPr>
        <p:txBody>
          <a:bodyPr vert="horz" wrap="square" lIns="0" tIns="11516" rIns="0" bIns="0" rtlCol="0">
            <a:spAutoFit/>
          </a:bodyPr>
          <a:lstStyle/>
          <a:p>
            <a:pPr marL="11516">
              <a:spcBef>
                <a:spcPts val="91"/>
              </a:spcBef>
            </a:pPr>
            <a:endParaRPr lang="fr-FR" sz="2200" spc="-5" dirty="0">
              <a:cs typeface="Calibri"/>
            </a:endParaRPr>
          </a:p>
          <a:p>
            <a:pPr marL="354416" indent="-342900">
              <a:spcBef>
                <a:spcPts val="91"/>
              </a:spcBef>
              <a:buFont typeface="Arial" panose="020B0604020202020204" pitchFamily="34" charset="0"/>
              <a:buChar char="•"/>
            </a:pPr>
            <a:r>
              <a:rPr sz="2200" spc="-5" dirty="0" err="1">
                <a:cs typeface="Calibri"/>
              </a:rPr>
              <a:t>Quel</a:t>
            </a:r>
            <a:r>
              <a:rPr sz="2200" spc="-5" dirty="0">
                <a:cs typeface="Calibri"/>
              </a:rPr>
              <a:t> </a:t>
            </a:r>
            <a:r>
              <a:rPr sz="2200" spc="-14" dirty="0">
                <a:cs typeface="Calibri"/>
              </a:rPr>
              <a:t>est</a:t>
            </a:r>
            <a:r>
              <a:rPr sz="2200" dirty="0">
                <a:cs typeface="Calibri"/>
              </a:rPr>
              <a:t> le</a:t>
            </a:r>
            <a:r>
              <a:rPr sz="2200" spc="-9" dirty="0">
                <a:cs typeface="Calibri"/>
              </a:rPr>
              <a:t> problème</a:t>
            </a:r>
            <a:r>
              <a:rPr sz="2200" spc="-5" dirty="0">
                <a:cs typeface="Calibri"/>
              </a:rPr>
              <a:t> </a:t>
            </a:r>
            <a:r>
              <a:rPr sz="2200" spc="-18" dirty="0">
                <a:cs typeface="Calibri"/>
              </a:rPr>
              <a:t>avec</a:t>
            </a:r>
            <a:r>
              <a:rPr sz="2200" spc="-5" dirty="0">
                <a:cs typeface="Calibri"/>
              </a:rPr>
              <a:t> </a:t>
            </a:r>
            <a:r>
              <a:rPr sz="2200" spc="-27" dirty="0">
                <a:cs typeface="Calibri"/>
              </a:rPr>
              <a:t>cette</a:t>
            </a:r>
            <a:r>
              <a:rPr sz="2200" spc="-5" dirty="0">
                <a:cs typeface="Calibri"/>
              </a:rPr>
              <a:t> </a:t>
            </a:r>
            <a:r>
              <a:rPr sz="2200" spc="-9" dirty="0">
                <a:cs typeface="Calibri"/>
              </a:rPr>
              <a:t>conception</a:t>
            </a:r>
            <a:r>
              <a:rPr sz="2200" spc="45" dirty="0">
                <a:cs typeface="Calibri"/>
              </a:rPr>
              <a:t> </a:t>
            </a:r>
            <a:r>
              <a:rPr sz="2200" dirty="0">
                <a:cs typeface="Calibri"/>
              </a:rPr>
              <a:t>?</a:t>
            </a:r>
          </a:p>
        </p:txBody>
      </p:sp>
      <p:sp>
        <p:nvSpPr>
          <p:cNvPr id="9" name="object 9"/>
          <p:cNvSpPr txBox="1"/>
          <p:nvPr/>
        </p:nvSpPr>
        <p:spPr>
          <a:xfrm>
            <a:off x="1109886" y="4257983"/>
            <a:ext cx="7240344" cy="1052939"/>
          </a:xfrm>
          <a:prstGeom prst="rect">
            <a:avLst/>
          </a:prstGeom>
        </p:spPr>
        <p:txBody>
          <a:bodyPr vert="horz" wrap="square" lIns="0" tIns="11516" rIns="0" bIns="0" rtlCol="0">
            <a:spAutoFit/>
          </a:bodyPr>
          <a:lstStyle/>
          <a:p>
            <a:pPr marL="11516">
              <a:spcBef>
                <a:spcPts val="91"/>
              </a:spcBef>
            </a:pPr>
            <a:r>
              <a:rPr sz="2200" spc="-5" dirty="0">
                <a:cs typeface="Calibri"/>
              </a:rPr>
              <a:t>Il</a:t>
            </a:r>
            <a:r>
              <a:rPr sz="2200" spc="-23" dirty="0">
                <a:cs typeface="Calibri"/>
              </a:rPr>
              <a:t> </a:t>
            </a:r>
            <a:r>
              <a:rPr sz="2200" dirty="0">
                <a:cs typeface="Calibri"/>
              </a:rPr>
              <a:t>y</a:t>
            </a:r>
            <a:r>
              <a:rPr sz="2200" spc="-9" dirty="0">
                <a:cs typeface="Calibri"/>
              </a:rPr>
              <a:t> </a:t>
            </a:r>
            <a:r>
              <a:rPr sz="2200" dirty="0">
                <a:cs typeface="Calibri"/>
              </a:rPr>
              <a:t>a</a:t>
            </a:r>
            <a:r>
              <a:rPr sz="2200" spc="-9" dirty="0">
                <a:cs typeface="Calibri"/>
              </a:rPr>
              <a:t> </a:t>
            </a:r>
            <a:r>
              <a:rPr sz="2200" dirty="0">
                <a:cs typeface="Calibri"/>
              </a:rPr>
              <a:t>2</a:t>
            </a:r>
            <a:r>
              <a:rPr sz="2200" spc="-9" dirty="0">
                <a:cs typeface="Calibri"/>
              </a:rPr>
              <a:t> responsabilités</a:t>
            </a:r>
            <a:r>
              <a:rPr sz="2200" spc="-14" dirty="0">
                <a:cs typeface="Calibri"/>
              </a:rPr>
              <a:t> </a:t>
            </a:r>
            <a:r>
              <a:rPr sz="2200" spc="-5" dirty="0">
                <a:cs typeface="Calibri"/>
              </a:rPr>
              <a:t>donc</a:t>
            </a:r>
            <a:r>
              <a:rPr sz="2200" spc="-18" dirty="0">
                <a:cs typeface="Calibri"/>
              </a:rPr>
              <a:t> </a:t>
            </a:r>
            <a:r>
              <a:rPr sz="2200" dirty="0">
                <a:cs typeface="Calibri"/>
              </a:rPr>
              <a:t>2</a:t>
            </a:r>
            <a:r>
              <a:rPr sz="2200" spc="-9" dirty="0">
                <a:cs typeface="Calibri"/>
              </a:rPr>
              <a:t> raisons</a:t>
            </a:r>
            <a:r>
              <a:rPr sz="2200" spc="-14" dirty="0">
                <a:cs typeface="Calibri"/>
              </a:rPr>
              <a:t> </a:t>
            </a:r>
            <a:r>
              <a:rPr sz="2200" spc="-5" dirty="0">
                <a:cs typeface="Calibri"/>
              </a:rPr>
              <a:t>de</a:t>
            </a:r>
            <a:r>
              <a:rPr sz="2200" spc="-9" dirty="0">
                <a:cs typeface="Calibri"/>
              </a:rPr>
              <a:t> changer</a:t>
            </a:r>
            <a:r>
              <a:rPr lang="fr-FR" sz="2200" spc="-9" dirty="0">
                <a:cs typeface="Calibri"/>
              </a:rPr>
              <a:t> : </a:t>
            </a:r>
            <a:endParaRPr sz="2200" dirty="0">
              <a:cs typeface="Calibri"/>
            </a:endParaRPr>
          </a:p>
          <a:p>
            <a:pPr marL="598851" indent="-457200">
              <a:spcBef>
                <a:spcPts val="109"/>
              </a:spcBef>
              <a:buFont typeface="+mj-lt"/>
              <a:buAutoNum type="arabicPeriod"/>
              <a:tabLst>
                <a:tab pos="461229" algn="l"/>
              </a:tabLst>
            </a:pPr>
            <a:r>
              <a:rPr sz="2200" spc="-5" dirty="0">
                <a:cs typeface="Calibri"/>
              </a:rPr>
              <a:t>Le </a:t>
            </a:r>
            <a:r>
              <a:rPr sz="2200" spc="-9" dirty="0">
                <a:cs typeface="Calibri"/>
              </a:rPr>
              <a:t>code</a:t>
            </a:r>
            <a:r>
              <a:rPr sz="2200" spc="-14" dirty="0">
                <a:cs typeface="Calibri"/>
              </a:rPr>
              <a:t> </a:t>
            </a:r>
            <a:r>
              <a:rPr sz="2200" spc="-5" dirty="0">
                <a:cs typeface="Calibri"/>
              </a:rPr>
              <a:t>pour</a:t>
            </a:r>
            <a:r>
              <a:rPr sz="2200" spc="-9" dirty="0">
                <a:cs typeface="Calibri"/>
              </a:rPr>
              <a:t> </a:t>
            </a:r>
            <a:r>
              <a:rPr sz="2200" spc="-14" dirty="0">
                <a:cs typeface="Calibri"/>
              </a:rPr>
              <a:t>lire </a:t>
            </a:r>
            <a:r>
              <a:rPr sz="2200" dirty="0">
                <a:cs typeface="Calibri"/>
              </a:rPr>
              <a:t>le</a:t>
            </a:r>
            <a:r>
              <a:rPr sz="2200" spc="-14" dirty="0">
                <a:cs typeface="Calibri"/>
              </a:rPr>
              <a:t> </a:t>
            </a:r>
            <a:r>
              <a:rPr sz="2200" spc="-9" dirty="0">
                <a:cs typeface="Calibri"/>
              </a:rPr>
              <a:t>fichier </a:t>
            </a:r>
            <a:r>
              <a:rPr sz="2200" spc="-5" dirty="0">
                <a:cs typeface="Calibri"/>
              </a:rPr>
              <a:t>CSV</a:t>
            </a:r>
            <a:r>
              <a:rPr sz="2200" spc="-9" dirty="0">
                <a:cs typeface="Calibri"/>
              </a:rPr>
              <a:t> </a:t>
            </a:r>
            <a:r>
              <a:rPr sz="2200" spc="-5" dirty="0">
                <a:cs typeface="Calibri"/>
              </a:rPr>
              <a:t>sous</a:t>
            </a:r>
            <a:r>
              <a:rPr sz="2200" spc="-9" dirty="0">
                <a:cs typeface="Calibri"/>
              </a:rPr>
              <a:t> </a:t>
            </a:r>
            <a:r>
              <a:rPr sz="2200" spc="-14" dirty="0">
                <a:cs typeface="Calibri"/>
              </a:rPr>
              <a:t>forme</a:t>
            </a:r>
            <a:r>
              <a:rPr sz="2200" spc="-9" dirty="0">
                <a:cs typeface="Calibri"/>
              </a:rPr>
              <a:t> </a:t>
            </a:r>
            <a:r>
              <a:rPr sz="2200" spc="-14" dirty="0">
                <a:cs typeface="Calibri"/>
              </a:rPr>
              <a:t>d'enregistrements</a:t>
            </a:r>
            <a:endParaRPr sz="2200" dirty="0">
              <a:cs typeface="Calibri"/>
            </a:endParaRPr>
          </a:p>
          <a:p>
            <a:pPr marL="598851" indent="-457200">
              <a:spcBef>
                <a:spcPts val="118"/>
              </a:spcBef>
              <a:buFont typeface="+mj-lt"/>
              <a:buAutoNum type="arabicPeriod"/>
              <a:tabLst>
                <a:tab pos="461229" algn="l"/>
              </a:tabLst>
            </a:pPr>
            <a:r>
              <a:rPr sz="2200" spc="-5" dirty="0">
                <a:cs typeface="Calibri"/>
              </a:rPr>
              <a:t>Le</a:t>
            </a:r>
            <a:r>
              <a:rPr sz="2200" spc="-9" dirty="0">
                <a:cs typeface="Calibri"/>
              </a:rPr>
              <a:t> code</a:t>
            </a:r>
            <a:r>
              <a:rPr sz="2200" spc="-18" dirty="0">
                <a:cs typeface="Calibri"/>
              </a:rPr>
              <a:t> </a:t>
            </a:r>
            <a:r>
              <a:rPr sz="2200" spc="-5" dirty="0">
                <a:cs typeface="Calibri"/>
              </a:rPr>
              <a:t>pour</a:t>
            </a:r>
            <a:r>
              <a:rPr sz="2200" spc="-14" dirty="0">
                <a:cs typeface="Calibri"/>
              </a:rPr>
              <a:t> </a:t>
            </a:r>
            <a:r>
              <a:rPr sz="2200" spc="-18" dirty="0">
                <a:cs typeface="Calibri"/>
              </a:rPr>
              <a:t>stocker</a:t>
            </a:r>
            <a:r>
              <a:rPr sz="2200" spc="-14" dirty="0">
                <a:cs typeface="Calibri"/>
              </a:rPr>
              <a:t> </a:t>
            </a:r>
            <a:r>
              <a:rPr sz="2200" spc="-5" dirty="0">
                <a:cs typeface="Calibri"/>
              </a:rPr>
              <a:t>les</a:t>
            </a:r>
            <a:r>
              <a:rPr sz="2200" spc="-9" dirty="0">
                <a:cs typeface="Calibri"/>
              </a:rPr>
              <a:t> </a:t>
            </a:r>
            <a:r>
              <a:rPr sz="2200" spc="-14" dirty="0">
                <a:cs typeface="Calibri"/>
              </a:rPr>
              <a:t>enregistrements </a:t>
            </a:r>
            <a:r>
              <a:rPr sz="2200" spc="-5" dirty="0">
                <a:cs typeface="Calibri"/>
              </a:rPr>
              <a:t>dans</a:t>
            </a:r>
            <a:r>
              <a:rPr sz="2200" spc="-9" dirty="0">
                <a:cs typeface="Calibri"/>
              </a:rPr>
              <a:t> </a:t>
            </a:r>
            <a:r>
              <a:rPr sz="2200" spc="-5" dirty="0">
                <a:cs typeface="Calibri"/>
              </a:rPr>
              <a:t>la</a:t>
            </a:r>
            <a:r>
              <a:rPr sz="2200" spc="-9" dirty="0">
                <a:cs typeface="Calibri"/>
              </a:rPr>
              <a:t> </a:t>
            </a:r>
            <a:r>
              <a:rPr sz="2200" spc="-5" dirty="0">
                <a:cs typeface="Calibri"/>
              </a:rPr>
              <a:t>base de</a:t>
            </a:r>
            <a:r>
              <a:rPr sz="2200" spc="-18" dirty="0">
                <a:cs typeface="Calibri"/>
              </a:rPr>
              <a:t> </a:t>
            </a:r>
            <a:r>
              <a:rPr sz="2200" spc="-5" dirty="0">
                <a:cs typeface="Calibri"/>
              </a:rPr>
              <a:t>données</a:t>
            </a:r>
            <a:endParaRPr sz="2200" dirty="0">
              <a:cs typeface="Calibri"/>
            </a:endParaRPr>
          </a:p>
        </p:txBody>
      </p:sp>
      <p:graphicFrame>
        <p:nvGraphicFramePr>
          <p:cNvPr id="10" name="object 10"/>
          <p:cNvGraphicFramePr>
            <a:graphicFrameLocks noGrp="1"/>
          </p:cNvGraphicFramePr>
          <p:nvPr>
            <p:extLst>
              <p:ext uri="{D42A27DB-BD31-4B8C-83A1-F6EECF244321}">
                <p14:modId xmlns:p14="http://schemas.microsoft.com/office/powerpoint/2010/main" val="817528960"/>
              </p:ext>
            </p:extLst>
          </p:nvPr>
        </p:nvGraphicFramePr>
        <p:xfrm>
          <a:off x="1778251" y="1996497"/>
          <a:ext cx="3339748" cy="1489721"/>
        </p:xfrm>
        <a:graphic>
          <a:graphicData uri="http://schemas.openxmlformats.org/drawingml/2006/table">
            <a:tbl>
              <a:tblPr firstRow="1" bandRow="1">
                <a:tableStyleId>{2D5ABB26-0587-4C30-8999-92F81FD0307C}</a:tableStyleId>
              </a:tblPr>
              <a:tblGrid>
                <a:gridCol w="2491567">
                  <a:extLst>
                    <a:ext uri="{9D8B030D-6E8A-4147-A177-3AD203B41FA5}">
                      <a16:colId xmlns:a16="http://schemas.microsoft.com/office/drawing/2014/main" xmlns="" val="20000"/>
                    </a:ext>
                  </a:extLst>
                </a:gridCol>
                <a:gridCol w="848181">
                  <a:extLst>
                    <a:ext uri="{9D8B030D-6E8A-4147-A177-3AD203B41FA5}">
                      <a16:colId xmlns:a16="http://schemas.microsoft.com/office/drawing/2014/main" xmlns="" val="20001"/>
                    </a:ext>
                  </a:extLst>
                </a:gridCol>
              </a:tblGrid>
              <a:tr h="287920">
                <a:tc>
                  <a:txBody>
                    <a:bodyPr/>
                    <a:lstStyle/>
                    <a:p>
                      <a:pPr marL="443230">
                        <a:lnSpc>
                          <a:spcPts val="2390"/>
                        </a:lnSpc>
                        <a:spcBef>
                          <a:spcPts val="10"/>
                        </a:spcBef>
                      </a:pPr>
                      <a:r>
                        <a:rPr sz="1900" b="1" spc="5" dirty="0">
                          <a:latin typeface="Calibri"/>
                          <a:cs typeface="Calibri"/>
                        </a:rPr>
                        <a:t>CsvDataImporter</a:t>
                      </a:r>
                      <a:endParaRPr sz="1900">
                        <a:latin typeface="Calibri"/>
                        <a:cs typeface="Calibri"/>
                      </a:endParaRPr>
                    </a:p>
                  </a:txBody>
                  <a:tcPr marL="0" marR="0" marT="1152"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tc rowSpan="3">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B w="38100">
                      <a:solidFill>
                        <a:srgbClr val="000000"/>
                      </a:solidFill>
                      <a:prstDash val="solid"/>
                    </a:lnB>
                  </a:tcPr>
                </a:tc>
                <a:extLst>
                  <a:ext uri="{0D108BD9-81ED-4DB2-BD59-A6C34878D82A}">
                    <a16:rowId xmlns:a16="http://schemas.microsoft.com/office/drawing/2014/main" xmlns="" val="10000"/>
                  </a:ext>
                </a:extLst>
              </a:tr>
              <a:tr h="113286">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tc vMerge="1">
                  <a:txBody>
                    <a:bodyPr/>
                    <a:lstStyle/>
                    <a:p>
                      <a:endParaRPr/>
                    </a:p>
                  </a:txBody>
                  <a:tcPr marL="0" marR="0" marT="0" marB="0">
                    <a:lnL w="28575">
                      <a:solidFill>
                        <a:srgbClr val="000000"/>
                      </a:solidFill>
                      <a:prstDash val="solid"/>
                    </a:lnL>
                    <a:lnB w="38100">
                      <a:solidFill>
                        <a:srgbClr val="000000"/>
                      </a:solidFill>
                      <a:prstDash val="solid"/>
                    </a:lnB>
                  </a:tcPr>
                </a:tc>
                <a:extLst>
                  <a:ext uri="{0D108BD9-81ED-4DB2-BD59-A6C34878D82A}">
                    <a16:rowId xmlns:a16="http://schemas.microsoft.com/office/drawing/2014/main" xmlns="" val="10001"/>
                  </a:ext>
                </a:extLst>
              </a:tr>
              <a:tr h="193907">
                <a:tc rowSpan="2">
                  <a:txBody>
                    <a:bodyPr/>
                    <a:lstStyle/>
                    <a:p>
                      <a:pPr marL="26670">
                        <a:lnSpc>
                          <a:spcPts val="2060"/>
                        </a:lnSpc>
                      </a:pPr>
                      <a:r>
                        <a:rPr sz="1900" spc="15" dirty="0">
                          <a:latin typeface="Calibri"/>
                          <a:cs typeface="Calibri"/>
                        </a:rPr>
                        <a:t>+</a:t>
                      </a:r>
                      <a:r>
                        <a:rPr sz="1900" spc="-5" dirty="0">
                          <a:latin typeface="Calibri"/>
                          <a:cs typeface="Calibri"/>
                        </a:rPr>
                        <a:t> </a:t>
                      </a:r>
                      <a:r>
                        <a:rPr sz="1900" dirty="0">
                          <a:latin typeface="Calibri"/>
                          <a:cs typeface="Calibri"/>
                        </a:rPr>
                        <a:t>import(file </a:t>
                      </a:r>
                      <a:r>
                        <a:rPr sz="1900" spc="5" dirty="0">
                          <a:latin typeface="Calibri"/>
                          <a:cs typeface="Calibri"/>
                        </a:rPr>
                        <a:t>:</a:t>
                      </a:r>
                      <a:r>
                        <a:rPr sz="1900" dirty="0">
                          <a:latin typeface="Calibri"/>
                          <a:cs typeface="Calibri"/>
                        </a:rPr>
                        <a:t> </a:t>
                      </a:r>
                      <a:r>
                        <a:rPr sz="1900" spc="5" dirty="0">
                          <a:latin typeface="Calibri"/>
                          <a:cs typeface="Calibri"/>
                        </a:rPr>
                        <a:t>String)</a:t>
                      </a:r>
                      <a:endParaRPr sz="1900">
                        <a:latin typeface="Calibri"/>
                        <a:cs typeface="Calibri"/>
                      </a:endParaRPr>
                    </a:p>
                    <a:p>
                      <a:pPr marL="167640" indent="-141605">
                        <a:lnSpc>
                          <a:spcPts val="2090"/>
                        </a:lnSpc>
                        <a:buChar char="-"/>
                        <a:tabLst>
                          <a:tab pos="168275" algn="l"/>
                        </a:tabLst>
                      </a:pPr>
                      <a:r>
                        <a:rPr sz="1900" spc="5" dirty="0">
                          <a:latin typeface="Calibri"/>
                          <a:cs typeface="Calibri"/>
                        </a:rPr>
                        <a:t>loadCSVFile(file</a:t>
                      </a:r>
                      <a:r>
                        <a:rPr sz="1900" spc="-25" dirty="0">
                          <a:latin typeface="Calibri"/>
                          <a:cs typeface="Calibri"/>
                        </a:rPr>
                        <a:t> </a:t>
                      </a:r>
                      <a:r>
                        <a:rPr sz="1900" spc="5" dirty="0">
                          <a:latin typeface="Calibri"/>
                          <a:cs typeface="Calibri"/>
                        </a:rPr>
                        <a:t>:</a:t>
                      </a:r>
                      <a:r>
                        <a:rPr sz="1900" spc="-25" dirty="0">
                          <a:latin typeface="Calibri"/>
                          <a:cs typeface="Calibri"/>
                        </a:rPr>
                        <a:t> </a:t>
                      </a:r>
                      <a:r>
                        <a:rPr sz="1900" spc="5" dirty="0">
                          <a:latin typeface="Calibri"/>
                          <a:cs typeface="Calibri"/>
                        </a:rPr>
                        <a:t>String)</a:t>
                      </a:r>
                      <a:endParaRPr sz="1900">
                        <a:latin typeface="Calibri"/>
                        <a:cs typeface="Calibri"/>
                      </a:endParaRPr>
                    </a:p>
                    <a:p>
                      <a:pPr marL="167640" indent="-141605">
                        <a:lnSpc>
                          <a:spcPts val="2275"/>
                        </a:lnSpc>
                        <a:buChar char="-"/>
                        <a:tabLst>
                          <a:tab pos="168275" algn="l"/>
                        </a:tabLst>
                      </a:pPr>
                      <a:r>
                        <a:rPr sz="1900" dirty="0">
                          <a:latin typeface="Calibri"/>
                          <a:cs typeface="Calibri"/>
                        </a:rPr>
                        <a:t>storeIntoDatabase()</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B w="38100">
                      <a:solidFill>
                        <a:srgbClr val="000000"/>
                      </a:solidFill>
                      <a:prstDash val="solid"/>
                    </a:lnB>
                  </a:tcPr>
                </a:tc>
                <a:extLst>
                  <a:ext uri="{0D108BD9-81ED-4DB2-BD59-A6C34878D82A}">
                    <a16:rowId xmlns:a16="http://schemas.microsoft.com/office/drawing/2014/main" xmlns="" val="10002"/>
                  </a:ext>
                </a:extLst>
              </a:tr>
              <a:tr h="602623">
                <a:tc vMerge="1">
                  <a:txBody>
                    <a:bodyPr/>
                    <a:lstStyle/>
                    <a:p>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28575">
                      <a:solidFill>
                        <a:srgbClr val="000000"/>
                      </a:solidFill>
                      <a:prstDash val="solid"/>
                    </a:lnL>
                    <a:lnT w="38100">
                      <a:solidFill>
                        <a:srgbClr val="000000"/>
                      </a:solidFill>
                      <a:prstDash val="solid"/>
                    </a:lnT>
                  </a:tcPr>
                </a:tc>
                <a:extLst>
                  <a:ext uri="{0D108BD9-81ED-4DB2-BD59-A6C34878D82A}">
                    <a16:rowId xmlns:a16="http://schemas.microsoft.com/office/drawing/2014/main" xmlns="" val="10003"/>
                  </a:ext>
                </a:extLst>
              </a:tr>
            </a:tbl>
          </a:graphicData>
        </a:graphic>
      </p:graphicFrame>
      <p:graphicFrame>
        <p:nvGraphicFramePr>
          <p:cNvPr id="11" name="object 11"/>
          <p:cNvGraphicFramePr>
            <a:graphicFrameLocks noGrp="1"/>
          </p:cNvGraphicFramePr>
          <p:nvPr>
            <p:extLst>
              <p:ext uri="{D42A27DB-BD31-4B8C-83A1-F6EECF244321}">
                <p14:modId xmlns:p14="http://schemas.microsoft.com/office/powerpoint/2010/main" val="4068569771"/>
              </p:ext>
            </p:extLst>
          </p:nvPr>
        </p:nvGraphicFramePr>
        <p:xfrm>
          <a:off x="5286920" y="2298456"/>
          <a:ext cx="1705575" cy="627860"/>
        </p:xfrm>
        <a:graphic>
          <a:graphicData uri="http://schemas.openxmlformats.org/drawingml/2006/table">
            <a:tbl>
              <a:tblPr firstRow="1" bandRow="1">
                <a:tableStyleId>{2D5ABB26-0587-4C30-8999-92F81FD0307C}</a:tableStyleId>
              </a:tblPr>
              <a:tblGrid>
                <a:gridCol w="1705575">
                  <a:extLst>
                    <a:ext uri="{9D8B030D-6E8A-4147-A177-3AD203B41FA5}">
                      <a16:colId xmlns:a16="http://schemas.microsoft.com/office/drawing/2014/main" xmlns="" val="20000"/>
                    </a:ext>
                  </a:extLst>
                </a:gridCol>
              </a:tblGrid>
              <a:tr h="287932">
                <a:tc>
                  <a:txBody>
                    <a:bodyPr/>
                    <a:lstStyle/>
                    <a:p>
                      <a:pPr marL="426720">
                        <a:lnSpc>
                          <a:spcPts val="2390"/>
                        </a:lnSpc>
                        <a:spcBef>
                          <a:spcPts val="5"/>
                        </a:spcBef>
                      </a:pPr>
                      <a:r>
                        <a:rPr sz="1900" b="1" spc="5" dirty="0">
                          <a:latin typeface="Calibri"/>
                          <a:cs typeface="Calibri"/>
                        </a:rPr>
                        <a:t>Database</a:t>
                      </a:r>
                      <a:endParaRPr sz="1900">
                        <a:latin typeface="Calibri"/>
                        <a:cs typeface="Calibri"/>
                      </a:endParaRPr>
                    </a:p>
                  </a:txBody>
                  <a:tcPr marL="0" marR="0" marT="576"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12952">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21978">
                <a:tc>
                  <a:txBody>
                    <a:bodyPr/>
                    <a:lstStyle/>
                    <a:p>
                      <a:pPr>
                        <a:lnSpc>
                          <a:spcPct val="100000"/>
                        </a:lnSpc>
                      </a:pPr>
                      <a:endParaRPr sz="14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pic>
        <p:nvPicPr>
          <p:cNvPr id="12" name="object 12"/>
          <p:cNvPicPr/>
          <p:nvPr/>
        </p:nvPicPr>
        <p:blipFill>
          <a:blip r:embed="rId2" cstate="print"/>
          <a:stretch>
            <a:fillRect/>
          </a:stretch>
        </p:blipFill>
        <p:spPr>
          <a:xfrm>
            <a:off x="5103929" y="2501667"/>
            <a:ext cx="192611" cy="191943"/>
          </a:xfrm>
          <a:prstGeom prst="rect">
            <a:avLst/>
          </a:prstGeom>
        </p:spPr>
      </p:pic>
      <p:sp>
        <p:nvSpPr>
          <p:cNvPr id="13" name="Espace réservé du pied de page 12"/>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20945816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6695"/>
            <a:ext cx="9143999"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Exemple (refactoring)</a:t>
            </a:r>
          </a:p>
        </p:txBody>
      </p:sp>
      <p:sp>
        <p:nvSpPr>
          <p:cNvPr id="5" name="object 5"/>
          <p:cNvSpPr txBox="1"/>
          <p:nvPr/>
        </p:nvSpPr>
        <p:spPr>
          <a:xfrm>
            <a:off x="539552" y="1124744"/>
            <a:ext cx="4266816" cy="350183"/>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9" dirty="0">
                <a:cs typeface="Calibri"/>
              </a:rPr>
              <a:t>Comment augmenter</a:t>
            </a:r>
            <a:r>
              <a:rPr sz="2200" spc="-5" dirty="0">
                <a:cs typeface="Calibri"/>
              </a:rPr>
              <a:t> </a:t>
            </a:r>
            <a:r>
              <a:rPr sz="2200" dirty="0">
                <a:cs typeface="Calibri"/>
              </a:rPr>
              <a:t>la</a:t>
            </a:r>
            <a:r>
              <a:rPr sz="2200" spc="-14" dirty="0">
                <a:cs typeface="Calibri"/>
              </a:rPr>
              <a:t> </a:t>
            </a:r>
            <a:r>
              <a:rPr sz="2200" spc="-9" dirty="0">
                <a:cs typeface="Calibri"/>
              </a:rPr>
              <a:t>cohésion</a:t>
            </a:r>
            <a:r>
              <a:rPr sz="2200" spc="-5" dirty="0">
                <a:cs typeface="Calibri"/>
              </a:rPr>
              <a:t> </a:t>
            </a:r>
            <a:r>
              <a:rPr sz="2200" dirty="0">
                <a:cs typeface="Calibri"/>
              </a:rPr>
              <a:t>?</a:t>
            </a:r>
          </a:p>
        </p:txBody>
      </p:sp>
      <p:sp>
        <p:nvSpPr>
          <p:cNvPr id="6" name="object 6"/>
          <p:cNvSpPr txBox="1"/>
          <p:nvPr/>
        </p:nvSpPr>
        <p:spPr>
          <a:xfrm>
            <a:off x="637488" y="3536227"/>
            <a:ext cx="123801" cy="165068"/>
          </a:xfrm>
          <a:prstGeom prst="rect">
            <a:avLst/>
          </a:prstGeom>
        </p:spPr>
        <p:txBody>
          <a:bodyPr vert="horz" wrap="square" lIns="0" tIns="11516" rIns="0" bIns="0" rtlCol="0">
            <a:spAutoFit/>
          </a:bodyPr>
          <a:lstStyle/>
          <a:p>
            <a:pPr marL="11516">
              <a:spcBef>
                <a:spcPts val="91"/>
              </a:spcBef>
            </a:pPr>
            <a:r>
              <a:rPr sz="997" dirty="0">
                <a:latin typeface="Lucida Sans Unicode"/>
                <a:cs typeface="Lucida Sans Unicode"/>
              </a:rPr>
              <a:t>●</a:t>
            </a:r>
            <a:endParaRPr sz="997">
              <a:latin typeface="Lucida Sans Unicode"/>
              <a:cs typeface="Lucida Sans Unicode"/>
            </a:endParaRPr>
          </a:p>
        </p:txBody>
      </p:sp>
      <p:sp>
        <p:nvSpPr>
          <p:cNvPr id="7" name="object 7"/>
          <p:cNvSpPr txBox="1"/>
          <p:nvPr/>
        </p:nvSpPr>
        <p:spPr>
          <a:xfrm>
            <a:off x="930971" y="3443186"/>
            <a:ext cx="7870289" cy="596856"/>
          </a:xfrm>
          <a:prstGeom prst="rect">
            <a:avLst/>
          </a:prstGeom>
        </p:spPr>
        <p:txBody>
          <a:bodyPr vert="horz" wrap="square" lIns="0" tIns="62764" rIns="0" bIns="0" rtlCol="0">
            <a:spAutoFit/>
          </a:bodyPr>
          <a:lstStyle/>
          <a:p>
            <a:pPr marL="11516" marR="4607">
              <a:lnSpc>
                <a:spcPts val="1986"/>
              </a:lnSpc>
              <a:spcBef>
                <a:spcPts val="494"/>
              </a:spcBef>
            </a:pPr>
            <a:r>
              <a:rPr sz="2200" spc="-9" dirty="0">
                <a:cs typeface="Calibri"/>
              </a:rPr>
              <a:t>Externaliser et séparer </a:t>
            </a:r>
            <a:r>
              <a:rPr sz="2200" dirty="0">
                <a:cs typeface="Calibri"/>
              </a:rPr>
              <a:t>le </a:t>
            </a:r>
            <a:r>
              <a:rPr sz="2200" spc="-9" dirty="0">
                <a:cs typeface="Calibri"/>
              </a:rPr>
              <a:t>code </a:t>
            </a:r>
            <a:r>
              <a:rPr sz="2200" dirty="0">
                <a:cs typeface="Calibri"/>
              </a:rPr>
              <a:t>du </a:t>
            </a:r>
            <a:r>
              <a:rPr sz="2200" spc="-14" dirty="0">
                <a:cs typeface="Calibri"/>
              </a:rPr>
              <a:t>chargeur </a:t>
            </a:r>
            <a:r>
              <a:rPr sz="2200" spc="-5" dirty="0">
                <a:cs typeface="Calibri"/>
              </a:rPr>
              <a:t>de </a:t>
            </a:r>
            <a:r>
              <a:rPr sz="2200" spc="-9" dirty="0">
                <a:cs typeface="Calibri"/>
              </a:rPr>
              <a:t>fichier et </a:t>
            </a:r>
            <a:r>
              <a:rPr sz="2200" spc="-5" dirty="0">
                <a:cs typeface="Calibri"/>
              </a:rPr>
              <a:t>celui </a:t>
            </a:r>
            <a:r>
              <a:rPr sz="2200" dirty="0">
                <a:cs typeface="Calibri"/>
              </a:rPr>
              <a:t>de </a:t>
            </a:r>
            <a:r>
              <a:rPr sz="2200" spc="-5" dirty="0">
                <a:cs typeface="Calibri"/>
              </a:rPr>
              <a:t>la </a:t>
            </a:r>
            <a:r>
              <a:rPr sz="2200" spc="-9" dirty="0">
                <a:cs typeface="Calibri"/>
              </a:rPr>
              <a:t>passerelle </a:t>
            </a:r>
            <a:r>
              <a:rPr sz="2200" spc="-439" dirty="0">
                <a:cs typeface="Calibri"/>
              </a:rPr>
              <a:t> </a:t>
            </a:r>
            <a:r>
              <a:rPr sz="2200" spc="-5" dirty="0">
                <a:cs typeface="Calibri"/>
              </a:rPr>
              <a:t>de</a:t>
            </a:r>
            <a:r>
              <a:rPr sz="2200" spc="-18" dirty="0">
                <a:cs typeface="Calibri"/>
              </a:rPr>
              <a:t> </a:t>
            </a:r>
            <a:r>
              <a:rPr sz="2200" spc="-14" dirty="0">
                <a:cs typeface="Calibri"/>
              </a:rPr>
              <a:t>stockage</a:t>
            </a:r>
            <a:endParaRPr sz="2200" dirty="0">
              <a:cs typeface="Calibri"/>
            </a:endParaRPr>
          </a:p>
        </p:txBody>
      </p:sp>
      <p:graphicFrame>
        <p:nvGraphicFramePr>
          <p:cNvPr id="8" name="object 8"/>
          <p:cNvGraphicFramePr>
            <a:graphicFrameLocks noGrp="1"/>
          </p:cNvGraphicFramePr>
          <p:nvPr>
            <p:extLst>
              <p:ext uri="{D42A27DB-BD31-4B8C-83A1-F6EECF244321}">
                <p14:modId xmlns:p14="http://schemas.microsoft.com/office/powerpoint/2010/main" val="362585698"/>
              </p:ext>
            </p:extLst>
          </p:nvPr>
        </p:nvGraphicFramePr>
        <p:xfrm>
          <a:off x="6657882" y="5657858"/>
          <a:ext cx="1708454" cy="675525"/>
        </p:xfrm>
        <a:graphic>
          <a:graphicData uri="http://schemas.openxmlformats.org/drawingml/2006/table">
            <a:tbl>
              <a:tblPr firstRow="1" bandRow="1">
                <a:tableStyleId>{2D5ABB26-0587-4C30-8999-92F81FD0307C}</a:tableStyleId>
              </a:tblPr>
              <a:tblGrid>
                <a:gridCol w="1708454">
                  <a:extLst>
                    <a:ext uri="{9D8B030D-6E8A-4147-A177-3AD203B41FA5}">
                      <a16:colId xmlns:a16="http://schemas.microsoft.com/office/drawing/2014/main" xmlns="" val="20000"/>
                    </a:ext>
                  </a:extLst>
                </a:gridCol>
              </a:tblGrid>
              <a:tr h="286953">
                <a:tc>
                  <a:txBody>
                    <a:bodyPr/>
                    <a:lstStyle/>
                    <a:p>
                      <a:pPr marL="427990">
                        <a:lnSpc>
                          <a:spcPts val="2385"/>
                        </a:lnSpc>
                        <a:spcBef>
                          <a:spcPts val="5"/>
                        </a:spcBef>
                      </a:pPr>
                      <a:r>
                        <a:rPr sz="1900" b="1" spc="5" dirty="0">
                          <a:latin typeface="Calibri"/>
                          <a:cs typeface="Calibri"/>
                        </a:rPr>
                        <a:t>Database</a:t>
                      </a:r>
                      <a:endParaRPr sz="1900">
                        <a:latin typeface="Calibri"/>
                        <a:cs typeface="Calibri"/>
                      </a:endParaRPr>
                    </a:p>
                  </a:txBody>
                  <a:tcPr marL="0" marR="0" marT="576"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12940">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69655">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9" name="object 9"/>
          <p:cNvGraphicFramePr>
            <a:graphicFrameLocks noGrp="1"/>
          </p:cNvGraphicFramePr>
          <p:nvPr>
            <p:extLst>
              <p:ext uri="{D42A27DB-BD31-4B8C-83A1-F6EECF244321}">
                <p14:modId xmlns:p14="http://schemas.microsoft.com/office/powerpoint/2010/main" val="3667306874"/>
              </p:ext>
            </p:extLst>
          </p:nvPr>
        </p:nvGraphicFramePr>
        <p:xfrm>
          <a:off x="1367778" y="5657858"/>
          <a:ext cx="2195596" cy="685270"/>
        </p:xfrm>
        <a:graphic>
          <a:graphicData uri="http://schemas.openxmlformats.org/drawingml/2006/table">
            <a:tbl>
              <a:tblPr firstRow="1" bandRow="1">
                <a:tableStyleId>{2D5ABB26-0587-4C30-8999-92F81FD0307C}</a:tableStyleId>
              </a:tblPr>
              <a:tblGrid>
                <a:gridCol w="2195596">
                  <a:extLst>
                    <a:ext uri="{9D8B030D-6E8A-4147-A177-3AD203B41FA5}">
                      <a16:colId xmlns:a16="http://schemas.microsoft.com/office/drawing/2014/main" xmlns="" val="20000"/>
                    </a:ext>
                  </a:extLst>
                </a:gridCol>
              </a:tblGrid>
              <a:tr h="286953">
                <a:tc>
                  <a:txBody>
                    <a:bodyPr/>
                    <a:lstStyle/>
                    <a:p>
                      <a:pPr algn="ctr">
                        <a:lnSpc>
                          <a:spcPts val="2385"/>
                        </a:lnSpc>
                        <a:spcBef>
                          <a:spcPts val="5"/>
                        </a:spcBef>
                      </a:pPr>
                      <a:r>
                        <a:rPr sz="1900" b="1" spc="5" dirty="0">
                          <a:latin typeface="Calibri"/>
                          <a:cs typeface="Calibri"/>
                        </a:rPr>
                        <a:t>CsvFileLoader</a:t>
                      </a:r>
                      <a:endParaRPr sz="1900">
                        <a:latin typeface="Calibri"/>
                        <a:cs typeface="Calibri"/>
                      </a:endParaRPr>
                    </a:p>
                  </a:txBody>
                  <a:tcPr marL="0" marR="0" marT="576"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12940">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69655">
                <a:tc>
                  <a:txBody>
                    <a:bodyPr/>
                    <a:lstStyle/>
                    <a:p>
                      <a:pPr marL="635" algn="ctr">
                        <a:lnSpc>
                          <a:spcPts val="2240"/>
                        </a:lnSpc>
                      </a:pPr>
                      <a:r>
                        <a:rPr sz="1900" spc="15" dirty="0">
                          <a:latin typeface="Calibri"/>
                          <a:cs typeface="Calibri"/>
                        </a:rPr>
                        <a:t>+</a:t>
                      </a:r>
                      <a:r>
                        <a:rPr sz="1900" spc="-10" dirty="0">
                          <a:latin typeface="Calibri"/>
                          <a:cs typeface="Calibri"/>
                        </a:rPr>
                        <a:t> </a:t>
                      </a:r>
                      <a:r>
                        <a:rPr sz="1900" spc="5" dirty="0">
                          <a:latin typeface="Calibri"/>
                          <a:cs typeface="Calibri"/>
                        </a:rPr>
                        <a:t>loadFile(file :</a:t>
                      </a:r>
                      <a:r>
                        <a:rPr sz="1900" spc="-15" dirty="0">
                          <a:latin typeface="Calibri"/>
                          <a:cs typeface="Calibri"/>
                        </a:rPr>
                        <a:t> </a:t>
                      </a:r>
                      <a:r>
                        <a:rPr sz="1900" spc="5" dirty="0">
                          <a:latin typeface="Calibri"/>
                          <a:cs typeface="Calibri"/>
                        </a:rPr>
                        <a:t>String)</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0" name="object 10"/>
          <p:cNvGraphicFramePr>
            <a:graphicFrameLocks noGrp="1"/>
          </p:cNvGraphicFramePr>
          <p:nvPr>
            <p:extLst>
              <p:ext uri="{D42A27DB-BD31-4B8C-83A1-F6EECF244321}">
                <p14:modId xmlns:p14="http://schemas.microsoft.com/office/powerpoint/2010/main" val="1454916059"/>
              </p:ext>
            </p:extLst>
          </p:nvPr>
        </p:nvGraphicFramePr>
        <p:xfrm>
          <a:off x="3748570" y="5657858"/>
          <a:ext cx="2748383" cy="685270"/>
        </p:xfrm>
        <a:graphic>
          <a:graphicData uri="http://schemas.openxmlformats.org/drawingml/2006/table">
            <a:tbl>
              <a:tblPr firstRow="1" bandRow="1">
                <a:tableStyleId>{2D5ABB26-0587-4C30-8999-92F81FD0307C}</a:tableStyleId>
              </a:tblPr>
              <a:tblGrid>
                <a:gridCol w="2166806">
                  <a:extLst>
                    <a:ext uri="{9D8B030D-6E8A-4147-A177-3AD203B41FA5}">
                      <a16:colId xmlns:a16="http://schemas.microsoft.com/office/drawing/2014/main" xmlns="" val="20000"/>
                    </a:ext>
                  </a:extLst>
                </a:gridCol>
                <a:gridCol w="581577">
                  <a:extLst>
                    <a:ext uri="{9D8B030D-6E8A-4147-A177-3AD203B41FA5}">
                      <a16:colId xmlns:a16="http://schemas.microsoft.com/office/drawing/2014/main" xmlns="" val="20001"/>
                    </a:ext>
                  </a:extLst>
                </a:gridCol>
              </a:tblGrid>
              <a:tr h="286953">
                <a:tc>
                  <a:txBody>
                    <a:bodyPr/>
                    <a:lstStyle/>
                    <a:p>
                      <a:pPr algn="ctr">
                        <a:lnSpc>
                          <a:spcPts val="2385"/>
                        </a:lnSpc>
                        <a:spcBef>
                          <a:spcPts val="5"/>
                        </a:spcBef>
                      </a:pPr>
                      <a:r>
                        <a:rPr sz="1900" b="1" dirty="0">
                          <a:latin typeface="Calibri"/>
                          <a:cs typeface="Calibri"/>
                        </a:rPr>
                        <a:t>DataGateway</a:t>
                      </a:r>
                      <a:endParaRPr sz="1900">
                        <a:latin typeface="Calibri"/>
                        <a:cs typeface="Calibri"/>
                      </a:endParaRPr>
                    </a:p>
                  </a:txBody>
                  <a:tcPr marL="0" marR="0" marT="576"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tc rowSpan="2">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xmlns="" val="10000"/>
                  </a:ext>
                </a:extLst>
              </a:tr>
              <a:tr h="47654">
                <a:tc rowSpan="2">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tc vMerge="1">
                  <a:txBody>
                    <a:bodyPr/>
                    <a:lstStyle/>
                    <a:p>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xmlns="" val="10001"/>
                  </a:ext>
                </a:extLst>
              </a:tr>
              <a:tr h="65286">
                <a:tc vMerge="1">
                  <a:txBody>
                    <a:bodyPr/>
                    <a:lstStyle/>
                    <a:p>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tc rowSpan="2">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xmlns="" val="10002"/>
                  </a:ext>
                </a:extLst>
              </a:tr>
              <a:tr h="269655">
                <a:tc>
                  <a:txBody>
                    <a:bodyPr/>
                    <a:lstStyle/>
                    <a:p>
                      <a:pPr algn="ctr">
                        <a:lnSpc>
                          <a:spcPts val="2240"/>
                        </a:lnSpc>
                      </a:pPr>
                      <a:r>
                        <a:rPr sz="1900" spc="15" dirty="0">
                          <a:latin typeface="Calibri"/>
                          <a:cs typeface="Calibri"/>
                        </a:rPr>
                        <a:t>+</a:t>
                      </a:r>
                      <a:r>
                        <a:rPr sz="1900" spc="-20" dirty="0">
                          <a:latin typeface="Calibri"/>
                          <a:cs typeface="Calibri"/>
                        </a:rPr>
                        <a:t> </a:t>
                      </a:r>
                      <a:r>
                        <a:rPr sz="1900" dirty="0">
                          <a:latin typeface="Calibri"/>
                          <a:cs typeface="Calibri"/>
                        </a:rPr>
                        <a:t>storeIntoDatabase()</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xmlns="" val="10003"/>
                  </a:ext>
                </a:extLst>
              </a:tr>
            </a:tbl>
          </a:graphicData>
        </a:graphic>
      </p:graphicFrame>
      <p:pic>
        <p:nvPicPr>
          <p:cNvPr id="11" name="object 11"/>
          <p:cNvPicPr/>
          <p:nvPr/>
        </p:nvPicPr>
        <p:blipFill>
          <a:blip r:embed="rId2" cstate="print"/>
          <a:stretch>
            <a:fillRect/>
          </a:stretch>
        </p:blipFill>
        <p:spPr>
          <a:xfrm>
            <a:off x="6494816" y="5916247"/>
            <a:ext cx="172699" cy="172043"/>
          </a:xfrm>
          <a:prstGeom prst="rect">
            <a:avLst/>
          </a:prstGeom>
        </p:spPr>
      </p:pic>
      <p:grpSp>
        <p:nvGrpSpPr>
          <p:cNvPr id="12" name="object 12"/>
          <p:cNvGrpSpPr/>
          <p:nvPr/>
        </p:nvGrpSpPr>
        <p:grpSpPr>
          <a:xfrm>
            <a:off x="2475257" y="4807788"/>
            <a:ext cx="587911" cy="860273"/>
            <a:chOff x="2645994" y="5506744"/>
            <a:chExt cx="648335" cy="948690"/>
          </a:xfrm>
        </p:grpSpPr>
        <p:sp>
          <p:nvSpPr>
            <p:cNvPr id="13" name="object 13"/>
            <p:cNvSpPr/>
            <p:nvPr/>
          </p:nvSpPr>
          <p:spPr>
            <a:xfrm>
              <a:off x="2745714" y="5517369"/>
              <a:ext cx="537845" cy="790575"/>
            </a:xfrm>
            <a:custGeom>
              <a:avLst/>
              <a:gdLst/>
              <a:ahLst/>
              <a:cxnLst/>
              <a:rect l="l" t="t" r="r" b="b"/>
              <a:pathLst>
                <a:path w="537845" h="790575">
                  <a:moveTo>
                    <a:pt x="537844" y="0"/>
                  </a:moveTo>
                  <a:lnTo>
                    <a:pt x="0" y="790562"/>
                  </a:lnTo>
                </a:path>
              </a:pathLst>
            </a:custGeom>
            <a:ln w="21249">
              <a:solidFill>
                <a:srgbClr val="000000"/>
              </a:solidFill>
            </a:ln>
          </p:spPr>
          <p:txBody>
            <a:bodyPr wrap="square" lIns="0" tIns="0" rIns="0" bIns="0" rtlCol="0"/>
            <a:lstStyle/>
            <a:p>
              <a:endParaRPr sz="1632"/>
            </a:p>
          </p:txBody>
        </p:sp>
        <p:pic>
          <p:nvPicPr>
            <p:cNvPr id="14" name="object 14"/>
            <p:cNvPicPr/>
            <p:nvPr/>
          </p:nvPicPr>
          <p:blipFill>
            <a:blip r:embed="rId3" cstate="print"/>
            <a:stretch>
              <a:fillRect/>
            </a:stretch>
          </p:blipFill>
          <p:spPr>
            <a:xfrm>
              <a:off x="2645994" y="6244571"/>
              <a:ext cx="186131" cy="210235"/>
            </a:xfrm>
            <a:prstGeom prst="rect">
              <a:avLst/>
            </a:prstGeom>
          </p:spPr>
        </p:pic>
      </p:grpSp>
      <p:grpSp>
        <p:nvGrpSpPr>
          <p:cNvPr id="15" name="object 15"/>
          <p:cNvGrpSpPr/>
          <p:nvPr/>
        </p:nvGrpSpPr>
        <p:grpSpPr>
          <a:xfrm>
            <a:off x="4417462" y="4791459"/>
            <a:ext cx="433016" cy="876395"/>
            <a:chOff x="4787815" y="5488736"/>
            <a:chExt cx="477520" cy="966469"/>
          </a:xfrm>
        </p:grpSpPr>
        <p:sp>
          <p:nvSpPr>
            <p:cNvPr id="16" name="object 16"/>
            <p:cNvSpPr/>
            <p:nvPr/>
          </p:nvSpPr>
          <p:spPr>
            <a:xfrm>
              <a:off x="4798440" y="5499361"/>
              <a:ext cx="380365" cy="795655"/>
            </a:xfrm>
            <a:custGeom>
              <a:avLst/>
              <a:gdLst/>
              <a:ahLst/>
              <a:cxnLst/>
              <a:rect l="l" t="t" r="r" b="b"/>
              <a:pathLst>
                <a:path w="380364" h="795654">
                  <a:moveTo>
                    <a:pt x="0" y="0"/>
                  </a:moveTo>
                  <a:lnTo>
                    <a:pt x="380161" y="795248"/>
                  </a:lnTo>
                </a:path>
              </a:pathLst>
            </a:custGeom>
            <a:ln w="21249">
              <a:solidFill>
                <a:srgbClr val="000000"/>
              </a:solidFill>
            </a:ln>
          </p:spPr>
          <p:txBody>
            <a:bodyPr wrap="square" lIns="0" tIns="0" rIns="0" bIns="0" rtlCol="0"/>
            <a:lstStyle/>
            <a:p>
              <a:endParaRPr sz="1632"/>
            </a:p>
          </p:txBody>
        </p:sp>
        <p:pic>
          <p:nvPicPr>
            <p:cNvPr id="17" name="object 17"/>
            <p:cNvPicPr/>
            <p:nvPr/>
          </p:nvPicPr>
          <p:blipFill>
            <a:blip r:embed="rId4" cstate="print"/>
            <a:stretch>
              <a:fillRect/>
            </a:stretch>
          </p:blipFill>
          <p:spPr>
            <a:xfrm>
              <a:off x="5087518" y="6242412"/>
              <a:ext cx="177482" cy="212394"/>
            </a:xfrm>
            <a:prstGeom prst="rect">
              <a:avLst/>
            </a:prstGeom>
          </p:spPr>
        </p:pic>
      </p:grpSp>
      <p:sp>
        <p:nvSpPr>
          <p:cNvPr id="18" name="object 18"/>
          <p:cNvSpPr/>
          <p:nvPr/>
        </p:nvSpPr>
        <p:spPr>
          <a:xfrm>
            <a:off x="2421395" y="4123723"/>
            <a:ext cx="3215371" cy="707105"/>
          </a:xfrm>
          <a:custGeom>
            <a:avLst/>
            <a:gdLst/>
            <a:ahLst/>
            <a:cxnLst/>
            <a:rect l="l" t="t" r="r" b="b"/>
            <a:pathLst>
              <a:path w="3545840" h="779779">
                <a:moveTo>
                  <a:pt x="3545281" y="0"/>
                </a:moveTo>
                <a:lnTo>
                  <a:pt x="0" y="0"/>
                </a:lnTo>
                <a:lnTo>
                  <a:pt x="0" y="779754"/>
                </a:lnTo>
                <a:lnTo>
                  <a:pt x="1773008" y="779754"/>
                </a:lnTo>
                <a:lnTo>
                  <a:pt x="3545281" y="779754"/>
                </a:lnTo>
                <a:lnTo>
                  <a:pt x="3545281" y="0"/>
                </a:lnTo>
                <a:close/>
              </a:path>
            </a:pathLst>
          </a:custGeom>
          <a:solidFill>
            <a:srgbClr val="FFFFFF"/>
          </a:solidFill>
        </p:spPr>
        <p:txBody>
          <a:bodyPr wrap="square" lIns="0" tIns="0" rIns="0" bIns="0" rtlCol="0"/>
          <a:lstStyle/>
          <a:p>
            <a:endParaRPr sz="1632"/>
          </a:p>
        </p:txBody>
      </p:sp>
      <p:graphicFrame>
        <p:nvGraphicFramePr>
          <p:cNvPr id="19" name="object 19"/>
          <p:cNvGraphicFramePr>
            <a:graphicFrameLocks noGrp="1"/>
          </p:cNvGraphicFramePr>
          <p:nvPr>
            <p:extLst>
              <p:ext uri="{D42A27DB-BD31-4B8C-83A1-F6EECF244321}">
                <p14:modId xmlns:p14="http://schemas.microsoft.com/office/powerpoint/2010/main" val="2153907600"/>
              </p:ext>
            </p:extLst>
          </p:nvPr>
        </p:nvGraphicFramePr>
        <p:xfrm>
          <a:off x="2411760" y="4114088"/>
          <a:ext cx="3214795" cy="712493"/>
        </p:xfrm>
        <a:graphic>
          <a:graphicData uri="http://schemas.openxmlformats.org/drawingml/2006/table">
            <a:tbl>
              <a:tblPr firstRow="1" bandRow="1">
                <a:tableStyleId>{2D5ABB26-0587-4C30-8999-92F81FD0307C}</a:tableStyleId>
              </a:tblPr>
              <a:tblGrid>
                <a:gridCol w="3214795">
                  <a:extLst>
                    <a:ext uri="{9D8B030D-6E8A-4147-A177-3AD203B41FA5}">
                      <a16:colId xmlns:a16="http://schemas.microsoft.com/office/drawing/2014/main" xmlns="" val="20000"/>
                    </a:ext>
                  </a:extLst>
                </a:gridCol>
              </a:tblGrid>
              <a:tr h="286942">
                <a:tc>
                  <a:txBody>
                    <a:bodyPr/>
                    <a:lstStyle/>
                    <a:p>
                      <a:pPr marL="1024890">
                        <a:lnSpc>
                          <a:spcPts val="2390"/>
                        </a:lnSpc>
                      </a:pPr>
                      <a:r>
                        <a:rPr sz="1900" b="1" spc="5" dirty="0">
                          <a:latin typeface="Calibri"/>
                          <a:cs typeface="Calibri"/>
                        </a:rPr>
                        <a:t>DataImporter</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12952">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307187">
                <a:tc>
                  <a:txBody>
                    <a:bodyPr/>
                    <a:lstStyle/>
                    <a:p>
                      <a:pPr marL="114300">
                        <a:lnSpc>
                          <a:spcPts val="2245"/>
                        </a:lnSpc>
                      </a:pPr>
                      <a:r>
                        <a:rPr sz="1900" spc="15" dirty="0">
                          <a:latin typeface="Calibri"/>
                          <a:cs typeface="Calibri"/>
                        </a:rPr>
                        <a:t>+</a:t>
                      </a:r>
                      <a:r>
                        <a:rPr sz="1900" spc="-10" dirty="0">
                          <a:latin typeface="Calibri"/>
                          <a:cs typeface="Calibri"/>
                        </a:rPr>
                        <a:t> </a:t>
                      </a:r>
                      <a:r>
                        <a:rPr sz="1900" spc="5" dirty="0">
                          <a:latin typeface="Calibri"/>
                          <a:cs typeface="Calibri"/>
                        </a:rPr>
                        <a:t>import(file</a:t>
                      </a:r>
                      <a:r>
                        <a:rPr sz="1900" spc="-5" dirty="0">
                          <a:latin typeface="Calibri"/>
                          <a:cs typeface="Calibri"/>
                        </a:rPr>
                        <a:t> </a:t>
                      </a:r>
                      <a:r>
                        <a:rPr sz="1900" spc="5" dirty="0">
                          <a:latin typeface="Calibri"/>
                          <a:cs typeface="Calibri"/>
                        </a:rPr>
                        <a:t>:</a:t>
                      </a:r>
                      <a:r>
                        <a:rPr sz="1900" spc="-15" dirty="0">
                          <a:latin typeface="Calibri"/>
                          <a:cs typeface="Calibri"/>
                        </a:rPr>
                        <a:t> </a:t>
                      </a:r>
                      <a:r>
                        <a:rPr sz="1900" spc="5" dirty="0">
                          <a:latin typeface="Calibri"/>
                          <a:cs typeface="Calibri"/>
                        </a:rPr>
                        <a:t>String)</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20" name="object 20"/>
          <p:cNvGraphicFramePr>
            <a:graphicFrameLocks noGrp="1"/>
          </p:cNvGraphicFramePr>
          <p:nvPr>
            <p:extLst>
              <p:ext uri="{D42A27DB-BD31-4B8C-83A1-F6EECF244321}">
                <p14:modId xmlns:p14="http://schemas.microsoft.com/office/powerpoint/2010/main" val="2968878968"/>
              </p:ext>
            </p:extLst>
          </p:nvPr>
        </p:nvGraphicFramePr>
        <p:xfrm>
          <a:off x="1609916" y="1678344"/>
          <a:ext cx="3339748" cy="1489721"/>
        </p:xfrm>
        <a:graphic>
          <a:graphicData uri="http://schemas.openxmlformats.org/drawingml/2006/table">
            <a:tbl>
              <a:tblPr firstRow="1" bandRow="1">
                <a:tableStyleId>{2D5ABB26-0587-4C30-8999-92F81FD0307C}</a:tableStyleId>
              </a:tblPr>
              <a:tblGrid>
                <a:gridCol w="2491567">
                  <a:extLst>
                    <a:ext uri="{9D8B030D-6E8A-4147-A177-3AD203B41FA5}">
                      <a16:colId xmlns:a16="http://schemas.microsoft.com/office/drawing/2014/main" xmlns="" val="20000"/>
                    </a:ext>
                  </a:extLst>
                </a:gridCol>
                <a:gridCol w="848181">
                  <a:extLst>
                    <a:ext uri="{9D8B030D-6E8A-4147-A177-3AD203B41FA5}">
                      <a16:colId xmlns:a16="http://schemas.microsoft.com/office/drawing/2014/main" xmlns="" val="20001"/>
                    </a:ext>
                  </a:extLst>
                </a:gridCol>
              </a:tblGrid>
              <a:tr h="287920">
                <a:tc>
                  <a:txBody>
                    <a:bodyPr/>
                    <a:lstStyle/>
                    <a:p>
                      <a:pPr marL="443230">
                        <a:lnSpc>
                          <a:spcPts val="2390"/>
                        </a:lnSpc>
                        <a:spcBef>
                          <a:spcPts val="10"/>
                        </a:spcBef>
                      </a:pPr>
                      <a:r>
                        <a:rPr sz="1900" b="1" spc="5" dirty="0">
                          <a:latin typeface="Calibri"/>
                          <a:cs typeface="Calibri"/>
                        </a:rPr>
                        <a:t>CsvDataImporter</a:t>
                      </a:r>
                      <a:endParaRPr sz="1900">
                        <a:latin typeface="Calibri"/>
                        <a:cs typeface="Calibri"/>
                      </a:endParaRPr>
                    </a:p>
                  </a:txBody>
                  <a:tcPr marL="0" marR="0" marT="1152"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tc rowSpan="3">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B w="38100">
                      <a:solidFill>
                        <a:srgbClr val="000000"/>
                      </a:solidFill>
                      <a:prstDash val="solid"/>
                    </a:lnB>
                  </a:tcPr>
                </a:tc>
                <a:extLst>
                  <a:ext uri="{0D108BD9-81ED-4DB2-BD59-A6C34878D82A}">
                    <a16:rowId xmlns:a16="http://schemas.microsoft.com/office/drawing/2014/main" xmlns="" val="10000"/>
                  </a:ext>
                </a:extLst>
              </a:tr>
              <a:tr h="113286">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tc vMerge="1">
                  <a:txBody>
                    <a:bodyPr/>
                    <a:lstStyle/>
                    <a:p>
                      <a:endParaRPr/>
                    </a:p>
                  </a:txBody>
                  <a:tcPr marL="0" marR="0" marT="0" marB="0">
                    <a:lnL w="28575">
                      <a:solidFill>
                        <a:srgbClr val="000000"/>
                      </a:solidFill>
                      <a:prstDash val="solid"/>
                    </a:lnL>
                    <a:lnB w="38100">
                      <a:solidFill>
                        <a:srgbClr val="000000"/>
                      </a:solidFill>
                      <a:prstDash val="solid"/>
                    </a:lnB>
                  </a:tcPr>
                </a:tc>
                <a:extLst>
                  <a:ext uri="{0D108BD9-81ED-4DB2-BD59-A6C34878D82A}">
                    <a16:rowId xmlns:a16="http://schemas.microsoft.com/office/drawing/2014/main" xmlns="" val="10001"/>
                  </a:ext>
                </a:extLst>
              </a:tr>
              <a:tr h="193907">
                <a:tc rowSpan="2">
                  <a:txBody>
                    <a:bodyPr/>
                    <a:lstStyle/>
                    <a:p>
                      <a:pPr marL="26670">
                        <a:lnSpc>
                          <a:spcPts val="2060"/>
                        </a:lnSpc>
                      </a:pPr>
                      <a:r>
                        <a:rPr sz="1900" spc="15" dirty="0">
                          <a:latin typeface="Calibri"/>
                          <a:cs typeface="Calibri"/>
                        </a:rPr>
                        <a:t>+</a:t>
                      </a:r>
                      <a:r>
                        <a:rPr sz="1900" spc="-5" dirty="0">
                          <a:latin typeface="Calibri"/>
                          <a:cs typeface="Calibri"/>
                        </a:rPr>
                        <a:t> </a:t>
                      </a:r>
                      <a:r>
                        <a:rPr sz="1900" dirty="0">
                          <a:latin typeface="Calibri"/>
                          <a:cs typeface="Calibri"/>
                        </a:rPr>
                        <a:t>import(file </a:t>
                      </a:r>
                      <a:r>
                        <a:rPr sz="1900" spc="5" dirty="0">
                          <a:latin typeface="Calibri"/>
                          <a:cs typeface="Calibri"/>
                        </a:rPr>
                        <a:t>:</a:t>
                      </a:r>
                      <a:r>
                        <a:rPr sz="1900" dirty="0">
                          <a:latin typeface="Calibri"/>
                          <a:cs typeface="Calibri"/>
                        </a:rPr>
                        <a:t> </a:t>
                      </a:r>
                      <a:r>
                        <a:rPr sz="1900" spc="5" dirty="0">
                          <a:latin typeface="Calibri"/>
                          <a:cs typeface="Calibri"/>
                        </a:rPr>
                        <a:t>String)</a:t>
                      </a:r>
                      <a:endParaRPr sz="1900">
                        <a:latin typeface="Calibri"/>
                        <a:cs typeface="Calibri"/>
                      </a:endParaRPr>
                    </a:p>
                    <a:p>
                      <a:pPr marL="167640" indent="-141605">
                        <a:lnSpc>
                          <a:spcPts val="2090"/>
                        </a:lnSpc>
                        <a:buChar char="-"/>
                        <a:tabLst>
                          <a:tab pos="168275" algn="l"/>
                        </a:tabLst>
                      </a:pPr>
                      <a:r>
                        <a:rPr sz="1900" spc="5" dirty="0">
                          <a:latin typeface="Calibri"/>
                          <a:cs typeface="Calibri"/>
                        </a:rPr>
                        <a:t>loadCSVFile(file</a:t>
                      </a:r>
                      <a:r>
                        <a:rPr sz="1900" spc="-25" dirty="0">
                          <a:latin typeface="Calibri"/>
                          <a:cs typeface="Calibri"/>
                        </a:rPr>
                        <a:t> </a:t>
                      </a:r>
                      <a:r>
                        <a:rPr sz="1900" spc="5" dirty="0">
                          <a:latin typeface="Calibri"/>
                          <a:cs typeface="Calibri"/>
                        </a:rPr>
                        <a:t>:</a:t>
                      </a:r>
                      <a:r>
                        <a:rPr sz="1900" spc="-25" dirty="0">
                          <a:latin typeface="Calibri"/>
                          <a:cs typeface="Calibri"/>
                        </a:rPr>
                        <a:t> </a:t>
                      </a:r>
                      <a:r>
                        <a:rPr sz="1900" spc="5" dirty="0">
                          <a:latin typeface="Calibri"/>
                          <a:cs typeface="Calibri"/>
                        </a:rPr>
                        <a:t>String)</a:t>
                      </a:r>
                      <a:endParaRPr sz="1900">
                        <a:latin typeface="Calibri"/>
                        <a:cs typeface="Calibri"/>
                      </a:endParaRPr>
                    </a:p>
                    <a:p>
                      <a:pPr marL="167640" indent="-141605">
                        <a:lnSpc>
                          <a:spcPts val="2275"/>
                        </a:lnSpc>
                        <a:buChar char="-"/>
                        <a:tabLst>
                          <a:tab pos="168275" algn="l"/>
                        </a:tabLst>
                      </a:pPr>
                      <a:r>
                        <a:rPr sz="1900" dirty="0">
                          <a:latin typeface="Calibri"/>
                          <a:cs typeface="Calibri"/>
                        </a:rPr>
                        <a:t>storeIntoDatabase()</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B w="38100">
                      <a:solidFill>
                        <a:srgbClr val="000000"/>
                      </a:solidFill>
                      <a:prstDash val="solid"/>
                    </a:lnB>
                  </a:tcPr>
                </a:tc>
                <a:extLst>
                  <a:ext uri="{0D108BD9-81ED-4DB2-BD59-A6C34878D82A}">
                    <a16:rowId xmlns:a16="http://schemas.microsoft.com/office/drawing/2014/main" xmlns="" val="10002"/>
                  </a:ext>
                </a:extLst>
              </a:tr>
              <a:tr h="602623">
                <a:tc vMerge="1">
                  <a:txBody>
                    <a:bodyPr/>
                    <a:lstStyle/>
                    <a:p>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28575">
                      <a:solidFill>
                        <a:srgbClr val="000000"/>
                      </a:solidFill>
                      <a:prstDash val="solid"/>
                    </a:lnL>
                    <a:lnT w="38100">
                      <a:solidFill>
                        <a:srgbClr val="000000"/>
                      </a:solidFill>
                      <a:prstDash val="solid"/>
                    </a:lnT>
                  </a:tcPr>
                </a:tc>
                <a:extLst>
                  <a:ext uri="{0D108BD9-81ED-4DB2-BD59-A6C34878D82A}">
                    <a16:rowId xmlns:a16="http://schemas.microsoft.com/office/drawing/2014/main" xmlns="" val="10003"/>
                  </a:ext>
                </a:extLst>
              </a:tr>
            </a:tbl>
          </a:graphicData>
        </a:graphic>
      </p:graphicFrame>
      <p:graphicFrame>
        <p:nvGraphicFramePr>
          <p:cNvPr id="21" name="object 21"/>
          <p:cNvGraphicFramePr>
            <a:graphicFrameLocks noGrp="1"/>
          </p:cNvGraphicFramePr>
          <p:nvPr>
            <p:extLst>
              <p:ext uri="{D42A27DB-BD31-4B8C-83A1-F6EECF244321}">
                <p14:modId xmlns:p14="http://schemas.microsoft.com/office/powerpoint/2010/main" val="1732236827"/>
              </p:ext>
            </p:extLst>
          </p:nvPr>
        </p:nvGraphicFramePr>
        <p:xfrm>
          <a:off x="5118585" y="1980303"/>
          <a:ext cx="1705575" cy="627860"/>
        </p:xfrm>
        <a:graphic>
          <a:graphicData uri="http://schemas.openxmlformats.org/drawingml/2006/table">
            <a:tbl>
              <a:tblPr firstRow="1" bandRow="1">
                <a:tableStyleId>{2D5ABB26-0587-4C30-8999-92F81FD0307C}</a:tableStyleId>
              </a:tblPr>
              <a:tblGrid>
                <a:gridCol w="1705575">
                  <a:extLst>
                    <a:ext uri="{9D8B030D-6E8A-4147-A177-3AD203B41FA5}">
                      <a16:colId xmlns:a16="http://schemas.microsoft.com/office/drawing/2014/main" xmlns="" val="20000"/>
                    </a:ext>
                  </a:extLst>
                </a:gridCol>
              </a:tblGrid>
              <a:tr h="287932">
                <a:tc>
                  <a:txBody>
                    <a:bodyPr/>
                    <a:lstStyle/>
                    <a:p>
                      <a:pPr marL="426720">
                        <a:lnSpc>
                          <a:spcPts val="2390"/>
                        </a:lnSpc>
                        <a:spcBef>
                          <a:spcPts val="5"/>
                        </a:spcBef>
                      </a:pPr>
                      <a:r>
                        <a:rPr sz="1900" b="1" spc="5" dirty="0">
                          <a:latin typeface="Calibri"/>
                          <a:cs typeface="Calibri"/>
                        </a:rPr>
                        <a:t>Database</a:t>
                      </a:r>
                      <a:endParaRPr sz="1900">
                        <a:latin typeface="Calibri"/>
                        <a:cs typeface="Calibri"/>
                      </a:endParaRPr>
                    </a:p>
                  </a:txBody>
                  <a:tcPr marL="0" marR="0" marT="576"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12952">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21978">
                <a:tc>
                  <a:txBody>
                    <a:bodyPr/>
                    <a:lstStyle/>
                    <a:p>
                      <a:pPr>
                        <a:lnSpc>
                          <a:spcPct val="100000"/>
                        </a:lnSpc>
                      </a:pPr>
                      <a:endParaRPr sz="14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pic>
        <p:nvPicPr>
          <p:cNvPr id="22" name="object 22"/>
          <p:cNvPicPr/>
          <p:nvPr/>
        </p:nvPicPr>
        <p:blipFill>
          <a:blip r:embed="rId5" cstate="print"/>
          <a:stretch>
            <a:fillRect/>
          </a:stretch>
        </p:blipFill>
        <p:spPr>
          <a:xfrm>
            <a:off x="4935594" y="2183514"/>
            <a:ext cx="192611" cy="191943"/>
          </a:xfrm>
          <a:prstGeom prst="rect">
            <a:avLst/>
          </a:prstGeom>
        </p:spPr>
      </p:pic>
      <p:sp>
        <p:nvSpPr>
          <p:cNvPr id="23" name="Espace réservé du pied de page 22"/>
          <p:cNvSpPr>
            <a:spLocks noGrp="1"/>
          </p:cNvSpPr>
          <p:nvPr>
            <p:ph type="ftr" sz="quarter" idx="11"/>
          </p:nvPr>
        </p:nvSpPr>
        <p:spPr>
          <a:xfrm>
            <a:off x="634663" y="6400800"/>
            <a:ext cx="3962400" cy="457200"/>
          </a:xfrm>
        </p:spPr>
        <p:txBody>
          <a:bodyPr/>
          <a:lstStyle/>
          <a:p>
            <a:r>
              <a:rPr lang="fr-FR" dirty="0" err="1"/>
              <a:t>Hafidi</a:t>
            </a:r>
            <a:r>
              <a:rPr lang="fr-FR" dirty="0"/>
              <a:t> Imad-ENSAK-Cours  IAO</a:t>
            </a:r>
          </a:p>
        </p:txBody>
      </p:sp>
    </p:spTree>
    <p:extLst>
      <p:ext uri="{BB962C8B-B14F-4D97-AF65-F5344CB8AC3E}">
        <p14:creationId xmlns:p14="http://schemas.microsoft.com/office/powerpoint/2010/main" val="9160938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420636"/>
            <a:ext cx="9144000"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Principe 2. </a:t>
            </a:r>
            <a:r>
              <a:rPr sz="3600" b="1" dirty="0">
                <a:solidFill>
                  <a:schemeClr val="accent2"/>
                </a:solidFill>
              </a:rPr>
              <a:t>Ouverture / Fermeture</a:t>
            </a:r>
          </a:p>
        </p:txBody>
      </p:sp>
      <p:sp>
        <p:nvSpPr>
          <p:cNvPr id="8" name="Espace réservé du pied de page 7"/>
          <p:cNvSpPr>
            <a:spLocks noGrp="1"/>
          </p:cNvSpPr>
          <p:nvPr>
            <p:ph type="ftr" sz="quarter" idx="11"/>
          </p:nvPr>
        </p:nvSpPr>
        <p:spPr/>
        <p:txBody>
          <a:bodyPr/>
          <a:lstStyle/>
          <a:p>
            <a:r>
              <a:rPr lang="fr-FR"/>
              <a:t>Hafidi Imad-ENSAK-Cours  IAO</a:t>
            </a:r>
          </a:p>
        </p:txBody>
      </p:sp>
      <p:sp>
        <p:nvSpPr>
          <p:cNvPr id="9" name="Rectangle 8"/>
          <p:cNvSpPr/>
          <p:nvPr/>
        </p:nvSpPr>
        <p:spPr>
          <a:xfrm>
            <a:off x="467545" y="3032879"/>
            <a:ext cx="8304764" cy="3139321"/>
          </a:xfrm>
          <a:prstGeom prst="rect">
            <a:avLst/>
          </a:prstGeom>
        </p:spPr>
        <p:txBody>
          <a:bodyPr wrap="square">
            <a:spAutoFit/>
          </a:bodyPr>
          <a:lstStyle/>
          <a:p>
            <a:pPr marL="342900" indent="-342900" algn="just">
              <a:buFont typeface="Arial" panose="020B0604020202020204" pitchFamily="34" charset="0"/>
              <a:buChar char="•"/>
            </a:pPr>
            <a:r>
              <a:rPr lang="fr-FR" sz="2200" dirty="0"/>
              <a:t>Les classes d'application doivent être conçues de telle manière que chaque fois que d'autres développeurs souhaitent modifier le flux de contrôle dans des conditions spécifiques de l'application, tout ce qu'ils ont à faire est d'étendre la classe et de remplacer certaines fonctions.</a:t>
            </a:r>
          </a:p>
          <a:p>
            <a:pPr marL="342900" indent="-342900" algn="just">
              <a:buFont typeface="Arial" panose="020B0604020202020204" pitchFamily="34" charset="0"/>
              <a:buChar char="•"/>
            </a:pPr>
            <a:r>
              <a:rPr lang="fr-FR" sz="2200" dirty="0"/>
              <a:t>Si d'autres développeurs ne peuvent pas écrire le comportement souhaité en raison des contraintes imposées par la classe, nous devrions alors reconsidérer la </a:t>
            </a:r>
            <a:r>
              <a:rPr lang="fr-FR" sz="2200" dirty="0" err="1"/>
              <a:t>refactorisation</a:t>
            </a:r>
            <a:r>
              <a:rPr lang="fr-FR" sz="2200" dirty="0"/>
              <a:t> de la classe. </a:t>
            </a:r>
          </a:p>
          <a:p>
            <a:pPr marL="342900" indent="-342900" algn="just">
              <a:buFont typeface="Arial" panose="020B0604020202020204" pitchFamily="34" charset="0"/>
              <a:buChar char="•"/>
            </a:pPr>
            <a:r>
              <a:rPr lang="fr-FR" sz="2200" dirty="0"/>
              <a:t>Il faut pouvoir remplacer les options fournies par le logiciel d'une manière non nuisible autorisée par le logiciel.</a:t>
            </a:r>
            <a:endParaRPr lang="fr-FR" sz="2200" i="0" dirty="0">
              <a:effectLst/>
            </a:endParaRPr>
          </a:p>
        </p:txBody>
      </p:sp>
      <p:sp>
        <p:nvSpPr>
          <p:cNvPr id="2" name="Rectangle: Rounded Corners 1">
            <a:extLst>
              <a:ext uri="{FF2B5EF4-FFF2-40B4-BE49-F238E27FC236}">
                <a16:creationId xmlns:a16="http://schemas.microsoft.com/office/drawing/2014/main" xmlns="" id="{034136A8-EAD4-4D37-9FB4-C6772F095EC7}"/>
              </a:ext>
            </a:extLst>
          </p:cNvPr>
          <p:cNvSpPr/>
          <p:nvPr/>
        </p:nvSpPr>
        <p:spPr>
          <a:xfrm>
            <a:off x="419618" y="1323957"/>
            <a:ext cx="8304764" cy="1001243"/>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i="1" dirty="0">
              <a:solidFill>
                <a:schemeClr val="tx1"/>
              </a:solidFill>
              <a:cs typeface="Calibri"/>
            </a:endParaRPr>
          </a:p>
        </p:txBody>
      </p:sp>
      <p:sp>
        <p:nvSpPr>
          <p:cNvPr id="10" name="Rectangle 9">
            <a:extLst>
              <a:ext uri="{FF2B5EF4-FFF2-40B4-BE49-F238E27FC236}">
                <a16:creationId xmlns:a16="http://schemas.microsoft.com/office/drawing/2014/main" xmlns="" id="{BF2B6F69-0E81-4550-8D88-AA208F6D0F13}"/>
              </a:ext>
            </a:extLst>
          </p:cNvPr>
          <p:cNvSpPr/>
          <p:nvPr/>
        </p:nvSpPr>
        <p:spPr>
          <a:xfrm>
            <a:off x="419618" y="1470015"/>
            <a:ext cx="8304764" cy="830997"/>
          </a:xfrm>
          <a:prstGeom prst="rect">
            <a:avLst/>
          </a:prstGeom>
        </p:spPr>
        <p:txBody>
          <a:bodyPr wrap="square">
            <a:spAutoFit/>
          </a:bodyPr>
          <a:lstStyle/>
          <a:p>
            <a:pPr algn="ctr"/>
            <a:r>
              <a:rPr lang="fr-FR" sz="2400" b="1" dirty="0">
                <a:cs typeface="Calibri"/>
              </a:rPr>
              <a:t>Un</a:t>
            </a:r>
            <a:r>
              <a:rPr lang="fr-FR" sz="2400" b="1" spc="-9" dirty="0">
                <a:cs typeface="Calibri"/>
              </a:rPr>
              <a:t> </a:t>
            </a:r>
            <a:r>
              <a:rPr lang="fr-FR" sz="2400" b="1" spc="-5" dirty="0">
                <a:cs typeface="Calibri"/>
              </a:rPr>
              <a:t>module</a:t>
            </a:r>
            <a:r>
              <a:rPr lang="fr-FR" sz="2400" b="1" spc="9" dirty="0">
                <a:cs typeface="Calibri"/>
              </a:rPr>
              <a:t> </a:t>
            </a:r>
            <a:r>
              <a:rPr lang="fr-FR" sz="2400" b="1" spc="-5" dirty="0">
                <a:cs typeface="Calibri"/>
              </a:rPr>
              <a:t>doit</a:t>
            </a:r>
            <a:r>
              <a:rPr lang="fr-FR" sz="2400" b="1" spc="5" dirty="0">
                <a:cs typeface="Calibri"/>
              </a:rPr>
              <a:t> </a:t>
            </a:r>
            <a:r>
              <a:rPr lang="fr-FR" sz="2400" b="1" spc="-14" dirty="0">
                <a:cs typeface="Calibri"/>
              </a:rPr>
              <a:t>être</a:t>
            </a:r>
            <a:r>
              <a:rPr lang="fr-FR" sz="2400" b="1" spc="5" dirty="0">
                <a:cs typeface="Calibri"/>
              </a:rPr>
              <a:t> </a:t>
            </a:r>
            <a:r>
              <a:rPr lang="fr-FR" sz="2400" b="1" spc="-9" dirty="0">
                <a:cs typeface="Calibri"/>
              </a:rPr>
              <a:t>ouvert</a:t>
            </a:r>
            <a:r>
              <a:rPr lang="fr-FR" sz="2400" b="1" spc="9" dirty="0">
                <a:cs typeface="Calibri"/>
              </a:rPr>
              <a:t> </a:t>
            </a:r>
            <a:r>
              <a:rPr lang="fr-FR" sz="2400" b="1" spc="-5" dirty="0">
                <a:cs typeface="Calibri"/>
              </a:rPr>
              <a:t>aux</a:t>
            </a:r>
            <a:r>
              <a:rPr lang="fr-FR" sz="2400" b="1" spc="5" dirty="0">
                <a:cs typeface="Calibri"/>
              </a:rPr>
              <a:t> </a:t>
            </a:r>
            <a:r>
              <a:rPr lang="fr-FR" sz="2400" b="1" spc="-9" dirty="0">
                <a:cs typeface="Calibri"/>
              </a:rPr>
              <a:t>extensions,</a:t>
            </a:r>
            <a:r>
              <a:rPr lang="fr-FR" sz="2400" b="1" spc="14" dirty="0">
                <a:cs typeface="Calibri"/>
              </a:rPr>
              <a:t> </a:t>
            </a:r>
            <a:r>
              <a:rPr lang="fr-FR" sz="2400" b="1" spc="-5" dirty="0">
                <a:cs typeface="Calibri"/>
              </a:rPr>
              <a:t>mais</a:t>
            </a:r>
            <a:r>
              <a:rPr lang="fr-FR" sz="2400" b="1" spc="14" dirty="0">
                <a:cs typeface="Calibri"/>
              </a:rPr>
              <a:t> </a:t>
            </a:r>
            <a:r>
              <a:rPr lang="fr-FR" sz="2400" b="1" spc="-9" dirty="0">
                <a:cs typeface="Calibri"/>
              </a:rPr>
              <a:t>fermé</a:t>
            </a:r>
            <a:r>
              <a:rPr lang="fr-FR" sz="2400" b="1" spc="9" dirty="0">
                <a:cs typeface="Calibri"/>
              </a:rPr>
              <a:t> </a:t>
            </a:r>
          </a:p>
          <a:p>
            <a:pPr algn="ctr"/>
            <a:r>
              <a:rPr lang="fr-FR" sz="2400" b="1" spc="-5" dirty="0">
                <a:cs typeface="Calibri"/>
              </a:rPr>
              <a:t>aux </a:t>
            </a:r>
            <a:r>
              <a:rPr lang="fr-FR" sz="2400" b="1" spc="-521" dirty="0">
                <a:cs typeface="Calibri"/>
              </a:rPr>
              <a:t> </a:t>
            </a:r>
            <a:r>
              <a:rPr lang="fr-FR" sz="2400" b="1" spc="-9" dirty="0">
                <a:cs typeface="Calibri"/>
              </a:rPr>
              <a:t>modifications</a:t>
            </a:r>
          </a:p>
        </p:txBody>
      </p:sp>
      <p:sp>
        <p:nvSpPr>
          <p:cNvPr id="11" name="Rectangle 10">
            <a:extLst>
              <a:ext uri="{FF2B5EF4-FFF2-40B4-BE49-F238E27FC236}">
                <a16:creationId xmlns:a16="http://schemas.microsoft.com/office/drawing/2014/main" xmlns="" id="{B5AE2D20-AC0D-40E2-B8B2-B450BFD8F15C}"/>
              </a:ext>
            </a:extLst>
          </p:cNvPr>
          <p:cNvSpPr/>
          <p:nvPr/>
        </p:nvSpPr>
        <p:spPr>
          <a:xfrm>
            <a:off x="623110" y="2381870"/>
            <a:ext cx="8053345" cy="738664"/>
          </a:xfrm>
          <a:prstGeom prst="rect">
            <a:avLst/>
          </a:prstGeom>
        </p:spPr>
        <p:txBody>
          <a:bodyPr wrap="square">
            <a:spAutoFit/>
          </a:bodyPr>
          <a:lstStyle/>
          <a:p>
            <a:pPr algn="ctr"/>
            <a:r>
              <a:rPr lang="fr-FR" sz="2200" dirty="0">
                <a:solidFill>
                  <a:schemeClr val="accent1"/>
                </a:solidFill>
                <a:sym typeface="Wingdings" panose="05000000000000000000" pitchFamily="2" charset="2"/>
              </a:rPr>
              <a:t> </a:t>
            </a:r>
            <a:r>
              <a:rPr lang="fr-FR" sz="2000" b="1" dirty="0"/>
              <a:t>Nous devrions pouvoir ajouter une nouvelle fonctionnalité en créant du  nouveau code et non en éditant du code existant</a:t>
            </a:r>
            <a:endParaRPr lang="fr-FR" sz="2200" b="1" dirty="0"/>
          </a:p>
        </p:txBody>
      </p:sp>
    </p:spTree>
    <p:extLst>
      <p:ext uri="{BB962C8B-B14F-4D97-AF65-F5344CB8AC3E}">
        <p14:creationId xmlns:p14="http://schemas.microsoft.com/office/powerpoint/2010/main" val="17012022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190" y="0"/>
            <a:ext cx="9126810" cy="1143000"/>
          </a:xfrm>
        </p:spPr>
        <p:txBody>
          <a:bodyPr/>
          <a:lstStyle/>
          <a:p>
            <a:pPr marL="11516" algn="ctr"/>
            <a:r>
              <a:rPr lang="fr-FR" sz="3600" b="1" dirty="0">
                <a:solidFill>
                  <a:schemeClr val="accent1"/>
                </a:solidFill>
              </a:rPr>
              <a:t>Principe 2. </a:t>
            </a:r>
            <a:r>
              <a:rPr lang="fr-FR" sz="3600" b="1" dirty="0">
                <a:solidFill>
                  <a:schemeClr val="accent2"/>
                </a:solidFill>
              </a:rPr>
              <a:t>Ouverture / Fermeture</a:t>
            </a:r>
          </a:p>
        </p:txBody>
      </p:sp>
      <p:sp>
        <p:nvSpPr>
          <p:cNvPr id="3" name="Espace réservé du pied de page 2"/>
          <p:cNvSpPr>
            <a:spLocks noGrp="1"/>
          </p:cNvSpPr>
          <p:nvPr>
            <p:ph type="ftr" sz="quarter" idx="11"/>
          </p:nvPr>
        </p:nvSpPr>
        <p:spPr/>
        <p:txBody>
          <a:bodyPr/>
          <a:lstStyle/>
          <a:p>
            <a:r>
              <a:rPr lang="fr-FR" dirty="0" err="1"/>
              <a:t>Hafidi</a:t>
            </a:r>
            <a:r>
              <a:rPr lang="fr-FR" dirty="0"/>
              <a:t> Imad-ENSAK-Cours  IAO</a:t>
            </a:r>
          </a:p>
        </p:txBody>
      </p:sp>
      <p:sp>
        <p:nvSpPr>
          <p:cNvPr id="4" name="Espace réservé du contenu 3"/>
          <p:cNvSpPr>
            <a:spLocks noGrp="1"/>
          </p:cNvSpPr>
          <p:nvPr>
            <p:ph sz="quarter" idx="1"/>
          </p:nvPr>
        </p:nvSpPr>
        <p:spPr>
          <a:xfrm>
            <a:off x="694395" y="1643062"/>
            <a:ext cx="7772400" cy="4572000"/>
          </a:xfrm>
        </p:spPr>
        <p:txBody>
          <a:bodyPr>
            <a:normAutofit/>
          </a:bodyPr>
          <a:lstStyle/>
          <a:p>
            <a:pPr algn="just"/>
            <a:r>
              <a:rPr lang="fr-FR" sz="2200" dirty="0"/>
              <a:t>Un bon </a:t>
            </a:r>
            <a:r>
              <a:rPr lang="fr-FR" sz="2200" dirty="0" err="1"/>
              <a:t>framework</a:t>
            </a:r>
            <a:r>
              <a:rPr lang="fr-FR" sz="2200" dirty="0"/>
              <a:t> comme  </a:t>
            </a:r>
            <a:r>
              <a:rPr lang="fr-FR" sz="2200" dirty="0" err="1"/>
              <a:t>spring</a:t>
            </a:r>
            <a:r>
              <a:rPr lang="fr-FR" sz="2200" dirty="0"/>
              <a:t> : nous ne pouvons pas modifier leur logique de base et leur traitement des requêtes. Néanmoins, nous modifions le flux d'application souhaité en étendant certaines classes et en les greffant dans les fichiers de configuration.</a:t>
            </a:r>
          </a:p>
          <a:p>
            <a:pPr algn="just"/>
            <a:endParaRPr lang="fr-FR" sz="2200" dirty="0"/>
          </a:p>
          <a:p>
            <a:pPr marL="0" indent="0" algn="just">
              <a:buNone/>
            </a:pPr>
            <a:r>
              <a:rPr lang="fr-FR" sz="2200" b="1" dirty="0">
                <a:solidFill>
                  <a:schemeClr val="accent1"/>
                </a:solidFill>
              </a:rPr>
              <a:t>Exemple :</a:t>
            </a:r>
          </a:p>
          <a:p>
            <a:pPr algn="just"/>
            <a:r>
              <a:rPr lang="fr-FR" sz="2200" dirty="0"/>
              <a:t>le </a:t>
            </a:r>
            <a:r>
              <a:rPr lang="fr-FR" sz="2200" dirty="0" err="1"/>
              <a:t>framework</a:t>
            </a:r>
            <a:r>
              <a:rPr lang="fr-FR" sz="2200" dirty="0"/>
              <a:t> </a:t>
            </a:r>
            <a:r>
              <a:rPr lang="fr-FR" sz="2200" dirty="0" err="1"/>
              <a:t>spring</a:t>
            </a:r>
            <a:r>
              <a:rPr lang="fr-FR" sz="2200" dirty="0"/>
              <a:t> a la classe </a:t>
            </a:r>
            <a:r>
              <a:rPr lang="fr-FR" sz="2200" dirty="0">
                <a:hlinkClick r:id="rId2"/>
              </a:rPr>
              <a:t>DispatcherServlet</a:t>
            </a:r>
            <a:r>
              <a:rPr lang="fr-FR" sz="2200" dirty="0"/>
              <a:t>. Cette classe agit comme un </a:t>
            </a:r>
            <a:r>
              <a:rPr lang="fr-FR" sz="2200" b="1" dirty="0"/>
              <a:t>contrôleur frontal</a:t>
            </a:r>
            <a:r>
              <a:rPr lang="fr-FR" sz="2200" dirty="0"/>
              <a:t> pour les applications Web basées sur </a:t>
            </a:r>
            <a:r>
              <a:rPr lang="fr-FR" sz="2200" dirty="0" err="1"/>
              <a:t>Spring</a:t>
            </a:r>
            <a:r>
              <a:rPr lang="fr-FR" sz="2200" dirty="0"/>
              <a:t>. Pour utiliser cette classe, nous n'avons pas besoin de modifier cette classe. Tout ce dont nous avons besoin est de transmettre les paramètres d'initialisation et nous pouvons étendre ses fonctionnalités comme nous le souhaitons.</a:t>
            </a:r>
          </a:p>
        </p:txBody>
      </p:sp>
    </p:spTree>
    <p:extLst>
      <p:ext uri="{BB962C8B-B14F-4D97-AF65-F5344CB8AC3E}">
        <p14:creationId xmlns:p14="http://schemas.microsoft.com/office/powerpoint/2010/main" val="6135623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76527"/>
            <a:ext cx="9144000"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Exemple</a:t>
            </a:r>
          </a:p>
        </p:txBody>
      </p:sp>
      <p:sp>
        <p:nvSpPr>
          <p:cNvPr id="5" name="object 5"/>
          <p:cNvSpPr txBox="1"/>
          <p:nvPr/>
        </p:nvSpPr>
        <p:spPr>
          <a:xfrm>
            <a:off x="491864" y="1223115"/>
            <a:ext cx="8413286" cy="770508"/>
          </a:xfrm>
          <a:prstGeom prst="rect">
            <a:avLst/>
          </a:prstGeom>
        </p:spPr>
        <p:txBody>
          <a:bodyPr vert="horz" wrap="square" lIns="0" tIns="39156" rIns="0" bIns="0" rtlCol="0">
            <a:spAutoFit/>
          </a:bodyPr>
          <a:lstStyle/>
          <a:p>
            <a:pPr marL="354416" marR="4607" indent="-342900">
              <a:lnSpc>
                <a:spcPts val="2675"/>
              </a:lnSpc>
              <a:spcBef>
                <a:spcPts val="308"/>
              </a:spcBef>
              <a:buFont typeface="Arial" panose="020B0604020202020204" pitchFamily="34" charset="0"/>
              <a:buChar char="•"/>
            </a:pPr>
            <a:r>
              <a:rPr sz="2200" spc="-9" dirty="0">
                <a:cs typeface="Calibri"/>
              </a:rPr>
              <a:t>Considérons</a:t>
            </a:r>
            <a:r>
              <a:rPr sz="2200" spc="-5" dirty="0">
                <a:cs typeface="Calibri"/>
              </a:rPr>
              <a:t> </a:t>
            </a:r>
            <a:r>
              <a:rPr sz="2200" dirty="0">
                <a:cs typeface="Calibri"/>
              </a:rPr>
              <a:t>la</a:t>
            </a:r>
            <a:r>
              <a:rPr sz="2200" spc="-9" dirty="0">
                <a:cs typeface="Calibri"/>
              </a:rPr>
              <a:t> </a:t>
            </a:r>
            <a:r>
              <a:rPr sz="2200" spc="-5" dirty="0">
                <a:cs typeface="Calibri"/>
              </a:rPr>
              <a:t>classe</a:t>
            </a:r>
            <a:r>
              <a:rPr sz="2200" spc="32" dirty="0">
                <a:cs typeface="Calibri"/>
              </a:rPr>
              <a:t> </a:t>
            </a:r>
            <a:r>
              <a:rPr sz="2200" dirty="0">
                <a:cs typeface="Courier New"/>
              </a:rPr>
              <a:t>A</a:t>
            </a:r>
            <a:r>
              <a:rPr sz="2200" spc="-884" dirty="0">
                <a:cs typeface="Courier New"/>
              </a:rPr>
              <a:t> </a:t>
            </a:r>
            <a:r>
              <a:rPr sz="2200" spc="-18" dirty="0">
                <a:cs typeface="Calibri"/>
              </a:rPr>
              <a:t>avec</a:t>
            </a:r>
            <a:r>
              <a:rPr sz="2200" spc="5" dirty="0">
                <a:cs typeface="Calibri"/>
              </a:rPr>
              <a:t> </a:t>
            </a:r>
            <a:r>
              <a:rPr sz="2200" spc="-5" dirty="0">
                <a:cs typeface="Calibri"/>
              </a:rPr>
              <a:t>deux</a:t>
            </a:r>
            <a:r>
              <a:rPr sz="2200" dirty="0">
                <a:cs typeface="Calibri"/>
              </a:rPr>
              <a:t> </a:t>
            </a:r>
            <a:r>
              <a:rPr sz="2200" spc="-5" dirty="0">
                <a:cs typeface="Calibri"/>
              </a:rPr>
              <a:t>méthodes </a:t>
            </a:r>
            <a:r>
              <a:rPr sz="2200" dirty="0">
                <a:cs typeface="Calibri"/>
              </a:rPr>
              <a:t>qui</a:t>
            </a:r>
            <a:r>
              <a:rPr sz="2200" spc="-9" dirty="0">
                <a:cs typeface="Calibri"/>
              </a:rPr>
              <a:t> </a:t>
            </a:r>
            <a:r>
              <a:rPr sz="2200" spc="-5" dirty="0">
                <a:cs typeface="Calibri"/>
              </a:rPr>
              <a:t>dépendent</a:t>
            </a:r>
            <a:r>
              <a:rPr sz="2200" spc="-9" dirty="0">
                <a:cs typeface="Calibri"/>
              </a:rPr>
              <a:t> </a:t>
            </a:r>
            <a:r>
              <a:rPr sz="2200" spc="-5" dirty="0">
                <a:cs typeface="Calibri"/>
              </a:rPr>
              <a:t>des</a:t>
            </a:r>
            <a:r>
              <a:rPr sz="2200" dirty="0">
                <a:cs typeface="Calibri"/>
              </a:rPr>
              <a:t> deux </a:t>
            </a:r>
            <a:r>
              <a:rPr sz="2200" spc="-517" dirty="0">
                <a:cs typeface="Calibri"/>
              </a:rPr>
              <a:t> </a:t>
            </a:r>
            <a:r>
              <a:rPr sz="2200" spc="-27" dirty="0" err="1">
                <a:cs typeface="Calibri"/>
              </a:rPr>
              <a:t>a</a:t>
            </a:r>
            <a:r>
              <a:rPr sz="2200" spc="-45" dirty="0" err="1">
                <a:cs typeface="Calibri"/>
              </a:rPr>
              <a:t>t</a:t>
            </a:r>
            <a:r>
              <a:rPr sz="2200" spc="-41" dirty="0" err="1">
                <a:cs typeface="Calibri"/>
              </a:rPr>
              <a:t>t</a:t>
            </a:r>
            <a:r>
              <a:rPr sz="2200" dirty="0" err="1">
                <a:cs typeface="Calibri"/>
              </a:rPr>
              <a:t>ribu</a:t>
            </a:r>
            <a:r>
              <a:rPr sz="2200" spc="-5" dirty="0" err="1">
                <a:cs typeface="Calibri"/>
              </a:rPr>
              <a:t>t</a:t>
            </a:r>
            <a:r>
              <a:rPr sz="2200" dirty="0" err="1">
                <a:cs typeface="Calibri"/>
              </a:rPr>
              <a:t>s</a:t>
            </a:r>
            <a:endParaRPr lang="fr-FR" sz="2200" dirty="0">
              <a:cs typeface="Calibri"/>
            </a:endParaRPr>
          </a:p>
          <a:p>
            <a:pPr marL="11516" marR="4607">
              <a:lnSpc>
                <a:spcPts val="2675"/>
              </a:lnSpc>
              <a:spcBef>
                <a:spcPts val="308"/>
              </a:spcBef>
            </a:pPr>
            <a:r>
              <a:rPr sz="2200" spc="-14" dirty="0">
                <a:cs typeface="Courier New"/>
              </a:rPr>
              <a:t>c</a:t>
            </a:r>
            <a:r>
              <a:rPr sz="2200" dirty="0">
                <a:cs typeface="Courier New"/>
              </a:rPr>
              <a:t>1</a:t>
            </a:r>
            <a:r>
              <a:rPr sz="2200" spc="-879" dirty="0">
                <a:cs typeface="Courier New"/>
              </a:rPr>
              <a:t> </a:t>
            </a:r>
            <a:r>
              <a:rPr sz="2200" spc="-5" dirty="0">
                <a:cs typeface="Calibri"/>
              </a:rPr>
              <a:t>e</a:t>
            </a:r>
            <a:r>
              <a:rPr sz="2200" dirty="0">
                <a:cs typeface="Calibri"/>
              </a:rPr>
              <a:t>t</a:t>
            </a:r>
            <a:r>
              <a:rPr sz="2200" spc="9" dirty="0">
                <a:cs typeface="Calibri"/>
              </a:rPr>
              <a:t> </a:t>
            </a:r>
            <a:r>
              <a:rPr sz="2200" spc="-5" dirty="0">
                <a:cs typeface="Courier New"/>
              </a:rPr>
              <a:t>c2</a:t>
            </a:r>
            <a:r>
              <a:rPr lang="fr-FR" sz="2200" spc="-5" dirty="0">
                <a:cs typeface="Courier New"/>
              </a:rPr>
              <a:t>: </a:t>
            </a:r>
            <a:endParaRPr sz="2200" dirty="0">
              <a:cs typeface="Courier New"/>
            </a:endParaRPr>
          </a:p>
        </p:txBody>
      </p:sp>
      <p:sp>
        <p:nvSpPr>
          <p:cNvPr id="6" name="object 6"/>
          <p:cNvSpPr txBox="1"/>
          <p:nvPr/>
        </p:nvSpPr>
        <p:spPr>
          <a:xfrm>
            <a:off x="589799" y="5589240"/>
            <a:ext cx="123801" cy="165068"/>
          </a:xfrm>
          <a:prstGeom prst="rect">
            <a:avLst/>
          </a:prstGeom>
        </p:spPr>
        <p:txBody>
          <a:bodyPr vert="horz" wrap="square" lIns="0" tIns="11516" rIns="0" bIns="0" rtlCol="0">
            <a:spAutoFit/>
          </a:bodyPr>
          <a:lstStyle/>
          <a:p>
            <a:pPr marL="11516">
              <a:spcBef>
                <a:spcPts val="91"/>
              </a:spcBef>
            </a:pPr>
            <a:r>
              <a:rPr sz="997" dirty="0">
                <a:latin typeface="Lucida Sans Unicode"/>
                <a:cs typeface="Lucida Sans Unicode"/>
              </a:rPr>
              <a:t>●</a:t>
            </a:r>
            <a:endParaRPr sz="997">
              <a:latin typeface="Lucida Sans Unicode"/>
              <a:cs typeface="Lucida Sans Unicode"/>
            </a:endParaRPr>
          </a:p>
        </p:txBody>
      </p:sp>
      <p:sp>
        <p:nvSpPr>
          <p:cNvPr id="7" name="object 7"/>
          <p:cNvSpPr txBox="1"/>
          <p:nvPr/>
        </p:nvSpPr>
        <p:spPr>
          <a:xfrm>
            <a:off x="883282" y="5517232"/>
            <a:ext cx="4498295" cy="350183"/>
          </a:xfrm>
          <a:prstGeom prst="rect">
            <a:avLst/>
          </a:prstGeom>
        </p:spPr>
        <p:txBody>
          <a:bodyPr vert="horz" wrap="square" lIns="0" tIns="11516" rIns="0" bIns="0" rtlCol="0">
            <a:spAutoFit/>
          </a:bodyPr>
          <a:lstStyle/>
          <a:p>
            <a:pPr marL="11516">
              <a:spcBef>
                <a:spcPts val="91"/>
              </a:spcBef>
            </a:pPr>
            <a:r>
              <a:rPr sz="2200" spc="-9" dirty="0">
                <a:cs typeface="Calibri"/>
              </a:rPr>
              <a:t>Quelle</a:t>
            </a:r>
            <a:r>
              <a:rPr sz="2200" spc="-18" dirty="0">
                <a:cs typeface="Calibri"/>
              </a:rPr>
              <a:t> </a:t>
            </a:r>
            <a:r>
              <a:rPr sz="2200" spc="-9" dirty="0">
                <a:cs typeface="Calibri"/>
              </a:rPr>
              <a:t>est</a:t>
            </a:r>
            <a:r>
              <a:rPr sz="2200" spc="-18" dirty="0">
                <a:cs typeface="Calibri"/>
              </a:rPr>
              <a:t> </a:t>
            </a:r>
            <a:r>
              <a:rPr sz="2200" dirty="0">
                <a:cs typeface="Calibri"/>
              </a:rPr>
              <a:t>la</a:t>
            </a:r>
            <a:r>
              <a:rPr sz="2200" spc="-9" dirty="0">
                <a:cs typeface="Calibri"/>
              </a:rPr>
              <a:t> faiblesse</a:t>
            </a:r>
            <a:r>
              <a:rPr sz="2200" spc="-23" dirty="0">
                <a:cs typeface="Calibri"/>
              </a:rPr>
              <a:t> </a:t>
            </a:r>
            <a:r>
              <a:rPr sz="2200" spc="-5" dirty="0">
                <a:cs typeface="Calibri"/>
              </a:rPr>
              <a:t>de</a:t>
            </a:r>
            <a:r>
              <a:rPr sz="2200" spc="-14" dirty="0">
                <a:cs typeface="Calibri"/>
              </a:rPr>
              <a:t> </a:t>
            </a:r>
            <a:r>
              <a:rPr sz="2200" spc="-27" dirty="0">
                <a:cs typeface="Calibri"/>
              </a:rPr>
              <a:t>cette</a:t>
            </a:r>
            <a:r>
              <a:rPr sz="2200" spc="-18" dirty="0">
                <a:cs typeface="Calibri"/>
              </a:rPr>
              <a:t> </a:t>
            </a:r>
            <a:r>
              <a:rPr sz="2200" spc="-9" dirty="0">
                <a:cs typeface="Calibri"/>
              </a:rPr>
              <a:t>conception</a:t>
            </a:r>
            <a:r>
              <a:rPr sz="2200" spc="-18" dirty="0">
                <a:cs typeface="Calibri"/>
              </a:rPr>
              <a:t> </a:t>
            </a:r>
            <a:r>
              <a:rPr sz="2200" dirty="0">
                <a:cs typeface="Calibri"/>
              </a:rPr>
              <a:t>?</a:t>
            </a:r>
          </a:p>
        </p:txBody>
      </p:sp>
      <p:sp>
        <p:nvSpPr>
          <p:cNvPr id="8" name="object 8"/>
          <p:cNvSpPr txBox="1"/>
          <p:nvPr/>
        </p:nvSpPr>
        <p:spPr>
          <a:xfrm>
            <a:off x="1014512" y="6000236"/>
            <a:ext cx="141076" cy="165068"/>
          </a:xfrm>
          <a:prstGeom prst="rect">
            <a:avLst/>
          </a:prstGeom>
        </p:spPr>
        <p:txBody>
          <a:bodyPr vert="horz" wrap="square" lIns="0" tIns="11516" rIns="0" bIns="0" rtlCol="0">
            <a:spAutoFit/>
          </a:bodyPr>
          <a:lstStyle/>
          <a:p>
            <a:pPr marL="11516">
              <a:spcBef>
                <a:spcPts val="91"/>
              </a:spcBef>
            </a:pPr>
            <a:r>
              <a:rPr sz="997" spc="131" dirty="0">
                <a:latin typeface="Lucida Sans Unicode"/>
                <a:cs typeface="Lucida Sans Unicode"/>
              </a:rPr>
              <a:t>▶</a:t>
            </a:r>
            <a:endParaRPr sz="997">
              <a:latin typeface="Lucida Sans Unicode"/>
              <a:cs typeface="Lucida Sans Unicode"/>
            </a:endParaRPr>
          </a:p>
        </p:txBody>
      </p:sp>
      <p:sp>
        <p:nvSpPr>
          <p:cNvPr id="9" name="object 9"/>
          <p:cNvSpPr txBox="1"/>
          <p:nvPr/>
        </p:nvSpPr>
        <p:spPr>
          <a:xfrm>
            <a:off x="1275013" y="5918676"/>
            <a:ext cx="4842059" cy="350183"/>
          </a:xfrm>
          <a:prstGeom prst="rect">
            <a:avLst/>
          </a:prstGeom>
        </p:spPr>
        <p:txBody>
          <a:bodyPr vert="horz" wrap="square" lIns="0" tIns="11516" rIns="0" bIns="0" rtlCol="0">
            <a:spAutoFit/>
          </a:bodyPr>
          <a:lstStyle/>
          <a:p>
            <a:pPr marL="11516">
              <a:spcBef>
                <a:spcPts val="91"/>
              </a:spcBef>
            </a:pPr>
            <a:r>
              <a:rPr lang="fr-FR" sz="2200" spc="-5" dirty="0">
                <a:cs typeface="Calibri"/>
              </a:rPr>
              <a:t>Si</a:t>
            </a:r>
            <a:r>
              <a:rPr lang="fr-FR" sz="2200" spc="-9" dirty="0">
                <a:cs typeface="Calibri"/>
              </a:rPr>
              <a:t> </a:t>
            </a:r>
            <a:r>
              <a:rPr lang="fr-FR" sz="2200" dirty="0">
                <a:cs typeface="Calibri"/>
              </a:rPr>
              <a:t>on</a:t>
            </a:r>
            <a:r>
              <a:rPr lang="fr-FR" sz="2200" spc="-9" dirty="0">
                <a:cs typeface="Calibri"/>
              </a:rPr>
              <a:t> </a:t>
            </a:r>
            <a:r>
              <a:rPr lang="fr-FR" sz="2200" spc="-14" dirty="0">
                <a:cs typeface="Calibri"/>
              </a:rPr>
              <a:t>veut</a:t>
            </a:r>
            <a:r>
              <a:rPr lang="fr-FR" sz="2200" spc="-5" dirty="0">
                <a:cs typeface="Calibri"/>
              </a:rPr>
              <a:t> </a:t>
            </a:r>
            <a:r>
              <a:rPr lang="fr-FR" sz="2200" spc="-9" dirty="0">
                <a:cs typeface="Calibri"/>
              </a:rPr>
              <a:t>ajouter</a:t>
            </a:r>
            <a:r>
              <a:rPr lang="fr-FR" sz="2200" dirty="0">
                <a:cs typeface="Calibri"/>
              </a:rPr>
              <a:t> </a:t>
            </a:r>
            <a:r>
              <a:rPr lang="fr-FR" sz="2200" spc="-9" dirty="0">
                <a:cs typeface="Calibri"/>
              </a:rPr>
              <a:t>une</a:t>
            </a:r>
            <a:r>
              <a:rPr lang="fr-FR" sz="2200" spc="-5" dirty="0">
                <a:cs typeface="Calibri"/>
              </a:rPr>
              <a:t> </a:t>
            </a:r>
            <a:r>
              <a:rPr lang="fr-FR" sz="2200" spc="-14" dirty="0">
                <a:cs typeface="Calibri"/>
              </a:rPr>
              <a:t>variation</a:t>
            </a:r>
            <a:r>
              <a:rPr lang="fr-FR" sz="2200" spc="-5" dirty="0">
                <a:cs typeface="Calibri"/>
              </a:rPr>
              <a:t> sur</a:t>
            </a:r>
            <a:r>
              <a:rPr lang="fr-FR" sz="2200" dirty="0">
                <a:cs typeface="Calibri"/>
              </a:rPr>
              <a:t> </a:t>
            </a:r>
            <a:r>
              <a:rPr lang="fr-FR" sz="2200" spc="-32" dirty="0">
                <a:cs typeface="Calibri"/>
              </a:rPr>
              <a:t>l’attribut</a:t>
            </a:r>
            <a:r>
              <a:rPr lang="fr-FR" sz="2200" spc="-5" dirty="0">
                <a:cs typeface="Calibri"/>
              </a:rPr>
              <a:t> </a:t>
            </a:r>
            <a:r>
              <a:rPr lang="fr-FR" sz="2200" spc="-9" dirty="0">
                <a:cs typeface="Calibri"/>
              </a:rPr>
              <a:t>c3</a:t>
            </a:r>
            <a:endParaRPr sz="2200" dirty="0">
              <a:cs typeface="Calibri"/>
            </a:endParaRPr>
          </a:p>
        </p:txBody>
      </p:sp>
      <p:grpSp>
        <p:nvGrpSpPr>
          <p:cNvPr id="10" name="object 10"/>
          <p:cNvGrpSpPr/>
          <p:nvPr/>
        </p:nvGrpSpPr>
        <p:grpSpPr>
          <a:xfrm>
            <a:off x="2074904" y="1628800"/>
            <a:ext cx="3551074" cy="3647235"/>
            <a:chOff x="2288158" y="2128692"/>
            <a:chExt cx="3916045" cy="4022090"/>
          </a:xfrm>
        </p:grpSpPr>
        <p:sp>
          <p:nvSpPr>
            <p:cNvPr id="11" name="object 11"/>
            <p:cNvSpPr/>
            <p:nvPr/>
          </p:nvSpPr>
          <p:spPr>
            <a:xfrm>
              <a:off x="2288159" y="2128692"/>
              <a:ext cx="3916045" cy="4022090"/>
            </a:xfrm>
            <a:custGeom>
              <a:avLst/>
              <a:gdLst/>
              <a:ahLst/>
              <a:cxnLst/>
              <a:rect l="l" t="t" r="r" b="b"/>
              <a:pathLst>
                <a:path w="3916045" h="4022090">
                  <a:moveTo>
                    <a:pt x="3915714" y="0"/>
                  </a:moveTo>
                  <a:lnTo>
                    <a:pt x="0" y="0"/>
                  </a:lnTo>
                  <a:lnTo>
                    <a:pt x="0" y="4021556"/>
                  </a:lnTo>
                  <a:lnTo>
                    <a:pt x="3915714" y="4021556"/>
                  </a:lnTo>
                  <a:lnTo>
                    <a:pt x="3915714" y="0"/>
                  </a:lnTo>
                  <a:close/>
                </a:path>
              </a:pathLst>
            </a:custGeom>
            <a:solidFill>
              <a:srgbClr val="FFFFFF"/>
            </a:solidFill>
          </p:spPr>
          <p:txBody>
            <a:bodyPr wrap="square" lIns="0" tIns="0" rIns="0" bIns="0" rtlCol="0"/>
            <a:lstStyle/>
            <a:p>
              <a:endParaRPr sz="1632"/>
            </a:p>
          </p:txBody>
        </p:sp>
        <p:sp>
          <p:nvSpPr>
            <p:cNvPr id="12" name="object 12"/>
            <p:cNvSpPr/>
            <p:nvPr/>
          </p:nvSpPr>
          <p:spPr>
            <a:xfrm>
              <a:off x="4693323" y="2199253"/>
              <a:ext cx="1334135" cy="1737360"/>
            </a:xfrm>
            <a:custGeom>
              <a:avLst/>
              <a:gdLst/>
              <a:ahLst/>
              <a:cxnLst/>
              <a:rect l="l" t="t" r="r" b="b"/>
              <a:pathLst>
                <a:path w="1334135" h="1737360">
                  <a:moveTo>
                    <a:pt x="667080" y="1737360"/>
                  </a:moveTo>
                  <a:lnTo>
                    <a:pt x="0" y="1737360"/>
                  </a:lnTo>
                  <a:lnTo>
                    <a:pt x="0" y="0"/>
                  </a:lnTo>
                  <a:lnTo>
                    <a:pt x="1333792" y="0"/>
                  </a:lnTo>
                  <a:lnTo>
                    <a:pt x="1333792" y="1737360"/>
                  </a:lnTo>
                  <a:lnTo>
                    <a:pt x="667080" y="1737360"/>
                  </a:lnTo>
                  <a:close/>
                </a:path>
              </a:pathLst>
            </a:custGeom>
            <a:ln w="18359">
              <a:solidFill>
                <a:srgbClr val="000000"/>
              </a:solidFill>
            </a:ln>
          </p:spPr>
          <p:txBody>
            <a:bodyPr wrap="square" lIns="0" tIns="0" rIns="0" bIns="0" rtlCol="0"/>
            <a:lstStyle/>
            <a:p>
              <a:endParaRPr sz="1632"/>
            </a:p>
          </p:txBody>
        </p:sp>
        <p:sp>
          <p:nvSpPr>
            <p:cNvPr id="13" name="object 13"/>
            <p:cNvSpPr/>
            <p:nvPr/>
          </p:nvSpPr>
          <p:spPr>
            <a:xfrm>
              <a:off x="5761443" y="2169002"/>
              <a:ext cx="320040" cy="320040"/>
            </a:xfrm>
            <a:custGeom>
              <a:avLst/>
              <a:gdLst/>
              <a:ahLst/>
              <a:cxnLst/>
              <a:rect l="l" t="t" r="r" b="b"/>
              <a:pathLst>
                <a:path w="320039" h="320039">
                  <a:moveTo>
                    <a:pt x="320040" y="0"/>
                  </a:moveTo>
                  <a:lnTo>
                    <a:pt x="0" y="0"/>
                  </a:lnTo>
                  <a:lnTo>
                    <a:pt x="0" y="320039"/>
                  </a:lnTo>
                  <a:lnTo>
                    <a:pt x="160197" y="320039"/>
                  </a:lnTo>
                  <a:lnTo>
                    <a:pt x="320040" y="320039"/>
                  </a:lnTo>
                  <a:lnTo>
                    <a:pt x="320040" y="0"/>
                  </a:lnTo>
                  <a:close/>
                </a:path>
              </a:pathLst>
            </a:custGeom>
            <a:solidFill>
              <a:srgbClr val="FFFFFF"/>
            </a:solidFill>
          </p:spPr>
          <p:txBody>
            <a:bodyPr wrap="square" lIns="0" tIns="0" rIns="0" bIns="0" rtlCol="0"/>
            <a:lstStyle/>
            <a:p>
              <a:endParaRPr sz="1632"/>
            </a:p>
          </p:txBody>
        </p:sp>
        <p:sp>
          <p:nvSpPr>
            <p:cNvPr id="14" name="object 14"/>
            <p:cNvSpPr/>
            <p:nvPr/>
          </p:nvSpPr>
          <p:spPr>
            <a:xfrm>
              <a:off x="5761799" y="2215090"/>
              <a:ext cx="274955" cy="274955"/>
            </a:xfrm>
            <a:custGeom>
              <a:avLst/>
              <a:gdLst/>
              <a:ahLst/>
              <a:cxnLst/>
              <a:rect l="l" t="t" r="r" b="b"/>
              <a:pathLst>
                <a:path w="274954" h="274955">
                  <a:moveTo>
                    <a:pt x="0" y="0"/>
                  </a:moveTo>
                  <a:lnTo>
                    <a:pt x="0" y="274675"/>
                  </a:lnTo>
                  <a:lnTo>
                    <a:pt x="274675" y="274675"/>
                  </a:lnTo>
                  <a:lnTo>
                    <a:pt x="0" y="0"/>
                  </a:lnTo>
                  <a:close/>
                </a:path>
              </a:pathLst>
            </a:custGeom>
            <a:solidFill>
              <a:srgbClr val="999999"/>
            </a:solidFill>
          </p:spPr>
          <p:txBody>
            <a:bodyPr wrap="square" lIns="0" tIns="0" rIns="0" bIns="0" rtlCol="0"/>
            <a:lstStyle/>
            <a:p>
              <a:endParaRPr sz="1632"/>
            </a:p>
          </p:txBody>
        </p:sp>
        <p:sp>
          <p:nvSpPr>
            <p:cNvPr id="15" name="object 15"/>
            <p:cNvSpPr/>
            <p:nvPr/>
          </p:nvSpPr>
          <p:spPr>
            <a:xfrm>
              <a:off x="5761799" y="2215090"/>
              <a:ext cx="274955" cy="274955"/>
            </a:xfrm>
            <a:custGeom>
              <a:avLst/>
              <a:gdLst/>
              <a:ahLst/>
              <a:cxnLst/>
              <a:rect l="l" t="t" r="r" b="b"/>
              <a:pathLst>
                <a:path w="274954" h="274955">
                  <a:moveTo>
                    <a:pt x="0" y="0"/>
                  </a:moveTo>
                  <a:lnTo>
                    <a:pt x="274675" y="274675"/>
                  </a:lnTo>
                  <a:lnTo>
                    <a:pt x="0" y="274675"/>
                  </a:lnTo>
                  <a:lnTo>
                    <a:pt x="0" y="0"/>
                  </a:lnTo>
                  <a:close/>
                </a:path>
              </a:pathLst>
            </a:custGeom>
            <a:ln w="3175">
              <a:solidFill>
                <a:srgbClr val="000000"/>
              </a:solidFill>
            </a:ln>
          </p:spPr>
          <p:txBody>
            <a:bodyPr wrap="square" lIns="0" tIns="0" rIns="0" bIns="0" rtlCol="0"/>
            <a:lstStyle/>
            <a:p>
              <a:endParaRPr sz="1632"/>
            </a:p>
          </p:txBody>
        </p:sp>
        <p:sp>
          <p:nvSpPr>
            <p:cNvPr id="16" name="object 16"/>
            <p:cNvSpPr/>
            <p:nvPr/>
          </p:nvSpPr>
          <p:spPr>
            <a:xfrm>
              <a:off x="4688281" y="4291921"/>
              <a:ext cx="1334135" cy="1737360"/>
            </a:xfrm>
            <a:custGeom>
              <a:avLst/>
              <a:gdLst/>
              <a:ahLst/>
              <a:cxnLst/>
              <a:rect l="l" t="t" r="r" b="b"/>
              <a:pathLst>
                <a:path w="1334135" h="1737360">
                  <a:moveTo>
                    <a:pt x="1333804" y="0"/>
                  </a:moveTo>
                  <a:lnTo>
                    <a:pt x="0" y="0"/>
                  </a:lnTo>
                  <a:lnTo>
                    <a:pt x="0" y="1737360"/>
                  </a:lnTo>
                  <a:lnTo>
                    <a:pt x="667080" y="1737360"/>
                  </a:lnTo>
                  <a:lnTo>
                    <a:pt x="1333804" y="1737360"/>
                  </a:lnTo>
                  <a:lnTo>
                    <a:pt x="1333804" y="0"/>
                  </a:lnTo>
                  <a:close/>
                </a:path>
              </a:pathLst>
            </a:custGeom>
            <a:solidFill>
              <a:srgbClr val="FFFFFF"/>
            </a:solidFill>
          </p:spPr>
          <p:txBody>
            <a:bodyPr wrap="square" lIns="0" tIns="0" rIns="0" bIns="0" rtlCol="0"/>
            <a:lstStyle/>
            <a:p>
              <a:endParaRPr sz="1632"/>
            </a:p>
          </p:txBody>
        </p:sp>
        <p:sp>
          <p:nvSpPr>
            <p:cNvPr id="17" name="object 17"/>
            <p:cNvSpPr/>
            <p:nvPr/>
          </p:nvSpPr>
          <p:spPr>
            <a:xfrm>
              <a:off x="4688281" y="4291921"/>
              <a:ext cx="1334135" cy="1737360"/>
            </a:xfrm>
            <a:custGeom>
              <a:avLst/>
              <a:gdLst/>
              <a:ahLst/>
              <a:cxnLst/>
              <a:rect l="l" t="t" r="r" b="b"/>
              <a:pathLst>
                <a:path w="1334135" h="1737360">
                  <a:moveTo>
                    <a:pt x="667080" y="1737360"/>
                  </a:moveTo>
                  <a:lnTo>
                    <a:pt x="0" y="1737360"/>
                  </a:lnTo>
                  <a:lnTo>
                    <a:pt x="0" y="0"/>
                  </a:lnTo>
                  <a:lnTo>
                    <a:pt x="1333804" y="0"/>
                  </a:lnTo>
                  <a:lnTo>
                    <a:pt x="1333804" y="1737360"/>
                  </a:lnTo>
                  <a:lnTo>
                    <a:pt x="667080" y="1737360"/>
                  </a:lnTo>
                  <a:close/>
                </a:path>
              </a:pathLst>
            </a:custGeom>
            <a:ln w="18359">
              <a:solidFill>
                <a:srgbClr val="000000"/>
              </a:solidFill>
            </a:ln>
          </p:spPr>
          <p:txBody>
            <a:bodyPr wrap="square" lIns="0" tIns="0" rIns="0" bIns="0" rtlCol="0"/>
            <a:lstStyle/>
            <a:p>
              <a:endParaRPr sz="1632"/>
            </a:p>
          </p:txBody>
        </p:sp>
      </p:grpSp>
      <p:sp>
        <p:nvSpPr>
          <p:cNvPr id="18" name="object 18"/>
          <p:cNvSpPr txBox="1"/>
          <p:nvPr/>
        </p:nvSpPr>
        <p:spPr>
          <a:xfrm>
            <a:off x="4330248" y="1700808"/>
            <a:ext cx="840119" cy="3416489"/>
          </a:xfrm>
          <a:prstGeom prst="rect">
            <a:avLst/>
          </a:prstGeom>
        </p:spPr>
        <p:txBody>
          <a:bodyPr vert="horz" wrap="square" lIns="0" tIns="47793" rIns="0" bIns="0" rtlCol="0">
            <a:spAutoFit/>
          </a:bodyPr>
          <a:lstStyle/>
          <a:p>
            <a:pPr marL="97312" marR="4607" indent="-82918">
              <a:lnSpc>
                <a:spcPts val="1451"/>
              </a:lnSpc>
              <a:spcBef>
                <a:spcPts val="376"/>
              </a:spcBef>
            </a:pPr>
            <a:r>
              <a:rPr sz="1451" spc="-9" dirty="0">
                <a:latin typeface="Calibri"/>
                <a:cs typeface="Calibri"/>
              </a:rPr>
              <a:t>void</a:t>
            </a:r>
            <a:r>
              <a:rPr sz="1451" spc="-36" dirty="0">
                <a:latin typeface="Calibri"/>
                <a:cs typeface="Calibri"/>
              </a:rPr>
              <a:t> </a:t>
            </a:r>
            <a:r>
              <a:rPr sz="1451" spc="-14" dirty="0">
                <a:latin typeface="Calibri"/>
                <a:cs typeface="Calibri"/>
              </a:rPr>
              <a:t>foo()</a:t>
            </a:r>
            <a:r>
              <a:rPr sz="1451" spc="-36" dirty="0">
                <a:latin typeface="Calibri"/>
                <a:cs typeface="Calibri"/>
              </a:rPr>
              <a:t> </a:t>
            </a:r>
            <a:r>
              <a:rPr sz="1451" spc="-5" dirty="0">
                <a:latin typeface="Calibri"/>
                <a:cs typeface="Calibri"/>
              </a:rPr>
              <a:t>{ </a:t>
            </a:r>
            <a:r>
              <a:rPr sz="1451" spc="-313" dirty="0">
                <a:latin typeface="Calibri"/>
                <a:cs typeface="Calibri"/>
              </a:rPr>
              <a:t> </a:t>
            </a:r>
            <a:r>
              <a:rPr sz="1451" spc="-5" dirty="0">
                <a:latin typeface="Calibri"/>
                <a:cs typeface="Calibri"/>
              </a:rPr>
              <a:t>if</a:t>
            </a:r>
            <a:r>
              <a:rPr sz="1451" spc="-18" dirty="0">
                <a:latin typeface="Calibri"/>
                <a:cs typeface="Calibri"/>
              </a:rPr>
              <a:t> </a:t>
            </a:r>
            <a:r>
              <a:rPr sz="1451" spc="-9" dirty="0">
                <a:latin typeface="Calibri"/>
                <a:cs typeface="Calibri"/>
              </a:rPr>
              <a:t>(c1)</a:t>
            </a:r>
            <a:r>
              <a:rPr sz="1451" spc="-18" dirty="0">
                <a:latin typeface="Calibri"/>
                <a:cs typeface="Calibri"/>
              </a:rPr>
              <a:t> </a:t>
            </a:r>
            <a:r>
              <a:rPr sz="1451" spc="-5" dirty="0">
                <a:latin typeface="Calibri"/>
                <a:cs typeface="Calibri"/>
              </a:rPr>
              <a:t>{</a:t>
            </a:r>
            <a:endParaRPr sz="1451" dirty="0">
              <a:latin typeface="Calibri"/>
              <a:cs typeface="Calibri"/>
            </a:endParaRPr>
          </a:p>
          <a:p>
            <a:pPr marL="180231">
              <a:lnSpc>
                <a:spcPts val="1297"/>
              </a:lnSpc>
            </a:pPr>
            <a:r>
              <a:rPr sz="1451" spc="-5" dirty="0">
                <a:latin typeface="Calibri"/>
                <a:cs typeface="Calibri"/>
              </a:rPr>
              <a:t>...</a:t>
            </a:r>
            <a:endParaRPr sz="1451" dirty="0">
              <a:latin typeface="Calibri"/>
              <a:cs typeface="Calibri"/>
            </a:endParaRPr>
          </a:p>
          <a:p>
            <a:pPr marL="97312">
              <a:lnSpc>
                <a:spcPts val="1446"/>
              </a:lnSpc>
            </a:pPr>
            <a:r>
              <a:rPr sz="1451" spc="-5" dirty="0">
                <a:latin typeface="Calibri"/>
                <a:cs typeface="Calibri"/>
              </a:rPr>
              <a:t>}</a:t>
            </a:r>
            <a:endParaRPr sz="1451" dirty="0">
              <a:latin typeface="Calibri"/>
              <a:cs typeface="Calibri"/>
            </a:endParaRPr>
          </a:p>
          <a:p>
            <a:pPr marL="97312">
              <a:lnSpc>
                <a:spcPts val="1446"/>
              </a:lnSpc>
            </a:pPr>
            <a:r>
              <a:rPr sz="1451" spc="-5" dirty="0">
                <a:latin typeface="Calibri"/>
                <a:cs typeface="Calibri"/>
              </a:rPr>
              <a:t>if</a:t>
            </a:r>
            <a:r>
              <a:rPr sz="1451" spc="-27" dirty="0">
                <a:latin typeface="Calibri"/>
                <a:cs typeface="Calibri"/>
              </a:rPr>
              <a:t> </a:t>
            </a:r>
            <a:r>
              <a:rPr sz="1451" spc="-9" dirty="0">
                <a:latin typeface="Calibri"/>
                <a:cs typeface="Calibri"/>
              </a:rPr>
              <a:t>(c2)</a:t>
            </a:r>
            <a:r>
              <a:rPr sz="1451" spc="-27" dirty="0">
                <a:latin typeface="Calibri"/>
                <a:cs typeface="Calibri"/>
              </a:rPr>
              <a:t> </a:t>
            </a:r>
            <a:r>
              <a:rPr sz="1451" spc="-5" dirty="0">
                <a:latin typeface="Calibri"/>
                <a:cs typeface="Calibri"/>
              </a:rPr>
              <a:t>{</a:t>
            </a:r>
            <a:endParaRPr sz="1451" dirty="0">
              <a:latin typeface="Calibri"/>
              <a:cs typeface="Calibri"/>
            </a:endParaRPr>
          </a:p>
          <a:p>
            <a:pPr marL="180231">
              <a:lnSpc>
                <a:spcPts val="1451"/>
              </a:lnSpc>
            </a:pPr>
            <a:r>
              <a:rPr sz="1451" spc="-5" dirty="0">
                <a:latin typeface="Calibri"/>
                <a:cs typeface="Calibri"/>
              </a:rPr>
              <a:t>...</a:t>
            </a:r>
            <a:endParaRPr sz="1451" dirty="0">
              <a:latin typeface="Calibri"/>
              <a:cs typeface="Calibri"/>
            </a:endParaRPr>
          </a:p>
          <a:p>
            <a:pPr marL="97312">
              <a:lnSpc>
                <a:spcPts val="1446"/>
              </a:lnSpc>
            </a:pPr>
            <a:r>
              <a:rPr sz="1451" spc="-5" dirty="0">
                <a:latin typeface="Calibri"/>
                <a:cs typeface="Calibri"/>
              </a:rPr>
              <a:t>}</a:t>
            </a:r>
            <a:endParaRPr sz="1451" dirty="0">
              <a:latin typeface="Calibri"/>
              <a:cs typeface="Calibri"/>
            </a:endParaRPr>
          </a:p>
          <a:p>
            <a:pPr marL="14395">
              <a:lnSpc>
                <a:spcPts val="1591"/>
              </a:lnSpc>
            </a:pPr>
            <a:r>
              <a:rPr sz="1451" spc="-5" dirty="0">
                <a:latin typeface="Calibri"/>
                <a:cs typeface="Calibri"/>
              </a:rPr>
              <a:t>}</a:t>
            </a:r>
            <a:endParaRPr sz="1451" dirty="0">
              <a:latin typeface="Calibri"/>
              <a:cs typeface="Calibri"/>
            </a:endParaRPr>
          </a:p>
          <a:p>
            <a:pPr>
              <a:lnSpc>
                <a:spcPct val="100000"/>
              </a:lnSpc>
            </a:pPr>
            <a:endParaRPr sz="1451" dirty="0">
              <a:latin typeface="Calibri"/>
              <a:cs typeface="Calibri"/>
            </a:endParaRPr>
          </a:p>
          <a:p>
            <a:pPr>
              <a:spcBef>
                <a:spcPts val="50"/>
              </a:spcBef>
            </a:pPr>
            <a:endParaRPr sz="1270" dirty="0">
              <a:latin typeface="Calibri"/>
              <a:cs typeface="Calibri"/>
            </a:endParaRPr>
          </a:p>
          <a:p>
            <a:pPr marL="94433" marR="4607" indent="-82918">
              <a:lnSpc>
                <a:spcPts val="1442"/>
              </a:lnSpc>
            </a:pPr>
            <a:r>
              <a:rPr sz="1451" spc="-9" dirty="0">
                <a:latin typeface="Calibri"/>
                <a:cs typeface="Calibri"/>
              </a:rPr>
              <a:t>void</a:t>
            </a:r>
            <a:r>
              <a:rPr sz="1451" spc="-32" dirty="0">
                <a:latin typeface="Calibri"/>
                <a:cs typeface="Calibri"/>
              </a:rPr>
              <a:t> </a:t>
            </a:r>
            <a:r>
              <a:rPr sz="1451" spc="-9" dirty="0">
                <a:latin typeface="Calibri"/>
                <a:cs typeface="Calibri"/>
              </a:rPr>
              <a:t>bar()</a:t>
            </a:r>
            <a:r>
              <a:rPr sz="1451" spc="-32" dirty="0">
                <a:latin typeface="Calibri"/>
                <a:cs typeface="Calibri"/>
              </a:rPr>
              <a:t> </a:t>
            </a:r>
            <a:r>
              <a:rPr sz="1451" spc="-5" dirty="0">
                <a:latin typeface="Calibri"/>
                <a:cs typeface="Calibri"/>
              </a:rPr>
              <a:t>{ </a:t>
            </a:r>
            <a:r>
              <a:rPr sz="1451" spc="-313" dirty="0">
                <a:latin typeface="Calibri"/>
                <a:cs typeface="Calibri"/>
              </a:rPr>
              <a:t> </a:t>
            </a:r>
            <a:r>
              <a:rPr sz="1451" spc="-5" dirty="0">
                <a:latin typeface="Calibri"/>
                <a:cs typeface="Calibri"/>
              </a:rPr>
              <a:t>if</a:t>
            </a:r>
            <a:r>
              <a:rPr sz="1451" spc="-14" dirty="0">
                <a:latin typeface="Calibri"/>
                <a:cs typeface="Calibri"/>
              </a:rPr>
              <a:t> </a:t>
            </a:r>
            <a:r>
              <a:rPr sz="1451" spc="-9" dirty="0">
                <a:latin typeface="Calibri"/>
                <a:cs typeface="Calibri"/>
              </a:rPr>
              <a:t>(c1)</a:t>
            </a:r>
            <a:r>
              <a:rPr sz="1451" spc="-18" dirty="0">
                <a:latin typeface="Calibri"/>
                <a:cs typeface="Calibri"/>
              </a:rPr>
              <a:t> </a:t>
            </a:r>
            <a:r>
              <a:rPr sz="1451" spc="-5" dirty="0">
                <a:latin typeface="Calibri"/>
                <a:cs typeface="Calibri"/>
              </a:rPr>
              <a:t>{</a:t>
            </a:r>
            <a:endParaRPr sz="1451" dirty="0">
              <a:latin typeface="Calibri"/>
              <a:cs typeface="Calibri"/>
            </a:endParaRPr>
          </a:p>
          <a:p>
            <a:pPr marL="177352">
              <a:lnSpc>
                <a:spcPts val="1310"/>
              </a:lnSpc>
            </a:pPr>
            <a:r>
              <a:rPr sz="1451" spc="-5" dirty="0">
                <a:latin typeface="Calibri"/>
                <a:cs typeface="Calibri"/>
              </a:rPr>
              <a:t>...</a:t>
            </a:r>
            <a:endParaRPr sz="1451" dirty="0">
              <a:latin typeface="Calibri"/>
              <a:cs typeface="Calibri"/>
            </a:endParaRPr>
          </a:p>
          <a:p>
            <a:pPr marL="94433">
              <a:lnSpc>
                <a:spcPts val="1446"/>
              </a:lnSpc>
            </a:pPr>
            <a:r>
              <a:rPr sz="1451" spc="-5" dirty="0">
                <a:latin typeface="Calibri"/>
                <a:cs typeface="Calibri"/>
              </a:rPr>
              <a:t>}</a:t>
            </a:r>
            <a:endParaRPr sz="1451" dirty="0">
              <a:latin typeface="Calibri"/>
              <a:cs typeface="Calibri"/>
            </a:endParaRPr>
          </a:p>
          <a:p>
            <a:pPr marL="94433">
              <a:lnSpc>
                <a:spcPts val="1446"/>
              </a:lnSpc>
            </a:pPr>
            <a:r>
              <a:rPr sz="1451" spc="-5" dirty="0">
                <a:latin typeface="Calibri"/>
                <a:cs typeface="Calibri"/>
              </a:rPr>
              <a:t>if</a:t>
            </a:r>
            <a:r>
              <a:rPr sz="1451" spc="-27" dirty="0">
                <a:latin typeface="Calibri"/>
                <a:cs typeface="Calibri"/>
              </a:rPr>
              <a:t> </a:t>
            </a:r>
            <a:r>
              <a:rPr sz="1451" spc="-9" dirty="0">
                <a:latin typeface="Calibri"/>
                <a:cs typeface="Calibri"/>
              </a:rPr>
              <a:t>(c2)</a:t>
            </a:r>
            <a:r>
              <a:rPr sz="1451" spc="-27" dirty="0">
                <a:latin typeface="Calibri"/>
                <a:cs typeface="Calibri"/>
              </a:rPr>
              <a:t> </a:t>
            </a:r>
            <a:r>
              <a:rPr sz="1451" spc="-5" dirty="0">
                <a:latin typeface="Calibri"/>
                <a:cs typeface="Calibri"/>
              </a:rPr>
              <a:t>{</a:t>
            </a:r>
            <a:endParaRPr sz="1451" dirty="0">
              <a:latin typeface="Calibri"/>
              <a:cs typeface="Calibri"/>
            </a:endParaRPr>
          </a:p>
          <a:p>
            <a:pPr marL="177352">
              <a:lnSpc>
                <a:spcPts val="1446"/>
              </a:lnSpc>
            </a:pPr>
            <a:r>
              <a:rPr sz="1451" spc="-5" dirty="0">
                <a:latin typeface="Calibri"/>
                <a:cs typeface="Calibri"/>
              </a:rPr>
              <a:t>...</a:t>
            </a:r>
            <a:endParaRPr sz="1451" dirty="0">
              <a:latin typeface="Calibri"/>
              <a:cs typeface="Calibri"/>
            </a:endParaRPr>
          </a:p>
          <a:p>
            <a:pPr marL="94433">
              <a:lnSpc>
                <a:spcPts val="1446"/>
              </a:lnSpc>
            </a:pPr>
            <a:r>
              <a:rPr sz="1451" spc="-5" dirty="0">
                <a:latin typeface="Calibri"/>
                <a:cs typeface="Calibri"/>
              </a:rPr>
              <a:t>}</a:t>
            </a:r>
            <a:endParaRPr sz="1451" dirty="0">
              <a:latin typeface="Calibri"/>
              <a:cs typeface="Calibri"/>
            </a:endParaRPr>
          </a:p>
          <a:p>
            <a:pPr marL="11516">
              <a:lnSpc>
                <a:spcPts val="1596"/>
              </a:lnSpc>
            </a:pPr>
            <a:r>
              <a:rPr sz="1451" spc="-5" dirty="0">
                <a:latin typeface="Calibri"/>
                <a:cs typeface="Calibri"/>
              </a:rPr>
              <a:t>}</a:t>
            </a:r>
            <a:endParaRPr sz="1451" dirty="0">
              <a:latin typeface="Calibri"/>
              <a:cs typeface="Calibri"/>
            </a:endParaRPr>
          </a:p>
        </p:txBody>
      </p:sp>
      <p:grpSp>
        <p:nvGrpSpPr>
          <p:cNvPr id="19" name="object 19"/>
          <p:cNvGrpSpPr/>
          <p:nvPr/>
        </p:nvGrpSpPr>
        <p:grpSpPr>
          <a:xfrm>
            <a:off x="3408879" y="2338948"/>
            <a:ext cx="2187535" cy="2006728"/>
            <a:chOff x="3664256" y="2937430"/>
            <a:chExt cx="2412365" cy="2212975"/>
          </a:xfrm>
        </p:grpSpPr>
        <p:sp>
          <p:nvSpPr>
            <p:cNvPr id="20" name="object 20"/>
            <p:cNvSpPr/>
            <p:nvPr/>
          </p:nvSpPr>
          <p:spPr>
            <a:xfrm>
              <a:off x="5756401" y="4261682"/>
              <a:ext cx="320040" cy="320040"/>
            </a:xfrm>
            <a:custGeom>
              <a:avLst/>
              <a:gdLst/>
              <a:ahLst/>
              <a:cxnLst/>
              <a:rect l="l" t="t" r="r" b="b"/>
              <a:pathLst>
                <a:path w="320039" h="320039">
                  <a:moveTo>
                    <a:pt x="320039" y="0"/>
                  </a:moveTo>
                  <a:lnTo>
                    <a:pt x="0" y="0"/>
                  </a:lnTo>
                  <a:lnTo>
                    <a:pt x="0" y="320039"/>
                  </a:lnTo>
                  <a:lnTo>
                    <a:pt x="160197" y="320039"/>
                  </a:lnTo>
                  <a:lnTo>
                    <a:pt x="320039" y="320039"/>
                  </a:lnTo>
                  <a:lnTo>
                    <a:pt x="320039" y="0"/>
                  </a:lnTo>
                  <a:close/>
                </a:path>
              </a:pathLst>
            </a:custGeom>
            <a:solidFill>
              <a:srgbClr val="FFFFFF"/>
            </a:solidFill>
          </p:spPr>
          <p:txBody>
            <a:bodyPr wrap="square" lIns="0" tIns="0" rIns="0" bIns="0" rtlCol="0"/>
            <a:lstStyle/>
            <a:p>
              <a:endParaRPr sz="1632"/>
            </a:p>
          </p:txBody>
        </p:sp>
        <p:sp>
          <p:nvSpPr>
            <p:cNvPr id="21" name="object 21"/>
            <p:cNvSpPr/>
            <p:nvPr/>
          </p:nvSpPr>
          <p:spPr>
            <a:xfrm>
              <a:off x="5756757" y="4307770"/>
              <a:ext cx="274955" cy="274955"/>
            </a:xfrm>
            <a:custGeom>
              <a:avLst/>
              <a:gdLst/>
              <a:ahLst/>
              <a:cxnLst/>
              <a:rect l="l" t="t" r="r" b="b"/>
              <a:pathLst>
                <a:path w="274954" h="274954">
                  <a:moveTo>
                    <a:pt x="0" y="0"/>
                  </a:moveTo>
                  <a:lnTo>
                    <a:pt x="0" y="274675"/>
                  </a:lnTo>
                  <a:lnTo>
                    <a:pt x="274688" y="274675"/>
                  </a:lnTo>
                  <a:lnTo>
                    <a:pt x="0" y="0"/>
                  </a:lnTo>
                  <a:close/>
                </a:path>
              </a:pathLst>
            </a:custGeom>
            <a:solidFill>
              <a:srgbClr val="999999"/>
            </a:solidFill>
          </p:spPr>
          <p:txBody>
            <a:bodyPr wrap="square" lIns="0" tIns="0" rIns="0" bIns="0" rtlCol="0"/>
            <a:lstStyle/>
            <a:p>
              <a:endParaRPr sz="1632"/>
            </a:p>
          </p:txBody>
        </p:sp>
        <p:sp>
          <p:nvSpPr>
            <p:cNvPr id="22" name="object 22"/>
            <p:cNvSpPr/>
            <p:nvPr/>
          </p:nvSpPr>
          <p:spPr>
            <a:xfrm>
              <a:off x="5756757" y="4307770"/>
              <a:ext cx="274955" cy="274955"/>
            </a:xfrm>
            <a:custGeom>
              <a:avLst/>
              <a:gdLst/>
              <a:ahLst/>
              <a:cxnLst/>
              <a:rect l="l" t="t" r="r" b="b"/>
              <a:pathLst>
                <a:path w="274954" h="274954">
                  <a:moveTo>
                    <a:pt x="0" y="0"/>
                  </a:moveTo>
                  <a:lnTo>
                    <a:pt x="274688" y="274675"/>
                  </a:lnTo>
                  <a:lnTo>
                    <a:pt x="0" y="274675"/>
                  </a:lnTo>
                  <a:lnTo>
                    <a:pt x="0" y="0"/>
                  </a:lnTo>
                  <a:close/>
                </a:path>
              </a:pathLst>
            </a:custGeom>
            <a:ln w="3175">
              <a:solidFill>
                <a:srgbClr val="000000"/>
              </a:solidFill>
            </a:ln>
          </p:spPr>
          <p:txBody>
            <a:bodyPr wrap="square" lIns="0" tIns="0" rIns="0" bIns="0" rtlCol="0"/>
            <a:lstStyle/>
            <a:p>
              <a:endParaRPr sz="1632"/>
            </a:p>
          </p:txBody>
        </p:sp>
        <p:sp>
          <p:nvSpPr>
            <p:cNvPr id="23" name="object 23"/>
            <p:cNvSpPr/>
            <p:nvPr/>
          </p:nvSpPr>
          <p:spPr>
            <a:xfrm>
              <a:off x="3673436" y="2946610"/>
              <a:ext cx="1028700" cy="2194560"/>
            </a:xfrm>
            <a:custGeom>
              <a:avLst/>
              <a:gdLst/>
              <a:ahLst/>
              <a:cxnLst/>
              <a:rect l="l" t="t" r="r" b="b"/>
              <a:pathLst>
                <a:path w="1028700" h="2194560">
                  <a:moveTo>
                    <a:pt x="1028166" y="0"/>
                  </a:moveTo>
                  <a:lnTo>
                    <a:pt x="1007287" y="29514"/>
                  </a:lnTo>
                </a:path>
                <a:path w="1028700" h="2194560">
                  <a:moveTo>
                    <a:pt x="986408" y="59042"/>
                  </a:moveTo>
                  <a:lnTo>
                    <a:pt x="965517" y="88557"/>
                  </a:lnTo>
                </a:path>
                <a:path w="1028700" h="2194560">
                  <a:moveTo>
                    <a:pt x="944638" y="118071"/>
                  </a:moveTo>
                  <a:lnTo>
                    <a:pt x="923759" y="147599"/>
                  </a:lnTo>
                </a:path>
                <a:path w="1028700" h="2194560">
                  <a:moveTo>
                    <a:pt x="902881" y="177114"/>
                  </a:moveTo>
                  <a:lnTo>
                    <a:pt x="882002" y="206997"/>
                  </a:lnTo>
                </a:path>
                <a:path w="1028700" h="2194560">
                  <a:moveTo>
                    <a:pt x="861123" y="236512"/>
                  </a:moveTo>
                  <a:lnTo>
                    <a:pt x="840600" y="266039"/>
                  </a:lnTo>
                </a:path>
                <a:path w="1028700" h="2194560">
                  <a:moveTo>
                    <a:pt x="819721" y="295554"/>
                  </a:moveTo>
                  <a:lnTo>
                    <a:pt x="798842" y="325081"/>
                  </a:lnTo>
                </a:path>
                <a:path w="1028700" h="2194560">
                  <a:moveTo>
                    <a:pt x="777963" y="354596"/>
                  </a:moveTo>
                  <a:lnTo>
                    <a:pt x="757085" y="384111"/>
                  </a:lnTo>
                </a:path>
                <a:path w="1028700" h="2194560">
                  <a:moveTo>
                    <a:pt x="736206" y="413638"/>
                  </a:moveTo>
                  <a:lnTo>
                    <a:pt x="715327" y="443153"/>
                  </a:lnTo>
                </a:path>
                <a:path w="1028700" h="2194560">
                  <a:moveTo>
                    <a:pt x="694448" y="472681"/>
                  </a:moveTo>
                  <a:lnTo>
                    <a:pt x="673557" y="502196"/>
                  </a:lnTo>
                </a:path>
                <a:path w="1028700" h="2194560">
                  <a:moveTo>
                    <a:pt x="652678" y="531710"/>
                  </a:moveTo>
                  <a:lnTo>
                    <a:pt x="631799" y="561594"/>
                  </a:lnTo>
                </a:path>
                <a:path w="1028700" h="2194560">
                  <a:moveTo>
                    <a:pt x="610920" y="591121"/>
                  </a:moveTo>
                  <a:lnTo>
                    <a:pt x="590041" y="620636"/>
                  </a:lnTo>
                </a:path>
                <a:path w="1028700" h="2194560">
                  <a:moveTo>
                    <a:pt x="569163" y="650151"/>
                  </a:moveTo>
                  <a:lnTo>
                    <a:pt x="548284" y="679678"/>
                  </a:lnTo>
                </a:path>
                <a:path w="1028700" h="2194560">
                  <a:moveTo>
                    <a:pt x="527405" y="709193"/>
                  </a:moveTo>
                  <a:lnTo>
                    <a:pt x="506882" y="738720"/>
                  </a:lnTo>
                </a:path>
                <a:path w="1028700" h="2194560">
                  <a:moveTo>
                    <a:pt x="486003" y="768235"/>
                  </a:moveTo>
                  <a:lnTo>
                    <a:pt x="465124" y="797750"/>
                  </a:lnTo>
                </a:path>
                <a:path w="1028700" h="2194560">
                  <a:moveTo>
                    <a:pt x="444245" y="827277"/>
                  </a:moveTo>
                  <a:lnTo>
                    <a:pt x="423367" y="856792"/>
                  </a:lnTo>
                </a:path>
                <a:path w="1028700" h="2194560">
                  <a:moveTo>
                    <a:pt x="402488" y="886320"/>
                  </a:moveTo>
                  <a:lnTo>
                    <a:pt x="381596" y="916190"/>
                  </a:lnTo>
                </a:path>
                <a:path w="1028700" h="2194560">
                  <a:moveTo>
                    <a:pt x="360718" y="945718"/>
                  </a:moveTo>
                  <a:lnTo>
                    <a:pt x="339839" y="975233"/>
                  </a:lnTo>
                </a:path>
                <a:path w="1028700" h="2194560">
                  <a:moveTo>
                    <a:pt x="318960" y="1004760"/>
                  </a:moveTo>
                  <a:lnTo>
                    <a:pt x="298081" y="1034275"/>
                  </a:lnTo>
                </a:path>
                <a:path w="1028700" h="2194560">
                  <a:moveTo>
                    <a:pt x="277202" y="1063802"/>
                  </a:moveTo>
                  <a:lnTo>
                    <a:pt x="256324" y="1093317"/>
                  </a:lnTo>
                </a:path>
                <a:path w="1028700" h="2194560">
                  <a:moveTo>
                    <a:pt x="235445" y="1122832"/>
                  </a:moveTo>
                  <a:lnTo>
                    <a:pt x="214566" y="1152359"/>
                  </a:lnTo>
                </a:path>
                <a:path w="1028700" h="2194560">
                  <a:moveTo>
                    <a:pt x="193687" y="1181874"/>
                  </a:moveTo>
                  <a:lnTo>
                    <a:pt x="172808" y="1211402"/>
                  </a:lnTo>
                </a:path>
                <a:path w="1028700" h="2194560">
                  <a:moveTo>
                    <a:pt x="152285" y="1240917"/>
                  </a:moveTo>
                  <a:lnTo>
                    <a:pt x="131406" y="1270431"/>
                  </a:lnTo>
                </a:path>
                <a:path w="1028700" h="2194560">
                  <a:moveTo>
                    <a:pt x="110528" y="1300314"/>
                  </a:moveTo>
                  <a:lnTo>
                    <a:pt x="89649" y="1329842"/>
                  </a:lnTo>
                </a:path>
                <a:path w="1028700" h="2194560">
                  <a:moveTo>
                    <a:pt x="68757" y="1359357"/>
                  </a:moveTo>
                  <a:lnTo>
                    <a:pt x="47878" y="1388872"/>
                  </a:lnTo>
                </a:path>
                <a:path w="1028700" h="2194560">
                  <a:moveTo>
                    <a:pt x="27000" y="1418399"/>
                  </a:moveTo>
                  <a:lnTo>
                    <a:pt x="6121" y="1447914"/>
                  </a:lnTo>
                </a:path>
                <a:path w="1028700" h="2194560">
                  <a:moveTo>
                    <a:pt x="1028166" y="2194560"/>
                  </a:moveTo>
                  <a:lnTo>
                    <a:pt x="995044" y="2180158"/>
                  </a:lnTo>
                </a:path>
                <a:path w="1028700" h="2194560">
                  <a:moveTo>
                    <a:pt x="961923" y="2165756"/>
                  </a:moveTo>
                  <a:lnTo>
                    <a:pt x="928801" y="2151354"/>
                  </a:lnTo>
                </a:path>
                <a:path w="1028700" h="2194560">
                  <a:moveTo>
                    <a:pt x="895324" y="2136952"/>
                  </a:moveTo>
                  <a:lnTo>
                    <a:pt x="862202" y="2122551"/>
                  </a:lnTo>
                </a:path>
                <a:path w="1028700" h="2194560">
                  <a:moveTo>
                    <a:pt x="829081" y="2108161"/>
                  </a:moveTo>
                  <a:lnTo>
                    <a:pt x="795959" y="2093760"/>
                  </a:lnTo>
                </a:path>
                <a:path w="1028700" h="2194560">
                  <a:moveTo>
                    <a:pt x="762838" y="2079358"/>
                  </a:moveTo>
                  <a:lnTo>
                    <a:pt x="729729" y="2064600"/>
                  </a:lnTo>
                </a:path>
                <a:path w="1028700" h="2194560">
                  <a:moveTo>
                    <a:pt x="696607" y="2050199"/>
                  </a:moveTo>
                  <a:lnTo>
                    <a:pt x="663117" y="2035797"/>
                  </a:lnTo>
                </a:path>
                <a:path w="1028700" h="2194560">
                  <a:moveTo>
                    <a:pt x="630008" y="2021395"/>
                  </a:moveTo>
                  <a:lnTo>
                    <a:pt x="596887" y="2006993"/>
                  </a:lnTo>
                </a:path>
                <a:path w="1028700" h="2194560">
                  <a:moveTo>
                    <a:pt x="563765" y="1992591"/>
                  </a:moveTo>
                  <a:lnTo>
                    <a:pt x="530644" y="1978202"/>
                  </a:lnTo>
                </a:path>
                <a:path w="1028700" h="2194560">
                  <a:moveTo>
                    <a:pt x="497522" y="1963801"/>
                  </a:moveTo>
                  <a:lnTo>
                    <a:pt x="464400" y="1949399"/>
                  </a:lnTo>
                </a:path>
                <a:path w="1028700" h="2194560">
                  <a:moveTo>
                    <a:pt x="431279" y="1934997"/>
                  </a:moveTo>
                  <a:lnTo>
                    <a:pt x="397802" y="1920595"/>
                  </a:lnTo>
                </a:path>
                <a:path w="1028700" h="2194560">
                  <a:moveTo>
                    <a:pt x="364680" y="1906193"/>
                  </a:moveTo>
                  <a:lnTo>
                    <a:pt x="331558" y="1891792"/>
                  </a:lnTo>
                </a:path>
                <a:path w="1028700" h="2194560">
                  <a:moveTo>
                    <a:pt x="298437" y="1877402"/>
                  </a:moveTo>
                  <a:lnTo>
                    <a:pt x="265328" y="1863001"/>
                  </a:lnTo>
                </a:path>
                <a:path w="1028700" h="2194560">
                  <a:moveTo>
                    <a:pt x="232206" y="1848599"/>
                  </a:moveTo>
                  <a:lnTo>
                    <a:pt x="199085" y="1833841"/>
                  </a:lnTo>
                </a:path>
                <a:path w="1028700" h="2194560">
                  <a:moveTo>
                    <a:pt x="165607" y="1819440"/>
                  </a:moveTo>
                  <a:lnTo>
                    <a:pt x="132486" y="1805038"/>
                  </a:lnTo>
                </a:path>
                <a:path w="1028700" h="2194560">
                  <a:moveTo>
                    <a:pt x="99364" y="1790636"/>
                  </a:moveTo>
                  <a:lnTo>
                    <a:pt x="66243" y="1776234"/>
                  </a:lnTo>
                </a:path>
                <a:path w="1028700" h="2194560">
                  <a:moveTo>
                    <a:pt x="33121" y="1761832"/>
                  </a:moveTo>
                  <a:lnTo>
                    <a:pt x="0" y="1747431"/>
                  </a:lnTo>
                </a:path>
              </a:pathLst>
            </a:custGeom>
            <a:ln w="18359">
              <a:solidFill>
                <a:srgbClr val="000000"/>
              </a:solidFill>
            </a:ln>
          </p:spPr>
          <p:txBody>
            <a:bodyPr wrap="square" lIns="0" tIns="0" rIns="0" bIns="0" rtlCol="0"/>
            <a:lstStyle/>
            <a:p>
              <a:endParaRPr sz="1632"/>
            </a:p>
          </p:txBody>
        </p:sp>
      </p:grpSp>
      <p:grpSp>
        <p:nvGrpSpPr>
          <p:cNvPr id="24" name="object 24"/>
          <p:cNvGrpSpPr/>
          <p:nvPr/>
        </p:nvGrpSpPr>
        <p:grpSpPr>
          <a:xfrm>
            <a:off x="2605061" y="3625211"/>
            <a:ext cx="728986" cy="790599"/>
            <a:chOff x="2872803" y="3997802"/>
            <a:chExt cx="803910" cy="871855"/>
          </a:xfrm>
        </p:grpSpPr>
        <p:sp>
          <p:nvSpPr>
            <p:cNvPr id="25" name="object 25"/>
            <p:cNvSpPr/>
            <p:nvPr/>
          </p:nvSpPr>
          <p:spPr>
            <a:xfrm>
              <a:off x="3604323" y="4424052"/>
              <a:ext cx="54610" cy="77470"/>
            </a:xfrm>
            <a:custGeom>
              <a:avLst/>
              <a:gdLst/>
              <a:ahLst/>
              <a:cxnLst/>
              <a:rect l="l" t="t" r="r" b="b"/>
              <a:pathLst>
                <a:path w="54610" h="77470">
                  <a:moveTo>
                    <a:pt x="54355" y="0"/>
                  </a:moveTo>
                  <a:lnTo>
                    <a:pt x="33477" y="29514"/>
                  </a:lnTo>
                </a:path>
                <a:path w="54610" h="77470">
                  <a:moveTo>
                    <a:pt x="12598" y="59029"/>
                  </a:moveTo>
                  <a:lnTo>
                    <a:pt x="0" y="77038"/>
                  </a:lnTo>
                </a:path>
              </a:pathLst>
            </a:custGeom>
            <a:ln w="18359">
              <a:solidFill>
                <a:srgbClr val="000000"/>
              </a:solidFill>
            </a:ln>
          </p:spPr>
          <p:txBody>
            <a:bodyPr wrap="square" lIns="0" tIns="0" rIns="0" bIns="0" rtlCol="0"/>
            <a:lstStyle/>
            <a:p>
              <a:endParaRPr sz="1632"/>
            </a:p>
          </p:txBody>
        </p:sp>
        <p:sp>
          <p:nvSpPr>
            <p:cNvPr id="26" name="object 26"/>
            <p:cNvSpPr/>
            <p:nvPr/>
          </p:nvSpPr>
          <p:spPr>
            <a:xfrm>
              <a:off x="2872803" y="3997802"/>
              <a:ext cx="803910" cy="871855"/>
            </a:xfrm>
            <a:custGeom>
              <a:avLst/>
              <a:gdLst/>
              <a:ahLst/>
              <a:cxnLst/>
              <a:rect l="l" t="t" r="r" b="b"/>
              <a:pathLst>
                <a:path w="803910" h="871854">
                  <a:moveTo>
                    <a:pt x="803516" y="0"/>
                  </a:moveTo>
                  <a:lnTo>
                    <a:pt x="0" y="0"/>
                  </a:lnTo>
                  <a:lnTo>
                    <a:pt x="0" y="871562"/>
                  </a:lnTo>
                  <a:lnTo>
                    <a:pt x="401751" y="871562"/>
                  </a:lnTo>
                  <a:lnTo>
                    <a:pt x="803516" y="871562"/>
                  </a:lnTo>
                  <a:lnTo>
                    <a:pt x="803516" y="0"/>
                  </a:lnTo>
                  <a:close/>
                </a:path>
              </a:pathLst>
            </a:custGeom>
            <a:solidFill>
              <a:srgbClr val="FFFFFF"/>
            </a:solidFill>
          </p:spPr>
          <p:txBody>
            <a:bodyPr wrap="square" lIns="0" tIns="0" rIns="0" bIns="0" rtlCol="0"/>
            <a:lstStyle/>
            <a:p>
              <a:endParaRPr sz="1632"/>
            </a:p>
          </p:txBody>
        </p:sp>
      </p:grpSp>
      <p:graphicFrame>
        <p:nvGraphicFramePr>
          <p:cNvPr id="27" name="object 27"/>
          <p:cNvGraphicFramePr>
            <a:graphicFrameLocks noGrp="1"/>
          </p:cNvGraphicFramePr>
          <p:nvPr/>
        </p:nvGraphicFramePr>
        <p:xfrm>
          <a:off x="2596736" y="3616887"/>
          <a:ext cx="728411" cy="824248"/>
        </p:xfrm>
        <a:graphic>
          <a:graphicData uri="http://schemas.openxmlformats.org/drawingml/2006/table">
            <a:tbl>
              <a:tblPr firstRow="1" bandRow="1">
                <a:tableStyleId>{2D5ABB26-0587-4C30-8999-92F81FD0307C}</a:tableStyleId>
              </a:tblPr>
              <a:tblGrid>
                <a:gridCol w="728411">
                  <a:extLst>
                    <a:ext uri="{9D8B030D-6E8A-4147-A177-3AD203B41FA5}">
                      <a16:colId xmlns:a16="http://schemas.microsoft.com/office/drawing/2014/main" xmlns="" val="20000"/>
                    </a:ext>
                  </a:extLst>
                </a:gridCol>
              </a:tblGrid>
              <a:tr h="249087">
                <a:tc>
                  <a:txBody>
                    <a:bodyPr/>
                    <a:lstStyle/>
                    <a:p>
                      <a:pPr algn="ctr">
                        <a:lnSpc>
                          <a:spcPts val="2065"/>
                        </a:lnSpc>
                      </a:pPr>
                      <a:r>
                        <a:rPr sz="1600" b="1" dirty="0">
                          <a:latin typeface="Calibri"/>
                          <a:cs typeface="Calibri"/>
                        </a:rPr>
                        <a:t>A</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443311">
                <a:tc>
                  <a:txBody>
                    <a:bodyPr/>
                    <a:lstStyle/>
                    <a:p>
                      <a:pPr marL="94615">
                        <a:lnSpc>
                          <a:spcPts val="1775"/>
                        </a:lnSpc>
                      </a:pPr>
                      <a:r>
                        <a:rPr sz="1600" dirty="0">
                          <a:latin typeface="Calibri"/>
                          <a:cs typeface="Calibri"/>
                        </a:rPr>
                        <a:t>+</a:t>
                      </a:r>
                      <a:r>
                        <a:rPr sz="1600" spc="-85" dirty="0">
                          <a:latin typeface="Calibri"/>
                          <a:cs typeface="Calibri"/>
                        </a:rPr>
                        <a:t> </a:t>
                      </a:r>
                      <a:r>
                        <a:rPr sz="1600" spc="-15" dirty="0">
                          <a:latin typeface="Calibri"/>
                          <a:cs typeface="Calibri"/>
                        </a:rPr>
                        <a:t>foo()</a:t>
                      </a:r>
                      <a:endParaRPr sz="1600" dirty="0">
                        <a:latin typeface="Calibri"/>
                        <a:cs typeface="Calibri"/>
                      </a:endParaRPr>
                    </a:p>
                    <a:p>
                      <a:pPr marL="94615">
                        <a:lnSpc>
                          <a:spcPts val="1975"/>
                        </a:lnSpc>
                      </a:pPr>
                      <a:r>
                        <a:rPr sz="1600" dirty="0">
                          <a:latin typeface="Calibri"/>
                          <a:cs typeface="Calibri"/>
                        </a:rPr>
                        <a:t>+</a:t>
                      </a:r>
                      <a:r>
                        <a:rPr sz="1600" spc="-100" dirty="0">
                          <a:latin typeface="Calibri"/>
                          <a:cs typeface="Calibri"/>
                        </a:rPr>
                        <a:t> </a:t>
                      </a:r>
                      <a:r>
                        <a:rPr sz="1600" spc="-5" dirty="0">
                          <a:latin typeface="Calibri"/>
                          <a:cs typeface="Calibri"/>
                        </a:rPr>
                        <a:t>bar()</a:t>
                      </a:r>
                      <a:endParaRPr sz="1600" dirty="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28" name="Espace réservé du pied de page 27"/>
          <p:cNvSpPr>
            <a:spLocks noGrp="1"/>
          </p:cNvSpPr>
          <p:nvPr>
            <p:ph type="ftr" sz="quarter" idx="11"/>
          </p:nvPr>
        </p:nvSpPr>
        <p:spPr>
          <a:xfrm>
            <a:off x="1014512" y="6320120"/>
            <a:ext cx="3962400" cy="457200"/>
          </a:xfrm>
        </p:spPr>
        <p:txBody>
          <a:bodyPr/>
          <a:lstStyle/>
          <a:p>
            <a:r>
              <a:rPr lang="fr-FR" dirty="0" err="1"/>
              <a:t>Hafidi</a:t>
            </a:r>
            <a:r>
              <a:rPr lang="fr-FR" dirty="0"/>
              <a:t> Imad-ENSAK-Cours  IAO</a:t>
            </a:r>
          </a:p>
        </p:txBody>
      </p:sp>
    </p:spTree>
    <p:extLst>
      <p:ext uri="{BB962C8B-B14F-4D97-AF65-F5344CB8AC3E}">
        <p14:creationId xmlns:p14="http://schemas.microsoft.com/office/powerpoint/2010/main" val="1233505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545819"/>
            <a:ext cx="9144000"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Exemple (refactoring)</a:t>
            </a:r>
          </a:p>
        </p:txBody>
      </p:sp>
      <p:sp>
        <p:nvSpPr>
          <p:cNvPr id="5" name="object 5"/>
          <p:cNvSpPr txBox="1"/>
          <p:nvPr/>
        </p:nvSpPr>
        <p:spPr>
          <a:xfrm>
            <a:off x="534325" y="1546812"/>
            <a:ext cx="8075350" cy="386407"/>
          </a:xfrm>
          <a:prstGeom prst="rect">
            <a:avLst/>
          </a:prstGeom>
        </p:spPr>
        <p:txBody>
          <a:bodyPr vert="horz" wrap="square" lIns="0" tIns="70250" rIns="0" bIns="0" rtlCol="0">
            <a:spAutoFit/>
          </a:bodyPr>
          <a:lstStyle/>
          <a:p>
            <a:pPr marL="11516" marR="4607" algn="ctr">
              <a:lnSpc>
                <a:spcPts val="2367"/>
              </a:lnSpc>
              <a:spcBef>
                <a:spcPts val="553"/>
              </a:spcBef>
            </a:pPr>
            <a:r>
              <a:rPr sz="2200" spc="-9" dirty="0">
                <a:cs typeface="Calibri"/>
              </a:rPr>
              <a:t>Comment</a:t>
            </a:r>
            <a:r>
              <a:rPr sz="2200" spc="-5" dirty="0">
                <a:cs typeface="Calibri"/>
              </a:rPr>
              <a:t> </a:t>
            </a:r>
            <a:r>
              <a:rPr sz="2200" dirty="0">
                <a:cs typeface="Calibri"/>
              </a:rPr>
              <a:t>la </a:t>
            </a:r>
            <a:r>
              <a:rPr sz="2200" spc="-14" dirty="0">
                <a:cs typeface="Calibri"/>
              </a:rPr>
              <a:t>rendre</a:t>
            </a:r>
            <a:r>
              <a:rPr sz="2200" dirty="0">
                <a:cs typeface="Calibri"/>
              </a:rPr>
              <a:t> </a:t>
            </a:r>
            <a:r>
              <a:rPr sz="2200" spc="-9" dirty="0">
                <a:cs typeface="Calibri"/>
              </a:rPr>
              <a:t>ouverte</a:t>
            </a:r>
            <a:r>
              <a:rPr sz="2200" spc="-5" dirty="0">
                <a:cs typeface="Calibri"/>
              </a:rPr>
              <a:t> aux</a:t>
            </a:r>
            <a:r>
              <a:rPr sz="2200" dirty="0">
                <a:cs typeface="Calibri"/>
              </a:rPr>
              <a:t> </a:t>
            </a:r>
            <a:r>
              <a:rPr sz="2200" spc="-9" dirty="0">
                <a:cs typeface="Calibri"/>
              </a:rPr>
              <a:t>extensions</a:t>
            </a:r>
            <a:r>
              <a:rPr sz="2200" spc="-5" dirty="0">
                <a:cs typeface="Calibri"/>
              </a:rPr>
              <a:t> </a:t>
            </a:r>
            <a:r>
              <a:rPr sz="2200" spc="-9" dirty="0">
                <a:cs typeface="Calibri"/>
              </a:rPr>
              <a:t>et</a:t>
            </a:r>
            <a:r>
              <a:rPr sz="2200" spc="5" dirty="0">
                <a:cs typeface="Calibri"/>
              </a:rPr>
              <a:t> </a:t>
            </a:r>
            <a:r>
              <a:rPr sz="2200" spc="-14" dirty="0">
                <a:cs typeface="Calibri"/>
              </a:rPr>
              <a:t>fermée</a:t>
            </a:r>
            <a:r>
              <a:rPr sz="2200" spc="-5" dirty="0">
                <a:cs typeface="Calibri"/>
              </a:rPr>
              <a:t> </a:t>
            </a:r>
            <a:r>
              <a:rPr sz="2200" dirty="0">
                <a:cs typeface="Calibri"/>
              </a:rPr>
              <a:t>aux </a:t>
            </a:r>
            <a:r>
              <a:rPr sz="2200" spc="-521" dirty="0">
                <a:cs typeface="Calibri"/>
              </a:rPr>
              <a:t> </a:t>
            </a:r>
            <a:r>
              <a:rPr sz="2200" spc="-9" dirty="0">
                <a:cs typeface="Calibri"/>
              </a:rPr>
              <a:t>modifications </a:t>
            </a:r>
            <a:r>
              <a:rPr sz="2200" dirty="0">
                <a:cs typeface="Calibri"/>
              </a:rPr>
              <a:t>?</a:t>
            </a:r>
          </a:p>
        </p:txBody>
      </p:sp>
      <p:sp>
        <p:nvSpPr>
          <p:cNvPr id="7" name="object 7"/>
          <p:cNvSpPr txBox="1"/>
          <p:nvPr/>
        </p:nvSpPr>
        <p:spPr>
          <a:xfrm>
            <a:off x="1172619" y="2323619"/>
            <a:ext cx="6497030" cy="318636"/>
          </a:xfrm>
          <a:prstGeom prst="rect">
            <a:avLst/>
          </a:prstGeom>
        </p:spPr>
        <p:txBody>
          <a:bodyPr vert="horz" wrap="square" lIns="0" tIns="11516" rIns="0" bIns="0" rtlCol="0">
            <a:spAutoFit/>
          </a:bodyPr>
          <a:lstStyle/>
          <a:p>
            <a:pPr marL="354416" indent="-342900" algn="ctr">
              <a:spcBef>
                <a:spcPts val="91"/>
              </a:spcBef>
              <a:buFont typeface="Wingdings" panose="05000000000000000000" pitchFamily="2" charset="2"/>
              <a:buChar char="Ø"/>
            </a:pPr>
            <a:r>
              <a:rPr sz="1995" b="1" spc="-9" dirty="0">
                <a:latin typeface="Calibri"/>
                <a:cs typeface="Calibri"/>
              </a:rPr>
              <a:t>Composition,</a:t>
            </a:r>
            <a:r>
              <a:rPr sz="1995" b="1" spc="-14" dirty="0">
                <a:latin typeface="Calibri"/>
                <a:cs typeface="Calibri"/>
              </a:rPr>
              <a:t> </a:t>
            </a:r>
            <a:r>
              <a:rPr sz="1995" b="1" spc="-9" dirty="0">
                <a:latin typeface="Calibri"/>
                <a:cs typeface="Calibri"/>
              </a:rPr>
              <a:t>héritage</a:t>
            </a:r>
            <a:r>
              <a:rPr sz="1995" b="1" spc="-18" dirty="0">
                <a:latin typeface="Calibri"/>
                <a:cs typeface="Calibri"/>
              </a:rPr>
              <a:t> </a:t>
            </a:r>
            <a:r>
              <a:rPr sz="1995" b="1" spc="-9" dirty="0">
                <a:latin typeface="Calibri"/>
                <a:cs typeface="Calibri"/>
              </a:rPr>
              <a:t>et</a:t>
            </a:r>
            <a:r>
              <a:rPr sz="1995" b="1" spc="-14" dirty="0">
                <a:latin typeface="Calibri"/>
                <a:cs typeface="Calibri"/>
              </a:rPr>
              <a:t> </a:t>
            </a:r>
            <a:r>
              <a:rPr sz="1995" b="1" spc="-5" dirty="0" err="1">
                <a:latin typeface="Calibri"/>
                <a:cs typeface="Calibri"/>
              </a:rPr>
              <a:t>polymorphisme</a:t>
            </a:r>
            <a:r>
              <a:rPr lang="fr-FR" sz="1995" b="1" spc="-5" dirty="0">
                <a:latin typeface="Calibri"/>
                <a:cs typeface="Calibri"/>
              </a:rPr>
              <a:t>:</a:t>
            </a:r>
            <a:endParaRPr sz="1995" b="1" dirty="0">
              <a:latin typeface="Calibri"/>
              <a:cs typeface="Calibri"/>
            </a:endParaRPr>
          </a:p>
        </p:txBody>
      </p:sp>
      <p:graphicFrame>
        <p:nvGraphicFramePr>
          <p:cNvPr id="8" name="object 8"/>
          <p:cNvGraphicFramePr>
            <a:graphicFrameLocks noGrp="1"/>
          </p:cNvGraphicFramePr>
          <p:nvPr>
            <p:extLst>
              <p:ext uri="{D42A27DB-BD31-4B8C-83A1-F6EECF244321}">
                <p14:modId xmlns:p14="http://schemas.microsoft.com/office/powerpoint/2010/main" val="3668172438"/>
              </p:ext>
            </p:extLst>
          </p:nvPr>
        </p:nvGraphicFramePr>
        <p:xfrm>
          <a:off x="2756790" y="3239284"/>
          <a:ext cx="769869" cy="824248"/>
        </p:xfrm>
        <a:graphic>
          <a:graphicData uri="http://schemas.openxmlformats.org/drawingml/2006/table">
            <a:tbl>
              <a:tblPr firstRow="1" bandRow="1">
                <a:tableStyleId>{2D5ABB26-0587-4C30-8999-92F81FD0307C}</a:tableStyleId>
              </a:tblPr>
              <a:tblGrid>
                <a:gridCol w="769869">
                  <a:extLst>
                    <a:ext uri="{9D8B030D-6E8A-4147-A177-3AD203B41FA5}">
                      <a16:colId xmlns:a16="http://schemas.microsoft.com/office/drawing/2014/main" xmlns="" val="20000"/>
                    </a:ext>
                  </a:extLst>
                </a:gridCol>
              </a:tblGrid>
              <a:tr h="249076">
                <a:tc>
                  <a:txBody>
                    <a:bodyPr/>
                    <a:lstStyle/>
                    <a:p>
                      <a:pPr marL="1270" algn="ctr">
                        <a:lnSpc>
                          <a:spcPts val="2065"/>
                        </a:lnSpc>
                      </a:pPr>
                      <a:r>
                        <a:rPr sz="1600" b="1" dirty="0">
                          <a:latin typeface="Calibri"/>
                          <a:cs typeface="Calibri"/>
                        </a:rPr>
                        <a:t>A</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443322">
                <a:tc>
                  <a:txBody>
                    <a:bodyPr/>
                    <a:lstStyle/>
                    <a:p>
                      <a:pPr marL="99060">
                        <a:lnSpc>
                          <a:spcPts val="1775"/>
                        </a:lnSpc>
                      </a:pPr>
                      <a:r>
                        <a:rPr sz="1600" dirty="0">
                          <a:latin typeface="Calibri"/>
                          <a:cs typeface="Calibri"/>
                        </a:rPr>
                        <a:t>+</a:t>
                      </a:r>
                      <a:r>
                        <a:rPr sz="1600" spc="-85" dirty="0">
                          <a:latin typeface="Calibri"/>
                          <a:cs typeface="Calibri"/>
                        </a:rPr>
                        <a:t> </a:t>
                      </a:r>
                      <a:r>
                        <a:rPr sz="1600" spc="-15" dirty="0">
                          <a:latin typeface="Calibri"/>
                          <a:cs typeface="Calibri"/>
                        </a:rPr>
                        <a:t>foo()</a:t>
                      </a:r>
                      <a:endParaRPr sz="1600">
                        <a:latin typeface="Calibri"/>
                        <a:cs typeface="Calibri"/>
                      </a:endParaRPr>
                    </a:p>
                    <a:p>
                      <a:pPr marL="99060">
                        <a:lnSpc>
                          <a:spcPts val="1975"/>
                        </a:lnSpc>
                      </a:pPr>
                      <a:r>
                        <a:rPr sz="1600" dirty="0">
                          <a:latin typeface="Calibri"/>
                          <a:cs typeface="Calibri"/>
                        </a:rPr>
                        <a:t>+</a:t>
                      </a:r>
                      <a:r>
                        <a:rPr sz="1600" spc="-100" dirty="0">
                          <a:latin typeface="Calibri"/>
                          <a:cs typeface="Calibri"/>
                        </a:rPr>
                        <a:t> </a:t>
                      </a:r>
                      <a:r>
                        <a:rPr sz="1600" spc="-5" dirty="0">
                          <a:latin typeface="Calibri"/>
                          <a:cs typeface="Calibri"/>
                        </a:rPr>
                        <a:t>bar()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9" name="object 9"/>
          <p:cNvGrpSpPr/>
          <p:nvPr/>
        </p:nvGrpSpPr>
        <p:grpSpPr>
          <a:xfrm>
            <a:off x="5540079" y="4302036"/>
            <a:ext cx="423227" cy="464686"/>
            <a:chOff x="5773854" y="4016166"/>
            <a:chExt cx="466725" cy="512445"/>
          </a:xfrm>
        </p:grpSpPr>
        <p:sp>
          <p:nvSpPr>
            <p:cNvPr id="10" name="object 10"/>
            <p:cNvSpPr/>
            <p:nvPr/>
          </p:nvSpPr>
          <p:spPr>
            <a:xfrm>
              <a:off x="5783033" y="4142531"/>
              <a:ext cx="342900" cy="376555"/>
            </a:xfrm>
            <a:custGeom>
              <a:avLst/>
              <a:gdLst/>
              <a:ahLst/>
              <a:cxnLst/>
              <a:rect l="l" t="t" r="r" b="b"/>
              <a:pathLst>
                <a:path w="342900" h="376554">
                  <a:moveTo>
                    <a:pt x="0" y="376554"/>
                  </a:moveTo>
                  <a:lnTo>
                    <a:pt x="24485" y="349910"/>
                  </a:lnTo>
                </a:path>
                <a:path w="342900" h="376554">
                  <a:moveTo>
                    <a:pt x="48602" y="322910"/>
                  </a:moveTo>
                  <a:lnTo>
                    <a:pt x="73088" y="296278"/>
                  </a:lnTo>
                </a:path>
                <a:path w="342900" h="376554">
                  <a:moveTo>
                    <a:pt x="97205" y="269633"/>
                  </a:moveTo>
                  <a:lnTo>
                    <a:pt x="121691" y="242633"/>
                  </a:lnTo>
                </a:path>
                <a:path w="342900" h="376554">
                  <a:moveTo>
                    <a:pt x="146164" y="216001"/>
                  </a:moveTo>
                  <a:lnTo>
                    <a:pt x="170281" y="189356"/>
                  </a:lnTo>
                </a:path>
                <a:path w="342900" h="376554">
                  <a:moveTo>
                    <a:pt x="194767" y="162356"/>
                  </a:moveTo>
                  <a:lnTo>
                    <a:pt x="218884" y="135712"/>
                  </a:lnTo>
                </a:path>
                <a:path w="342900" h="376554">
                  <a:moveTo>
                    <a:pt x="243370" y="109080"/>
                  </a:moveTo>
                  <a:lnTo>
                    <a:pt x="267487" y="82080"/>
                  </a:lnTo>
                </a:path>
                <a:path w="342900" h="376554">
                  <a:moveTo>
                    <a:pt x="291960" y="55435"/>
                  </a:moveTo>
                  <a:lnTo>
                    <a:pt x="316445" y="28790"/>
                  </a:lnTo>
                </a:path>
                <a:path w="342900" h="376554">
                  <a:moveTo>
                    <a:pt x="340563" y="1790"/>
                  </a:moveTo>
                  <a:lnTo>
                    <a:pt x="342366" y="0"/>
                  </a:lnTo>
                </a:path>
              </a:pathLst>
            </a:custGeom>
            <a:ln w="18359">
              <a:solidFill>
                <a:srgbClr val="000000"/>
              </a:solidFill>
            </a:ln>
          </p:spPr>
          <p:txBody>
            <a:bodyPr wrap="square" lIns="0" tIns="0" rIns="0" bIns="0" rtlCol="0"/>
            <a:lstStyle/>
            <a:p>
              <a:endParaRPr sz="1632"/>
            </a:p>
          </p:txBody>
        </p:sp>
        <p:sp>
          <p:nvSpPr>
            <p:cNvPr id="11" name="object 11"/>
            <p:cNvSpPr/>
            <p:nvPr/>
          </p:nvSpPr>
          <p:spPr>
            <a:xfrm>
              <a:off x="6049441" y="4016166"/>
              <a:ext cx="191135" cy="197485"/>
            </a:xfrm>
            <a:custGeom>
              <a:avLst/>
              <a:gdLst/>
              <a:ahLst/>
              <a:cxnLst/>
              <a:rect l="l" t="t" r="r" b="b"/>
              <a:pathLst>
                <a:path w="191135" h="197485">
                  <a:moveTo>
                    <a:pt x="190792" y="0"/>
                  </a:moveTo>
                  <a:lnTo>
                    <a:pt x="0" y="73799"/>
                  </a:lnTo>
                  <a:lnTo>
                    <a:pt x="135356" y="196926"/>
                  </a:lnTo>
                  <a:lnTo>
                    <a:pt x="141641" y="174599"/>
                  </a:lnTo>
                  <a:lnTo>
                    <a:pt x="129235" y="174599"/>
                  </a:lnTo>
                  <a:lnTo>
                    <a:pt x="23037" y="78117"/>
                  </a:lnTo>
                  <a:lnTo>
                    <a:pt x="172440" y="20154"/>
                  </a:lnTo>
                  <a:lnTo>
                    <a:pt x="185118" y="20154"/>
                  </a:lnTo>
                  <a:lnTo>
                    <a:pt x="190792" y="0"/>
                  </a:lnTo>
                  <a:close/>
                </a:path>
                <a:path w="191135" h="197485">
                  <a:moveTo>
                    <a:pt x="185118" y="20154"/>
                  </a:moveTo>
                  <a:lnTo>
                    <a:pt x="172440" y="20154"/>
                  </a:lnTo>
                  <a:lnTo>
                    <a:pt x="129235" y="174599"/>
                  </a:lnTo>
                  <a:lnTo>
                    <a:pt x="141641" y="174599"/>
                  </a:lnTo>
                  <a:lnTo>
                    <a:pt x="185118" y="20154"/>
                  </a:lnTo>
                  <a:close/>
                </a:path>
              </a:pathLst>
            </a:custGeom>
            <a:solidFill>
              <a:srgbClr val="000000"/>
            </a:solidFill>
          </p:spPr>
          <p:txBody>
            <a:bodyPr wrap="square" lIns="0" tIns="0" rIns="0" bIns="0" rtlCol="0"/>
            <a:lstStyle/>
            <a:p>
              <a:endParaRPr sz="1632"/>
            </a:p>
          </p:txBody>
        </p:sp>
      </p:grpSp>
      <p:graphicFrame>
        <p:nvGraphicFramePr>
          <p:cNvPr id="12" name="object 12"/>
          <p:cNvGraphicFramePr>
            <a:graphicFrameLocks noGrp="1"/>
          </p:cNvGraphicFramePr>
          <p:nvPr>
            <p:extLst>
              <p:ext uri="{D42A27DB-BD31-4B8C-83A1-F6EECF244321}">
                <p14:modId xmlns:p14="http://schemas.microsoft.com/office/powerpoint/2010/main" val="1863324666"/>
              </p:ext>
            </p:extLst>
          </p:nvPr>
        </p:nvGraphicFramePr>
        <p:xfrm>
          <a:off x="5564563" y="3239283"/>
          <a:ext cx="1396360" cy="1091758"/>
        </p:xfrm>
        <a:graphic>
          <a:graphicData uri="http://schemas.openxmlformats.org/drawingml/2006/table">
            <a:tbl>
              <a:tblPr firstRow="1" bandRow="1">
                <a:tableStyleId>{2D5ABB26-0587-4C30-8999-92F81FD0307C}</a:tableStyleId>
              </a:tblPr>
              <a:tblGrid>
                <a:gridCol w="1396360">
                  <a:extLst>
                    <a:ext uri="{9D8B030D-6E8A-4147-A177-3AD203B41FA5}">
                      <a16:colId xmlns:a16="http://schemas.microsoft.com/office/drawing/2014/main" xmlns="" val="20000"/>
                    </a:ext>
                  </a:extLst>
                </a:gridCol>
              </a:tblGrid>
              <a:tr h="444946">
                <a:tc>
                  <a:txBody>
                    <a:bodyPr/>
                    <a:lstStyle/>
                    <a:p>
                      <a:pPr algn="ctr">
                        <a:lnSpc>
                          <a:spcPts val="1964"/>
                        </a:lnSpc>
                      </a:pPr>
                      <a:r>
                        <a:rPr sz="1600" spc="-10" dirty="0">
                          <a:latin typeface="Calibri"/>
                          <a:cs typeface="Calibri"/>
                        </a:rPr>
                        <a:t>&lt;&lt;interface&gt;&gt;</a:t>
                      </a:r>
                      <a:endParaRPr sz="1600">
                        <a:latin typeface="Calibri"/>
                        <a:cs typeface="Calibri"/>
                      </a:endParaRPr>
                    </a:p>
                    <a:p>
                      <a:pPr marL="1270" algn="ctr">
                        <a:lnSpc>
                          <a:spcPts val="1795"/>
                        </a:lnSpc>
                      </a:pPr>
                      <a:r>
                        <a:rPr sz="1600" b="1" dirty="0">
                          <a:latin typeface="Calibri"/>
                          <a:cs typeface="Calibri"/>
                        </a:rPr>
                        <a:t>C</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511223">
                <a:tc>
                  <a:txBody>
                    <a:bodyPr/>
                    <a:lstStyle/>
                    <a:p>
                      <a:pPr marL="99060">
                        <a:lnSpc>
                          <a:spcPts val="1885"/>
                        </a:lnSpc>
                      </a:pPr>
                      <a:r>
                        <a:rPr sz="1600" dirty="0">
                          <a:latin typeface="Calibri"/>
                          <a:cs typeface="Calibri"/>
                        </a:rPr>
                        <a:t>+</a:t>
                      </a:r>
                      <a:r>
                        <a:rPr sz="1600" spc="-40" dirty="0">
                          <a:latin typeface="Calibri"/>
                          <a:cs typeface="Calibri"/>
                        </a:rPr>
                        <a:t> </a:t>
                      </a:r>
                      <a:r>
                        <a:rPr sz="1600" spc="-10" dirty="0">
                          <a:latin typeface="Calibri"/>
                          <a:cs typeface="Calibri"/>
                        </a:rPr>
                        <a:t>subFoo()</a:t>
                      </a:r>
                      <a:endParaRPr sz="1600">
                        <a:latin typeface="Calibri"/>
                        <a:cs typeface="Calibri"/>
                      </a:endParaRPr>
                    </a:p>
                    <a:p>
                      <a:pPr marL="99060">
                        <a:lnSpc>
                          <a:spcPts val="1985"/>
                        </a:lnSpc>
                      </a:pPr>
                      <a:r>
                        <a:rPr sz="1600" dirty="0">
                          <a:latin typeface="Calibri"/>
                          <a:cs typeface="Calibri"/>
                        </a:rPr>
                        <a:t>+</a:t>
                      </a:r>
                      <a:r>
                        <a:rPr sz="1600" spc="-45" dirty="0">
                          <a:latin typeface="Calibri"/>
                          <a:cs typeface="Calibri"/>
                        </a:rPr>
                        <a:t> </a:t>
                      </a:r>
                      <a:r>
                        <a:rPr sz="1600" spc="-5" dirty="0">
                          <a:latin typeface="Calibri"/>
                          <a:cs typeface="Calibri"/>
                        </a:rPr>
                        <a:t>subBar()</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3" name="object 13"/>
          <p:cNvGraphicFramePr>
            <a:graphicFrameLocks noGrp="1"/>
          </p:cNvGraphicFramePr>
          <p:nvPr>
            <p:extLst>
              <p:ext uri="{D42A27DB-BD31-4B8C-83A1-F6EECF244321}">
                <p14:modId xmlns:p14="http://schemas.microsoft.com/office/powerpoint/2010/main" val="450122390"/>
              </p:ext>
            </p:extLst>
          </p:nvPr>
        </p:nvGraphicFramePr>
        <p:xfrm>
          <a:off x="5303406" y="4773922"/>
          <a:ext cx="607489" cy="523262"/>
        </p:xfrm>
        <a:graphic>
          <a:graphicData uri="http://schemas.openxmlformats.org/drawingml/2006/table">
            <a:tbl>
              <a:tblPr firstRow="1" bandRow="1">
                <a:tableStyleId>{2D5ABB26-0587-4C30-8999-92F81FD0307C}</a:tableStyleId>
              </a:tblPr>
              <a:tblGrid>
                <a:gridCol w="607489">
                  <a:extLst>
                    <a:ext uri="{9D8B030D-6E8A-4147-A177-3AD203B41FA5}">
                      <a16:colId xmlns:a16="http://schemas.microsoft.com/office/drawing/2014/main" xmlns="" val="20000"/>
                    </a:ext>
                  </a:extLst>
                </a:gridCol>
              </a:tblGrid>
              <a:tr h="248753">
                <a:tc>
                  <a:txBody>
                    <a:bodyPr/>
                    <a:lstStyle/>
                    <a:p>
                      <a:pPr marL="216535">
                        <a:lnSpc>
                          <a:spcPts val="2060"/>
                        </a:lnSpc>
                      </a:pPr>
                      <a:r>
                        <a:rPr sz="1600" b="1" spc="-5" dirty="0">
                          <a:latin typeface="Calibri"/>
                          <a:cs typeface="Calibri"/>
                        </a:rPr>
                        <a:t>C1</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71708">
                <a:tc>
                  <a:txBody>
                    <a:bodyPr/>
                    <a:lstStyle/>
                    <a:p>
                      <a:pPr>
                        <a:lnSpc>
                          <a:spcPct val="100000"/>
                        </a:lnSpc>
                      </a:pPr>
                      <a:endParaRPr sz="10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14" name="object 14"/>
          <p:cNvSpPr/>
          <p:nvPr/>
        </p:nvSpPr>
        <p:spPr>
          <a:xfrm>
            <a:off x="2079568" y="4412051"/>
            <a:ext cx="1209795" cy="677739"/>
          </a:xfrm>
          <a:custGeom>
            <a:avLst/>
            <a:gdLst/>
            <a:ahLst/>
            <a:cxnLst/>
            <a:rect l="l" t="t" r="r" b="b"/>
            <a:pathLst>
              <a:path w="1334135" h="747395">
                <a:moveTo>
                  <a:pt x="667080" y="747356"/>
                </a:moveTo>
                <a:lnTo>
                  <a:pt x="0" y="747356"/>
                </a:lnTo>
                <a:lnTo>
                  <a:pt x="0" y="0"/>
                </a:lnTo>
                <a:lnTo>
                  <a:pt x="1333804" y="0"/>
                </a:lnTo>
                <a:lnTo>
                  <a:pt x="1333804" y="747356"/>
                </a:lnTo>
                <a:lnTo>
                  <a:pt x="667080" y="747356"/>
                </a:lnTo>
                <a:close/>
              </a:path>
            </a:pathLst>
          </a:custGeom>
          <a:ln w="18359">
            <a:solidFill>
              <a:srgbClr val="000000"/>
            </a:solidFill>
          </a:ln>
        </p:spPr>
        <p:txBody>
          <a:bodyPr wrap="square" lIns="0" tIns="0" rIns="0" bIns="0" rtlCol="0"/>
          <a:lstStyle/>
          <a:p>
            <a:endParaRPr sz="1632"/>
          </a:p>
        </p:txBody>
      </p:sp>
      <p:sp>
        <p:nvSpPr>
          <p:cNvPr id="15" name="object 15"/>
          <p:cNvSpPr txBox="1"/>
          <p:nvPr/>
        </p:nvSpPr>
        <p:spPr>
          <a:xfrm>
            <a:off x="2157176" y="4403149"/>
            <a:ext cx="948949" cy="612517"/>
          </a:xfrm>
          <a:prstGeom prst="rect">
            <a:avLst/>
          </a:prstGeom>
        </p:spPr>
        <p:txBody>
          <a:bodyPr vert="horz" wrap="square" lIns="0" tIns="47793" rIns="0" bIns="0" rtlCol="0">
            <a:spAutoFit/>
          </a:bodyPr>
          <a:lstStyle/>
          <a:p>
            <a:pPr marL="93858" marR="4607" indent="-82918">
              <a:lnSpc>
                <a:spcPts val="1451"/>
              </a:lnSpc>
              <a:spcBef>
                <a:spcPts val="376"/>
              </a:spcBef>
            </a:pPr>
            <a:r>
              <a:rPr sz="1451" spc="-9" dirty="0">
                <a:latin typeface="Calibri"/>
                <a:cs typeface="Calibri"/>
              </a:rPr>
              <a:t>void bar() </a:t>
            </a:r>
            <a:r>
              <a:rPr sz="1451" spc="-5" dirty="0">
                <a:latin typeface="Calibri"/>
                <a:cs typeface="Calibri"/>
              </a:rPr>
              <a:t>{ </a:t>
            </a:r>
            <a:r>
              <a:rPr sz="1451" dirty="0">
                <a:latin typeface="Calibri"/>
                <a:cs typeface="Calibri"/>
              </a:rPr>
              <a:t> </a:t>
            </a:r>
            <a:r>
              <a:rPr sz="1451" spc="-9" dirty="0">
                <a:latin typeface="Calibri"/>
                <a:cs typeface="Calibri"/>
              </a:rPr>
              <a:t>c.subBar()</a:t>
            </a:r>
            <a:r>
              <a:rPr sz="1451" spc="-45" dirty="0">
                <a:latin typeface="Calibri"/>
                <a:cs typeface="Calibri"/>
              </a:rPr>
              <a:t> </a:t>
            </a:r>
            <a:r>
              <a:rPr sz="1451" spc="-5" dirty="0">
                <a:latin typeface="Calibri"/>
                <a:cs typeface="Calibri"/>
              </a:rPr>
              <a:t>;</a:t>
            </a:r>
            <a:endParaRPr sz="1451">
              <a:latin typeface="Calibri"/>
              <a:cs typeface="Calibri"/>
            </a:endParaRPr>
          </a:p>
          <a:p>
            <a:pPr marL="11516">
              <a:lnSpc>
                <a:spcPts val="1442"/>
              </a:lnSpc>
            </a:pPr>
            <a:r>
              <a:rPr sz="1451" spc="-5" dirty="0">
                <a:latin typeface="Calibri"/>
                <a:cs typeface="Calibri"/>
              </a:rPr>
              <a:t>}</a:t>
            </a:r>
            <a:endParaRPr sz="1451">
              <a:latin typeface="Calibri"/>
              <a:cs typeface="Calibri"/>
            </a:endParaRPr>
          </a:p>
        </p:txBody>
      </p:sp>
      <p:sp>
        <p:nvSpPr>
          <p:cNvPr id="16" name="object 16"/>
          <p:cNvSpPr/>
          <p:nvPr/>
        </p:nvSpPr>
        <p:spPr>
          <a:xfrm>
            <a:off x="3478726" y="4416290"/>
            <a:ext cx="1209795" cy="677739"/>
          </a:xfrm>
          <a:custGeom>
            <a:avLst/>
            <a:gdLst/>
            <a:ahLst/>
            <a:cxnLst/>
            <a:rect l="l" t="t" r="r" b="b"/>
            <a:pathLst>
              <a:path w="1334135" h="747395">
                <a:moveTo>
                  <a:pt x="667080" y="747369"/>
                </a:moveTo>
                <a:lnTo>
                  <a:pt x="0" y="747369"/>
                </a:lnTo>
                <a:lnTo>
                  <a:pt x="0" y="0"/>
                </a:lnTo>
                <a:lnTo>
                  <a:pt x="1333804" y="0"/>
                </a:lnTo>
                <a:lnTo>
                  <a:pt x="1333804" y="747369"/>
                </a:lnTo>
                <a:lnTo>
                  <a:pt x="667080" y="747369"/>
                </a:lnTo>
                <a:close/>
              </a:path>
            </a:pathLst>
          </a:custGeom>
          <a:ln w="18359">
            <a:solidFill>
              <a:srgbClr val="000000"/>
            </a:solidFill>
          </a:ln>
        </p:spPr>
        <p:txBody>
          <a:bodyPr wrap="square" lIns="0" tIns="0" rIns="0" bIns="0" rtlCol="0"/>
          <a:lstStyle/>
          <a:p>
            <a:endParaRPr sz="1632"/>
          </a:p>
        </p:txBody>
      </p:sp>
      <p:grpSp>
        <p:nvGrpSpPr>
          <p:cNvPr id="17" name="object 17"/>
          <p:cNvGrpSpPr/>
          <p:nvPr/>
        </p:nvGrpSpPr>
        <p:grpSpPr>
          <a:xfrm>
            <a:off x="2573646" y="3920581"/>
            <a:ext cx="765263" cy="756050"/>
            <a:chOff x="2502537" y="3595506"/>
            <a:chExt cx="843915" cy="833755"/>
          </a:xfrm>
        </p:grpSpPr>
        <p:sp>
          <p:nvSpPr>
            <p:cNvPr id="18" name="object 18"/>
            <p:cNvSpPr/>
            <p:nvPr/>
          </p:nvSpPr>
          <p:spPr>
            <a:xfrm>
              <a:off x="3025800" y="4107250"/>
              <a:ext cx="320040" cy="320040"/>
            </a:xfrm>
            <a:custGeom>
              <a:avLst/>
              <a:gdLst/>
              <a:ahLst/>
              <a:cxnLst/>
              <a:rect l="l" t="t" r="r" b="b"/>
              <a:pathLst>
                <a:path w="320039" h="320039">
                  <a:moveTo>
                    <a:pt x="320039" y="0"/>
                  </a:moveTo>
                  <a:lnTo>
                    <a:pt x="0" y="0"/>
                  </a:lnTo>
                  <a:lnTo>
                    <a:pt x="0" y="320040"/>
                  </a:lnTo>
                  <a:lnTo>
                    <a:pt x="160197" y="320040"/>
                  </a:lnTo>
                  <a:lnTo>
                    <a:pt x="320039" y="320040"/>
                  </a:lnTo>
                  <a:lnTo>
                    <a:pt x="320039" y="0"/>
                  </a:lnTo>
                  <a:close/>
                </a:path>
              </a:pathLst>
            </a:custGeom>
            <a:solidFill>
              <a:srgbClr val="FFFFFF"/>
            </a:solidFill>
          </p:spPr>
          <p:txBody>
            <a:bodyPr wrap="square" lIns="0" tIns="0" rIns="0" bIns="0" rtlCol="0"/>
            <a:lstStyle/>
            <a:p>
              <a:endParaRPr sz="1632"/>
            </a:p>
          </p:txBody>
        </p:sp>
        <p:sp>
          <p:nvSpPr>
            <p:cNvPr id="19" name="object 19"/>
            <p:cNvSpPr/>
            <p:nvPr/>
          </p:nvSpPr>
          <p:spPr>
            <a:xfrm>
              <a:off x="3026156" y="4153326"/>
              <a:ext cx="274955" cy="274955"/>
            </a:xfrm>
            <a:custGeom>
              <a:avLst/>
              <a:gdLst/>
              <a:ahLst/>
              <a:cxnLst/>
              <a:rect l="l" t="t" r="r" b="b"/>
              <a:pathLst>
                <a:path w="274954" h="274954">
                  <a:moveTo>
                    <a:pt x="0" y="0"/>
                  </a:moveTo>
                  <a:lnTo>
                    <a:pt x="0" y="274675"/>
                  </a:lnTo>
                  <a:lnTo>
                    <a:pt x="274688" y="274675"/>
                  </a:lnTo>
                  <a:lnTo>
                    <a:pt x="0" y="0"/>
                  </a:lnTo>
                  <a:close/>
                </a:path>
              </a:pathLst>
            </a:custGeom>
            <a:solidFill>
              <a:srgbClr val="999999"/>
            </a:solidFill>
          </p:spPr>
          <p:txBody>
            <a:bodyPr wrap="square" lIns="0" tIns="0" rIns="0" bIns="0" rtlCol="0"/>
            <a:lstStyle/>
            <a:p>
              <a:endParaRPr sz="1632"/>
            </a:p>
          </p:txBody>
        </p:sp>
        <p:sp>
          <p:nvSpPr>
            <p:cNvPr id="20" name="object 20"/>
            <p:cNvSpPr/>
            <p:nvPr/>
          </p:nvSpPr>
          <p:spPr>
            <a:xfrm>
              <a:off x="3026156" y="4153326"/>
              <a:ext cx="274955" cy="274955"/>
            </a:xfrm>
            <a:custGeom>
              <a:avLst/>
              <a:gdLst/>
              <a:ahLst/>
              <a:cxnLst/>
              <a:rect l="l" t="t" r="r" b="b"/>
              <a:pathLst>
                <a:path w="274954" h="274954">
                  <a:moveTo>
                    <a:pt x="0" y="0"/>
                  </a:moveTo>
                  <a:lnTo>
                    <a:pt x="274688" y="274675"/>
                  </a:lnTo>
                  <a:lnTo>
                    <a:pt x="0" y="274675"/>
                  </a:lnTo>
                  <a:lnTo>
                    <a:pt x="0" y="0"/>
                  </a:lnTo>
                  <a:close/>
                </a:path>
              </a:pathLst>
            </a:custGeom>
            <a:ln w="3175">
              <a:solidFill>
                <a:srgbClr val="000000"/>
              </a:solidFill>
            </a:ln>
          </p:spPr>
          <p:txBody>
            <a:bodyPr wrap="square" lIns="0" tIns="0" rIns="0" bIns="0" rtlCol="0"/>
            <a:lstStyle/>
            <a:p>
              <a:endParaRPr sz="1632"/>
            </a:p>
          </p:txBody>
        </p:sp>
        <p:sp>
          <p:nvSpPr>
            <p:cNvPr id="21" name="object 21"/>
            <p:cNvSpPr/>
            <p:nvPr/>
          </p:nvSpPr>
          <p:spPr>
            <a:xfrm>
              <a:off x="2511717" y="3604686"/>
              <a:ext cx="411480" cy="548640"/>
            </a:xfrm>
            <a:custGeom>
              <a:avLst/>
              <a:gdLst/>
              <a:ahLst/>
              <a:cxnLst/>
              <a:rect l="l" t="t" r="r" b="b"/>
              <a:pathLst>
                <a:path w="411480" h="548639">
                  <a:moveTo>
                    <a:pt x="411480" y="0"/>
                  </a:moveTo>
                  <a:lnTo>
                    <a:pt x="389877" y="28803"/>
                  </a:lnTo>
                </a:path>
                <a:path w="411480" h="548639">
                  <a:moveTo>
                    <a:pt x="367919" y="57962"/>
                  </a:moveTo>
                  <a:lnTo>
                    <a:pt x="346329" y="86766"/>
                  </a:lnTo>
                </a:path>
                <a:path w="411480" h="548639">
                  <a:moveTo>
                    <a:pt x="324726" y="115925"/>
                  </a:moveTo>
                  <a:lnTo>
                    <a:pt x="303123" y="144716"/>
                  </a:lnTo>
                </a:path>
                <a:path w="411480" h="548639">
                  <a:moveTo>
                    <a:pt x="281165" y="173520"/>
                  </a:moveTo>
                  <a:lnTo>
                    <a:pt x="259562" y="202679"/>
                  </a:lnTo>
                </a:path>
                <a:path w="411480" h="548639">
                  <a:moveTo>
                    <a:pt x="237959" y="231482"/>
                  </a:moveTo>
                  <a:lnTo>
                    <a:pt x="216001" y="260286"/>
                  </a:lnTo>
                </a:path>
                <a:path w="411480" h="548639">
                  <a:moveTo>
                    <a:pt x="194398" y="289445"/>
                  </a:moveTo>
                  <a:lnTo>
                    <a:pt x="172808" y="318236"/>
                  </a:lnTo>
                </a:path>
                <a:path w="411480" h="548639">
                  <a:moveTo>
                    <a:pt x="151206" y="347395"/>
                  </a:moveTo>
                  <a:lnTo>
                    <a:pt x="129247" y="376199"/>
                  </a:lnTo>
                </a:path>
                <a:path w="411480" h="548639">
                  <a:moveTo>
                    <a:pt x="107645" y="405002"/>
                  </a:moveTo>
                  <a:lnTo>
                    <a:pt x="86042" y="434162"/>
                  </a:lnTo>
                </a:path>
                <a:path w="411480" h="548639">
                  <a:moveTo>
                    <a:pt x="64084" y="462965"/>
                  </a:moveTo>
                  <a:lnTo>
                    <a:pt x="42481" y="491756"/>
                  </a:lnTo>
                </a:path>
                <a:path w="411480" h="548639">
                  <a:moveTo>
                    <a:pt x="20878" y="520915"/>
                  </a:moveTo>
                  <a:lnTo>
                    <a:pt x="0" y="548639"/>
                  </a:lnTo>
                </a:path>
              </a:pathLst>
            </a:custGeom>
            <a:ln w="18359">
              <a:solidFill>
                <a:srgbClr val="000000"/>
              </a:solidFill>
            </a:ln>
          </p:spPr>
          <p:txBody>
            <a:bodyPr wrap="square" lIns="0" tIns="0" rIns="0" bIns="0" rtlCol="0"/>
            <a:lstStyle/>
            <a:p>
              <a:endParaRPr sz="1632"/>
            </a:p>
          </p:txBody>
        </p:sp>
      </p:grpSp>
      <p:sp>
        <p:nvSpPr>
          <p:cNvPr id="22" name="object 22"/>
          <p:cNvSpPr txBox="1"/>
          <p:nvPr/>
        </p:nvSpPr>
        <p:spPr>
          <a:xfrm>
            <a:off x="3556657" y="4407722"/>
            <a:ext cx="971982" cy="612517"/>
          </a:xfrm>
          <a:prstGeom prst="rect">
            <a:avLst/>
          </a:prstGeom>
        </p:spPr>
        <p:txBody>
          <a:bodyPr vert="horz" wrap="square" lIns="0" tIns="47793" rIns="0" bIns="0" rtlCol="0">
            <a:spAutoFit/>
          </a:bodyPr>
          <a:lstStyle/>
          <a:p>
            <a:pPr marL="93858" marR="4607" indent="-82918">
              <a:lnSpc>
                <a:spcPts val="1451"/>
              </a:lnSpc>
              <a:spcBef>
                <a:spcPts val="376"/>
              </a:spcBef>
            </a:pPr>
            <a:r>
              <a:rPr sz="1451" spc="-9" dirty="0">
                <a:latin typeface="Calibri"/>
                <a:cs typeface="Calibri"/>
              </a:rPr>
              <a:t>void </a:t>
            </a:r>
            <a:r>
              <a:rPr sz="1451" spc="-14" dirty="0">
                <a:latin typeface="Calibri"/>
                <a:cs typeface="Calibri"/>
              </a:rPr>
              <a:t>foo() </a:t>
            </a:r>
            <a:r>
              <a:rPr sz="1451" spc="-5" dirty="0">
                <a:latin typeface="Calibri"/>
                <a:cs typeface="Calibri"/>
              </a:rPr>
              <a:t>{ </a:t>
            </a:r>
            <a:r>
              <a:rPr sz="1451" dirty="0">
                <a:latin typeface="Calibri"/>
                <a:cs typeface="Calibri"/>
              </a:rPr>
              <a:t> </a:t>
            </a:r>
            <a:r>
              <a:rPr sz="1451" spc="-9" dirty="0">
                <a:latin typeface="Calibri"/>
                <a:cs typeface="Calibri"/>
              </a:rPr>
              <a:t>c.subFoo()</a:t>
            </a:r>
            <a:r>
              <a:rPr sz="1451" spc="-68" dirty="0">
                <a:latin typeface="Calibri"/>
                <a:cs typeface="Calibri"/>
              </a:rPr>
              <a:t> </a:t>
            </a:r>
            <a:r>
              <a:rPr sz="1451" spc="-5" dirty="0">
                <a:latin typeface="Calibri"/>
                <a:cs typeface="Calibri"/>
              </a:rPr>
              <a:t>;</a:t>
            </a:r>
            <a:endParaRPr sz="1451">
              <a:latin typeface="Calibri"/>
              <a:cs typeface="Calibri"/>
            </a:endParaRPr>
          </a:p>
          <a:p>
            <a:pPr marL="11516">
              <a:lnSpc>
                <a:spcPts val="1442"/>
              </a:lnSpc>
            </a:pPr>
            <a:r>
              <a:rPr sz="1451" spc="-5" dirty="0">
                <a:latin typeface="Calibri"/>
                <a:cs typeface="Calibri"/>
              </a:rPr>
              <a:t>}</a:t>
            </a:r>
            <a:endParaRPr sz="1451">
              <a:latin typeface="Calibri"/>
              <a:cs typeface="Calibri"/>
            </a:endParaRPr>
          </a:p>
        </p:txBody>
      </p:sp>
      <p:grpSp>
        <p:nvGrpSpPr>
          <p:cNvPr id="23" name="object 23"/>
          <p:cNvGrpSpPr/>
          <p:nvPr/>
        </p:nvGrpSpPr>
        <p:grpSpPr>
          <a:xfrm>
            <a:off x="3444283" y="3543372"/>
            <a:ext cx="2123043" cy="1137242"/>
            <a:chOff x="3462657" y="3179528"/>
            <a:chExt cx="2341245" cy="1254125"/>
          </a:xfrm>
        </p:grpSpPr>
        <p:sp>
          <p:nvSpPr>
            <p:cNvPr id="24" name="object 24"/>
            <p:cNvSpPr/>
            <p:nvPr/>
          </p:nvSpPr>
          <p:spPr>
            <a:xfrm>
              <a:off x="4568761" y="4111924"/>
              <a:ext cx="320040" cy="320040"/>
            </a:xfrm>
            <a:custGeom>
              <a:avLst/>
              <a:gdLst/>
              <a:ahLst/>
              <a:cxnLst/>
              <a:rect l="l" t="t" r="r" b="b"/>
              <a:pathLst>
                <a:path w="320039" h="320039">
                  <a:moveTo>
                    <a:pt x="320039" y="0"/>
                  </a:moveTo>
                  <a:lnTo>
                    <a:pt x="0" y="0"/>
                  </a:lnTo>
                  <a:lnTo>
                    <a:pt x="0" y="320040"/>
                  </a:lnTo>
                  <a:lnTo>
                    <a:pt x="160197" y="320040"/>
                  </a:lnTo>
                  <a:lnTo>
                    <a:pt x="320039" y="320040"/>
                  </a:lnTo>
                  <a:lnTo>
                    <a:pt x="320039" y="0"/>
                  </a:lnTo>
                  <a:close/>
                </a:path>
              </a:pathLst>
            </a:custGeom>
            <a:solidFill>
              <a:srgbClr val="FFFFFF"/>
            </a:solidFill>
          </p:spPr>
          <p:txBody>
            <a:bodyPr wrap="square" lIns="0" tIns="0" rIns="0" bIns="0" rtlCol="0"/>
            <a:lstStyle/>
            <a:p>
              <a:endParaRPr sz="1632"/>
            </a:p>
          </p:txBody>
        </p:sp>
        <p:sp>
          <p:nvSpPr>
            <p:cNvPr id="25" name="object 25"/>
            <p:cNvSpPr/>
            <p:nvPr/>
          </p:nvSpPr>
          <p:spPr>
            <a:xfrm>
              <a:off x="4569117" y="4158012"/>
              <a:ext cx="274955" cy="274955"/>
            </a:xfrm>
            <a:custGeom>
              <a:avLst/>
              <a:gdLst/>
              <a:ahLst/>
              <a:cxnLst/>
              <a:rect l="l" t="t" r="r" b="b"/>
              <a:pathLst>
                <a:path w="274954" h="274954">
                  <a:moveTo>
                    <a:pt x="0" y="0"/>
                  </a:moveTo>
                  <a:lnTo>
                    <a:pt x="0" y="274675"/>
                  </a:lnTo>
                  <a:lnTo>
                    <a:pt x="274688" y="274675"/>
                  </a:lnTo>
                  <a:lnTo>
                    <a:pt x="0" y="0"/>
                  </a:lnTo>
                  <a:close/>
                </a:path>
              </a:pathLst>
            </a:custGeom>
            <a:solidFill>
              <a:srgbClr val="999999"/>
            </a:solidFill>
          </p:spPr>
          <p:txBody>
            <a:bodyPr wrap="square" lIns="0" tIns="0" rIns="0" bIns="0" rtlCol="0"/>
            <a:lstStyle/>
            <a:p>
              <a:endParaRPr sz="1632"/>
            </a:p>
          </p:txBody>
        </p:sp>
        <p:sp>
          <p:nvSpPr>
            <p:cNvPr id="26" name="object 26"/>
            <p:cNvSpPr/>
            <p:nvPr/>
          </p:nvSpPr>
          <p:spPr>
            <a:xfrm>
              <a:off x="4569117" y="4158012"/>
              <a:ext cx="274955" cy="274955"/>
            </a:xfrm>
            <a:custGeom>
              <a:avLst/>
              <a:gdLst/>
              <a:ahLst/>
              <a:cxnLst/>
              <a:rect l="l" t="t" r="r" b="b"/>
              <a:pathLst>
                <a:path w="274954" h="274954">
                  <a:moveTo>
                    <a:pt x="0" y="0"/>
                  </a:moveTo>
                  <a:lnTo>
                    <a:pt x="274688" y="274675"/>
                  </a:lnTo>
                  <a:lnTo>
                    <a:pt x="0" y="274675"/>
                  </a:lnTo>
                  <a:lnTo>
                    <a:pt x="0" y="0"/>
                  </a:lnTo>
                  <a:close/>
                </a:path>
              </a:pathLst>
            </a:custGeom>
            <a:ln w="3175">
              <a:solidFill>
                <a:srgbClr val="000000"/>
              </a:solidFill>
            </a:ln>
          </p:spPr>
          <p:txBody>
            <a:bodyPr wrap="square" lIns="0" tIns="0" rIns="0" bIns="0" rtlCol="0"/>
            <a:lstStyle/>
            <a:p>
              <a:endParaRPr sz="1632"/>
            </a:p>
          </p:txBody>
        </p:sp>
        <p:sp>
          <p:nvSpPr>
            <p:cNvPr id="27" name="object 27"/>
            <p:cNvSpPr/>
            <p:nvPr/>
          </p:nvSpPr>
          <p:spPr>
            <a:xfrm>
              <a:off x="3471837" y="3284646"/>
              <a:ext cx="2136140" cy="868680"/>
            </a:xfrm>
            <a:custGeom>
              <a:avLst/>
              <a:gdLst/>
              <a:ahLst/>
              <a:cxnLst/>
              <a:rect l="l" t="t" r="r" b="b"/>
              <a:pathLst>
                <a:path w="2136140" h="868679">
                  <a:moveTo>
                    <a:pt x="0" y="91439"/>
                  </a:moveTo>
                  <a:lnTo>
                    <a:pt x="20878" y="120954"/>
                  </a:lnTo>
                </a:path>
                <a:path w="2136140" h="868679">
                  <a:moveTo>
                    <a:pt x="41757" y="150482"/>
                  </a:moveTo>
                  <a:lnTo>
                    <a:pt x="62649" y="179997"/>
                  </a:lnTo>
                </a:path>
                <a:path w="2136140" h="868679">
                  <a:moveTo>
                    <a:pt x="83527" y="209524"/>
                  </a:moveTo>
                  <a:lnTo>
                    <a:pt x="104406" y="239039"/>
                  </a:lnTo>
                </a:path>
                <a:path w="2136140" h="868679">
                  <a:moveTo>
                    <a:pt x="125285" y="268566"/>
                  </a:moveTo>
                  <a:lnTo>
                    <a:pt x="146164" y="298437"/>
                  </a:lnTo>
                </a:path>
                <a:path w="2136140" h="868679">
                  <a:moveTo>
                    <a:pt x="167043" y="327964"/>
                  </a:moveTo>
                  <a:lnTo>
                    <a:pt x="187566" y="357479"/>
                  </a:lnTo>
                </a:path>
                <a:path w="2136140" h="868679">
                  <a:moveTo>
                    <a:pt x="208445" y="387007"/>
                  </a:moveTo>
                  <a:lnTo>
                    <a:pt x="229323" y="416521"/>
                  </a:lnTo>
                </a:path>
                <a:path w="2136140" h="868679">
                  <a:moveTo>
                    <a:pt x="250202" y="446036"/>
                  </a:moveTo>
                  <a:lnTo>
                    <a:pt x="271081" y="475564"/>
                  </a:lnTo>
                </a:path>
                <a:path w="2136140" h="868679">
                  <a:moveTo>
                    <a:pt x="291960" y="505078"/>
                  </a:moveTo>
                  <a:lnTo>
                    <a:pt x="312839" y="534606"/>
                  </a:lnTo>
                </a:path>
                <a:path w="2136140" h="868679">
                  <a:moveTo>
                    <a:pt x="333717" y="564121"/>
                  </a:moveTo>
                  <a:lnTo>
                    <a:pt x="354596" y="593636"/>
                  </a:lnTo>
                </a:path>
                <a:path w="2136140" h="868679">
                  <a:moveTo>
                    <a:pt x="375488" y="623163"/>
                  </a:moveTo>
                  <a:lnTo>
                    <a:pt x="396367" y="653046"/>
                  </a:lnTo>
                </a:path>
                <a:path w="2136140" h="868679">
                  <a:moveTo>
                    <a:pt x="417245" y="682561"/>
                  </a:moveTo>
                  <a:lnTo>
                    <a:pt x="438124" y="712076"/>
                  </a:lnTo>
                </a:path>
                <a:path w="2136140" h="868679">
                  <a:moveTo>
                    <a:pt x="459003" y="741603"/>
                  </a:moveTo>
                  <a:lnTo>
                    <a:pt x="479882" y="771118"/>
                  </a:lnTo>
                </a:path>
                <a:path w="2136140" h="868679">
                  <a:moveTo>
                    <a:pt x="500761" y="800646"/>
                  </a:moveTo>
                  <a:lnTo>
                    <a:pt x="521284" y="830160"/>
                  </a:lnTo>
                </a:path>
                <a:path w="2136140" h="868679">
                  <a:moveTo>
                    <a:pt x="542163" y="859675"/>
                  </a:moveTo>
                  <a:lnTo>
                    <a:pt x="548639" y="868679"/>
                  </a:lnTo>
                </a:path>
                <a:path w="2136140" h="868679">
                  <a:moveTo>
                    <a:pt x="497878" y="0"/>
                  </a:moveTo>
                  <a:lnTo>
                    <a:pt x="2135517" y="0"/>
                  </a:lnTo>
                </a:path>
              </a:pathLst>
            </a:custGeom>
            <a:ln w="18359">
              <a:solidFill>
                <a:srgbClr val="000000"/>
              </a:solidFill>
            </a:ln>
          </p:spPr>
          <p:txBody>
            <a:bodyPr wrap="square" lIns="0" tIns="0" rIns="0" bIns="0" rtlCol="0"/>
            <a:lstStyle/>
            <a:p>
              <a:endParaRPr sz="1632"/>
            </a:p>
          </p:txBody>
        </p:sp>
        <p:sp>
          <p:nvSpPr>
            <p:cNvPr id="28" name="object 28"/>
            <p:cNvSpPr/>
            <p:nvPr/>
          </p:nvSpPr>
          <p:spPr>
            <a:xfrm>
              <a:off x="3563277" y="3179528"/>
              <a:ext cx="421005" cy="210820"/>
            </a:xfrm>
            <a:custGeom>
              <a:avLst/>
              <a:gdLst/>
              <a:ahLst/>
              <a:cxnLst/>
              <a:rect l="l" t="t" r="r" b="b"/>
              <a:pathLst>
                <a:path w="421004" h="210820">
                  <a:moveTo>
                    <a:pt x="210248" y="0"/>
                  </a:moveTo>
                  <a:lnTo>
                    <a:pt x="0" y="105117"/>
                  </a:lnTo>
                  <a:lnTo>
                    <a:pt x="210248" y="210235"/>
                  </a:lnTo>
                  <a:lnTo>
                    <a:pt x="420484" y="105117"/>
                  </a:lnTo>
                  <a:lnTo>
                    <a:pt x="210248" y="0"/>
                  </a:lnTo>
                  <a:close/>
                </a:path>
              </a:pathLst>
            </a:custGeom>
            <a:solidFill>
              <a:srgbClr val="000000"/>
            </a:solidFill>
          </p:spPr>
          <p:txBody>
            <a:bodyPr wrap="square" lIns="0" tIns="0" rIns="0" bIns="0" rtlCol="0"/>
            <a:lstStyle/>
            <a:p>
              <a:endParaRPr sz="1632"/>
            </a:p>
          </p:txBody>
        </p:sp>
        <p:pic>
          <p:nvPicPr>
            <p:cNvPr id="29" name="object 29"/>
            <p:cNvPicPr/>
            <p:nvPr/>
          </p:nvPicPr>
          <p:blipFill>
            <a:blip r:embed="rId2" cstate="print"/>
            <a:stretch>
              <a:fillRect/>
            </a:stretch>
          </p:blipFill>
          <p:spPr>
            <a:xfrm>
              <a:off x="5593321" y="3179528"/>
              <a:ext cx="210235" cy="210235"/>
            </a:xfrm>
            <a:prstGeom prst="rect">
              <a:avLst/>
            </a:prstGeom>
          </p:spPr>
        </p:pic>
      </p:grpSp>
      <p:graphicFrame>
        <p:nvGraphicFramePr>
          <p:cNvPr id="30" name="object 30"/>
          <p:cNvGraphicFramePr>
            <a:graphicFrameLocks noGrp="1"/>
          </p:cNvGraphicFramePr>
          <p:nvPr>
            <p:extLst>
              <p:ext uri="{D42A27DB-BD31-4B8C-83A1-F6EECF244321}">
                <p14:modId xmlns:p14="http://schemas.microsoft.com/office/powerpoint/2010/main" val="1600459563"/>
              </p:ext>
            </p:extLst>
          </p:nvPr>
        </p:nvGraphicFramePr>
        <p:xfrm>
          <a:off x="6054238" y="4773922"/>
          <a:ext cx="606913" cy="523262"/>
        </p:xfrm>
        <a:graphic>
          <a:graphicData uri="http://schemas.openxmlformats.org/drawingml/2006/table">
            <a:tbl>
              <a:tblPr firstRow="1" bandRow="1">
                <a:tableStyleId>{2D5ABB26-0587-4C30-8999-92F81FD0307C}</a:tableStyleId>
              </a:tblPr>
              <a:tblGrid>
                <a:gridCol w="606913">
                  <a:extLst>
                    <a:ext uri="{9D8B030D-6E8A-4147-A177-3AD203B41FA5}">
                      <a16:colId xmlns:a16="http://schemas.microsoft.com/office/drawing/2014/main" xmlns="" val="20000"/>
                    </a:ext>
                  </a:extLst>
                </a:gridCol>
              </a:tblGrid>
              <a:tr h="248753">
                <a:tc>
                  <a:txBody>
                    <a:bodyPr/>
                    <a:lstStyle/>
                    <a:p>
                      <a:pPr marL="216535">
                        <a:lnSpc>
                          <a:spcPts val="2060"/>
                        </a:lnSpc>
                      </a:pPr>
                      <a:r>
                        <a:rPr sz="1600" b="1" spc="-5" dirty="0">
                          <a:latin typeface="Calibri"/>
                          <a:cs typeface="Calibri"/>
                        </a:rPr>
                        <a:t>C2</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71708">
                <a:tc>
                  <a:txBody>
                    <a:bodyPr/>
                    <a:lstStyle/>
                    <a:p>
                      <a:pPr>
                        <a:lnSpc>
                          <a:spcPct val="100000"/>
                        </a:lnSpc>
                      </a:pPr>
                      <a:endParaRPr sz="10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pic>
        <p:nvPicPr>
          <p:cNvPr id="31" name="object 31"/>
          <p:cNvPicPr/>
          <p:nvPr/>
        </p:nvPicPr>
        <p:blipFill>
          <a:blip r:embed="rId3" cstate="print"/>
          <a:stretch>
            <a:fillRect/>
          </a:stretch>
        </p:blipFill>
        <p:spPr>
          <a:xfrm>
            <a:off x="6238522" y="4306608"/>
            <a:ext cx="165835" cy="459800"/>
          </a:xfrm>
          <a:prstGeom prst="rect">
            <a:avLst/>
          </a:prstGeom>
        </p:spPr>
      </p:pic>
      <p:sp>
        <p:nvSpPr>
          <p:cNvPr id="32" name="object 32"/>
          <p:cNvSpPr txBox="1"/>
          <p:nvPr/>
        </p:nvSpPr>
        <p:spPr>
          <a:xfrm>
            <a:off x="5111206" y="3367654"/>
            <a:ext cx="195778" cy="262787"/>
          </a:xfrm>
          <a:prstGeom prst="rect">
            <a:avLst/>
          </a:prstGeom>
        </p:spPr>
        <p:txBody>
          <a:bodyPr vert="horz" wrap="square" lIns="0" tIns="11516" rIns="0" bIns="0" rtlCol="0">
            <a:spAutoFit/>
          </a:bodyPr>
          <a:lstStyle/>
          <a:p>
            <a:pPr marL="11516">
              <a:spcBef>
                <a:spcPts val="91"/>
              </a:spcBef>
            </a:pPr>
            <a:r>
              <a:rPr sz="1632" dirty="0">
                <a:latin typeface="Arial MT"/>
                <a:cs typeface="Arial MT"/>
              </a:rPr>
              <a:t>-c</a:t>
            </a:r>
            <a:endParaRPr sz="1632">
              <a:latin typeface="Arial MT"/>
              <a:cs typeface="Arial MT"/>
            </a:endParaRPr>
          </a:p>
        </p:txBody>
      </p:sp>
      <p:graphicFrame>
        <p:nvGraphicFramePr>
          <p:cNvPr id="33" name="object 33"/>
          <p:cNvGraphicFramePr>
            <a:graphicFrameLocks noGrp="1"/>
          </p:cNvGraphicFramePr>
          <p:nvPr>
            <p:extLst>
              <p:ext uri="{D42A27DB-BD31-4B8C-83A1-F6EECF244321}">
                <p14:modId xmlns:p14="http://schemas.microsoft.com/office/powerpoint/2010/main" val="2565331081"/>
              </p:ext>
            </p:extLst>
          </p:nvPr>
        </p:nvGraphicFramePr>
        <p:xfrm>
          <a:off x="6842615" y="4757591"/>
          <a:ext cx="606913" cy="523274"/>
        </p:xfrm>
        <a:graphic>
          <a:graphicData uri="http://schemas.openxmlformats.org/drawingml/2006/table">
            <a:tbl>
              <a:tblPr firstRow="1" bandRow="1">
                <a:tableStyleId>{2D5ABB26-0587-4C30-8999-92F81FD0307C}</a:tableStyleId>
              </a:tblPr>
              <a:tblGrid>
                <a:gridCol w="606913">
                  <a:extLst>
                    <a:ext uri="{9D8B030D-6E8A-4147-A177-3AD203B41FA5}">
                      <a16:colId xmlns:a16="http://schemas.microsoft.com/office/drawing/2014/main" xmlns="" val="20000"/>
                    </a:ext>
                  </a:extLst>
                </a:gridCol>
              </a:tblGrid>
              <a:tr h="248753">
                <a:tc>
                  <a:txBody>
                    <a:bodyPr/>
                    <a:lstStyle/>
                    <a:p>
                      <a:pPr marL="215900">
                        <a:lnSpc>
                          <a:spcPts val="2060"/>
                        </a:lnSpc>
                      </a:pPr>
                      <a:r>
                        <a:rPr sz="1600" b="1" spc="-5" dirty="0">
                          <a:solidFill>
                            <a:srgbClr val="458919"/>
                          </a:solidFill>
                          <a:latin typeface="Calibri"/>
                          <a:cs typeface="Calibri"/>
                        </a:rPr>
                        <a:t>C3</a:t>
                      </a:r>
                      <a:endParaRPr sz="1600">
                        <a:latin typeface="Calibri"/>
                        <a:cs typeface="Calibri"/>
                      </a:endParaRPr>
                    </a:p>
                  </a:txBody>
                  <a:tcPr marL="0" marR="0" marT="0" marB="0">
                    <a:lnL w="19050">
                      <a:solidFill>
                        <a:srgbClr val="458919"/>
                      </a:solidFill>
                      <a:prstDash val="solid"/>
                    </a:lnL>
                    <a:lnR w="19050">
                      <a:solidFill>
                        <a:srgbClr val="458919"/>
                      </a:solidFill>
                      <a:prstDash val="solid"/>
                    </a:lnR>
                    <a:lnT w="19050">
                      <a:solidFill>
                        <a:srgbClr val="458919"/>
                      </a:solidFill>
                      <a:prstDash val="solid"/>
                    </a:lnT>
                    <a:lnB w="3175">
                      <a:solidFill>
                        <a:srgbClr val="458919"/>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458919"/>
                      </a:solidFill>
                      <a:prstDash val="solid"/>
                    </a:lnL>
                    <a:lnR w="19050">
                      <a:solidFill>
                        <a:srgbClr val="458919"/>
                      </a:solidFill>
                      <a:prstDash val="solid"/>
                    </a:lnR>
                    <a:lnT w="3175">
                      <a:solidFill>
                        <a:srgbClr val="458919"/>
                      </a:solidFill>
                      <a:prstDash val="solid"/>
                    </a:lnT>
                    <a:lnB w="3175">
                      <a:solidFill>
                        <a:srgbClr val="458919"/>
                      </a:solidFill>
                      <a:prstDash val="solid"/>
                    </a:lnB>
                  </a:tcPr>
                </a:tc>
                <a:extLst>
                  <a:ext uri="{0D108BD9-81ED-4DB2-BD59-A6C34878D82A}">
                    <a16:rowId xmlns:a16="http://schemas.microsoft.com/office/drawing/2014/main" xmlns="" val="10001"/>
                  </a:ext>
                </a:extLst>
              </a:tr>
              <a:tr h="171720">
                <a:tc>
                  <a:txBody>
                    <a:bodyPr/>
                    <a:lstStyle/>
                    <a:p>
                      <a:pPr>
                        <a:lnSpc>
                          <a:spcPct val="100000"/>
                        </a:lnSpc>
                      </a:pPr>
                      <a:endParaRPr sz="1000">
                        <a:latin typeface="Times New Roman"/>
                        <a:cs typeface="Times New Roman"/>
                      </a:endParaRPr>
                    </a:p>
                  </a:txBody>
                  <a:tcPr marL="0" marR="0" marT="0" marB="0">
                    <a:lnL w="19050">
                      <a:solidFill>
                        <a:srgbClr val="458919"/>
                      </a:solidFill>
                      <a:prstDash val="solid"/>
                    </a:lnL>
                    <a:lnR w="19050">
                      <a:solidFill>
                        <a:srgbClr val="458919"/>
                      </a:solidFill>
                      <a:prstDash val="solid"/>
                    </a:lnR>
                    <a:lnT w="3175">
                      <a:solidFill>
                        <a:srgbClr val="458919"/>
                      </a:solidFill>
                      <a:prstDash val="solid"/>
                    </a:lnT>
                    <a:lnB w="19050">
                      <a:solidFill>
                        <a:srgbClr val="458919"/>
                      </a:solidFill>
                      <a:prstDash val="solid"/>
                    </a:lnB>
                  </a:tcPr>
                </a:tc>
                <a:extLst>
                  <a:ext uri="{0D108BD9-81ED-4DB2-BD59-A6C34878D82A}">
                    <a16:rowId xmlns:a16="http://schemas.microsoft.com/office/drawing/2014/main" xmlns="" val="10002"/>
                  </a:ext>
                </a:extLst>
              </a:tr>
            </a:tbl>
          </a:graphicData>
        </a:graphic>
      </p:graphicFrame>
      <p:grpSp>
        <p:nvGrpSpPr>
          <p:cNvPr id="34" name="object 34"/>
          <p:cNvGrpSpPr/>
          <p:nvPr/>
        </p:nvGrpSpPr>
        <p:grpSpPr>
          <a:xfrm>
            <a:off x="6720033" y="4294849"/>
            <a:ext cx="423227" cy="464686"/>
            <a:chOff x="7075081" y="4008241"/>
            <a:chExt cx="466725" cy="512445"/>
          </a:xfrm>
        </p:grpSpPr>
        <p:sp>
          <p:nvSpPr>
            <p:cNvPr id="35" name="object 35"/>
            <p:cNvSpPr/>
            <p:nvPr/>
          </p:nvSpPr>
          <p:spPr>
            <a:xfrm>
              <a:off x="7189914" y="4134606"/>
              <a:ext cx="342900" cy="376555"/>
            </a:xfrm>
            <a:custGeom>
              <a:avLst/>
              <a:gdLst/>
              <a:ahLst/>
              <a:cxnLst/>
              <a:rect l="l" t="t" r="r" b="b"/>
              <a:pathLst>
                <a:path w="342900" h="376554">
                  <a:moveTo>
                    <a:pt x="342366" y="376555"/>
                  </a:moveTo>
                  <a:lnTo>
                    <a:pt x="0" y="0"/>
                  </a:lnTo>
                </a:path>
              </a:pathLst>
            </a:custGeom>
            <a:ln w="18359">
              <a:solidFill>
                <a:srgbClr val="458919"/>
              </a:solidFill>
              <a:prstDash val="dash"/>
            </a:ln>
          </p:spPr>
          <p:txBody>
            <a:bodyPr wrap="square" lIns="0" tIns="0" rIns="0" bIns="0" rtlCol="0"/>
            <a:lstStyle/>
            <a:p>
              <a:endParaRPr sz="1632"/>
            </a:p>
          </p:txBody>
        </p:sp>
        <p:pic>
          <p:nvPicPr>
            <p:cNvPr id="36" name="object 36"/>
            <p:cNvPicPr/>
            <p:nvPr/>
          </p:nvPicPr>
          <p:blipFill>
            <a:blip r:embed="rId4" cstate="print"/>
            <a:stretch>
              <a:fillRect/>
            </a:stretch>
          </p:blipFill>
          <p:spPr>
            <a:xfrm>
              <a:off x="7075081" y="4008241"/>
              <a:ext cx="190804" cy="196926"/>
            </a:xfrm>
            <a:prstGeom prst="rect">
              <a:avLst/>
            </a:prstGeom>
          </p:spPr>
        </p:pic>
      </p:grpSp>
      <p:sp>
        <p:nvSpPr>
          <p:cNvPr id="37" name="Espace réservé du pied de page 36"/>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2539144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737634"/>
            <a:ext cx="9144000"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Corollaire : </a:t>
            </a:r>
            <a:r>
              <a:rPr sz="3600" b="1" dirty="0">
                <a:solidFill>
                  <a:schemeClr val="accent2"/>
                </a:solidFill>
              </a:rPr>
              <a:t>le principe de choix unique</a:t>
            </a:r>
          </a:p>
        </p:txBody>
      </p:sp>
      <p:sp>
        <p:nvSpPr>
          <p:cNvPr id="5" name="object 5"/>
          <p:cNvSpPr txBox="1"/>
          <p:nvPr/>
        </p:nvSpPr>
        <p:spPr>
          <a:xfrm>
            <a:off x="490361" y="2017975"/>
            <a:ext cx="7577411" cy="2735451"/>
          </a:xfrm>
          <a:prstGeom prst="rect">
            <a:avLst/>
          </a:prstGeom>
        </p:spPr>
        <p:txBody>
          <a:bodyPr vert="horz" wrap="square" lIns="0" tIns="11516" rIns="0" bIns="0" rtlCol="0">
            <a:spAutoFit/>
          </a:bodyPr>
          <a:lstStyle/>
          <a:p>
            <a:pPr marL="354416" indent="-342900" algn="just">
              <a:spcBef>
                <a:spcPts val="580"/>
              </a:spcBef>
              <a:buClr>
                <a:schemeClr val="accent1"/>
              </a:buClr>
              <a:buSzPct val="85000"/>
              <a:buFont typeface="Arial" panose="020B0604020202020204" pitchFamily="34" charset="0"/>
              <a:buChar char="•"/>
            </a:pPr>
            <a:r>
              <a:rPr sz="2200" dirty="0"/>
              <a:t>Aucun programme ne peut être ouvert à 100 %</a:t>
            </a:r>
            <a:endParaRPr lang="fr-FR" sz="2200" dirty="0"/>
          </a:p>
          <a:p>
            <a:pPr marL="354416" indent="-342900" algn="just">
              <a:spcBef>
                <a:spcPts val="580"/>
              </a:spcBef>
              <a:buClr>
                <a:schemeClr val="accent1"/>
              </a:buClr>
              <a:buSzPct val="85000"/>
              <a:buFont typeface="Arial" panose="020B0604020202020204" pitchFamily="34" charset="0"/>
              <a:buChar char="•"/>
            </a:pPr>
            <a:endParaRPr lang="fr-FR" sz="2200" dirty="0"/>
          </a:p>
          <a:p>
            <a:pPr marL="354416" indent="-342900" algn="just">
              <a:spcBef>
                <a:spcPts val="580"/>
              </a:spcBef>
              <a:buClr>
                <a:schemeClr val="accent1"/>
              </a:buClr>
              <a:buSzPct val="85000"/>
              <a:buFont typeface="Arial" panose="020B0604020202020204" pitchFamily="34" charset="0"/>
              <a:buChar char="•"/>
            </a:pPr>
            <a:endParaRPr lang="fr-FR" sz="2200" dirty="0"/>
          </a:p>
          <a:p>
            <a:pPr marL="354416" indent="-342900" algn="just">
              <a:spcBef>
                <a:spcPts val="580"/>
              </a:spcBef>
              <a:buClr>
                <a:schemeClr val="accent1"/>
              </a:buClr>
              <a:buSzPct val="85000"/>
              <a:buFont typeface="Arial" panose="020B0604020202020204" pitchFamily="34" charset="0"/>
              <a:buChar char="•"/>
            </a:pPr>
            <a:endParaRPr lang="fr-FR" sz="2200" dirty="0"/>
          </a:p>
          <a:p>
            <a:pPr marL="354416" indent="-342900" algn="just">
              <a:spcBef>
                <a:spcPts val="580"/>
              </a:spcBef>
              <a:buClr>
                <a:schemeClr val="accent1"/>
              </a:buClr>
              <a:buSzPct val="85000"/>
              <a:buFont typeface="Arial" panose="020B0604020202020204" pitchFamily="34" charset="0"/>
              <a:buChar char="•"/>
            </a:pPr>
            <a:r>
              <a:rPr lang="fr-FR" sz="2200" spc="-5" dirty="0">
                <a:cs typeface="Calibri"/>
              </a:rPr>
              <a:t>Dans ce</a:t>
            </a:r>
            <a:r>
              <a:rPr lang="fr-FR" sz="2200" dirty="0">
                <a:cs typeface="Calibri"/>
              </a:rPr>
              <a:t> </a:t>
            </a:r>
            <a:r>
              <a:rPr lang="fr-FR" sz="2200" spc="-9" dirty="0">
                <a:cs typeface="Calibri"/>
              </a:rPr>
              <a:t>cas, </a:t>
            </a:r>
            <a:r>
              <a:rPr lang="fr-FR" sz="2200" dirty="0">
                <a:cs typeface="Calibri"/>
              </a:rPr>
              <a:t>une </a:t>
            </a:r>
            <a:r>
              <a:rPr lang="fr-FR" sz="2200" spc="-5" dirty="0">
                <a:cs typeface="Calibri"/>
              </a:rPr>
              <a:t>seule méthode ou</a:t>
            </a:r>
            <a:r>
              <a:rPr lang="fr-FR" sz="2200" spc="5" dirty="0">
                <a:cs typeface="Calibri"/>
              </a:rPr>
              <a:t> </a:t>
            </a:r>
            <a:r>
              <a:rPr lang="fr-FR" sz="2200" spc="-5" dirty="0">
                <a:cs typeface="Calibri"/>
              </a:rPr>
              <a:t>une</a:t>
            </a:r>
            <a:r>
              <a:rPr lang="fr-FR" sz="2200" dirty="0">
                <a:cs typeface="Calibri"/>
              </a:rPr>
              <a:t> </a:t>
            </a:r>
            <a:r>
              <a:rPr lang="fr-FR" sz="2200" spc="-5" dirty="0">
                <a:cs typeface="Calibri"/>
              </a:rPr>
              <a:t>seule</a:t>
            </a:r>
            <a:r>
              <a:rPr lang="fr-FR" sz="2200" dirty="0">
                <a:cs typeface="Calibri"/>
              </a:rPr>
              <a:t> </a:t>
            </a:r>
            <a:r>
              <a:rPr lang="fr-FR" sz="2200" spc="-5" dirty="0">
                <a:cs typeface="Calibri"/>
              </a:rPr>
              <a:t>classe</a:t>
            </a:r>
            <a:r>
              <a:rPr lang="fr-FR" sz="2200" dirty="0">
                <a:cs typeface="Calibri"/>
              </a:rPr>
              <a:t> dans</a:t>
            </a:r>
            <a:r>
              <a:rPr lang="fr-FR" sz="2200" spc="-9" dirty="0">
                <a:cs typeface="Calibri"/>
              </a:rPr>
              <a:t> </a:t>
            </a:r>
            <a:r>
              <a:rPr lang="fr-FR" sz="2200" spc="5" dirty="0">
                <a:cs typeface="Calibri"/>
              </a:rPr>
              <a:t>le</a:t>
            </a:r>
            <a:r>
              <a:rPr lang="fr-FR" sz="2200" spc="-5" dirty="0">
                <a:cs typeface="Calibri"/>
              </a:rPr>
              <a:t> </a:t>
            </a:r>
            <a:r>
              <a:rPr lang="fr-FR" sz="2200" spc="-23" dirty="0">
                <a:cs typeface="Calibri"/>
              </a:rPr>
              <a:t>système </a:t>
            </a:r>
            <a:r>
              <a:rPr lang="fr-FR" sz="2200" spc="-517" dirty="0">
                <a:cs typeface="Calibri"/>
              </a:rPr>
              <a:t> </a:t>
            </a:r>
            <a:r>
              <a:rPr lang="fr-FR" sz="2200" spc="-5" dirty="0">
                <a:cs typeface="Calibri"/>
              </a:rPr>
              <a:t>doit</a:t>
            </a:r>
            <a:r>
              <a:rPr lang="fr-FR" sz="2200" dirty="0">
                <a:cs typeface="Calibri"/>
              </a:rPr>
              <a:t> </a:t>
            </a:r>
            <a:r>
              <a:rPr lang="fr-FR" sz="2200" spc="-9" dirty="0">
                <a:cs typeface="Calibri"/>
              </a:rPr>
              <a:t>connaître</a:t>
            </a:r>
            <a:r>
              <a:rPr lang="fr-FR" sz="2200" dirty="0">
                <a:cs typeface="Calibri"/>
              </a:rPr>
              <a:t> </a:t>
            </a:r>
            <a:r>
              <a:rPr lang="fr-FR" sz="2200" spc="-5" dirty="0">
                <a:cs typeface="Calibri"/>
              </a:rPr>
              <a:t>l'ensemble </a:t>
            </a:r>
            <a:r>
              <a:rPr lang="fr-FR" sz="2200" dirty="0">
                <a:cs typeface="Calibri"/>
              </a:rPr>
              <a:t>des</a:t>
            </a:r>
            <a:r>
              <a:rPr lang="fr-FR" sz="2200" spc="-9" dirty="0">
                <a:cs typeface="Calibri"/>
              </a:rPr>
              <a:t> alternatives</a:t>
            </a:r>
            <a:endParaRPr lang="fr-FR" sz="2200" dirty="0">
              <a:cs typeface="Calibri"/>
            </a:endParaRPr>
          </a:p>
          <a:p>
            <a:pPr marL="354416" indent="-342900" algn="just">
              <a:spcBef>
                <a:spcPts val="580"/>
              </a:spcBef>
              <a:buClr>
                <a:schemeClr val="accent1"/>
              </a:buClr>
              <a:buSzPct val="85000"/>
              <a:buFont typeface="Arial" panose="020B0604020202020204" pitchFamily="34" charset="0"/>
              <a:buChar char="•"/>
            </a:pPr>
            <a:endParaRPr sz="2000" spc="-5" dirty="0">
              <a:latin typeface="Calibri"/>
              <a:cs typeface="Calibri"/>
            </a:endParaRPr>
          </a:p>
        </p:txBody>
      </p:sp>
      <p:sp>
        <p:nvSpPr>
          <p:cNvPr id="7" name="object 7"/>
          <p:cNvSpPr txBox="1"/>
          <p:nvPr/>
        </p:nvSpPr>
        <p:spPr>
          <a:xfrm>
            <a:off x="804573" y="2780928"/>
            <a:ext cx="7849066" cy="2509112"/>
          </a:xfrm>
          <a:prstGeom prst="rect">
            <a:avLst/>
          </a:prstGeom>
        </p:spPr>
        <p:txBody>
          <a:bodyPr vert="horz" wrap="square" lIns="0" tIns="46065" rIns="0" bIns="0" rtlCol="0">
            <a:spAutoFit/>
          </a:bodyPr>
          <a:lstStyle/>
          <a:p>
            <a:pPr marL="745397" marR="4607" indent="-342900">
              <a:lnSpc>
                <a:spcPts val="2149"/>
              </a:lnSpc>
              <a:spcBef>
                <a:spcPts val="363"/>
              </a:spcBef>
              <a:buFont typeface="Wingdings" panose="05000000000000000000" pitchFamily="2" charset="2"/>
              <a:buChar char="Ø"/>
            </a:pPr>
            <a:r>
              <a:rPr sz="2200" b="1" spc="-5" dirty="0">
                <a:solidFill>
                  <a:schemeClr val="accent2"/>
                </a:solidFill>
                <a:cs typeface="Calibri"/>
              </a:rPr>
              <a:t>Par exemple, dans l’exemple précédent, il y a quelque part quelqu’un qui doit  choisir entre les classes C1, C2 </a:t>
            </a:r>
            <a:r>
              <a:rPr sz="2200" b="1" spc="-5" dirty="0" err="1">
                <a:solidFill>
                  <a:schemeClr val="accent2"/>
                </a:solidFill>
                <a:cs typeface="Calibri"/>
              </a:rPr>
              <a:t>ou</a:t>
            </a:r>
            <a:r>
              <a:rPr sz="2200" b="1" spc="-5" dirty="0">
                <a:solidFill>
                  <a:schemeClr val="accent2"/>
                </a:solidFill>
                <a:cs typeface="Calibri"/>
              </a:rPr>
              <a:t> C3</a:t>
            </a:r>
            <a:endParaRPr lang="fr-FR" sz="2200" b="1" spc="-5" dirty="0">
              <a:solidFill>
                <a:schemeClr val="accent2"/>
              </a:solidFill>
              <a:cs typeface="Calibri"/>
            </a:endParaRPr>
          </a:p>
          <a:p>
            <a:pPr marL="745397" marR="4607" indent="-342900">
              <a:lnSpc>
                <a:spcPts val="2149"/>
              </a:lnSpc>
              <a:spcBef>
                <a:spcPts val="363"/>
              </a:spcBef>
              <a:buFont typeface="Wingdings" panose="05000000000000000000" pitchFamily="2" charset="2"/>
              <a:buChar char="Ø"/>
            </a:pPr>
            <a:endParaRPr lang="fr-FR" sz="2200" spc="-5" dirty="0">
              <a:cs typeface="Calibri"/>
            </a:endParaRPr>
          </a:p>
          <a:p>
            <a:pPr marL="745397" marR="4607" indent="-342900">
              <a:lnSpc>
                <a:spcPts val="2149"/>
              </a:lnSpc>
              <a:spcBef>
                <a:spcPts val="363"/>
              </a:spcBef>
              <a:buFont typeface="Wingdings" panose="05000000000000000000" pitchFamily="2" charset="2"/>
              <a:buChar char="Ø"/>
            </a:pPr>
            <a:endParaRPr lang="fr-FR" sz="2200" spc="-5" dirty="0">
              <a:cs typeface="Calibri"/>
            </a:endParaRPr>
          </a:p>
          <a:p>
            <a:pPr marL="745397" marR="4607" indent="-342900">
              <a:lnSpc>
                <a:spcPts val="2149"/>
              </a:lnSpc>
              <a:spcBef>
                <a:spcPts val="363"/>
              </a:spcBef>
              <a:buFont typeface="Wingdings" panose="05000000000000000000" pitchFamily="2" charset="2"/>
              <a:buChar char="Ø"/>
            </a:pPr>
            <a:endParaRPr lang="fr-FR" sz="2200" spc="-5" dirty="0">
              <a:cs typeface="Calibri"/>
            </a:endParaRPr>
          </a:p>
          <a:p>
            <a:pPr marL="745397" marR="4607" indent="-342900">
              <a:lnSpc>
                <a:spcPts val="2149"/>
              </a:lnSpc>
              <a:spcBef>
                <a:spcPts val="363"/>
              </a:spcBef>
              <a:buFont typeface="Wingdings" panose="05000000000000000000" pitchFamily="2" charset="2"/>
              <a:buChar char="Ø"/>
            </a:pPr>
            <a:endParaRPr lang="fr-FR" sz="2200" b="1" spc="-5" dirty="0">
              <a:solidFill>
                <a:schemeClr val="accent2"/>
              </a:solidFill>
              <a:cs typeface="Calibri"/>
            </a:endParaRPr>
          </a:p>
          <a:p>
            <a:pPr marL="745397" marR="4607" indent="-342900">
              <a:lnSpc>
                <a:spcPts val="2149"/>
              </a:lnSpc>
              <a:spcBef>
                <a:spcPts val="363"/>
              </a:spcBef>
              <a:buFont typeface="Wingdings" panose="05000000000000000000" pitchFamily="2" charset="2"/>
              <a:buChar char="Ø"/>
            </a:pPr>
            <a:r>
              <a:rPr lang="fr-FR" sz="2200" b="1" spc="-50" dirty="0">
                <a:solidFill>
                  <a:schemeClr val="accent2"/>
                </a:solidFill>
                <a:cs typeface="Calibri"/>
              </a:rPr>
              <a:t>cf.</a:t>
            </a:r>
            <a:r>
              <a:rPr lang="fr-FR" sz="2200" b="1" spc="-14" dirty="0">
                <a:solidFill>
                  <a:schemeClr val="accent2"/>
                </a:solidFill>
                <a:cs typeface="Calibri"/>
              </a:rPr>
              <a:t> </a:t>
            </a:r>
            <a:r>
              <a:rPr lang="fr-FR" sz="2200" b="1" spc="-5" dirty="0">
                <a:solidFill>
                  <a:schemeClr val="accent2"/>
                </a:solidFill>
                <a:cs typeface="Calibri"/>
              </a:rPr>
              <a:t>les</a:t>
            </a:r>
            <a:r>
              <a:rPr lang="fr-FR" sz="2200" b="1" spc="-9" dirty="0">
                <a:solidFill>
                  <a:schemeClr val="accent2"/>
                </a:solidFill>
                <a:cs typeface="Calibri"/>
              </a:rPr>
              <a:t> </a:t>
            </a:r>
            <a:r>
              <a:rPr lang="fr-FR" sz="2200" b="1" spc="-14" dirty="0">
                <a:solidFill>
                  <a:schemeClr val="accent2"/>
                </a:solidFill>
                <a:cs typeface="Calibri"/>
              </a:rPr>
              <a:t>patrons</a:t>
            </a:r>
            <a:r>
              <a:rPr lang="fr-FR" sz="2200" b="1" spc="-5" dirty="0">
                <a:solidFill>
                  <a:schemeClr val="accent2"/>
                </a:solidFill>
                <a:cs typeface="Calibri"/>
              </a:rPr>
              <a:t> </a:t>
            </a:r>
            <a:r>
              <a:rPr lang="fr-FR" sz="2200" b="1" dirty="0">
                <a:solidFill>
                  <a:schemeClr val="accent2"/>
                </a:solidFill>
                <a:cs typeface="Calibri"/>
              </a:rPr>
              <a:t>de</a:t>
            </a:r>
            <a:r>
              <a:rPr lang="fr-FR" sz="2200" b="1" spc="-14" dirty="0">
                <a:solidFill>
                  <a:schemeClr val="accent2"/>
                </a:solidFill>
                <a:cs typeface="Calibri"/>
              </a:rPr>
              <a:t> </a:t>
            </a:r>
            <a:r>
              <a:rPr lang="fr-FR" sz="2200" b="1" spc="-9" dirty="0">
                <a:solidFill>
                  <a:schemeClr val="accent2"/>
                </a:solidFill>
                <a:cs typeface="Calibri"/>
              </a:rPr>
              <a:t>conception</a:t>
            </a:r>
            <a:r>
              <a:rPr lang="fr-FR" sz="2200" b="1" spc="-5" dirty="0">
                <a:solidFill>
                  <a:schemeClr val="accent2"/>
                </a:solidFill>
                <a:cs typeface="Calibri"/>
              </a:rPr>
              <a:t> </a:t>
            </a:r>
            <a:r>
              <a:rPr lang="fr-FR" sz="2200" b="1" spc="-14" dirty="0">
                <a:solidFill>
                  <a:schemeClr val="accent2"/>
                </a:solidFill>
                <a:cs typeface="Calibri"/>
              </a:rPr>
              <a:t>Fabrique </a:t>
            </a:r>
            <a:r>
              <a:rPr lang="fr-FR" sz="2200" b="1" spc="-9" dirty="0">
                <a:solidFill>
                  <a:schemeClr val="accent2"/>
                </a:solidFill>
                <a:cs typeface="Calibri"/>
              </a:rPr>
              <a:t>et</a:t>
            </a:r>
            <a:r>
              <a:rPr lang="fr-FR" sz="2200" b="1" spc="-5" dirty="0">
                <a:solidFill>
                  <a:schemeClr val="accent2"/>
                </a:solidFill>
                <a:cs typeface="Calibri"/>
              </a:rPr>
              <a:t> </a:t>
            </a:r>
            <a:r>
              <a:rPr lang="fr-FR" sz="2200" b="1" spc="-14" dirty="0">
                <a:solidFill>
                  <a:schemeClr val="accent2"/>
                </a:solidFill>
                <a:cs typeface="Calibri"/>
              </a:rPr>
              <a:t>Fabrique </a:t>
            </a:r>
            <a:r>
              <a:rPr lang="fr-FR" sz="2200" b="1" spc="-18" dirty="0">
                <a:solidFill>
                  <a:schemeClr val="accent2"/>
                </a:solidFill>
                <a:cs typeface="Calibri"/>
              </a:rPr>
              <a:t>abstraite</a:t>
            </a:r>
            <a:endParaRPr lang="fr-FR" sz="2200" b="1" dirty="0">
              <a:solidFill>
                <a:schemeClr val="accent2"/>
              </a:solidFill>
              <a:cs typeface="Calibri"/>
            </a:endParaRPr>
          </a:p>
          <a:p>
            <a:pPr marL="402497" marR="4607">
              <a:lnSpc>
                <a:spcPts val="2149"/>
              </a:lnSpc>
              <a:spcBef>
                <a:spcPts val="363"/>
              </a:spcBef>
            </a:pPr>
            <a:endParaRPr sz="2000" spc="-5" dirty="0">
              <a:latin typeface="Calibri"/>
              <a:cs typeface="Calibri"/>
            </a:endParaRPr>
          </a:p>
        </p:txBody>
      </p:sp>
      <p:sp>
        <p:nvSpPr>
          <p:cNvPr id="11" name="Espace réservé du pied de page 10"/>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1251001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547812"/>
            <a:ext cx="9144000"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Principe 3. </a:t>
            </a:r>
            <a:r>
              <a:rPr sz="3600" b="1" dirty="0">
                <a:solidFill>
                  <a:schemeClr val="accent2"/>
                </a:solidFill>
              </a:rPr>
              <a:t>Substitution de Liskov</a:t>
            </a:r>
          </a:p>
        </p:txBody>
      </p:sp>
      <p:sp>
        <p:nvSpPr>
          <p:cNvPr id="5" name="object 5"/>
          <p:cNvSpPr txBox="1"/>
          <p:nvPr/>
        </p:nvSpPr>
        <p:spPr>
          <a:xfrm>
            <a:off x="511336" y="1510237"/>
            <a:ext cx="8082734" cy="700211"/>
          </a:xfrm>
          <a:prstGeom prst="rect">
            <a:avLst/>
          </a:prstGeom>
        </p:spPr>
        <p:txBody>
          <a:bodyPr vert="horz" wrap="square" lIns="0" tIns="70250" rIns="0" bIns="0" rtlCol="0">
            <a:spAutoFit/>
          </a:bodyPr>
          <a:lstStyle/>
          <a:p>
            <a:pPr marL="354416" marR="4607" indent="-342900" algn="just">
              <a:lnSpc>
                <a:spcPts val="2367"/>
              </a:lnSpc>
              <a:spcBef>
                <a:spcPts val="553"/>
              </a:spcBef>
              <a:buFont typeface="Arial" panose="020B0604020202020204" pitchFamily="34" charset="0"/>
              <a:buChar char="•"/>
            </a:pPr>
            <a:r>
              <a:rPr sz="2200" spc="-5" dirty="0">
                <a:cs typeface="Calibri"/>
              </a:rPr>
              <a:t>Les</a:t>
            </a:r>
            <a:r>
              <a:rPr sz="2200" spc="14" dirty="0">
                <a:cs typeface="Calibri"/>
              </a:rPr>
              <a:t> </a:t>
            </a:r>
            <a:r>
              <a:rPr sz="2200" spc="-5" dirty="0">
                <a:cs typeface="Calibri"/>
              </a:rPr>
              <a:t>objets</a:t>
            </a:r>
            <a:r>
              <a:rPr sz="2200" spc="18" dirty="0">
                <a:cs typeface="Calibri"/>
              </a:rPr>
              <a:t> </a:t>
            </a:r>
            <a:r>
              <a:rPr sz="2200" spc="-5" dirty="0">
                <a:cs typeface="Calibri"/>
              </a:rPr>
              <a:t>de classes</a:t>
            </a:r>
            <a:r>
              <a:rPr sz="2200" spc="36" dirty="0">
                <a:cs typeface="Calibri"/>
              </a:rPr>
              <a:t> </a:t>
            </a:r>
            <a:r>
              <a:rPr sz="2200" spc="-9" dirty="0">
                <a:cs typeface="Calibri"/>
              </a:rPr>
              <a:t>dérivées</a:t>
            </a:r>
            <a:r>
              <a:rPr sz="2200" spc="27" dirty="0">
                <a:cs typeface="Calibri"/>
              </a:rPr>
              <a:t> </a:t>
            </a:r>
            <a:r>
              <a:rPr sz="2200" spc="-14" dirty="0">
                <a:cs typeface="Calibri"/>
              </a:rPr>
              <a:t>doivent</a:t>
            </a:r>
            <a:r>
              <a:rPr sz="2200" spc="18" dirty="0">
                <a:cs typeface="Calibri"/>
              </a:rPr>
              <a:t> </a:t>
            </a:r>
            <a:r>
              <a:rPr sz="2200" spc="-14" dirty="0">
                <a:cs typeface="Calibri"/>
              </a:rPr>
              <a:t>être</a:t>
            </a:r>
            <a:r>
              <a:rPr sz="2200" spc="-5" dirty="0">
                <a:cs typeface="Calibri"/>
              </a:rPr>
              <a:t> </a:t>
            </a:r>
            <a:r>
              <a:rPr sz="2200" spc="-9" dirty="0">
                <a:cs typeface="Calibri"/>
              </a:rPr>
              <a:t>substituables</a:t>
            </a:r>
            <a:r>
              <a:rPr sz="2200" spc="23" dirty="0">
                <a:cs typeface="Calibri"/>
              </a:rPr>
              <a:t> </a:t>
            </a:r>
            <a:r>
              <a:rPr sz="2200" spc="-5" dirty="0">
                <a:cs typeface="Calibri"/>
              </a:rPr>
              <a:t>aux</a:t>
            </a:r>
            <a:r>
              <a:rPr sz="2200" spc="14" dirty="0">
                <a:cs typeface="Calibri"/>
              </a:rPr>
              <a:t> </a:t>
            </a:r>
            <a:r>
              <a:rPr sz="2200" spc="-9" dirty="0">
                <a:cs typeface="Calibri"/>
              </a:rPr>
              <a:t>objets </a:t>
            </a:r>
            <a:r>
              <a:rPr sz="2200" spc="-521" dirty="0">
                <a:cs typeface="Calibri"/>
              </a:rPr>
              <a:t> </a:t>
            </a:r>
            <a:r>
              <a:rPr sz="2200" spc="-5" dirty="0">
                <a:cs typeface="Calibri"/>
              </a:rPr>
              <a:t>de la</a:t>
            </a:r>
            <a:r>
              <a:rPr sz="2200" spc="9" dirty="0">
                <a:cs typeface="Calibri"/>
              </a:rPr>
              <a:t> </a:t>
            </a:r>
            <a:r>
              <a:rPr sz="2200" spc="-5" dirty="0">
                <a:cs typeface="Calibri"/>
              </a:rPr>
              <a:t>classe</a:t>
            </a:r>
            <a:r>
              <a:rPr sz="2200" spc="14" dirty="0">
                <a:cs typeface="Calibri"/>
              </a:rPr>
              <a:t> </a:t>
            </a:r>
            <a:r>
              <a:rPr sz="2200" spc="-5" dirty="0">
                <a:cs typeface="Calibri"/>
              </a:rPr>
              <a:t>de</a:t>
            </a:r>
            <a:r>
              <a:rPr sz="2200" dirty="0">
                <a:cs typeface="Calibri"/>
              </a:rPr>
              <a:t> </a:t>
            </a:r>
            <a:r>
              <a:rPr sz="2200" spc="-5" dirty="0">
                <a:cs typeface="Calibri"/>
              </a:rPr>
              <a:t>base</a:t>
            </a:r>
            <a:endParaRPr sz="2200" dirty="0">
              <a:cs typeface="Calibri"/>
            </a:endParaRPr>
          </a:p>
        </p:txBody>
      </p:sp>
      <p:sp>
        <p:nvSpPr>
          <p:cNvPr id="7" name="object 7"/>
          <p:cNvSpPr txBox="1"/>
          <p:nvPr/>
        </p:nvSpPr>
        <p:spPr>
          <a:xfrm>
            <a:off x="511336" y="4493991"/>
            <a:ext cx="4699832" cy="350183"/>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14" dirty="0">
                <a:cs typeface="Calibri"/>
              </a:rPr>
              <a:t>Péril</a:t>
            </a:r>
            <a:r>
              <a:rPr sz="2200" dirty="0">
                <a:cs typeface="Calibri"/>
              </a:rPr>
              <a:t> </a:t>
            </a:r>
            <a:r>
              <a:rPr sz="2200" spc="-14" dirty="0">
                <a:cs typeface="Calibri"/>
              </a:rPr>
              <a:t>d’une</a:t>
            </a:r>
            <a:r>
              <a:rPr sz="2200" dirty="0">
                <a:cs typeface="Calibri"/>
              </a:rPr>
              <a:t> </a:t>
            </a:r>
            <a:r>
              <a:rPr sz="2200" spc="-14" dirty="0">
                <a:cs typeface="Calibri"/>
              </a:rPr>
              <a:t>hiérarchie</a:t>
            </a:r>
            <a:r>
              <a:rPr sz="2200" spc="-5" dirty="0">
                <a:cs typeface="Calibri"/>
              </a:rPr>
              <a:t> non</a:t>
            </a:r>
            <a:r>
              <a:rPr sz="2200" spc="-9" dirty="0">
                <a:cs typeface="Calibri"/>
              </a:rPr>
              <a:t> substituable</a:t>
            </a:r>
            <a:endParaRPr sz="2200" dirty="0">
              <a:cs typeface="Calibri"/>
            </a:endParaRPr>
          </a:p>
        </p:txBody>
      </p:sp>
      <p:sp>
        <p:nvSpPr>
          <p:cNvPr id="9" name="object 9"/>
          <p:cNvSpPr txBox="1"/>
          <p:nvPr/>
        </p:nvSpPr>
        <p:spPr>
          <a:xfrm>
            <a:off x="716606" y="4984062"/>
            <a:ext cx="7710787" cy="919501"/>
          </a:xfrm>
          <a:prstGeom prst="rect">
            <a:avLst/>
          </a:prstGeom>
        </p:spPr>
        <p:txBody>
          <a:bodyPr vert="horz" wrap="square" lIns="0" tIns="61613" rIns="0" bIns="0" rtlCol="0">
            <a:spAutoFit/>
          </a:bodyPr>
          <a:lstStyle/>
          <a:p>
            <a:pPr marL="811616" marR="4607" lvl="1" indent="-342900" algn="just">
              <a:lnSpc>
                <a:spcPct val="83400"/>
              </a:lnSpc>
              <a:spcBef>
                <a:spcPts val="485"/>
              </a:spcBef>
              <a:buFont typeface="Wingdings" panose="05000000000000000000" pitchFamily="2" charset="2"/>
              <a:buChar char="Ø"/>
            </a:pPr>
            <a:r>
              <a:rPr sz="2200" b="1" spc="-14" dirty="0">
                <a:cs typeface="Calibri"/>
              </a:rPr>
              <a:t>Fragilité </a:t>
            </a:r>
            <a:r>
              <a:rPr sz="2200" dirty="0">
                <a:cs typeface="Calibri"/>
              </a:rPr>
              <a:t>: </a:t>
            </a:r>
            <a:r>
              <a:rPr sz="2200" spc="-5" dirty="0">
                <a:cs typeface="Calibri"/>
              </a:rPr>
              <a:t>le </a:t>
            </a:r>
            <a:r>
              <a:rPr sz="2200" spc="-9" dirty="0">
                <a:cs typeface="Calibri"/>
              </a:rPr>
              <a:t>code </a:t>
            </a:r>
            <a:r>
              <a:rPr sz="2200" spc="-14" dirty="0">
                <a:cs typeface="Calibri"/>
              </a:rPr>
              <a:t>créé </a:t>
            </a:r>
            <a:r>
              <a:rPr sz="2200" spc="-5" dirty="0">
                <a:cs typeface="Calibri"/>
              </a:rPr>
              <a:t>pour une classe </a:t>
            </a:r>
            <a:r>
              <a:rPr sz="2200" spc="-9" dirty="0">
                <a:cs typeface="Calibri"/>
              </a:rPr>
              <a:t>devient inapproprié </a:t>
            </a:r>
            <a:r>
              <a:rPr sz="2200" spc="-5" dirty="0">
                <a:cs typeface="Calibri"/>
              </a:rPr>
              <a:t>pour </a:t>
            </a:r>
            <a:r>
              <a:rPr sz="2200" spc="-9" dirty="0">
                <a:cs typeface="Calibri"/>
              </a:rPr>
              <a:t>une </a:t>
            </a:r>
            <a:r>
              <a:rPr sz="2200" spc="-5" dirty="0">
                <a:cs typeface="Calibri"/>
              </a:rPr>
              <a:t>de ses </a:t>
            </a:r>
            <a:r>
              <a:rPr sz="2200" spc="-439" dirty="0">
                <a:cs typeface="Calibri"/>
              </a:rPr>
              <a:t> </a:t>
            </a:r>
            <a:r>
              <a:rPr sz="2200" spc="-5" dirty="0">
                <a:cs typeface="Calibri"/>
              </a:rPr>
              <a:t>sous-classes</a:t>
            </a:r>
            <a:r>
              <a:rPr sz="2200" spc="-9" dirty="0">
                <a:cs typeface="Calibri"/>
              </a:rPr>
              <a:t> quelque </a:t>
            </a:r>
            <a:r>
              <a:rPr sz="2200" spc="-5" dirty="0">
                <a:cs typeface="Calibri"/>
              </a:rPr>
              <a:t>part</a:t>
            </a:r>
            <a:r>
              <a:rPr sz="2200" spc="-14" dirty="0">
                <a:cs typeface="Calibri"/>
              </a:rPr>
              <a:t> </a:t>
            </a:r>
            <a:r>
              <a:rPr sz="2200" spc="-5" dirty="0">
                <a:cs typeface="Calibri"/>
              </a:rPr>
              <a:t>dans</a:t>
            </a:r>
            <a:r>
              <a:rPr sz="2200" dirty="0">
                <a:cs typeface="Calibri"/>
              </a:rPr>
              <a:t> </a:t>
            </a:r>
            <a:r>
              <a:rPr sz="2200" spc="-5" dirty="0">
                <a:cs typeface="Calibri"/>
              </a:rPr>
              <a:t>le</a:t>
            </a:r>
            <a:r>
              <a:rPr sz="2200" spc="-14" dirty="0">
                <a:cs typeface="Calibri"/>
              </a:rPr>
              <a:t> </a:t>
            </a:r>
            <a:r>
              <a:rPr sz="2200" spc="-9" dirty="0">
                <a:cs typeface="Calibri"/>
              </a:rPr>
              <a:t>logiciel.</a:t>
            </a:r>
            <a:r>
              <a:rPr sz="2200" spc="-5" dirty="0">
                <a:cs typeface="Calibri"/>
              </a:rPr>
              <a:t> </a:t>
            </a:r>
            <a:r>
              <a:rPr sz="2200" spc="-9" dirty="0">
                <a:cs typeface="Calibri"/>
              </a:rPr>
              <a:t>Les</a:t>
            </a:r>
            <a:r>
              <a:rPr sz="2200" dirty="0">
                <a:cs typeface="Calibri"/>
              </a:rPr>
              <a:t> </a:t>
            </a:r>
            <a:r>
              <a:rPr sz="2200" spc="-27" dirty="0">
                <a:cs typeface="Calibri"/>
              </a:rPr>
              <a:t>effets</a:t>
            </a:r>
            <a:r>
              <a:rPr sz="2200" spc="-5" dirty="0">
                <a:cs typeface="Calibri"/>
              </a:rPr>
              <a:t> ne</a:t>
            </a:r>
            <a:r>
              <a:rPr sz="2200" spc="-9" dirty="0">
                <a:cs typeface="Calibri"/>
              </a:rPr>
              <a:t> </a:t>
            </a:r>
            <a:r>
              <a:rPr sz="2200" dirty="0">
                <a:cs typeface="Calibri"/>
              </a:rPr>
              <a:t>se</a:t>
            </a:r>
            <a:r>
              <a:rPr sz="2200" spc="-14" dirty="0">
                <a:cs typeface="Calibri"/>
              </a:rPr>
              <a:t> </a:t>
            </a:r>
            <a:r>
              <a:rPr sz="2200" spc="-18" dirty="0">
                <a:cs typeface="Calibri"/>
              </a:rPr>
              <a:t>révèlent</a:t>
            </a:r>
            <a:r>
              <a:rPr sz="2200" spc="-5" dirty="0">
                <a:cs typeface="Calibri"/>
              </a:rPr>
              <a:t> </a:t>
            </a:r>
            <a:r>
              <a:rPr sz="2200" spc="-45" dirty="0">
                <a:cs typeface="Calibri"/>
              </a:rPr>
              <a:t>qu’à </a:t>
            </a:r>
            <a:r>
              <a:rPr sz="2200" spc="-41" dirty="0">
                <a:cs typeface="Calibri"/>
              </a:rPr>
              <a:t> </a:t>
            </a:r>
            <a:r>
              <a:rPr sz="2200" spc="-32" dirty="0">
                <a:cs typeface="Calibri"/>
              </a:rPr>
              <a:t>l’exécution</a:t>
            </a:r>
            <a:endParaRPr sz="2200" dirty="0">
              <a:cs typeface="Calibri"/>
            </a:endParaRPr>
          </a:p>
        </p:txBody>
      </p:sp>
      <p:graphicFrame>
        <p:nvGraphicFramePr>
          <p:cNvPr id="10" name="object 10"/>
          <p:cNvGraphicFramePr>
            <a:graphicFrameLocks noGrp="1"/>
          </p:cNvGraphicFramePr>
          <p:nvPr>
            <p:extLst>
              <p:ext uri="{D42A27DB-BD31-4B8C-83A1-F6EECF244321}">
                <p14:modId xmlns:p14="http://schemas.microsoft.com/office/powerpoint/2010/main" val="1523016869"/>
              </p:ext>
            </p:extLst>
          </p:nvPr>
        </p:nvGraphicFramePr>
        <p:xfrm>
          <a:off x="2995523" y="3614580"/>
          <a:ext cx="607489" cy="523274"/>
        </p:xfrm>
        <a:graphic>
          <a:graphicData uri="http://schemas.openxmlformats.org/drawingml/2006/table">
            <a:tbl>
              <a:tblPr firstRow="1" bandRow="1">
                <a:tableStyleId>{2D5ABB26-0587-4C30-8999-92F81FD0307C}</a:tableStyleId>
              </a:tblPr>
              <a:tblGrid>
                <a:gridCol w="607489">
                  <a:extLst>
                    <a:ext uri="{9D8B030D-6E8A-4147-A177-3AD203B41FA5}">
                      <a16:colId xmlns:a16="http://schemas.microsoft.com/office/drawing/2014/main" xmlns="" val="20000"/>
                    </a:ext>
                  </a:extLst>
                </a:gridCol>
              </a:tblGrid>
              <a:tr h="248754">
                <a:tc>
                  <a:txBody>
                    <a:bodyPr/>
                    <a:lstStyle/>
                    <a:p>
                      <a:pPr algn="ctr">
                        <a:lnSpc>
                          <a:spcPts val="2060"/>
                        </a:lnSpc>
                      </a:pPr>
                      <a:r>
                        <a:rPr sz="1600" b="1" dirty="0">
                          <a:latin typeface="Calibri"/>
                          <a:cs typeface="Calibri"/>
                        </a:rPr>
                        <a:t>S</a:t>
                      </a:r>
                      <a:endParaRPr sz="16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71720">
                <a:tc>
                  <a:txBody>
                    <a:bodyPr/>
                    <a:lstStyle/>
                    <a:p>
                      <a:pPr>
                        <a:lnSpc>
                          <a:spcPct val="100000"/>
                        </a:lnSpc>
                      </a:pPr>
                      <a:endParaRPr sz="10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11" name="object 11"/>
          <p:cNvGrpSpPr/>
          <p:nvPr/>
        </p:nvGrpSpPr>
        <p:grpSpPr>
          <a:xfrm>
            <a:off x="3237261" y="3151838"/>
            <a:ext cx="165836" cy="456048"/>
            <a:chOff x="3940200" y="2746801"/>
            <a:chExt cx="182880" cy="502920"/>
          </a:xfrm>
        </p:grpSpPr>
        <p:sp>
          <p:nvSpPr>
            <p:cNvPr id="12" name="object 12"/>
            <p:cNvSpPr/>
            <p:nvPr/>
          </p:nvSpPr>
          <p:spPr>
            <a:xfrm>
              <a:off x="4031640" y="2917451"/>
              <a:ext cx="0" cy="332740"/>
            </a:xfrm>
            <a:custGeom>
              <a:avLst/>
              <a:gdLst/>
              <a:ahLst/>
              <a:cxnLst/>
              <a:rect l="l" t="t" r="r" b="b"/>
              <a:pathLst>
                <a:path h="332739">
                  <a:moveTo>
                    <a:pt x="0" y="332270"/>
                  </a:moveTo>
                  <a:lnTo>
                    <a:pt x="0" y="0"/>
                  </a:lnTo>
                </a:path>
              </a:pathLst>
            </a:custGeom>
            <a:ln w="18359">
              <a:solidFill>
                <a:srgbClr val="000000"/>
              </a:solidFill>
            </a:ln>
          </p:spPr>
          <p:txBody>
            <a:bodyPr wrap="square" lIns="0" tIns="0" rIns="0" bIns="0" rtlCol="0"/>
            <a:lstStyle/>
            <a:p>
              <a:endParaRPr sz="1632"/>
            </a:p>
          </p:txBody>
        </p:sp>
        <p:pic>
          <p:nvPicPr>
            <p:cNvPr id="13" name="object 13"/>
            <p:cNvPicPr/>
            <p:nvPr/>
          </p:nvPicPr>
          <p:blipFill>
            <a:blip r:embed="rId2" cstate="print"/>
            <a:stretch>
              <a:fillRect/>
            </a:stretch>
          </p:blipFill>
          <p:spPr>
            <a:xfrm>
              <a:off x="3940200" y="2746801"/>
              <a:ext cx="182879" cy="182880"/>
            </a:xfrm>
            <a:prstGeom prst="rect">
              <a:avLst/>
            </a:prstGeom>
          </p:spPr>
        </p:pic>
      </p:grpSp>
      <p:graphicFrame>
        <p:nvGraphicFramePr>
          <p:cNvPr id="14" name="object 14"/>
          <p:cNvGraphicFramePr>
            <a:graphicFrameLocks noGrp="1"/>
          </p:cNvGraphicFramePr>
          <p:nvPr>
            <p:extLst>
              <p:ext uri="{D42A27DB-BD31-4B8C-83A1-F6EECF244321}">
                <p14:modId xmlns:p14="http://schemas.microsoft.com/office/powerpoint/2010/main" val="588156934"/>
              </p:ext>
            </p:extLst>
          </p:nvPr>
        </p:nvGraphicFramePr>
        <p:xfrm>
          <a:off x="2995523" y="2635239"/>
          <a:ext cx="607489" cy="523263"/>
        </p:xfrm>
        <a:graphic>
          <a:graphicData uri="http://schemas.openxmlformats.org/drawingml/2006/table">
            <a:tbl>
              <a:tblPr firstRow="1" bandRow="1">
                <a:tableStyleId>{2D5ABB26-0587-4C30-8999-92F81FD0307C}</a:tableStyleId>
              </a:tblPr>
              <a:tblGrid>
                <a:gridCol w="607489">
                  <a:extLst>
                    <a:ext uri="{9D8B030D-6E8A-4147-A177-3AD203B41FA5}">
                      <a16:colId xmlns:a16="http://schemas.microsoft.com/office/drawing/2014/main" xmlns="" val="20000"/>
                    </a:ext>
                  </a:extLst>
                </a:gridCol>
              </a:tblGrid>
              <a:tr h="248754">
                <a:tc>
                  <a:txBody>
                    <a:bodyPr/>
                    <a:lstStyle/>
                    <a:p>
                      <a:pPr algn="ctr">
                        <a:lnSpc>
                          <a:spcPts val="2060"/>
                        </a:lnSpc>
                      </a:pPr>
                      <a:r>
                        <a:rPr sz="1600" b="1" dirty="0">
                          <a:latin typeface="Calibri"/>
                          <a:cs typeface="Calibri"/>
                        </a:rPr>
                        <a:t>T</a:t>
                      </a:r>
                      <a:endParaRPr sz="16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71709">
                <a:tc>
                  <a:txBody>
                    <a:bodyPr/>
                    <a:lstStyle/>
                    <a:p>
                      <a:pPr>
                        <a:lnSpc>
                          <a:spcPct val="100000"/>
                        </a:lnSpc>
                      </a:pPr>
                      <a:endParaRPr sz="10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15" name="object 15"/>
          <p:cNvSpPr txBox="1"/>
          <p:nvPr/>
        </p:nvSpPr>
        <p:spPr>
          <a:xfrm>
            <a:off x="4376807" y="3092010"/>
            <a:ext cx="1668722" cy="262787"/>
          </a:xfrm>
          <a:prstGeom prst="rect">
            <a:avLst/>
          </a:prstGeom>
        </p:spPr>
        <p:txBody>
          <a:bodyPr vert="horz" wrap="square" lIns="0" tIns="11516" rIns="0" bIns="0" rtlCol="0">
            <a:spAutoFit/>
          </a:bodyPr>
          <a:lstStyle/>
          <a:p>
            <a:pPr marL="11516">
              <a:spcBef>
                <a:spcPts val="91"/>
              </a:spcBef>
            </a:pPr>
            <a:r>
              <a:rPr sz="1632" spc="-9" dirty="0">
                <a:latin typeface="Calibri"/>
                <a:cs typeface="Calibri"/>
              </a:rPr>
              <a:t>fonction</a:t>
            </a:r>
            <a:r>
              <a:rPr sz="1632" spc="-18" dirty="0">
                <a:latin typeface="Calibri"/>
                <a:cs typeface="Calibri"/>
              </a:rPr>
              <a:t> </a:t>
            </a:r>
            <a:r>
              <a:rPr sz="1632" spc="-9" dirty="0">
                <a:latin typeface="Calibri"/>
                <a:cs typeface="Calibri"/>
              </a:rPr>
              <a:t>f(T)</a:t>
            </a:r>
            <a:r>
              <a:rPr sz="1632" spc="336" dirty="0">
                <a:latin typeface="Calibri"/>
                <a:cs typeface="Calibri"/>
              </a:rPr>
              <a:t> </a:t>
            </a:r>
            <a:r>
              <a:rPr sz="1632" dirty="0">
                <a:latin typeface="Calibri"/>
                <a:cs typeface="Calibri"/>
              </a:rPr>
              <a:t>→</a:t>
            </a:r>
            <a:r>
              <a:rPr sz="1632" spc="-18" dirty="0">
                <a:latin typeface="Calibri"/>
                <a:cs typeface="Calibri"/>
              </a:rPr>
              <a:t> </a:t>
            </a:r>
            <a:r>
              <a:rPr sz="1632" spc="-5" dirty="0">
                <a:latin typeface="Calibri"/>
                <a:cs typeface="Calibri"/>
              </a:rPr>
              <a:t>f(S)</a:t>
            </a:r>
            <a:endParaRPr sz="1632">
              <a:latin typeface="Calibri"/>
              <a:cs typeface="Calibri"/>
            </a:endParaRPr>
          </a:p>
        </p:txBody>
      </p:sp>
      <p:sp>
        <p:nvSpPr>
          <p:cNvPr id="16" name="Espace réservé du pied de page 15"/>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10651209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36" y="0"/>
            <a:ext cx="9135963" cy="1143000"/>
          </a:xfrm>
        </p:spPr>
        <p:txBody>
          <a:bodyPr/>
          <a:lstStyle/>
          <a:p>
            <a:pPr marL="11516" algn="ctr"/>
            <a:r>
              <a:rPr lang="fr-FR" sz="3600" b="1" dirty="0">
                <a:solidFill>
                  <a:schemeClr val="accent1"/>
                </a:solidFill>
              </a:rPr>
              <a:t>Principe 3. </a:t>
            </a:r>
            <a:r>
              <a:rPr lang="fr-FR" sz="3600" b="1" dirty="0">
                <a:solidFill>
                  <a:schemeClr val="accent2"/>
                </a:solidFill>
              </a:rPr>
              <a:t>Substitution de </a:t>
            </a:r>
            <a:r>
              <a:rPr lang="fr-FR" sz="3600" b="1" dirty="0" err="1">
                <a:solidFill>
                  <a:schemeClr val="accent2"/>
                </a:solidFill>
              </a:rPr>
              <a:t>Liskov</a:t>
            </a:r>
            <a:endParaRPr lang="fr-FR" sz="3600" b="1" dirty="0">
              <a:solidFill>
                <a:schemeClr val="accent2"/>
              </a:solidFill>
            </a:endParaRP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4" name="Espace réservé du contenu 3"/>
          <p:cNvSpPr>
            <a:spLocks noGrp="1"/>
          </p:cNvSpPr>
          <p:nvPr>
            <p:ph sz="quarter" idx="1"/>
          </p:nvPr>
        </p:nvSpPr>
        <p:spPr>
          <a:xfrm>
            <a:off x="685800" y="1843087"/>
            <a:ext cx="7772400" cy="4572000"/>
          </a:xfrm>
        </p:spPr>
        <p:txBody>
          <a:bodyPr>
            <a:normAutofit/>
          </a:bodyPr>
          <a:lstStyle/>
          <a:p>
            <a:pPr algn="just"/>
            <a:r>
              <a:rPr lang="fr-FR" sz="2200" dirty="0"/>
              <a:t>LSP signifie que les classes, collègues développeurs créées en étendant notre classe, devraient pouvoir s'intégrer sans faute dans l'application. Ceci est important lorsque nous recourons à </a:t>
            </a:r>
            <a:r>
              <a:rPr lang="fr-FR" sz="2200" dirty="0">
                <a:hlinkClick r:id="rId2"/>
              </a:rPr>
              <a:t>un comportement polymorphe</a:t>
            </a:r>
            <a:r>
              <a:rPr lang="fr-FR" sz="2200" dirty="0"/>
              <a:t> par </a:t>
            </a:r>
            <a:r>
              <a:rPr lang="fr-FR" sz="2200" dirty="0">
                <a:hlinkClick r:id="rId3"/>
              </a:rPr>
              <a:t>héritage</a:t>
            </a:r>
            <a:r>
              <a:rPr lang="fr-FR" sz="2200" dirty="0"/>
              <a:t> .</a:t>
            </a:r>
          </a:p>
          <a:p>
            <a:pPr algn="just"/>
            <a:endParaRPr lang="fr-FR" sz="2200" dirty="0"/>
          </a:p>
          <a:p>
            <a:pPr algn="just"/>
            <a:r>
              <a:rPr lang="fr-FR" sz="2200" dirty="0"/>
              <a:t>Cela nécessite que les objets des sous-classes se comportent de la même manière que les objets de la superclasse. Cela se voit principalement dans les endroits où nous effectuons l'identification du type d'exécution, puis le convertissons en type de référence approprié.</a:t>
            </a:r>
          </a:p>
        </p:txBody>
      </p:sp>
    </p:spTree>
    <p:extLst>
      <p:ext uri="{BB962C8B-B14F-4D97-AF65-F5344CB8AC3E}">
        <p14:creationId xmlns:p14="http://schemas.microsoft.com/office/powerpoint/2010/main" val="24114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re 1"/>
          <p:cNvSpPr>
            <a:spLocks noGrp="1"/>
          </p:cNvSpPr>
          <p:nvPr>
            <p:ph type="title"/>
          </p:nvPr>
        </p:nvSpPr>
        <p:spPr>
          <a:xfrm>
            <a:off x="-23813" y="0"/>
            <a:ext cx="9144000" cy="1143000"/>
          </a:xfrm>
        </p:spPr>
        <p:txBody>
          <a:bodyPr>
            <a:normAutofit/>
          </a:bodyPr>
          <a:lstStyle/>
          <a:p>
            <a:pPr algn="ctr"/>
            <a:r>
              <a:rPr lang="fr-FR" altLang="fr-FR" sz="3600" b="1" dirty="0">
                <a:solidFill>
                  <a:schemeClr val="accent1"/>
                </a:solidFill>
                <a:ea typeface="ＭＳ Ｐゴシック" charset="-128"/>
              </a:rPr>
              <a:t>Difficultés de développement</a:t>
            </a:r>
          </a:p>
        </p:txBody>
      </p:sp>
      <p:sp>
        <p:nvSpPr>
          <p:cNvPr id="29698" name="Espace réservé du contenu 2"/>
          <p:cNvSpPr>
            <a:spLocks noGrp="1"/>
          </p:cNvSpPr>
          <p:nvPr>
            <p:ph sz="quarter" idx="1"/>
          </p:nvPr>
        </p:nvSpPr>
        <p:spPr/>
        <p:txBody>
          <a:bodyPr>
            <a:normAutofit lnSpcReduction="10000"/>
          </a:bodyPr>
          <a:lstStyle/>
          <a:p>
            <a:pPr algn="just"/>
            <a:r>
              <a:rPr lang="fr-FR" altLang="fr-FR" sz="2400" dirty="0">
                <a:ea typeface="ＭＳ Ｐゴシック" charset="-128"/>
              </a:rPr>
              <a:t>Plusieurs difficultés caractérisent le développement de logiciels : </a:t>
            </a:r>
          </a:p>
          <a:p>
            <a:pPr lvl="1" algn="just"/>
            <a:r>
              <a:rPr lang="fr-FR" altLang="fr-FR" sz="2300" dirty="0">
                <a:ea typeface="ＭＳ Ｐゴシック" charset="-128"/>
              </a:rPr>
              <a:t>Difficile de gérer le projet et les personnes </a:t>
            </a:r>
          </a:p>
          <a:p>
            <a:pPr lvl="1" algn="just"/>
            <a:r>
              <a:rPr lang="fr-FR" altLang="fr-FR" sz="2300" dirty="0">
                <a:ea typeface="ＭＳ Ｐゴシック" charset="-128"/>
              </a:rPr>
              <a:t>Les clients arrivent difficilement à décrire leurs besoins de façon assez claire pour les fournisseurs </a:t>
            </a:r>
          </a:p>
          <a:p>
            <a:pPr lvl="1" algn="just"/>
            <a:r>
              <a:rPr lang="fr-FR" altLang="fr-FR" sz="2300" dirty="0">
                <a:ea typeface="ＭＳ Ｐゴシック" charset="-128"/>
              </a:rPr>
              <a:t>Les besoins sont en constantes évolutions ainsi que l</a:t>
            </a:r>
            <a:r>
              <a:rPr lang="ja-JP" altLang="fr-FR" sz="2300" dirty="0">
                <a:ea typeface="ＭＳ Ｐゴシック" charset="-128"/>
              </a:rPr>
              <a:t>’</a:t>
            </a:r>
            <a:r>
              <a:rPr lang="fr-FR" altLang="ja-JP" sz="2300" dirty="0">
                <a:ea typeface="ＭＳ Ｐゴシック" charset="-128"/>
              </a:rPr>
              <a:t>environnement </a:t>
            </a:r>
          </a:p>
          <a:p>
            <a:pPr lvl="1" algn="just"/>
            <a:r>
              <a:rPr lang="fr-FR" altLang="fr-FR" sz="2300" dirty="0">
                <a:ea typeface="ＭＳ Ｐゴシック" charset="-128"/>
              </a:rPr>
              <a:t>Le logiciel est non palpable (intangible) </a:t>
            </a:r>
          </a:p>
          <a:p>
            <a:pPr lvl="1" algn="just"/>
            <a:r>
              <a:rPr lang="fr-FR" altLang="fr-FR" sz="2300" dirty="0">
                <a:ea typeface="ＭＳ Ｐゴシック" charset="-128"/>
              </a:rPr>
              <a:t>Différence de langage entre les personnes techniques et non techniques </a:t>
            </a:r>
          </a:p>
          <a:p>
            <a:pPr lvl="1" algn="just"/>
            <a:r>
              <a:rPr lang="fr-FR" altLang="fr-FR" sz="2300" dirty="0">
                <a:ea typeface="ＭＳ Ｐゴシック" charset="-128"/>
              </a:rPr>
              <a:t>Difficulté de découvrir les erreurs avant la livraison du produit. </a:t>
            </a:r>
          </a:p>
          <a:p>
            <a:pPr lvl="1" algn="just"/>
            <a:r>
              <a:rPr lang="fr-FR" altLang="fr-FR" sz="2300" dirty="0">
                <a:ea typeface="ＭＳ Ｐゴシック" charset="-128"/>
              </a:rPr>
              <a:t>Le piratage de logiciels cause un énorme préjudice pour les fournisseurs</a:t>
            </a:r>
          </a:p>
          <a:p>
            <a:pPr algn="just"/>
            <a:endParaRPr lang="fr-FR" altLang="fr-FR" dirty="0">
              <a:ea typeface="ＭＳ Ｐゴシック" charset="-128"/>
            </a:endParaRPr>
          </a:p>
          <a:p>
            <a:pPr algn="just"/>
            <a:endParaRPr lang="fr-FR" altLang="fr-FR" dirty="0">
              <a:ea typeface="ＭＳ Ｐゴシック" charset="-128"/>
            </a:endParaRPr>
          </a:p>
        </p:txBody>
      </p:sp>
      <p:sp>
        <p:nvSpPr>
          <p:cNvPr id="4" name="Espace réservé du pied de page 3"/>
          <p:cNvSpPr>
            <a:spLocks noGrp="1"/>
          </p:cNvSpPr>
          <p:nvPr>
            <p:ph type="ftr" sz="quarter" idx="11"/>
          </p:nvPr>
        </p:nvSpPr>
        <p:spPr/>
        <p:txBody>
          <a:bodyPr/>
          <a:lstStyle/>
          <a:p>
            <a:pPr>
              <a:defRPr/>
            </a:pPr>
            <a:r>
              <a:rPr lang="fr-FR"/>
              <a:t>Hafidi Imad-ENSAK-Cours  IAO</a:t>
            </a:r>
          </a:p>
        </p:txBody>
      </p:sp>
    </p:spTree>
    <p:extLst>
      <p:ext uri="{BB962C8B-B14F-4D97-AF65-F5344CB8AC3E}">
        <p14:creationId xmlns:p14="http://schemas.microsoft.com/office/powerpoint/2010/main" val="12238768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58906" y="166695"/>
            <a:ext cx="7957756"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Exemple</a:t>
            </a:r>
          </a:p>
        </p:txBody>
      </p:sp>
      <p:sp>
        <p:nvSpPr>
          <p:cNvPr id="5" name="object 5"/>
          <p:cNvSpPr txBox="1"/>
          <p:nvPr/>
        </p:nvSpPr>
        <p:spPr>
          <a:xfrm>
            <a:off x="491864" y="1197651"/>
            <a:ext cx="8048217" cy="350183"/>
          </a:xfrm>
          <a:prstGeom prst="rect">
            <a:avLst/>
          </a:prstGeom>
        </p:spPr>
        <p:txBody>
          <a:bodyPr vert="horz" wrap="square" lIns="0" tIns="11516" rIns="0" bIns="0" rtlCol="0">
            <a:spAutoFit/>
          </a:bodyPr>
          <a:lstStyle/>
          <a:p>
            <a:pPr marL="11516">
              <a:spcBef>
                <a:spcPts val="91"/>
              </a:spcBef>
            </a:pPr>
            <a:r>
              <a:rPr lang="fr-FR" sz="2200" spc="-5" dirty="0">
                <a:cs typeface="Calibri"/>
              </a:rPr>
              <a:t>Soit</a:t>
            </a:r>
            <a:r>
              <a:rPr lang="fr-FR" sz="2200" spc="-9" dirty="0">
                <a:cs typeface="Calibri"/>
              </a:rPr>
              <a:t> </a:t>
            </a:r>
            <a:r>
              <a:rPr lang="fr-FR" sz="2200" dirty="0">
                <a:cs typeface="Calibri"/>
              </a:rPr>
              <a:t>la</a:t>
            </a:r>
            <a:r>
              <a:rPr lang="fr-FR" sz="2200" spc="5" dirty="0">
                <a:cs typeface="Calibri"/>
              </a:rPr>
              <a:t> </a:t>
            </a:r>
            <a:r>
              <a:rPr lang="fr-FR" sz="2200" spc="-9" dirty="0">
                <a:cs typeface="Calibri"/>
              </a:rPr>
              <a:t>modélisation</a:t>
            </a:r>
            <a:r>
              <a:rPr lang="fr-FR" sz="2200" spc="-5" dirty="0">
                <a:cs typeface="Calibri"/>
              </a:rPr>
              <a:t> </a:t>
            </a:r>
            <a:r>
              <a:rPr lang="fr-FR" sz="2200" spc="-14" dirty="0">
                <a:cs typeface="Calibri"/>
              </a:rPr>
              <a:t>suivante</a:t>
            </a:r>
            <a:r>
              <a:rPr lang="fr-FR" sz="2200" dirty="0">
                <a:cs typeface="Calibri"/>
              </a:rPr>
              <a:t> :</a:t>
            </a:r>
            <a:r>
              <a:rPr lang="fr-FR" sz="2200" spc="-5" dirty="0">
                <a:cs typeface="Calibri"/>
              </a:rPr>
              <a:t> </a:t>
            </a:r>
            <a:r>
              <a:rPr lang="fr-FR" sz="2200" dirty="0">
                <a:cs typeface="Calibri"/>
              </a:rPr>
              <a:t>un</a:t>
            </a:r>
            <a:r>
              <a:rPr lang="fr-FR" sz="2200" spc="5" dirty="0">
                <a:cs typeface="Calibri"/>
              </a:rPr>
              <a:t> </a:t>
            </a:r>
            <a:r>
              <a:rPr lang="fr-FR" sz="2200" spc="-14" dirty="0">
                <a:cs typeface="Calibri"/>
              </a:rPr>
              <a:t>carré</a:t>
            </a:r>
            <a:r>
              <a:rPr lang="fr-FR" sz="2200" dirty="0">
                <a:cs typeface="Calibri"/>
              </a:rPr>
              <a:t> </a:t>
            </a:r>
            <a:r>
              <a:rPr lang="fr-FR" sz="2200" spc="-14" dirty="0">
                <a:cs typeface="Calibri"/>
              </a:rPr>
              <a:t>est</a:t>
            </a:r>
            <a:r>
              <a:rPr lang="fr-FR" sz="2200" spc="-5" dirty="0">
                <a:cs typeface="Calibri"/>
              </a:rPr>
              <a:t> </a:t>
            </a:r>
            <a:r>
              <a:rPr lang="fr-FR" sz="2200" dirty="0">
                <a:cs typeface="Calibri"/>
              </a:rPr>
              <a:t>un</a:t>
            </a:r>
            <a:r>
              <a:rPr lang="fr-FR" sz="2200" spc="-5" dirty="0">
                <a:cs typeface="Calibri"/>
              </a:rPr>
              <a:t> </a:t>
            </a:r>
            <a:r>
              <a:rPr lang="fr-FR" sz="2200" spc="-9" dirty="0">
                <a:cs typeface="Calibri"/>
              </a:rPr>
              <a:t>rectangle</a:t>
            </a:r>
            <a:r>
              <a:rPr lang="fr-FR" sz="2200" dirty="0">
                <a:cs typeface="Calibri"/>
              </a:rPr>
              <a:t> </a:t>
            </a:r>
            <a:r>
              <a:rPr lang="fr-FR" sz="2200" spc="-5" dirty="0">
                <a:cs typeface="Calibri"/>
              </a:rPr>
              <a:t>particulier</a:t>
            </a:r>
            <a:endParaRPr lang="fr-FR" sz="2200" dirty="0">
              <a:cs typeface="Calibri"/>
            </a:endParaRPr>
          </a:p>
        </p:txBody>
      </p:sp>
      <p:sp>
        <p:nvSpPr>
          <p:cNvPr id="6" name="object 6"/>
          <p:cNvSpPr txBox="1"/>
          <p:nvPr/>
        </p:nvSpPr>
        <p:spPr>
          <a:xfrm>
            <a:off x="589799" y="1699742"/>
            <a:ext cx="123801" cy="165068"/>
          </a:xfrm>
          <a:prstGeom prst="rect">
            <a:avLst/>
          </a:prstGeom>
        </p:spPr>
        <p:txBody>
          <a:bodyPr vert="horz" wrap="square" lIns="0" tIns="11516" rIns="0" bIns="0" rtlCol="0">
            <a:spAutoFit/>
          </a:bodyPr>
          <a:lstStyle/>
          <a:p>
            <a:pPr marL="11516">
              <a:spcBef>
                <a:spcPts val="91"/>
              </a:spcBef>
            </a:pPr>
            <a:r>
              <a:rPr sz="997" dirty="0">
                <a:latin typeface="Lucida Sans Unicode"/>
                <a:cs typeface="Lucida Sans Unicode"/>
              </a:rPr>
              <a:t>●</a:t>
            </a:r>
            <a:endParaRPr sz="997">
              <a:latin typeface="Lucida Sans Unicode"/>
              <a:cs typeface="Lucida Sans Unicode"/>
            </a:endParaRPr>
          </a:p>
        </p:txBody>
      </p:sp>
      <p:sp>
        <p:nvSpPr>
          <p:cNvPr id="7" name="object 7"/>
          <p:cNvSpPr txBox="1"/>
          <p:nvPr/>
        </p:nvSpPr>
        <p:spPr>
          <a:xfrm>
            <a:off x="883282" y="1606690"/>
            <a:ext cx="4163169" cy="350183"/>
          </a:xfrm>
          <a:prstGeom prst="rect">
            <a:avLst/>
          </a:prstGeom>
        </p:spPr>
        <p:txBody>
          <a:bodyPr vert="horz" wrap="square" lIns="0" tIns="11516" rIns="0" bIns="0" rtlCol="0">
            <a:spAutoFit/>
          </a:bodyPr>
          <a:lstStyle/>
          <a:p>
            <a:pPr marL="11516">
              <a:spcBef>
                <a:spcPts val="91"/>
              </a:spcBef>
            </a:pPr>
            <a:r>
              <a:rPr sz="2200" spc="-14" dirty="0">
                <a:cs typeface="Calibri"/>
              </a:rPr>
              <a:t>Pourquoi</a:t>
            </a:r>
            <a:r>
              <a:rPr sz="2200" spc="-5" dirty="0">
                <a:cs typeface="Calibri"/>
              </a:rPr>
              <a:t> </a:t>
            </a:r>
            <a:r>
              <a:rPr sz="2200" spc="-27" dirty="0">
                <a:cs typeface="Calibri"/>
              </a:rPr>
              <a:t>cette</a:t>
            </a:r>
            <a:r>
              <a:rPr sz="2200" spc="-14" dirty="0">
                <a:cs typeface="Calibri"/>
              </a:rPr>
              <a:t> </a:t>
            </a:r>
            <a:r>
              <a:rPr sz="2200" spc="-9" dirty="0">
                <a:cs typeface="Calibri"/>
              </a:rPr>
              <a:t>modélisation</a:t>
            </a:r>
            <a:r>
              <a:rPr sz="2200" spc="-18" dirty="0">
                <a:cs typeface="Calibri"/>
              </a:rPr>
              <a:t> </a:t>
            </a:r>
            <a:r>
              <a:rPr sz="2200" spc="-9" dirty="0">
                <a:cs typeface="Calibri"/>
              </a:rPr>
              <a:t>est </a:t>
            </a:r>
            <a:r>
              <a:rPr sz="2200" spc="-14" dirty="0">
                <a:cs typeface="Calibri"/>
              </a:rPr>
              <a:t>fausse</a:t>
            </a:r>
            <a:r>
              <a:rPr sz="2200" spc="-18" dirty="0">
                <a:cs typeface="Calibri"/>
              </a:rPr>
              <a:t> </a:t>
            </a:r>
            <a:r>
              <a:rPr sz="2200" dirty="0">
                <a:cs typeface="Calibri"/>
              </a:rPr>
              <a:t>?</a:t>
            </a:r>
          </a:p>
        </p:txBody>
      </p:sp>
      <p:sp>
        <p:nvSpPr>
          <p:cNvPr id="8" name="object 8"/>
          <p:cNvSpPr txBox="1"/>
          <p:nvPr/>
        </p:nvSpPr>
        <p:spPr>
          <a:xfrm>
            <a:off x="1014512" y="2018999"/>
            <a:ext cx="141076" cy="165068"/>
          </a:xfrm>
          <a:prstGeom prst="rect">
            <a:avLst/>
          </a:prstGeom>
        </p:spPr>
        <p:txBody>
          <a:bodyPr vert="horz" wrap="square" lIns="0" tIns="11516" rIns="0" bIns="0" rtlCol="0">
            <a:spAutoFit/>
          </a:bodyPr>
          <a:lstStyle/>
          <a:p>
            <a:pPr marL="11516">
              <a:spcBef>
                <a:spcPts val="91"/>
              </a:spcBef>
            </a:pPr>
            <a:r>
              <a:rPr sz="997" spc="131" dirty="0">
                <a:latin typeface="Lucida Sans Unicode"/>
                <a:cs typeface="Lucida Sans Unicode"/>
              </a:rPr>
              <a:t>▶</a:t>
            </a:r>
            <a:endParaRPr sz="997">
              <a:latin typeface="Lucida Sans Unicode"/>
              <a:cs typeface="Lucida Sans Unicode"/>
            </a:endParaRPr>
          </a:p>
        </p:txBody>
      </p:sp>
      <p:sp>
        <p:nvSpPr>
          <p:cNvPr id="9" name="object 9"/>
          <p:cNvSpPr txBox="1"/>
          <p:nvPr/>
        </p:nvSpPr>
        <p:spPr>
          <a:xfrm>
            <a:off x="1275013" y="1924324"/>
            <a:ext cx="5408664" cy="350183"/>
          </a:xfrm>
          <a:prstGeom prst="rect">
            <a:avLst/>
          </a:prstGeom>
        </p:spPr>
        <p:txBody>
          <a:bodyPr vert="horz" wrap="square" lIns="0" tIns="11516" rIns="0" bIns="0" rtlCol="0">
            <a:spAutoFit/>
          </a:bodyPr>
          <a:lstStyle/>
          <a:p>
            <a:pPr marL="11516">
              <a:spcBef>
                <a:spcPts val="91"/>
              </a:spcBef>
            </a:pPr>
            <a:r>
              <a:rPr sz="2200" spc="-5" dirty="0">
                <a:cs typeface="Calibri"/>
              </a:rPr>
              <a:t>Le</a:t>
            </a:r>
            <a:r>
              <a:rPr sz="2200" spc="-14" dirty="0">
                <a:cs typeface="Calibri"/>
              </a:rPr>
              <a:t> carré</a:t>
            </a:r>
            <a:r>
              <a:rPr sz="2200" spc="-9" dirty="0">
                <a:cs typeface="Calibri"/>
              </a:rPr>
              <a:t> </a:t>
            </a:r>
            <a:r>
              <a:rPr sz="2200" spc="-5" dirty="0">
                <a:cs typeface="Calibri"/>
              </a:rPr>
              <a:t>ne</a:t>
            </a:r>
            <a:r>
              <a:rPr sz="2200" spc="-14" dirty="0">
                <a:cs typeface="Calibri"/>
              </a:rPr>
              <a:t> respecte </a:t>
            </a:r>
            <a:r>
              <a:rPr sz="2200" spc="-5" dirty="0">
                <a:cs typeface="Calibri"/>
              </a:rPr>
              <a:t>pas</a:t>
            </a:r>
            <a:r>
              <a:rPr sz="2200" spc="-14" dirty="0">
                <a:cs typeface="Calibri"/>
              </a:rPr>
              <a:t> </a:t>
            </a:r>
            <a:r>
              <a:rPr sz="2200" spc="-9" dirty="0">
                <a:cs typeface="Calibri"/>
              </a:rPr>
              <a:t>tout </a:t>
            </a:r>
            <a:r>
              <a:rPr sz="2200" spc="-5" dirty="0">
                <a:cs typeface="Calibri"/>
              </a:rPr>
              <a:t>le</a:t>
            </a:r>
            <a:r>
              <a:rPr sz="2200" spc="-14" dirty="0">
                <a:cs typeface="Calibri"/>
              </a:rPr>
              <a:t> </a:t>
            </a:r>
            <a:r>
              <a:rPr sz="2200" spc="-18" dirty="0">
                <a:cs typeface="Calibri"/>
              </a:rPr>
              <a:t>contrat</a:t>
            </a:r>
            <a:r>
              <a:rPr sz="2200" spc="-9" dirty="0">
                <a:cs typeface="Calibri"/>
              </a:rPr>
              <a:t> </a:t>
            </a:r>
            <a:r>
              <a:rPr sz="2200" spc="-5" dirty="0">
                <a:cs typeface="Calibri"/>
              </a:rPr>
              <a:t>de</a:t>
            </a:r>
            <a:r>
              <a:rPr sz="2200" spc="18" dirty="0">
                <a:cs typeface="Calibri"/>
              </a:rPr>
              <a:t> </a:t>
            </a:r>
            <a:r>
              <a:rPr sz="2200" i="1" spc="-14" dirty="0">
                <a:cs typeface="Calibri"/>
              </a:rPr>
              <a:t>Rectangle</a:t>
            </a:r>
            <a:endParaRPr sz="2200" dirty="0">
              <a:cs typeface="Calibri"/>
            </a:endParaRPr>
          </a:p>
        </p:txBody>
      </p:sp>
      <p:sp>
        <p:nvSpPr>
          <p:cNvPr id="11" name="object 11"/>
          <p:cNvSpPr txBox="1"/>
          <p:nvPr/>
        </p:nvSpPr>
        <p:spPr>
          <a:xfrm>
            <a:off x="1619672" y="2380897"/>
            <a:ext cx="7349912" cy="1467461"/>
          </a:xfrm>
          <a:prstGeom prst="rect">
            <a:avLst/>
          </a:prstGeom>
        </p:spPr>
        <p:txBody>
          <a:bodyPr vert="horz" wrap="square" lIns="0" tIns="51824" rIns="0" bIns="0" rtlCol="0">
            <a:spAutoFit/>
          </a:bodyPr>
          <a:lstStyle/>
          <a:p>
            <a:pPr marL="353841" marR="978891" indent="-342900" algn="just">
              <a:lnSpc>
                <a:spcPts val="2095"/>
              </a:lnSpc>
              <a:spcBef>
                <a:spcPts val="408"/>
              </a:spcBef>
              <a:buSzPct val="50000"/>
              <a:buFont typeface="Wingdings" panose="05000000000000000000" pitchFamily="2" charset="2"/>
              <a:buChar char="Ø"/>
              <a:tabLst>
                <a:tab pos="209021" algn="l"/>
              </a:tabLst>
            </a:pPr>
            <a:r>
              <a:rPr sz="2200" spc="-9" dirty="0">
                <a:cs typeface="Calibri"/>
              </a:rPr>
              <a:t>L</a:t>
            </a:r>
            <a:r>
              <a:rPr sz="2200" dirty="0">
                <a:cs typeface="Calibri"/>
              </a:rPr>
              <a:t>a</a:t>
            </a:r>
            <a:r>
              <a:rPr sz="2200" spc="-5" dirty="0">
                <a:cs typeface="Calibri"/>
              </a:rPr>
              <a:t> </a:t>
            </a:r>
            <a:r>
              <a:rPr sz="2200" spc="-9" dirty="0">
                <a:cs typeface="Calibri"/>
              </a:rPr>
              <a:t>m</a:t>
            </a:r>
            <a:r>
              <a:rPr sz="2200" spc="-14" dirty="0">
                <a:cs typeface="Calibri"/>
              </a:rPr>
              <a:t>é</a:t>
            </a:r>
            <a:r>
              <a:rPr sz="2200" spc="-9" dirty="0">
                <a:cs typeface="Calibri"/>
              </a:rPr>
              <a:t>t</a:t>
            </a:r>
            <a:r>
              <a:rPr sz="2200" dirty="0">
                <a:cs typeface="Calibri"/>
              </a:rPr>
              <a:t>h</a:t>
            </a:r>
            <a:r>
              <a:rPr sz="2200" spc="-5" dirty="0">
                <a:cs typeface="Calibri"/>
              </a:rPr>
              <a:t>o</a:t>
            </a:r>
            <a:r>
              <a:rPr sz="2200" spc="-9" dirty="0">
                <a:cs typeface="Calibri"/>
              </a:rPr>
              <a:t>d</a:t>
            </a:r>
            <a:r>
              <a:rPr sz="2200" dirty="0">
                <a:cs typeface="Calibri"/>
              </a:rPr>
              <a:t>e</a:t>
            </a:r>
            <a:r>
              <a:rPr sz="2200" spc="-9" dirty="0">
                <a:cs typeface="Calibri"/>
              </a:rPr>
              <a:t> </a:t>
            </a:r>
            <a:r>
              <a:rPr sz="2200" b="1" i="1" spc="-5" dirty="0">
                <a:solidFill>
                  <a:schemeClr val="accent2"/>
                </a:solidFill>
                <a:cs typeface="Courier New"/>
              </a:rPr>
              <a:t>setAspectRatio(</a:t>
            </a:r>
            <a:r>
              <a:rPr sz="2200" b="1" i="1" dirty="0">
                <a:solidFill>
                  <a:schemeClr val="accent2"/>
                </a:solidFill>
                <a:cs typeface="Courier New"/>
              </a:rPr>
              <a:t>)</a:t>
            </a:r>
            <a:r>
              <a:rPr sz="2200" b="1" i="1" spc="-743" dirty="0">
                <a:solidFill>
                  <a:schemeClr val="accent2"/>
                </a:solidFill>
                <a:cs typeface="Courier New"/>
              </a:rPr>
              <a:t> </a:t>
            </a:r>
            <a:r>
              <a:rPr sz="2200" spc="-9" dirty="0">
                <a:cs typeface="Calibri"/>
              </a:rPr>
              <a:t>(</a:t>
            </a:r>
            <a:r>
              <a:rPr sz="2200" i="1" dirty="0">
                <a:cs typeface="Calibri"/>
              </a:rPr>
              <a:t>4</a:t>
            </a:r>
            <a:r>
              <a:rPr sz="2200" i="1" spc="-5" dirty="0">
                <a:cs typeface="Calibri"/>
              </a:rPr>
              <a:t>/3</a:t>
            </a:r>
            <a:r>
              <a:rPr sz="2200" i="1" dirty="0">
                <a:cs typeface="Calibri"/>
              </a:rPr>
              <a:t>, </a:t>
            </a:r>
            <a:r>
              <a:rPr sz="2200" i="1" spc="-5" dirty="0">
                <a:cs typeface="Calibri"/>
              </a:rPr>
              <a:t>1</a:t>
            </a:r>
            <a:r>
              <a:rPr sz="2200" i="1" dirty="0">
                <a:cs typeface="Calibri"/>
              </a:rPr>
              <a:t>6</a:t>
            </a:r>
            <a:r>
              <a:rPr sz="2200" i="1" spc="-5" dirty="0">
                <a:cs typeface="Calibri"/>
              </a:rPr>
              <a:t>/</a:t>
            </a:r>
            <a:r>
              <a:rPr sz="2200" i="1" dirty="0">
                <a:cs typeface="Calibri"/>
              </a:rPr>
              <a:t>9,</a:t>
            </a:r>
            <a:r>
              <a:rPr sz="2200" i="1" spc="-9" dirty="0">
                <a:cs typeface="Calibri"/>
              </a:rPr>
              <a:t> </a:t>
            </a:r>
            <a:r>
              <a:rPr sz="2200" i="1" spc="-5" dirty="0">
                <a:cs typeface="Calibri"/>
              </a:rPr>
              <a:t>A</a:t>
            </a:r>
            <a:r>
              <a:rPr sz="2200" i="1" dirty="0">
                <a:cs typeface="Calibri"/>
              </a:rPr>
              <a:t>4,</a:t>
            </a:r>
            <a:r>
              <a:rPr sz="2200" i="1" spc="-9" dirty="0">
                <a:cs typeface="Calibri"/>
              </a:rPr>
              <a:t> e</a:t>
            </a:r>
            <a:r>
              <a:rPr sz="2200" i="1" spc="-36" dirty="0">
                <a:cs typeface="Calibri"/>
              </a:rPr>
              <a:t>t</a:t>
            </a:r>
            <a:r>
              <a:rPr sz="2200" i="1" spc="9" dirty="0">
                <a:cs typeface="Calibri"/>
              </a:rPr>
              <a:t>c</a:t>
            </a:r>
            <a:r>
              <a:rPr sz="2200" dirty="0">
                <a:cs typeface="Calibri"/>
              </a:rPr>
              <a:t>)</a:t>
            </a:r>
            <a:r>
              <a:rPr sz="2200" spc="-14" dirty="0">
                <a:cs typeface="Calibri"/>
              </a:rPr>
              <a:t> </a:t>
            </a:r>
            <a:r>
              <a:rPr sz="2200" spc="-9" dirty="0">
                <a:cs typeface="Calibri"/>
              </a:rPr>
              <a:t>n</a:t>
            </a:r>
            <a:r>
              <a:rPr sz="2200" spc="-154" dirty="0">
                <a:cs typeface="Calibri"/>
              </a:rPr>
              <a:t>’</a:t>
            </a:r>
            <a:r>
              <a:rPr sz="2200" dirty="0">
                <a:cs typeface="Calibri"/>
              </a:rPr>
              <a:t>a  </a:t>
            </a:r>
            <a:r>
              <a:rPr sz="2200" spc="-14" dirty="0">
                <a:cs typeface="Calibri"/>
              </a:rPr>
              <a:t>certainement</a:t>
            </a:r>
            <a:r>
              <a:rPr sz="2200" spc="-9" dirty="0">
                <a:cs typeface="Calibri"/>
              </a:rPr>
              <a:t> </a:t>
            </a:r>
            <a:r>
              <a:rPr sz="2200" spc="-5" dirty="0">
                <a:cs typeface="Calibri"/>
              </a:rPr>
              <a:t>pas </a:t>
            </a:r>
            <a:r>
              <a:rPr sz="2200" dirty="0">
                <a:cs typeface="Calibri"/>
              </a:rPr>
              <a:t>le</a:t>
            </a:r>
            <a:r>
              <a:rPr sz="2200" spc="-9" dirty="0">
                <a:cs typeface="Calibri"/>
              </a:rPr>
              <a:t> </a:t>
            </a:r>
            <a:r>
              <a:rPr sz="2200" spc="-14" dirty="0">
                <a:cs typeface="Calibri"/>
              </a:rPr>
              <a:t>comportement</a:t>
            </a:r>
            <a:r>
              <a:rPr sz="2200" spc="-5" dirty="0">
                <a:cs typeface="Calibri"/>
              </a:rPr>
              <a:t> </a:t>
            </a:r>
            <a:r>
              <a:rPr sz="2200" spc="-23" dirty="0">
                <a:cs typeface="Calibri"/>
              </a:rPr>
              <a:t>attendu</a:t>
            </a:r>
            <a:r>
              <a:rPr sz="2200" spc="-9" dirty="0">
                <a:cs typeface="Calibri"/>
              </a:rPr>
              <a:t> </a:t>
            </a:r>
            <a:r>
              <a:rPr sz="2200" spc="-18" dirty="0">
                <a:cs typeface="Calibri"/>
              </a:rPr>
              <a:t>avec</a:t>
            </a:r>
            <a:r>
              <a:rPr sz="2200" spc="-9" dirty="0">
                <a:cs typeface="Calibri"/>
              </a:rPr>
              <a:t> </a:t>
            </a:r>
            <a:r>
              <a:rPr sz="2200" spc="-5" dirty="0">
                <a:cs typeface="Calibri"/>
              </a:rPr>
              <a:t>un</a:t>
            </a:r>
            <a:r>
              <a:rPr lang="fr-FR" sz="2200" spc="9" dirty="0">
                <a:cs typeface="Calibri"/>
              </a:rPr>
              <a:t> </a:t>
            </a:r>
            <a:r>
              <a:rPr sz="2200" spc="-14" dirty="0" err="1">
                <a:cs typeface="Calibri"/>
              </a:rPr>
              <a:t>carré</a:t>
            </a:r>
            <a:endParaRPr lang="fr-FR" sz="2200" dirty="0">
              <a:cs typeface="Calibri"/>
            </a:endParaRPr>
          </a:p>
          <a:p>
            <a:pPr marL="353841" marR="978891" indent="-342900" algn="just">
              <a:lnSpc>
                <a:spcPts val="2095"/>
              </a:lnSpc>
              <a:spcBef>
                <a:spcPts val="408"/>
              </a:spcBef>
              <a:buSzPct val="50000"/>
              <a:buFont typeface="Wingdings" panose="05000000000000000000" pitchFamily="2" charset="2"/>
              <a:buChar char="Ø"/>
              <a:tabLst>
                <a:tab pos="209021" algn="l"/>
              </a:tabLst>
            </a:pPr>
            <a:r>
              <a:rPr sz="2200" spc="-14" dirty="0">
                <a:cs typeface="Calibri"/>
              </a:rPr>
              <a:t>Après </a:t>
            </a:r>
            <a:r>
              <a:rPr sz="2200" b="1" i="1" spc="-5" dirty="0">
                <a:solidFill>
                  <a:schemeClr val="accent2"/>
                </a:solidFill>
                <a:cs typeface="Courier New"/>
              </a:rPr>
              <a:t>setWidth() </a:t>
            </a:r>
            <a:r>
              <a:rPr sz="2200" spc="-5" dirty="0">
                <a:cs typeface="Calibri"/>
              </a:rPr>
              <a:t>on </a:t>
            </a:r>
            <a:r>
              <a:rPr sz="2200" spc="-36" dirty="0">
                <a:cs typeface="Calibri"/>
              </a:rPr>
              <a:t>s’attend </a:t>
            </a:r>
            <a:r>
              <a:rPr sz="2200" dirty="0">
                <a:cs typeface="Calibri"/>
              </a:rPr>
              <a:t>à </a:t>
            </a:r>
            <a:r>
              <a:rPr sz="2200" spc="-5" dirty="0">
                <a:cs typeface="Calibri"/>
              </a:rPr>
              <a:t>ce </a:t>
            </a:r>
            <a:r>
              <a:rPr sz="2200" spc="-9" dirty="0">
                <a:cs typeface="Calibri"/>
              </a:rPr>
              <a:t>que </a:t>
            </a:r>
            <a:r>
              <a:rPr sz="2200" spc="-5" dirty="0">
                <a:cs typeface="Calibri"/>
              </a:rPr>
              <a:t>la </a:t>
            </a:r>
            <a:r>
              <a:rPr sz="2200" spc="-14" dirty="0">
                <a:cs typeface="Calibri"/>
              </a:rPr>
              <a:t>largeur </a:t>
            </a:r>
            <a:r>
              <a:rPr sz="2200" spc="-5" dirty="0">
                <a:cs typeface="Calibri"/>
              </a:rPr>
              <a:t>ait </a:t>
            </a:r>
            <a:r>
              <a:rPr sz="2200" dirty="0">
                <a:cs typeface="Calibri"/>
              </a:rPr>
              <a:t>la </a:t>
            </a:r>
            <a:r>
              <a:rPr sz="2200" spc="-9" dirty="0">
                <a:cs typeface="Calibri"/>
              </a:rPr>
              <a:t>nouvelle </a:t>
            </a:r>
            <a:r>
              <a:rPr sz="2200" spc="-5" dirty="0">
                <a:cs typeface="Calibri"/>
              </a:rPr>
              <a:t> </a:t>
            </a:r>
            <a:r>
              <a:rPr sz="2200" spc="-9" dirty="0">
                <a:cs typeface="Calibri"/>
              </a:rPr>
              <a:t>valeur</a:t>
            </a:r>
            <a:r>
              <a:rPr sz="2200" spc="-14" dirty="0">
                <a:cs typeface="Calibri"/>
              </a:rPr>
              <a:t> </a:t>
            </a:r>
            <a:r>
              <a:rPr sz="2200" spc="-9" dirty="0">
                <a:cs typeface="Calibri"/>
              </a:rPr>
              <a:t>et </a:t>
            </a:r>
            <a:r>
              <a:rPr sz="2200" spc="-5" dirty="0">
                <a:cs typeface="Calibri"/>
              </a:rPr>
              <a:t>la </a:t>
            </a:r>
            <a:r>
              <a:rPr sz="2200" spc="-9" dirty="0">
                <a:cs typeface="Calibri"/>
              </a:rPr>
              <a:t>hauteur </a:t>
            </a:r>
            <a:r>
              <a:rPr sz="2200" spc="-5" dirty="0">
                <a:cs typeface="Calibri"/>
              </a:rPr>
              <a:t>conserve</a:t>
            </a:r>
            <a:r>
              <a:rPr sz="2200" spc="-18" dirty="0">
                <a:cs typeface="Calibri"/>
              </a:rPr>
              <a:t> </a:t>
            </a:r>
            <a:r>
              <a:rPr sz="2200" dirty="0">
                <a:cs typeface="Calibri"/>
              </a:rPr>
              <a:t>son</a:t>
            </a:r>
            <a:r>
              <a:rPr sz="2200" spc="-14" dirty="0">
                <a:cs typeface="Calibri"/>
              </a:rPr>
              <a:t> </a:t>
            </a:r>
            <a:r>
              <a:rPr sz="2200" spc="-9" dirty="0">
                <a:cs typeface="Calibri"/>
              </a:rPr>
              <a:t>ancienne</a:t>
            </a:r>
            <a:r>
              <a:rPr sz="2200" spc="-5" dirty="0">
                <a:cs typeface="Calibri"/>
              </a:rPr>
              <a:t> </a:t>
            </a:r>
            <a:r>
              <a:rPr sz="2200" spc="-41" dirty="0">
                <a:cs typeface="Calibri"/>
              </a:rPr>
              <a:t>valeur.</a:t>
            </a:r>
            <a:r>
              <a:rPr sz="2200" spc="-5" dirty="0">
                <a:cs typeface="Calibri"/>
              </a:rPr>
              <a:t> Ce</a:t>
            </a:r>
            <a:r>
              <a:rPr sz="2200" spc="-14" dirty="0">
                <a:cs typeface="Calibri"/>
              </a:rPr>
              <a:t> </a:t>
            </a:r>
            <a:r>
              <a:rPr sz="2200" spc="-36" dirty="0">
                <a:cs typeface="Calibri"/>
              </a:rPr>
              <a:t>n’est</a:t>
            </a:r>
            <a:r>
              <a:rPr sz="2200" spc="-14" dirty="0">
                <a:cs typeface="Calibri"/>
              </a:rPr>
              <a:t> </a:t>
            </a:r>
            <a:r>
              <a:rPr sz="2200" spc="-5" dirty="0">
                <a:cs typeface="Calibri"/>
              </a:rPr>
              <a:t>pas le</a:t>
            </a:r>
            <a:r>
              <a:rPr sz="2200" spc="-14" dirty="0">
                <a:cs typeface="Calibri"/>
              </a:rPr>
              <a:t> </a:t>
            </a:r>
            <a:r>
              <a:rPr sz="2200" spc="-9" dirty="0">
                <a:cs typeface="Calibri"/>
              </a:rPr>
              <a:t>cas </a:t>
            </a:r>
            <a:r>
              <a:rPr sz="2200" spc="-439" dirty="0">
                <a:cs typeface="Calibri"/>
              </a:rPr>
              <a:t> </a:t>
            </a:r>
            <a:r>
              <a:rPr sz="2200" spc="-5" dirty="0">
                <a:cs typeface="Calibri"/>
              </a:rPr>
              <a:t>pour</a:t>
            </a:r>
            <a:r>
              <a:rPr sz="2200" spc="-14" dirty="0">
                <a:cs typeface="Calibri"/>
              </a:rPr>
              <a:t> </a:t>
            </a:r>
            <a:r>
              <a:rPr sz="2200" spc="-5" dirty="0">
                <a:cs typeface="Calibri"/>
              </a:rPr>
              <a:t>le</a:t>
            </a:r>
            <a:r>
              <a:rPr sz="2200" spc="-9" dirty="0">
                <a:cs typeface="Calibri"/>
              </a:rPr>
              <a:t> </a:t>
            </a:r>
            <a:r>
              <a:rPr sz="2200" spc="-14" dirty="0">
                <a:cs typeface="Calibri"/>
              </a:rPr>
              <a:t>carré</a:t>
            </a:r>
            <a:endParaRPr sz="2200" dirty="0">
              <a:cs typeface="Calibri"/>
            </a:endParaRPr>
          </a:p>
        </p:txBody>
      </p:sp>
      <p:graphicFrame>
        <p:nvGraphicFramePr>
          <p:cNvPr id="12" name="object 12"/>
          <p:cNvGraphicFramePr>
            <a:graphicFrameLocks noGrp="1"/>
          </p:cNvGraphicFramePr>
          <p:nvPr/>
        </p:nvGraphicFramePr>
        <p:xfrm>
          <a:off x="2548087" y="4096447"/>
          <a:ext cx="4342824" cy="1297411"/>
        </p:xfrm>
        <a:graphic>
          <a:graphicData uri="http://schemas.openxmlformats.org/drawingml/2006/table">
            <a:tbl>
              <a:tblPr firstRow="1" bandRow="1">
                <a:tableStyleId>{2D5ABB26-0587-4C30-8999-92F81FD0307C}</a:tableStyleId>
              </a:tblPr>
              <a:tblGrid>
                <a:gridCol w="4342824">
                  <a:extLst>
                    <a:ext uri="{9D8B030D-6E8A-4147-A177-3AD203B41FA5}">
                      <a16:colId xmlns:a16="http://schemas.microsoft.com/office/drawing/2014/main" xmlns="" val="20000"/>
                    </a:ext>
                  </a:extLst>
                </a:gridCol>
              </a:tblGrid>
              <a:tr h="287275">
                <a:tc>
                  <a:txBody>
                    <a:bodyPr/>
                    <a:lstStyle/>
                    <a:p>
                      <a:pPr algn="ctr">
                        <a:lnSpc>
                          <a:spcPts val="2390"/>
                        </a:lnSpc>
                        <a:spcBef>
                          <a:spcPts val="5"/>
                        </a:spcBef>
                      </a:pPr>
                      <a:r>
                        <a:rPr sz="1900" b="1" spc="5" dirty="0">
                          <a:latin typeface="Calibri"/>
                          <a:cs typeface="Calibri"/>
                        </a:rPr>
                        <a:t>Rectangle</a:t>
                      </a:r>
                      <a:endParaRPr sz="1900">
                        <a:latin typeface="Calibri"/>
                        <a:cs typeface="Calibri"/>
                      </a:endParaRPr>
                    </a:p>
                  </a:txBody>
                  <a:tcPr marL="0" marR="0" marT="576"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13275">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891206">
                <a:tc>
                  <a:txBody>
                    <a:bodyPr/>
                    <a:lstStyle/>
                    <a:p>
                      <a:pPr marL="98425">
                        <a:lnSpc>
                          <a:spcPts val="2240"/>
                        </a:lnSpc>
                      </a:pPr>
                      <a:r>
                        <a:rPr sz="1900" spc="10" dirty="0">
                          <a:latin typeface="Calibri"/>
                          <a:cs typeface="Calibri"/>
                        </a:rPr>
                        <a:t>+</a:t>
                      </a:r>
                      <a:r>
                        <a:rPr sz="1900" spc="-5" dirty="0">
                          <a:latin typeface="Calibri"/>
                          <a:cs typeface="Calibri"/>
                        </a:rPr>
                        <a:t> </a:t>
                      </a:r>
                      <a:r>
                        <a:rPr sz="1900" spc="5" dirty="0">
                          <a:latin typeface="Calibri"/>
                          <a:cs typeface="Calibri"/>
                        </a:rPr>
                        <a:t>setWidth(w :</a:t>
                      </a:r>
                      <a:r>
                        <a:rPr sz="1900" spc="-20" dirty="0">
                          <a:latin typeface="Calibri"/>
                          <a:cs typeface="Calibri"/>
                        </a:rPr>
                        <a:t> </a:t>
                      </a:r>
                      <a:r>
                        <a:rPr sz="1900" spc="-5" dirty="0">
                          <a:latin typeface="Calibri"/>
                          <a:cs typeface="Calibri"/>
                        </a:rPr>
                        <a:t>int)</a:t>
                      </a:r>
                      <a:endParaRPr sz="1900">
                        <a:latin typeface="Calibri"/>
                        <a:cs typeface="Calibri"/>
                      </a:endParaRPr>
                    </a:p>
                    <a:p>
                      <a:pPr marL="98425">
                        <a:lnSpc>
                          <a:spcPct val="100000"/>
                        </a:lnSpc>
                        <a:spcBef>
                          <a:spcPts val="125"/>
                        </a:spcBef>
                      </a:pPr>
                      <a:r>
                        <a:rPr sz="1900" spc="10" dirty="0">
                          <a:latin typeface="Calibri"/>
                          <a:cs typeface="Calibri"/>
                        </a:rPr>
                        <a:t>+</a:t>
                      </a:r>
                      <a:r>
                        <a:rPr sz="1900" spc="-20" dirty="0">
                          <a:latin typeface="Calibri"/>
                          <a:cs typeface="Calibri"/>
                        </a:rPr>
                        <a:t> </a:t>
                      </a:r>
                      <a:r>
                        <a:rPr sz="1900" spc="5" dirty="0">
                          <a:latin typeface="Calibri"/>
                          <a:cs typeface="Calibri"/>
                        </a:rPr>
                        <a:t>setHeight(h</a:t>
                      </a:r>
                      <a:r>
                        <a:rPr sz="1900" spc="-10" dirty="0">
                          <a:latin typeface="Calibri"/>
                          <a:cs typeface="Calibri"/>
                        </a:rPr>
                        <a:t> </a:t>
                      </a:r>
                      <a:r>
                        <a:rPr sz="1900" spc="5" dirty="0">
                          <a:latin typeface="Calibri"/>
                          <a:cs typeface="Calibri"/>
                        </a:rPr>
                        <a:t>:</a:t>
                      </a:r>
                      <a:r>
                        <a:rPr sz="1900" spc="-20" dirty="0">
                          <a:latin typeface="Calibri"/>
                          <a:cs typeface="Calibri"/>
                        </a:rPr>
                        <a:t> </a:t>
                      </a:r>
                      <a:r>
                        <a:rPr sz="1900" dirty="0">
                          <a:latin typeface="Calibri"/>
                          <a:cs typeface="Calibri"/>
                        </a:rPr>
                        <a:t>int)</a:t>
                      </a:r>
                      <a:endParaRPr sz="1900">
                        <a:latin typeface="Calibri"/>
                        <a:cs typeface="Calibri"/>
                      </a:endParaRPr>
                    </a:p>
                    <a:p>
                      <a:pPr marL="98425">
                        <a:lnSpc>
                          <a:spcPct val="100000"/>
                        </a:lnSpc>
                        <a:spcBef>
                          <a:spcPts val="130"/>
                        </a:spcBef>
                      </a:pPr>
                      <a:r>
                        <a:rPr sz="1900" spc="10" dirty="0">
                          <a:latin typeface="Calibri"/>
                          <a:cs typeface="Calibri"/>
                        </a:rPr>
                        <a:t>+</a:t>
                      </a:r>
                      <a:r>
                        <a:rPr sz="1900" spc="5" dirty="0">
                          <a:latin typeface="Calibri"/>
                          <a:cs typeface="Calibri"/>
                        </a:rPr>
                        <a:t> setAspectRatio(r</a:t>
                      </a:r>
                      <a:r>
                        <a:rPr sz="1900" spc="30" dirty="0">
                          <a:latin typeface="Calibri"/>
                          <a:cs typeface="Calibri"/>
                        </a:rPr>
                        <a:t> </a:t>
                      </a:r>
                      <a:r>
                        <a:rPr sz="1900" spc="5" dirty="0">
                          <a:latin typeface="Calibri"/>
                          <a:cs typeface="Calibri"/>
                        </a:rPr>
                        <a:t>:</a:t>
                      </a:r>
                      <a:r>
                        <a:rPr sz="1900" spc="-5" dirty="0">
                          <a:latin typeface="Calibri"/>
                          <a:cs typeface="Calibri"/>
                        </a:rPr>
                        <a:t> </a:t>
                      </a:r>
                      <a:r>
                        <a:rPr sz="1900" dirty="0">
                          <a:latin typeface="Calibri"/>
                          <a:cs typeface="Calibri"/>
                        </a:rPr>
                        <a:t>Rectangle,</a:t>
                      </a:r>
                      <a:r>
                        <a:rPr sz="1900" spc="25" dirty="0">
                          <a:latin typeface="Calibri"/>
                          <a:cs typeface="Calibri"/>
                        </a:rPr>
                        <a:t> </a:t>
                      </a:r>
                      <a:r>
                        <a:rPr sz="1900" spc="-10" dirty="0">
                          <a:latin typeface="Calibri"/>
                          <a:cs typeface="Calibri"/>
                        </a:rPr>
                        <a:t>ratio</a:t>
                      </a:r>
                      <a:r>
                        <a:rPr sz="1900" spc="-5" dirty="0">
                          <a:latin typeface="Calibri"/>
                          <a:cs typeface="Calibri"/>
                        </a:rPr>
                        <a:t> </a:t>
                      </a:r>
                      <a:r>
                        <a:rPr sz="1900" spc="5" dirty="0">
                          <a:latin typeface="Calibri"/>
                          <a:cs typeface="Calibri"/>
                        </a:rPr>
                        <a:t>:</a:t>
                      </a:r>
                      <a:r>
                        <a:rPr sz="1900" spc="10" dirty="0">
                          <a:latin typeface="Calibri"/>
                          <a:cs typeface="Calibri"/>
                        </a:rPr>
                        <a:t> </a:t>
                      </a:r>
                      <a:r>
                        <a:rPr sz="1900" dirty="0">
                          <a:latin typeface="Calibri"/>
                          <a:cs typeface="Calibri"/>
                        </a:rPr>
                        <a:t>float)</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13" name="object 13"/>
          <p:cNvSpPr/>
          <p:nvPr/>
        </p:nvSpPr>
        <p:spPr>
          <a:xfrm>
            <a:off x="3647408" y="5832980"/>
            <a:ext cx="2165654" cy="670253"/>
          </a:xfrm>
          <a:custGeom>
            <a:avLst/>
            <a:gdLst/>
            <a:ahLst/>
            <a:cxnLst/>
            <a:rect l="l" t="t" r="r" b="b"/>
            <a:pathLst>
              <a:path w="2388235" h="739140">
                <a:moveTo>
                  <a:pt x="1194117" y="739089"/>
                </a:moveTo>
                <a:lnTo>
                  <a:pt x="0" y="739089"/>
                </a:lnTo>
                <a:lnTo>
                  <a:pt x="0" y="0"/>
                </a:lnTo>
                <a:lnTo>
                  <a:pt x="2387879" y="0"/>
                </a:lnTo>
                <a:lnTo>
                  <a:pt x="2387879" y="739089"/>
                </a:lnTo>
                <a:lnTo>
                  <a:pt x="1194117" y="739089"/>
                </a:lnTo>
                <a:close/>
              </a:path>
            </a:pathLst>
          </a:custGeom>
          <a:ln w="21238">
            <a:solidFill>
              <a:srgbClr val="000000"/>
            </a:solidFill>
          </a:ln>
        </p:spPr>
        <p:txBody>
          <a:bodyPr wrap="square" lIns="0" tIns="0" rIns="0" bIns="0" rtlCol="0"/>
          <a:lstStyle/>
          <a:p>
            <a:endParaRPr sz="1632"/>
          </a:p>
        </p:txBody>
      </p:sp>
      <p:sp>
        <p:nvSpPr>
          <p:cNvPr id="14" name="object 14"/>
          <p:cNvSpPr txBox="1"/>
          <p:nvPr/>
        </p:nvSpPr>
        <p:spPr>
          <a:xfrm>
            <a:off x="3657037" y="5817882"/>
            <a:ext cx="2146076" cy="301221"/>
          </a:xfrm>
          <a:prstGeom prst="rect">
            <a:avLst/>
          </a:prstGeom>
        </p:spPr>
        <p:txBody>
          <a:bodyPr vert="horz" wrap="square" lIns="0" tIns="14971" rIns="0" bIns="0" rtlCol="0">
            <a:spAutoFit/>
          </a:bodyPr>
          <a:lstStyle/>
          <a:p>
            <a:pPr algn="ctr">
              <a:spcBef>
                <a:spcPts val="118"/>
              </a:spcBef>
            </a:pPr>
            <a:r>
              <a:rPr sz="1859" b="1" spc="5" dirty="0">
                <a:latin typeface="Calibri"/>
                <a:cs typeface="Calibri"/>
              </a:rPr>
              <a:t>Square</a:t>
            </a:r>
            <a:endParaRPr sz="1859">
              <a:latin typeface="Calibri"/>
              <a:cs typeface="Calibri"/>
            </a:endParaRPr>
          </a:p>
        </p:txBody>
      </p:sp>
      <p:grpSp>
        <p:nvGrpSpPr>
          <p:cNvPr id="15" name="object 15"/>
          <p:cNvGrpSpPr/>
          <p:nvPr/>
        </p:nvGrpSpPr>
        <p:grpSpPr>
          <a:xfrm>
            <a:off x="3647408" y="5398479"/>
            <a:ext cx="2165654" cy="835513"/>
            <a:chOff x="4022280" y="5953322"/>
            <a:chExt cx="2388235" cy="921385"/>
          </a:xfrm>
        </p:grpSpPr>
        <p:sp>
          <p:nvSpPr>
            <p:cNvPr id="16" name="object 16"/>
            <p:cNvSpPr/>
            <p:nvPr/>
          </p:nvSpPr>
          <p:spPr>
            <a:xfrm>
              <a:off x="4022280" y="6749282"/>
              <a:ext cx="2388235" cy="125095"/>
            </a:xfrm>
            <a:custGeom>
              <a:avLst/>
              <a:gdLst/>
              <a:ahLst/>
              <a:cxnLst/>
              <a:rect l="l" t="t" r="r" b="b"/>
              <a:pathLst>
                <a:path w="2388235" h="125095">
                  <a:moveTo>
                    <a:pt x="0" y="0"/>
                  </a:moveTo>
                  <a:lnTo>
                    <a:pt x="2387879" y="0"/>
                  </a:lnTo>
                </a:path>
                <a:path w="2388235" h="125095">
                  <a:moveTo>
                    <a:pt x="0" y="124561"/>
                  </a:moveTo>
                  <a:lnTo>
                    <a:pt x="2387879" y="124561"/>
                  </a:lnTo>
                </a:path>
              </a:pathLst>
            </a:custGeom>
            <a:ln w="3175">
              <a:solidFill>
                <a:srgbClr val="000000"/>
              </a:solidFill>
            </a:ln>
          </p:spPr>
          <p:txBody>
            <a:bodyPr wrap="square" lIns="0" tIns="0" rIns="0" bIns="0" rtlCol="0"/>
            <a:lstStyle/>
            <a:p>
              <a:endParaRPr sz="1632"/>
            </a:p>
          </p:txBody>
        </p:sp>
        <p:sp>
          <p:nvSpPr>
            <p:cNvPr id="17" name="object 17"/>
            <p:cNvSpPr/>
            <p:nvPr/>
          </p:nvSpPr>
          <p:spPr>
            <a:xfrm>
              <a:off x="5215674" y="6130449"/>
              <a:ext cx="1270" cy="302260"/>
            </a:xfrm>
            <a:custGeom>
              <a:avLst/>
              <a:gdLst/>
              <a:ahLst/>
              <a:cxnLst/>
              <a:rect l="l" t="t" r="r" b="b"/>
              <a:pathLst>
                <a:path w="1270" h="302260">
                  <a:moveTo>
                    <a:pt x="723" y="302031"/>
                  </a:moveTo>
                  <a:lnTo>
                    <a:pt x="0" y="0"/>
                  </a:lnTo>
                </a:path>
              </a:pathLst>
            </a:custGeom>
            <a:ln w="21238">
              <a:solidFill>
                <a:srgbClr val="000000"/>
              </a:solidFill>
            </a:ln>
          </p:spPr>
          <p:txBody>
            <a:bodyPr wrap="square" lIns="0" tIns="0" rIns="0" bIns="0" rtlCol="0"/>
            <a:lstStyle/>
            <a:p>
              <a:endParaRPr sz="1632"/>
            </a:p>
          </p:txBody>
        </p:sp>
        <p:pic>
          <p:nvPicPr>
            <p:cNvPr id="18" name="object 18"/>
            <p:cNvPicPr/>
            <p:nvPr/>
          </p:nvPicPr>
          <p:blipFill>
            <a:blip r:embed="rId2" cstate="print"/>
            <a:stretch>
              <a:fillRect/>
            </a:stretch>
          </p:blipFill>
          <p:spPr>
            <a:xfrm>
              <a:off x="5120639" y="5953322"/>
              <a:ext cx="190080" cy="189725"/>
            </a:xfrm>
            <a:prstGeom prst="rect">
              <a:avLst/>
            </a:prstGeom>
          </p:spPr>
        </p:pic>
      </p:grpSp>
      <p:sp>
        <p:nvSpPr>
          <p:cNvPr id="19" name="Espace réservé du pied de page 18"/>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574152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58905" y="166695"/>
            <a:ext cx="7701527"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Exemple (refactoring)</a:t>
            </a:r>
          </a:p>
        </p:txBody>
      </p:sp>
      <p:sp>
        <p:nvSpPr>
          <p:cNvPr id="8" name="object 8"/>
          <p:cNvSpPr txBox="1"/>
          <p:nvPr/>
        </p:nvSpPr>
        <p:spPr>
          <a:xfrm>
            <a:off x="1126931" y="3005804"/>
            <a:ext cx="4486203" cy="1040115"/>
          </a:xfrm>
          <a:prstGeom prst="rect">
            <a:avLst/>
          </a:prstGeom>
        </p:spPr>
        <p:txBody>
          <a:bodyPr vert="horz" wrap="square" lIns="0" tIns="11516" rIns="0" bIns="0" rtlCol="0">
            <a:spAutoFit/>
          </a:bodyPr>
          <a:lstStyle/>
          <a:p>
            <a:pPr marL="354416" indent="-342900">
              <a:spcBef>
                <a:spcPts val="91"/>
              </a:spcBef>
              <a:buFont typeface="Wingdings" panose="05000000000000000000" pitchFamily="2" charset="2"/>
              <a:buChar char="§"/>
            </a:pPr>
            <a:r>
              <a:rPr sz="2200" spc="-5" dirty="0">
                <a:cs typeface="Calibri"/>
              </a:rPr>
              <a:t>Le</a:t>
            </a:r>
            <a:r>
              <a:rPr sz="2200" spc="-23" dirty="0">
                <a:cs typeface="Calibri"/>
              </a:rPr>
              <a:t> </a:t>
            </a:r>
            <a:r>
              <a:rPr sz="2200" spc="-14" dirty="0">
                <a:cs typeface="Calibri"/>
              </a:rPr>
              <a:t>carré</a:t>
            </a:r>
            <a:r>
              <a:rPr sz="2200" spc="-18" dirty="0">
                <a:cs typeface="Calibri"/>
              </a:rPr>
              <a:t> </a:t>
            </a:r>
            <a:r>
              <a:rPr sz="2200" spc="-9" dirty="0">
                <a:cs typeface="Calibri"/>
              </a:rPr>
              <a:t>n’hérite</a:t>
            </a:r>
            <a:r>
              <a:rPr sz="2200" spc="-14" dirty="0">
                <a:cs typeface="Calibri"/>
              </a:rPr>
              <a:t> </a:t>
            </a:r>
            <a:r>
              <a:rPr sz="2200" spc="-5" dirty="0">
                <a:cs typeface="Calibri"/>
              </a:rPr>
              <a:t>plus</a:t>
            </a:r>
            <a:r>
              <a:rPr sz="2200" spc="-18" dirty="0">
                <a:cs typeface="Calibri"/>
              </a:rPr>
              <a:t> </a:t>
            </a:r>
            <a:r>
              <a:rPr sz="2200" spc="-5" dirty="0">
                <a:cs typeface="Calibri"/>
              </a:rPr>
              <a:t>de</a:t>
            </a:r>
            <a:r>
              <a:rPr sz="2200" spc="-14" dirty="0">
                <a:cs typeface="Calibri"/>
              </a:rPr>
              <a:t> rectangle</a:t>
            </a:r>
            <a:endParaRPr sz="2200" dirty="0">
              <a:cs typeface="Calibri"/>
            </a:endParaRPr>
          </a:p>
          <a:p>
            <a:pPr marL="354416" indent="-342900">
              <a:spcBef>
                <a:spcPts val="109"/>
              </a:spcBef>
              <a:buFont typeface="Wingdings" panose="05000000000000000000" pitchFamily="2" charset="2"/>
              <a:buChar char="§"/>
            </a:pPr>
            <a:r>
              <a:rPr sz="2200" spc="-5" dirty="0">
                <a:cs typeface="Calibri"/>
              </a:rPr>
              <a:t>Le</a:t>
            </a:r>
            <a:r>
              <a:rPr sz="2200" spc="-14" dirty="0">
                <a:cs typeface="Calibri"/>
              </a:rPr>
              <a:t> carré</a:t>
            </a:r>
            <a:r>
              <a:rPr sz="2200" spc="-9" dirty="0">
                <a:cs typeface="Calibri"/>
              </a:rPr>
              <a:t> utilise</a:t>
            </a:r>
            <a:r>
              <a:rPr sz="2200" dirty="0">
                <a:cs typeface="Calibri"/>
              </a:rPr>
              <a:t> </a:t>
            </a:r>
            <a:r>
              <a:rPr sz="2200" spc="-5" dirty="0">
                <a:cs typeface="Calibri"/>
              </a:rPr>
              <a:t>le</a:t>
            </a:r>
            <a:r>
              <a:rPr sz="2200" spc="-9" dirty="0">
                <a:cs typeface="Calibri"/>
              </a:rPr>
              <a:t> </a:t>
            </a:r>
            <a:r>
              <a:rPr sz="2200" spc="-14" dirty="0">
                <a:cs typeface="Calibri"/>
              </a:rPr>
              <a:t>rectangle </a:t>
            </a:r>
            <a:r>
              <a:rPr sz="2200" spc="-5" dirty="0">
                <a:cs typeface="Calibri"/>
              </a:rPr>
              <a:t>par </a:t>
            </a:r>
            <a:r>
              <a:rPr sz="2200" spc="-9" dirty="0">
                <a:cs typeface="Calibri"/>
              </a:rPr>
              <a:t>composition</a:t>
            </a:r>
            <a:endParaRPr sz="2200" dirty="0">
              <a:cs typeface="Calibri"/>
            </a:endParaRPr>
          </a:p>
        </p:txBody>
      </p:sp>
      <p:sp>
        <p:nvSpPr>
          <p:cNvPr id="11" name="object 11"/>
          <p:cNvSpPr txBox="1"/>
          <p:nvPr/>
        </p:nvSpPr>
        <p:spPr>
          <a:xfrm>
            <a:off x="1098881" y="5500438"/>
            <a:ext cx="6388708" cy="350183"/>
          </a:xfrm>
          <a:prstGeom prst="rect">
            <a:avLst/>
          </a:prstGeom>
        </p:spPr>
        <p:txBody>
          <a:bodyPr vert="horz" wrap="square" lIns="0" tIns="11516" rIns="0" bIns="0" rtlCol="0">
            <a:spAutoFit/>
          </a:bodyPr>
          <a:lstStyle/>
          <a:p>
            <a:pPr marL="11516">
              <a:spcBef>
                <a:spcPts val="91"/>
              </a:spcBef>
            </a:pPr>
            <a:r>
              <a:rPr sz="2200" spc="-27" dirty="0">
                <a:cs typeface="Calibri"/>
              </a:rPr>
              <a:t>Cette</a:t>
            </a:r>
            <a:r>
              <a:rPr sz="2200" spc="-9" dirty="0">
                <a:cs typeface="Calibri"/>
              </a:rPr>
              <a:t> </a:t>
            </a:r>
            <a:r>
              <a:rPr sz="2200" spc="-14" dirty="0">
                <a:cs typeface="Calibri"/>
              </a:rPr>
              <a:t>fois</a:t>
            </a:r>
            <a:r>
              <a:rPr sz="2200" spc="-5" dirty="0">
                <a:cs typeface="Calibri"/>
              </a:rPr>
              <a:t> </a:t>
            </a:r>
            <a:r>
              <a:rPr sz="2200" dirty="0">
                <a:cs typeface="Calibri"/>
              </a:rPr>
              <a:t>le</a:t>
            </a:r>
            <a:r>
              <a:rPr sz="2200" spc="-5" dirty="0">
                <a:cs typeface="Calibri"/>
              </a:rPr>
              <a:t> </a:t>
            </a:r>
            <a:r>
              <a:rPr sz="2200" spc="-14" dirty="0">
                <a:cs typeface="Calibri"/>
              </a:rPr>
              <a:t>carré</a:t>
            </a:r>
            <a:r>
              <a:rPr sz="2200" spc="-5" dirty="0">
                <a:cs typeface="Calibri"/>
              </a:rPr>
              <a:t> </a:t>
            </a:r>
            <a:r>
              <a:rPr sz="2200" spc="-41" dirty="0">
                <a:cs typeface="Calibri"/>
              </a:rPr>
              <a:t>n’est</a:t>
            </a:r>
            <a:r>
              <a:rPr sz="2200" spc="-9" dirty="0">
                <a:cs typeface="Calibri"/>
              </a:rPr>
              <a:t> </a:t>
            </a:r>
            <a:r>
              <a:rPr sz="2200" dirty="0">
                <a:cs typeface="Calibri"/>
              </a:rPr>
              <a:t>pas</a:t>
            </a:r>
            <a:r>
              <a:rPr sz="2200" spc="-5" dirty="0">
                <a:cs typeface="Calibri"/>
              </a:rPr>
              <a:t> </a:t>
            </a:r>
            <a:r>
              <a:rPr sz="2200" spc="-9" dirty="0">
                <a:cs typeface="Calibri"/>
              </a:rPr>
              <a:t>substituable</a:t>
            </a:r>
            <a:r>
              <a:rPr sz="2200" spc="-5" dirty="0">
                <a:cs typeface="Calibri"/>
              </a:rPr>
              <a:t> </a:t>
            </a:r>
            <a:r>
              <a:rPr sz="2200" dirty="0">
                <a:cs typeface="Calibri"/>
              </a:rPr>
              <a:t>au</a:t>
            </a:r>
            <a:r>
              <a:rPr sz="2200" spc="-9" dirty="0">
                <a:cs typeface="Calibri"/>
              </a:rPr>
              <a:t> rectangle</a:t>
            </a:r>
            <a:endParaRPr sz="2200" dirty="0">
              <a:cs typeface="Calibri"/>
            </a:endParaRPr>
          </a:p>
        </p:txBody>
      </p:sp>
      <p:graphicFrame>
        <p:nvGraphicFramePr>
          <p:cNvPr id="12" name="object 12"/>
          <p:cNvGraphicFramePr>
            <a:graphicFrameLocks noGrp="1"/>
          </p:cNvGraphicFramePr>
          <p:nvPr>
            <p:extLst>
              <p:ext uri="{D42A27DB-BD31-4B8C-83A1-F6EECF244321}">
                <p14:modId xmlns:p14="http://schemas.microsoft.com/office/powerpoint/2010/main" val="165261343"/>
              </p:ext>
            </p:extLst>
          </p:nvPr>
        </p:nvGraphicFramePr>
        <p:xfrm>
          <a:off x="1281255" y="3750677"/>
          <a:ext cx="4643977" cy="1392155"/>
        </p:xfrm>
        <a:graphic>
          <a:graphicData uri="http://schemas.openxmlformats.org/drawingml/2006/table">
            <a:tbl>
              <a:tblPr firstRow="1" bandRow="1">
                <a:tableStyleId>{2D5ABB26-0587-4C30-8999-92F81FD0307C}</a:tableStyleId>
              </a:tblPr>
              <a:tblGrid>
                <a:gridCol w="4643977">
                  <a:extLst>
                    <a:ext uri="{9D8B030D-6E8A-4147-A177-3AD203B41FA5}">
                      <a16:colId xmlns:a16="http://schemas.microsoft.com/office/drawing/2014/main" xmlns="" val="20000"/>
                    </a:ext>
                  </a:extLst>
                </a:gridCol>
              </a:tblGrid>
              <a:tr h="287275">
                <a:tc>
                  <a:txBody>
                    <a:bodyPr/>
                    <a:lstStyle/>
                    <a:p>
                      <a:pPr algn="ctr">
                        <a:lnSpc>
                          <a:spcPts val="2395"/>
                        </a:lnSpc>
                      </a:pPr>
                      <a:r>
                        <a:rPr sz="1900" b="1" spc="5" dirty="0">
                          <a:latin typeface="Calibri"/>
                          <a:cs typeface="Calibri"/>
                        </a:rPr>
                        <a:t>Rectangle</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12952">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986849">
                <a:tc>
                  <a:txBody>
                    <a:bodyPr/>
                    <a:lstStyle/>
                    <a:p>
                      <a:pPr marL="113664">
                        <a:lnSpc>
                          <a:spcPts val="2245"/>
                        </a:lnSpc>
                      </a:pPr>
                      <a:r>
                        <a:rPr sz="1900" spc="15" dirty="0">
                          <a:latin typeface="Calibri"/>
                          <a:cs typeface="Calibri"/>
                        </a:rPr>
                        <a:t>+</a:t>
                      </a:r>
                      <a:r>
                        <a:rPr sz="1900" spc="-10" dirty="0">
                          <a:latin typeface="Calibri"/>
                          <a:cs typeface="Calibri"/>
                        </a:rPr>
                        <a:t> </a:t>
                      </a:r>
                      <a:r>
                        <a:rPr sz="1900" spc="5" dirty="0">
                          <a:latin typeface="Calibri"/>
                          <a:cs typeface="Calibri"/>
                        </a:rPr>
                        <a:t>setWidth(w</a:t>
                      </a:r>
                      <a:r>
                        <a:rPr sz="1900" dirty="0">
                          <a:latin typeface="Calibri"/>
                          <a:cs typeface="Calibri"/>
                        </a:rPr>
                        <a:t> </a:t>
                      </a:r>
                      <a:r>
                        <a:rPr sz="1900" spc="5" dirty="0">
                          <a:latin typeface="Calibri"/>
                          <a:cs typeface="Calibri"/>
                        </a:rPr>
                        <a:t>:</a:t>
                      </a:r>
                      <a:r>
                        <a:rPr sz="1900" spc="-5" dirty="0">
                          <a:latin typeface="Calibri"/>
                          <a:cs typeface="Calibri"/>
                        </a:rPr>
                        <a:t> </a:t>
                      </a:r>
                      <a:r>
                        <a:rPr sz="1900" dirty="0">
                          <a:latin typeface="Calibri"/>
                          <a:cs typeface="Calibri"/>
                        </a:rPr>
                        <a:t>int)</a:t>
                      </a:r>
                      <a:endParaRPr sz="1900">
                        <a:latin typeface="Calibri"/>
                        <a:cs typeface="Calibri"/>
                      </a:endParaRPr>
                    </a:p>
                    <a:p>
                      <a:pPr marL="113664">
                        <a:lnSpc>
                          <a:spcPct val="100000"/>
                        </a:lnSpc>
                        <a:spcBef>
                          <a:spcPts val="130"/>
                        </a:spcBef>
                      </a:pPr>
                      <a:r>
                        <a:rPr sz="1900" spc="15" dirty="0">
                          <a:latin typeface="Calibri"/>
                          <a:cs typeface="Calibri"/>
                        </a:rPr>
                        <a:t>+</a:t>
                      </a:r>
                      <a:r>
                        <a:rPr sz="1900" spc="-20" dirty="0">
                          <a:latin typeface="Calibri"/>
                          <a:cs typeface="Calibri"/>
                        </a:rPr>
                        <a:t> </a:t>
                      </a:r>
                      <a:r>
                        <a:rPr sz="1900" spc="5" dirty="0">
                          <a:latin typeface="Calibri"/>
                          <a:cs typeface="Calibri"/>
                        </a:rPr>
                        <a:t>setHeight(h</a:t>
                      </a:r>
                      <a:r>
                        <a:rPr sz="1900" spc="-5" dirty="0">
                          <a:latin typeface="Calibri"/>
                          <a:cs typeface="Calibri"/>
                        </a:rPr>
                        <a:t> </a:t>
                      </a:r>
                      <a:r>
                        <a:rPr sz="1900" spc="5" dirty="0">
                          <a:latin typeface="Calibri"/>
                          <a:cs typeface="Calibri"/>
                        </a:rPr>
                        <a:t>:</a:t>
                      </a:r>
                      <a:r>
                        <a:rPr sz="1900" spc="-15" dirty="0">
                          <a:latin typeface="Calibri"/>
                          <a:cs typeface="Calibri"/>
                        </a:rPr>
                        <a:t> </a:t>
                      </a:r>
                      <a:r>
                        <a:rPr sz="1900" dirty="0">
                          <a:latin typeface="Calibri"/>
                          <a:cs typeface="Calibri"/>
                        </a:rPr>
                        <a:t>int)</a:t>
                      </a:r>
                      <a:endParaRPr sz="1900">
                        <a:latin typeface="Calibri"/>
                        <a:cs typeface="Calibri"/>
                      </a:endParaRPr>
                    </a:p>
                    <a:p>
                      <a:pPr marL="113664">
                        <a:lnSpc>
                          <a:spcPct val="100000"/>
                        </a:lnSpc>
                        <a:spcBef>
                          <a:spcPts val="120"/>
                        </a:spcBef>
                      </a:pPr>
                      <a:r>
                        <a:rPr sz="1900" spc="15" dirty="0">
                          <a:latin typeface="Calibri"/>
                          <a:cs typeface="Calibri"/>
                        </a:rPr>
                        <a:t>+</a:t>
                      </a:r>
                      <a:r>
                        <a:rPr sz="1900" dirty="0">
                          <a:latin typeface="Calibri"/>
                          <a:cs typeface="Calibri"/>
                        </a:rPr>
                        <a:t> </a:t>
                      </a:r>
                      <a:r>
                        <a:rPr sz="1900" spc="5" dirty="0">
                          <a:latin typeface="Calibri"/>
                          <a:cs typeface="Calibri"/>
                        </a:rPr>
                        <a:t>setAspectRatio(r</a:t>
                      </a:r>
                      <a:r>
                        <a:rPr sz="1900" spc="15" dirty="0">
                          <a:latin typeface="Calibri"/>
                          <a:cs typeface="Calibri"/>
                        </a:rPr>
                        <a:t> </a:t>
                      </a:r>
                      <a:r>
                        <a:rPr sz="1900" spc="5" dirty="0">
                          <a:latin typeface="Calibri"/>
                          <a:cs typeface="Calibri"/>
                        </a:rPr>
                        <a:t>:</a:t>
                      </a:r>
                      <a:r>
                        <a:rPr sz="1900" dirty="0">
                          <a:latin typeface="Calibri"/>
                          <a:cs typeface="Calibri"/>
                        </a:rPr>
                        <a:t> </a:t>
                      </a:r>
                      <a:r>
                        <a:rPr sz="1900" spc="5" dirty="0">
                          <a:latin typeface="Calibri"/>
                          <a:cs typeface="Calibri"/>
                        </a:rPr>
                        <a:t>Rectangle,</a:t>
                      </a:r>
                      <a:r>
                        <a:rPr sz="1900" spc="-5" dirty="0">
                          <a:latin typeface="Calibri"/>
                          <a:cs typeface="Calibri"/>
                        </a:rPr>
                        <a:t> ratio</a:t>
                      </a:r>
                      <a:r>
                        <a:rPr sz="1900" dirty="0">
                          <a:latin typeface="Calibri"/>
                          <a:cs typeface="Calibri"/>
                        </a:rPr>
                        <a:t> </a:t>
                      </a:r>
                      <a:r>
                        <a:rPr sz="1900" spc="5" dirty="0">
                          <a:latin typeface="Calibri"/>
                          <a:cs typeface="Calibri"/>
                        </a:rPr>
                        <a:t>:</a:t>
                      </a:r>
                      <a:r>
                        <a:rPr sz="1900" dirty="0">
                          <a:latin typeface="Calibri"/>
                          <a:cs typeface="Calibri"/>
                        </a:rPr>
                        <a:t> float)</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3" name="object 13"/>
          <p:cNvGraphicFramePr>
            <a:graphicFrameLocks noGrp="1"/>
          </p:cNvGraphicFramePr>
          <p:nvPr>
            <p:extLst>
              <p:ext uri="{D42A27DB-BD31-4B8C-83A1-F6EECF244321}">
                <p14:modId xmlns:p14="http://schemas.microsoft.com/office/powerpoint/2010/main" val="3324488781"/>
              </p:ext>
            </p:extLst>
          </p:nvPr>
        </p:nvGraphicFramePr>
        <p:xfrm>
          <a:off x="6765271" y="4088878"/>
          <a:ext cx="1679663" cy="684750"/>
        </p:xfrm>
        <a:graphic>
          <a:graphicData uri="http://schemas.openxmlformats.org/drawingml/2006/table">
            <a:tbl>
              <a:tblPr firstRow="1" bandRow="1">
                <a:tableStyleId>{2D5ABB26-0587-4C30-8999-92F81FD0307C}</a:tableStyleId>
              </a:tblPr>
              <a:tblGrid>
                <a:gridCol w="1679663">
                  <a:extLst>
                    <a:ext uri="{9D8B030D-6E8A-4147-A177-3AD203B41FA5}">
                      <a16:colId xmlns:a16="http://schemas.microsoft.com/office/drawing/2014/main" xmlns="" val="20000"/>
                    </a:ext>
                  </a:extLst>
                </a:gridCol>
              </a:tblGrid>
              <a:tr h="287275">
                <a:tc>
                  <a:txBody>
                    <a:bodyPr/>
                    <a:lstStyle/>
                    <a:p>
                      <a:pPr algn="ctr">
                        <a:lnSpc>
                          <a:spcPts val="2390"/>
                        </a:lnSpc>
                      </a:pPr>
                      <a:r>
                        <a:rPr sz="1900" b="1" spc="5" dirty="0">
                          <a:latin typeface="Calibri"/>
                          <a:cs typeface="Calibri"/>
                        </a:rPr>
                        <a:t>Square</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12952">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79444">
                <a:tc>
                  <a:txBody>
                    <a:bodyPr/>
                    <a:lstStyle/>
                    <a:p>
                      <a:pPr marL="635" algn="ctr">
                        <a:lnSpc>
                          <a:spcPts val="2240"/>
                        </a:lnSpc>
                      </a:pPr>
                      <a:r>
                        <a:rPr sz="1900" spc="15" dirty="0">
                          <a:latin typeface="Calibri"/>
                          <a:cs typeface="Calibri"/>
                        </a:rPr>
                        <a:t>+</a:t>
                      </a:r>
                      <a:r>
                        <a:rPr sz="1900" spc="-10" dirty="0">
                          <a:latin typeface="Calibri"/>
                          <a:cs typeface="Calibri"/>
                        </a:rPr>
                        <a:t> </a:t>
                      </a:r>
                      <a:r>
                        <a:rPr sz="1900" dirty="0">
                          <a:latin typeface="Calibri"/>
                          <a:cs typeface="Calibri"/>
                        </a:rPr>
                        <a:t>setSize(s </a:t>
                      </a:r>
                      <a:r>
                        <a:rPr sz="1900" spc="5" dirty="0">
                          <a:latin typeface="Calibri"/>
                          <a:cs typeface="Calibri"/>
                        </a:rPr>
                        <a:t>:</a:t>
                      </a:r>
                      <a:r>
                        <a:rPr sz="1900" spc="-10" dirty="0">
                          <a:latin typeface="Calibri"/>
                          <a:cs typeface="Calibri"/>
                        </a:rPr>
                        <a:t> </a:t>
                      </a:r>
                      <a:r>
                        <a:rPr sz="1900" dirty="0">
                          <a:latin typeface="Calibri"/>
                          <a:cs typeface="Calibri"/>
                        </a:rPr>
                        <a:t>int)</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14" name="object 14"/>
          <p:cNvGrpSpPr/>
          <p:nvPr/>
        </p:nvGrpSpPr>
        <p:grpSpPr>
          <a:xfrm>
            <a:off x="5934947" y="4355109"/>
            <a:ext cx="840695" cy="191747"/>
            <a:chOff x="6276238" y="4029133"/>
            <a:chExt cx="927100" cy="211454"/>
          </a:xfrm>
        </p:grpSpPr>
        <p:sp>
          <p:nvSpPr>
            <p:cNvPr id="15" name="object 15"/>
            <p:cNvSpPr/>
            <p:nvPr/>
          </p:nvSpPr>
          <p:spPr>
            <a:xfrm>
              <a:off x="6473875" y="4127050"/>
              <a:ext cx="402590" cy="7620"/>
            </a:xfrm>
            <a:custGeom>
              <a:avLst/>
              <a:gdLst/>
              <a:ahLst/>
              <a:cxnLst/>
              <a:rect l="l" t="t" r="r" b="b"/>
              <a:pathLst>
                <a:path w="402590" h="7620">
                  <a:moveTo>
                    <a:pt x="0" y="7556"/>
                  </a:moveTo>
                  <a:lnTo>
                    <a:pt x="402120" y="0"/>
                  </a:lnTo>
                </a:path>
              </a:pathLst>
            </a:custGeom>
            <a:ln w="21249">
              <a:solidFill>
                <a:srgbClr val="000000"/>
              </a:solidFill>
            </a:ln>
          </p:spPr>
          <p:txBody>
            <a:bodyPr wrap="square" lIns="0" tIns="0" rIns="0" bIns="0" rtlCol="0"/>
            <a:lstStyle/>
            <a:p>
              <a:endParaRPr sz="2200"/>
            </a:p>
          </p:txBody>
        </p:sp>
        <p:pic>
          <p:nvPicPr>
            <p:cNvPr id="16" name="object 16"/>
            <p:cNvPicPr/>
            <p:nvPr/>
          </p:nvPicPr>
          <p:blipFill>
            <a:blip r:embed="rId2" cstate="print"/>
            <a:stretch>
              <a:fillRect/>
            </a:stretch>
          </p:blipFill>
          <p:spPr>
            <a:xfrm>
              <a:off x="6276238" y="4029133"/>
              <a:ext cx="213842" cy="210959"/>
            </a:xfrm>
            <a:prstGeom prst="rect">
              <a:avLst/>
            </a:prstGeom>
          </p:spPr>
        </p:pic>
        <p:sp>
          <p:nvSpPr>
            <p:cNvPr id="17" name="object 17"/>
            <p:cNvSpPr/>
            <p:nvPr/>
          </p:nvSpPr>
          <p:spPr>
            <a:xfrm>
              <a:off x="6864845" y="4040283"/>
              <a:ext cx="338455" cy="168275"/>
            </a:xfrm>
            <a:custGeom>
              <a:avLst/>
              <a:gdLst/>
              <a:ahLst/>
              <a:cxnLst/>
              <a:rect l="l" t="t" r="r" b="b"/>
              <a:pathLst>
                <a:path w="338454" h="168275">
                  <a:moveTo>
                    <a:pt x="167398" y="0"/>
                  </a:moveTo>
                  <a:lnTo>
                    <a:pt x="0" y="87121"/>
                  </a:lnTo>
                  <a:lnTo>
                    <a:pt x="170637" y="168122"/>
                  </a:lnTo>
                  <a:lnTo>
                    <a:pt x="338035" y="81000"/>
                  </a:lnTo>
                  <a:lnTo>
                    <a:pt x="167398" y="0"/>
                  </a:lnTo>
                  <a:close/>
                </a:path>
              </a:pathLst>
            </a:custGeom>
            <a:solidFill>
              <a:srgbClr val="000000"/>
            </a:solidFill>
          </p:spPr>
          <p:txBody>
            <a:bodyPr wrap="square" lIns="0" tIns="0" rIns="0" bIns="0" rtlCol="0"/>
            <a:lstStyle/>
            <a:p>
              <a:endParaRPr sz="2200"/>
            </a:p>
          </p:txBody>
        </p:sp>
      </p:grpSp>
      <p:sp>
        <p:nvSpPr>
          <p:cNvPr id="18" name="Espace réservé du pied de page 17"/>
          <p:cNvSpPr>
            <a:spLocks noGrp="1"/>
          </p:cNvSpPr>
          <p:nvPr>
            <p:ph type="ftr" sz="quarter" idx="11"/>
          </p:nvPr>
        </p:nvSpPr>
        <p:spPr/>
        <p:txBody>
          <a:bodyPr/>
          <a:lstStyle/>
          <a:p>
            <a:r>
              <a:rPr lang="fr-FR"/>
              <a:t>Hafidi Imad-ENSAK-Cours  IAO</a:t>
            </a:r>
          </a:p>
        </p:txBody>
      </p:sp>
      <p:sp>
        <p:nvSpPr>
          <p:cNvPr id="2" name="Rectangle 1">
            <a:extLst>
              <a:ext uri="{FF2B5EF4-FFF2-40B4-BE49-F238E27FC236}">
                <a16:creationId xmlns:a16="http://schemas.microsoft.com/office/drawing/2014/main" xmlns="" id="{3C90DA2E-B9E4-4C75-BA3D-F0552FD1B9EB}"/>
              </a:ext>
            </a:extLst>
          </p:cNvPr>
          <p:cNvSpPr/>
          <p:nvPr/>
        </p:nvSpPr>
        <p:spPr>
          <a:xfrm>
            <a:off x="756932" y="2521528"/>
            <a:ext cx="1634764" cy="430887"/>
          </a:xfrm>
          <a:prstGeom prst="rect">
            <a:avLst/>
          </a:prstGeom>
        </p:spPr>
        <p:txBody>
          <a:bodyPr wrap="square">
            <a:spAutoFit/>
          </a:bodyPr>
          <a:lstStyle/>
          <a:p>
            <a:pPr marL="11516">
              <a:spcBef>
                <a:spcPts val="299"/>
              </a:spcBef>
            </a:pPr>
            <a:r>
              <a:rPr lang="fr-FR" sz="2200" b="1" spc="-5" dirty="0">
                <a:solidFill>
                  <a:schemeClr val="accent2"/>
                </a:solidFill>
                <a:cs typeface="Calibri"/>
              </a:rPr>
              <a:t>Solution: </a:t>
            </a:r>
            <a:endParaRPr lang="fr-FR" sz="2200" b="1" dirty="0">
              <a:solidFill>
                <a:schemeClr val="accent2"/>
              </a:solidFill>
              <a:cs typeface="Calibri"/>
            </a:endParaRPr>
          </a:p>
        </p:txBody>
      </p:sp>
      <p:sp>
        <p:nvSpPr>
          <p:cNvPr id="19" name="Rectangle: Rounded Corners 18">
            <a:extLst>
              <a:ext uri="{FF2B5EF4-FFF2-40B4-BE49-F238E27FC236}">
                <a16:creationId xmlns:a16="http://schemas.microsoft.com/office/drawing/2014/main" xmlns="" id="{E84C32C9-A057-4DB5-A864-A6E882124A78}"/>
              </a:ext>
            </a:extLst>
          </p:cNvPr>
          <p:cNvSpPr/>
          <p:nvPr/>
        </p:nvSpPr>
        <p:spPr>
          <a:xfrm>
            <a:off x="786955" y="1343268"/>
            <a:ext cx="7701527" cy="9891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object 5">
            <a:extLst>
              <a:ext uri="{FF2B5EF4-FFF2-40B4-BE49-F238E27FC236}">
                <a16:creationId xmlns:a16="http://schemas.microsoft.com/office/drawing/2014/main" xmlns="" id="{7407B724-BA0B-49E6-BB0D-FF473098D772}"/>
              </a:ext>
            </a:extLst>
          </p:cNvPr>
          <p:cNvSpPr txBox="1"/>
          <p:nvPr/>
        </p:nvSpPr>
        <p:spPr>
          <a:xfrm>
            <a:off x="1098881" y="1498084"/>
            <a:ext cx="7342839" cy="694184"/>
          </a:xfrm>
          <a:prstGeom prst="rect">
            <a:avLst/>
          </a:prstGeom>
        </p:spPr>
        <p:txBody>
          <a:bodyPr vert="horz" wrap="square" lIns="0" tIns="70250" rIns="0" bIns="0" rtlCol="0">
            <a:spAutoFit/>
          </a:bodyPr>
          <a:lstStyle/>
          <a:p>
            <a:pPr marL="11516" marR="4607" algn="ctr">
              <a:lnSpc>
                <a:spcPts val="2367"/>
              </a:lnSpc>
              <a:spcBef>
                <a:spcPts val="553"/>
              </a:spcBef>
            </a:pPr>
            <a:r>
              <a:rPr sz="2000" b="1" i="1" spc="-9" dirty="0">
                <a:cs typeface="Calibri"/>
              </a:rPr>
              <a:t>Comment </a:t>
            </a:r>
            <a:r>
              <a:rPr sz="2000" b="1" i="1" spc="-5" dirty="0">
                <a:cs typeface="Calibri"/>
              </a:rPr>
              <a:t>modifier</a:t>
            </a:r>
            <a:r>
              <a:rPr sz="2000" b="1" i="1" dirty="0">
                <a:cs typeface="Calibri"/>
              </a:rPr>
              <a:t> la </a:t>
            </a:r>
            <a:r>
              <a:rPr sz="2000" b="1" i="1" spc="-9" dirty="0">
                <a:cs typeface="Calibri"/>
              </a:rPr>
              <a:t>conception</a:t>
            </a:r>
            <a:r>
              <a:rPr sz="2000" b="1" i="1" dirty="0">
                <a:cs typeface="Calibri"/>
              </a:rPr>
              <a:t> </a:t>
            </a:r>
            <a:r>
              <a:rPr sz="2000" b="1" i="1" spc="-5" dirty="0">
                <a:cs typeface="Calibri"/>
              </a:rPr>
              <a:t>pour</a:t>
            </a:r>
            <a:r>
              <a:rPr sz="2000" b="1" i="1" dirty="0">
                <a:cs typeface="Calibri"/>
              </a:rPr>
              <a:t> </a:t>
            </a:r>
            <a:r>
              <a:rPr sz="2000" b="1" i="1" spc="-9" dirty="0">
                <a:cs typeface="Calibri"/>
              </a:rPr>
              <a:t>éviter</a:t>
            </a:r>
            <a:r>
              <a:rPr sz="2000" b="1" i="1" spc="-5" dirty="0">
                <a:cs typeface="Calibri"/>
              </a:rPr>
              <a:t> </a:t>
            </a:r>
            <a:r>
              <a:rPr sz="2000" b="1" i="1" dirty="0">
                <a:cs typeface="Calibri"/>
              </a:rPr>
              <a:t>le</a:t>
            </a:r>
            <a:r>
              <a:rPr sz="2000" b="1" i="1" spc="-5" dirty="0">
                <a:cs typeface="Calibri"/>
              </a:rPr>
              <a:t> </a:t>
            </a:r>
            <a:r>
              <a:rPr sz="2000" b="1" i="1" spc="-9" dirty="0">
                <a:cs typeface="Calibri"/>
              </a:rPr>
              <a:t>problème</a:t>
            </a:r>
            <a:r>
              <a:rPr sz="2000" b="1" i="1" spc="-5" dirty="0">
                <a:cs typeface="Calibri"/>
              </a:rPr>
              <a:t> </a:t>
            </a:r>
            <a:r>
              <a:rPr sz="2000" b="1" i="1" dirty="0">
                <a:cs typeface="Calibri"/>
              </a:rPr>
              <a:t>de </a:t>
            </a:r>
            <a:r>
              <a:rPr sz="2000" b="1" i="1" spc="-521" dirty="0">
                <a:cs typeface="Calibri"/>
              </a:rPr>
              <a:t> </a:t>
            </a:r>
            <a:r>
              <a:rPr sz="2000" b="1" i="1" spc="-14" dirty="0">
                <a:cs typeface="Calibri"/>
              </a:rPr>
              <a:t>substitution</a:t>
            </a:r>
            <a:r>
              <a:rPr sz="2000" b="1" i="1" dirty="0">
                <a:cs typeface="Calibri"/>
              </a:rPr>
              <a:t> </a:t>
            </a:r>
            <a:r>
              <a:rPr sz="2000" b="1" i="1" spc="-5" dirty="0">
                <a:cs typeface="Calibri"/>
              </a:rPr>
              <a:t>mais sans dupliquer</a:t>
            </a:r>
            <a:r>
              <a:rPr sz="2000" b="1" i="1" dirty="0">
                <a:cs typeface="Calibri"/>
              </a:rPr>
              <a:t> le </a:t>
            </a:r>
            <a:r>
              <a:rPr sz="2000" b="1" i="1" spc="-9" dirty="0">
                <a:cs typeface="Calibri"/>
              </a:rPr>
              <a:t>code</a:t>
            </a:r>
            <a:r>
              <a:rPr sz="2000" b="1" i="1" spc="-5" dirty="0">
                <a:cs typeface="Calibri"/>
              </a:rPr>
              <a:t> </a:t>
            </a:r>
            <a:r>
              <a:rPr sz="2000" b="1" i="1" spc="-9" dirty="0" err="1">
                <a:cs typeface="Calibri"/>
              </a:rPr>
              <a:t>commun</a:t>
            </a:r>
            <a:r>
              <a:rPr sz="2000" b="1" i="1" spc="5" dirty="0">
                <a:cs typeface="Calibri"/>
              </a:rPr>
              <a:t> </a:t>
            </a:r>
            <a:r>
              <a:rPr sz="2000" b="1" i="1" dirty="0">
                <a:cs typeface="Calibri"/>
              </a:rPr>
              <a:t>?</a:t>
            </a:r>
          </a:p>
        </p:txBody>
      </p:sp>
    </p:spTree>
    <p:extLst>
      <p:ext uri="{BB962C8B-B14F-4D97-AF65-F5344CB8AC3E}">
        <p14:creationId xmlns:p14="http://schemas.microsoft.com/office/powerpoint/2010/main" val="10992611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476672"/>
            <a:ext cx="9144000"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Principe 4. </a:t>
            </a:r>
            <a:r>
              <a:rPr sz="3600" b="1" dirty="0">
                <a:solidFill>
                  <a:schemeClr val="accent2"/>
                </a:solidFill>
              </a:rPr>
              <a:t>Ségrégation d'interface</a:t>
            </a:r>
          </a:p>
        </p:txBody>
      </p:sp>
      <p:sp>
        <p:nvSpPr>
          <p:cNvPr id="8" name="Espace réservé du pied de page 7"/>
          <p:cNvSpPr>
            <a:spLocks noGrp="1"/>
          </p:cNvSpPr>
          <p:nvPr>
            <p:ph type="ftr" sz="quarter" idx="11"/>
          </p:nvPr>
        </p:nvSpPr>
        <p:spPr/>
        <p:txBody>
          <a:bodyPr/>
          <a:lstStyle/>
          <a:p>
            <a:r>
              <a:rPr lang="fr-FR"/>
              <a:t>Hafidi Imad-ENSAK-Cours  IAO</a:t>
            </a:r>
          </a:p>
        </p:txBody>
      </p:sp>
      <p:sp>
        <p:nvSpPr>
          <p:cNvPr id="9" name="object 7">
            <a:extLst>
              <a:ext uri="{FF2B5EF4-FFF2-40B4-BE49-F238E27FC236}">
                <a16:creationId xmlns:a16="http://schemas.microsoft.com/office/drawing/2014/main" xmlns="" id="{985B5AC1-9EE6-4173-8619-5EFA9F37197B}"/>
              </a:ext>
            </a:extLst>
          </p:cNvPr>
          <p:cNvSpPr txBox="1"/>
          <p:nvPr/>
        </p:nvSpPr>
        <p:spPr>
          <a:xfrm>
            <a:off x="710637" y="3861048"/>
            <a:ext cx="7885836" cy="1391493"/>
          </a:xfrm>
          <a:prstGeom prst="rect">
            <a:avLst/>
          </a:prstGeom>
        </p:spPr>
        <p:txBody>
          <a:bodyPr vert="horz" wrap="square" lIns="0" tIns="11516" rIns="0" bIns="0" rtlCol="0">
            <a:spAutoFit/>
          </a:bodyPr>
          <a:lstStyle/>
          <a:p>
            <a:pPr marL="11516" algn="ctr">
              <a:spcBef>
                <a:spcPts val="91"/>
              </a:spcBef>
            </a:pPr>
            <a:r>
              <a:rPr lang="fr-FR" sz="2200" b="1" spc="-5" dirty="0">
                <a:solidFill>
                  <a:schemeClr val="accent2"/>
                </a:solidFill>
                <a:cs typeface="Calibri"/>
                <a:sym typeface="Wingdings" panose="05000000000000000000" pitchFamily="2" charset="2"/>
              </a:rPr>
              <a:t></a:t>
            </a:r>
            <a:r>
              <a:rPr lang="fr-FR" sz="2200" b="1" spc="-5" dirty="0">
                <a:cs typeface="Calibri"/>
                <a:sym typeface="Wingdings" panose="05000000000000000000" pitchFamily="2" charset="2"/>
              </a:rPr>
              <a:t> </a:t>
            </a:r>
            <a:r>
              <a:rPr lang="fr-FR" sz="2200" b="1" spc="-5" dirty="0">
                <a:cs typeface="Calibri"/>
              </a:rPr>
              <a:t>Le client d’une classe ne doit pas être forcé de dépendre de méthodes qu’il  n'utilise pas</a:t>
            </a:r>
          </a:p>
          <a:p>
            <a:pPr marL="11516" algn="ctr">
              <a:spcBef>
                <a:spcPts val="91"/>
              </a:spcBef>
            </a:pPr>
            <a:endParaRPr lang="fr-FR" sz="2200" b="1" spc="-5" dirty="0">
              <a:cs typeface="Calibri"/>
            </a:endParaRPr>
          </a:p>
          <a:p>
            <a:pPr marL="11516" algn="ctr">
              <a:spcBef>
                <a:spcPts val="91"/>
              </a:spcBef>
            </a:pPr>
            <a:endParaRPr lang="fr-FR" sz="2200" dirty="0">
              <a:cs typeface="Calibri"/>
            </a:endParaRPr>
          </a:p>
        </p:txBody>
      </p:sp>
      <p:sp>
        <p:nvSpPr>
          <p:cNvPr id="11" name="Rectangle: Rounded Corners 10">
            <a:extLst>
              <a:ext uri="{FF2B5EF4-FFF2-40B4-BE49-F238E27FC236}">
                <a16:creationId xmlns:a16="http://schemas.microsoft.com/office/drawing/2014/main" xmlns="" id="{0A100AF8-3D42-4119-A473-E444A4A29070}"/>
              </a:ext>
            </a:extLst>
          </p:cNvPr>
          <p:cNvSpPr/>
          <p:nvPr/>
        </p:nvSpPr>
        <p:spPr>
          <a:xfrm>
            <a:off x="575556" y="1988831"/>
            <a:ext cx="7992888" cy="124366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16" algn="ctr">
              <a:spcBef>
                <a:spcPts val="91"/>
              </a:spcBef>
            </a:pPr>
            <a:endParaRPr lang="fr-FR" sz="2400" b="1" spc="-5" dirty="0">
              <a:solidFill>
                <a:schemeClr val="tx1"/>
              </a:solidFill>
              <a:cs typeface="Calibri"/>
            </a:endParaRPr>
          </a:p>
          <a:p>
            <a:pPr marL="11516" algn="ctr">
              <a:spcBef>
                <a:spcPts val="91"/>
              </a:spcBef>
            </a:pPr>
            <a:endParaRPr lang="fr-FR" sz="2400" b="1" spc="-9" dirty="0">
              <a:solidFill>
                <a:schemeClr val="tx1"/>
              </a:solidFill>
              <a:cs typeface="Calibri"/>
            </a:endParaRPr>
          </a:p>
          <a:p>
            <a:pPr marL="11516" algn="ctr">
              <a:spcBef>
                <a:spcPts val="91"/>
              </a:spcBef>
            </a:pPr>
            <a:r>
              <a:rPr lang="fr-FR" sz="2400" b="1" spc="-9" dirty="0">
                <a:solidFill>
                  <a:schemeClr val="tx1"/>
                </a:solidFill>
                <a:cs typeface="Calibri"/>
              </a:rPr>
              <a:t>La dépendance d'une classe à une autre devrait être restreinte à  l'interface la plus petite possible</a:t>
            </a:r>
          </a:p>
          <a:p>
            <a:pPr marL="11516" algn="ctr">
              <a:spcBef>
                <a:spcPts val="91"/>
              </a:spcBef>
            </a:pPr>
            <a:endParaRPr lang="fr-FR" sz="2400" b="1" spc="-5" dirty="0">
              <a:solidFill>
                <a:schemeClr val="tx1"/>
              </a:solidFill>
              <a:cs typeface="Calibri"/>
            </a:endParaRPr>
          </a:p>
          <a:p>
            <a:pPr marL="11516" algn="ctr">
              <a:spcBef>
                <a:spcPts val="91"/>
              </a:spcBef>
            </a:pPr>
            <a:endParaRPr lang="fr-FR" sz="2400" b="1" i="1" dirty="0">
              <a:solidFill>
                <a:schemeClr val="tx1"/>
              </a:solidFill>
              <a:cs typeface="Calibri"/>
            </a:endParaRPr>
          </a:p>
        </p:txBody>
      </p:sp>
    </p:spTree>
    <p:extLst>
      <p:ext uri="{BB962C8B-B14F-4D97-AF65-F5344CB8AC3E}">
        <p14:creationId xmlns:p14="http://schemas.microsoft.com/office/powerpoint/2010/main" val="4227027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86452"/>
            <a:ext cx="9144000"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Exemple</a:t>
            </a:r>
          </a:p>
        </p:txBody>
      </p:sp>
      <p:sp>
        <p:nvSpPr>
          <p:cNvPr id="5" name="object 5"/>
          <p:cNvSpPr txBox="1"/>
          <p:nvPr/>
        </p:nvSpPr>
        <p:spPr>
          <a:xfrm>
            <a:off x="2268398" y="871484"/>
            <a:ext cx="4527662" cy="350183"/>
          </a:xfrm>
          <a:prstGeom prst="rect">
            <a:avLst/>
          </a:prstGeom>
        </p:spPr>
        <p:txBody>
          <a:bodyPr vert="horz" wrap="square" lIns="0" tIns="11516" rIns="0" bIns="0" rtlCol="0">
            <a:spAutoFit/>
          </a:bodyPr>
          <a:lstStyle/>
          <a:p>
            <a:pPr marL="11516" algn="ctr">
              <a:spcBef>
                <a:spcPts val="91"/>
              </a:spcBef>
            </a:pPr>
            <a:r>
              <a:rPr sz="2200" b="1" dirty="0">
                <a:solidFill>
                  <a:schemeClr val="accent2"/>
                </a:solidFill>
                <a:cs typeface="Calibri"/>
              </a:rPr>
              <a:t>Guichet Automatique Bancaire (GAB)</a:t>
            </a:r>
          </a:p>
        </p:txBody>
      </p:sp>
      <p:sp>
        <p:nvSpPr>
          <p:cNvPr id="6" name="object 6"/>
          <p:cNvSpPr txBox="1"/>
          <p:nvPr/>
        </p:nvSpPr>
        <p:spPr>
          <a:xfrm>
            <a:off x="488101" y="1513542"/>
            <a:ext cx="123801" cy="165068"/>
          </a:xfrm>
          <a:prstGeom prst="rect">
            <a:avLst/>
          </a:prstGeom>
        </p:spPr>
        <p:txBody>
          <a:bodyPr vert="horz" wrap="square" lIns="0" tIns="11516" rIns="0" bIns="0" rtlCol="0">
            <a:spAutoFit/>
          </a:bodyPr>
          <a:lstStyle/>
          <a:p>
            <a:pPr marL="11516">
              <a:spcBef>
                <a:spcPts val="91"/>
              </a:spcBef>
            </a:pPr>
            <a:r>
              <a:rPr sz="997" dirty="0">
                <a:latin typeface="Lucida Sans Unicode"/>
                <a:cs typeface="Lucida Sans Unicode"/>
              </a:rPr>
              <a:t>●</a:t>
            </a:r>
            <a:endParaRPr sz="997">
              <a:latin typeface="Lucida Sans Unicode"/>
              <a:cs typeface="Lucida Sans Unicode"/>
            </a:endParaRPr>
          </a:p>
        </p:txBody>
      </p:sp>
      <p:sp>
        <p:nvSpPr>
          <p:cNvPr id="7" name="object 7"/>
          <p:cNvSpPr txBox="1"/>
          <p:nvPr/>
        </p:nvSpPr>
        <p:spPr>
          <a:xfrm>
            <a:off x="781585" y="1420490"/>
            <a:ext cx="7630173" cy="596856"/>
          </a:xfrm>
          <a:prstGeom prst="rect">
            <a:avLst/>
          </a:prstGeom>
        </p:spPr>
        <p:txBody>
          <a:bodyPr vert="horz" wrap="square" lIns="0" tIns="62764" rIns="0" bIns="0" rtlCol="0">
            <a:spAutoFit/>
          </a:bodyPr>
          <a:lstStyle/>
          <a:p>
            <a:pPr marL="11516" marR="4607">
              <a:lnSpc>
                <a:spcPts val="1986"/>
              </a:lnSpc>
              <a:spcBef>
                <a:spcPts val="91"/>
              </a:spcBef>
            </a:pPr>
            <a:r>
              <a:rPr sz="2200" dirty="0">
                <a:cs typeface="Calibri"/>
              </a:rPr>
              <a:t>Toutes les transactions interagissent la même interface leur permettant de  profiter d’une interface écran ou braille</a:t>
            </a:r>
          </a:p>
        </p:txBody>
      </p:sp>
      <p:sp>
        <p:nvSpPr>
          <p:cNvPr id="8" name="object 8"/>
          <p:cNvSpPr txBox="1"/>
          <p:nvPr/>
        </p:nvSpPr>
        <p:spPr>
          <a:xfrm>
            <a:off x="488101" y="5585985"/>
            <a:ext cx="123801" cy="165068"/>
          </a:xfrm>
          <a:prstGeom prst="rect">
            <a:avLst/>
          </a:prstGeom>
        </p:spPr>
        <p:txBody>
          <a:bodyPr vert="horz" wrap="square" lIns="0" tIns="11516" rIns="0" bIns="0" rtlCol="0">
            <a:spAutoFit/>
          </a:bodyPr>
          <a:lstStyle/>
          <a:p>
            <a:pPr marL="11516">
              <a:spcBef>
                <a:spcPts val="91"/>
              </a:spcBef>
            </a:pPr>
            <a:r>
              <a:rPr sz="997" dirty="0">
                <a:latin typeface="Lucida Sans Unicode"/>
                <a:cs typeface="Lucida Sans Unicode"/>
              </a:rPr>
              <a:t>●</a:t>
            </a:r>
            <a:endParaRPr sz="997">
              <a:latin typeface="Lucida Sans Unicode"/>
              <a:cs typeface="Lucida Sans Unicode"/>
            </a:endParaRPr>
          </a:p>
        </p:txBody>
      </p:sp>
      <p:sp>
        <p:nvSpPr>
          <p:cNvPr id="9" name="object 9"/>
          <p:cNvSpPr txBox="1"/>
          <p:nvPr/>
        </p:nvSpPr>
        <p:spPr>
          <a:xfrm>
            <a:off x="781585" y="5492611"/>
            <a:ext cx="3859712" cy="350183"/>
          </a:xfrm>
          <a:prstGeom prst="rect">
            <a:avLst/>
          </a:prstGeom>
        </p:spPr>
        <p:txBody>
          <a:bodyPr vert="horz" wrap="square" lIns="0" tIns="11516" rIns="0" bIns="0" rtlCol="0">
            <a:spAutoFit/>
          </a:bodyPr>
          <a:lstStyle/>
          <a:p>
            <a:pPr marL="11516">
              <a:spcBef>
                <a:spcPts val="91"/>
              </a:spcBef>
            </a:pPr>
            <a:r>
              <a:rPr sz="2200" dirty="0">
                <a:cs typeface="Calibri"/>
              </a:rPr>
              <a:t>Quels sont les problèmes potentiels ?</a:t>
            </a:r>
          </a:p>
        </p:txBody>
      </p:sp>
      <p:sp>
        <p:nvSpPr>
          <p:cNvPr id="10" name="object 10"/>
          <p:cNvSpPr txBox="1"/>
          <p:nvPr/>
        </p:nvSpPr>
        <p:spPr>
          <a:xfrm>
            <a:off x="912814" y="5904919"/>
            <a:ext cx="141076" cy="165068"/>
          </a:xfrm>
          <a:prstGeom prst="rect">
            <a:avLst/>
          </a:prstGeom>
        </p:spPr>
        <p:txBody>
          <a:bodyPr vert="horz" wrap="square" lIns="0" tIns="11516" rIns="0" bIns="0" rtlCol="0">
            <a:spAutoFit/>
          </a:bodyPr>
          <a:lstStyle/>
          <a:p>
            <a:pPr marL="11516">
              <a:spcBef>
                <a:spcPts val="91"/>
              </a:spcBef>
            </a:pPr>
            <a:r>
              <a:rPr sz="997" spc="131" dirty="0">
                <a:latin typeface="Lucida Sans Unicode"/>
                <a:cs typeface="Lucida Sans Unicode"/>
              </a:rPr>
              <a:t>▶</a:t>
            </a:r>
            <a:endParaRPr sz="997">
              <a:latin typeface="Lucida Sans Unicode"/>
              <a:cs typeface="Lucida Sans Unicode"/>
            </a:endParaRPr>
          </a:p>
        </p:txBody>
      </p:sp>
      <p:sp>
        <p:nvSpPr>
          <p:cNvPr id="11" name="object 11"/>
          <p:cNvSpPr txBox="1"/>
          <p:nvPr/>
        </p:nvSpPr>
        <p:spPr>
          <a:xfrm>
            <a:off x="1173314" y="5810566"/>
            <a:ext cx="7326141" cy="596275"/>
          </a:xfrm>
          <a:prstGeom prst="rect">
            <a:avLst/>
          </a:prstGeom>
        </p:spPr>
        <p:txBody>
          <a:bodyPr vert="horz" wrap="square" lIns="0" tIns="62188" rIns="0" bIns="0" rtlCol="0">
            <a:spAutoFit/>
          </a:bodyPr>
          <a:lstStyle/>
          <a:p>
            <a:pPr marL="11516" marR="4607">
              <a:lnSpc>
                <a:spcPts val="1995"/>
              </a:lnSpc>
              <a:spcBef>
                <a:spcPts val="91"/>
              </a:spcBef>
            </a:pPr>
            <a:r>
              <a:rPr sz="2200" dirty="0">
                <a:cs typeface="Calibri"/>
              </a:rPr>
              <a:t>La modification d’une méthode impacte toutes les classes dépendantes  même si elles n’utilisent pas la méthode</a:t>
            </a:r>
          </a:p>
        </p:txBody>
      </p:sp>
      <p:graphicFrame>
        <p:nvGraphicFramePr>
          <p:cNvPr id="12" name="object 12"/>
          <p:cNvGraphicFramePr>
            <a:graphicFrameLocks noGrp="1"/>
          </p:cNvGraphicFramePr>
          <p:nvPr>
            <p:extLst>
              <p:ext uri="{D42A27DB-BD31-4B8C-83A1-F6EECF244321}">
                <p14:modId xmlns:p14="http://schemas.microsoft.com/office/powerpoint/2010/main" val="798207397"/>
              </p:ext>
            </p:extLst>
          </p:nvPr>
        </p:nvGraphicFramePr>
        <p:xfrm>
          <a:off x="2924968" y="2202270"/>
          <a:ext cx="1769491" cy="626426"/>
        </p:xfrm>
        <a:graphic>
          <a:graphicData uri="http://schemas.openxmlformats.org/drawingml/2006/table">
            <a:tbl>
              <a:tblPr firstRow="1" bandRow="1">
                <a:tableStyleId>{2D5ABB26-0587-4C30-8999-92F81FD0307C}</a:tableStyleId>
              </a:tblPr>
              <a:tblGrid>
                <a:gridCol w="1769491">
                  <a:extLst>
                    <a:ext uri="{9D8B030D-6E8A-4147-A177-3AD203B41FA5}">
                      <a16:colId xmlns:a16="http://schemas.microsoft.com/office/drawing/2014/main" xmlns="" val="20000"/>
                    </a:ext>
                  </a:extLst>
                </a:gridCol>
              </a:tblGrid>
              <a:tr h="249076">
                <a:tc>
                  <a:txBody>
                    <a:bodyPr/>
                    <a:lstStyle/>
                    <a:p>
                      <a:pPr marL="98425">
                        <a:lnSpc>
                          <a:spcPts val="2065"/>
                        </a:lnSpc>
                      </a:pPr>
                      <a:r>
                        <a:rPr sz="1600" b="1" spc="-15" dirty="0">
                          <a:latin typeface="Calibri"/>
                          <a:cs typeface="Calibri"/>
                        </a:rPr>
                        <a:t>DepositTransaction</a:t>
                      </a:r>
                      <a:endParaRPr sz="16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74872">
                <a:tc>
                  <a:txBody>
                    <a:bodyPr/>
                    <a:lstStyle/>
                    <a:p>
                      <a:pPr>
                        <a:lnSpc>
                          <a:spcPct val="100000"/>
                        </a:lnSpc>
                      </a:pP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3" name="object 13"/>
          <p:cNvGraphicFramePr>
            <a:graphicFrameLocks noGrp="1"/>
          </p:cNvGraphicFramePr>
          <p:nvPr>
            <p:extLst>
              <p:ext uri="{D42A27DB-BD31-4B8C-83A1-F6EECF244321}">
                <p14:modId xmlns:p14="http://schemas.microsoft.com/office/powerpoint/2010/main" val="1432389706"/>
              </p:ext>
            </p:extLst>
          </p:nvPr>
        </p:nvGraphicFramePr>
        <p:xfrm>
          <a:off x="3699950" y="3099672"/>
          <a:ext cx="2736290" cy="1507326"/>
        </p:xfrm>
        <a:graphic>
          <a:graphicData uri="http://schemas.openxmlformats.org/drawingml/2006/table">
            <a:tbl>
              <a:tblPr firstRow="1" bandRow="1">
                <a:tableStyleId>{2D5ABB26-0587-4C30-8999-92F81FD0307C}</a:tableStyleId>
              </a:tblPr>
              <a:tblGrid>
                <a:gridCol w="2736290">
                  <a:extLst>
                    <a:ext uri="{9D8B030D-6E8A-4147-A177-3AD203B41FA5}">
                      <a16:colId xmlns:a16="http://schemas.microsoft.com/office/drawing/2014/main" xmlns="" val="20000"/>
                    </a:ext>
                  </a:extLst>
                </a:gridCol>
              </a:tblGrid>
              <a:tr h="444946">
                <a:tc>
                  <a:txBody>
                    <a:bodyPr/>
                    <a:lstStyle/>
                    <a:p>
                      <a:pPr algn="ctr">
                        <a:lnSpc>
                          <a:spcPts val="1964"/>
                        </a:lnSpc>
                      </a:pPr>
                      <a:r>
                        <a:rPr sz="1600" spc="-10" dirty="0">
                          <a:latin typeface="Calibri"/>
                          <a:cs typeface="Calibri"/>
                        </a:rPr>
                        <a:t>&lt;&lt;interface&gt;&gt;</a:t>
                      </a:r>
                      <a:endParaRPr sz="1600" dirty="0">
                        <a:latin typeface="Calibri"/>
                        <a:cs typeface="Calibri"/>
                      </a:endParaRPr>
                    </a:p>
                    <a:p>
                      <a:pPr marL="635" algn="ctr">
                        <a:lnSpc>
                          <a:spcPts val="1800"/>
                        </a:lnSpc>
                      </a:pPr>
                      <a:r>
                        <a:rPr sz="1600" b="1" spc="-5" dirty="0">
                          <a:latin typeface="Calibri"/>
                          <a:cs typeface="Calibri"/>
                        </a:rPr>
                        <a:t>UI</a:t>
                      </a:r>
                      <a:endParaRPr sz="16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70192">
                <a:tc>
                  <a:txBody>
                    <a:bodyPr/>
                    <a:lstStyle/>
                    <a:p>
                      <a:pPr>
                        <a:lnSpc>
                          <a:spcPct val="100000"/>
                        </a:lnSpc>
                      </a:pPr>
                      <a:endParaRPr sz="3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954534">
                <a:tc>
                  <a:txBody>
                    <a:bodyPr/>
                    <a:lstStyle/>
                    <a:p>
                      <a:pPr marL="98425">
                        <a:lnSpc>
                          <a:spcPct val="100000"/>
                        </a:lnSpc>
                        <a:spcBef>
                          <a:spcPts val="140"/>
                        </a:spcBef>
                      </a:pPr>
                      <a:r>
                        <a:rPr sz="1600" dirty="0">
                          <a:latin typeface="Calibri"/>
                          <a:cs typeface="Calibri"/>
                        </a:rPr>
                        <a:t>+</a:t>
                      </a:r>
                      <a:r>
                        <a:rPr sz="1600" spc="-20" dirty="0">
                          <a:latin typeface="Calibri"/>
                          <a:cs typeface="Calibri"/>
                        </a:rPr>
                        <a:t> </a:t>
                      </a:r>
                      <a:r>
                        <a:rPr sz="1600" spc="-10" dirty="0">
                          <a:latin typeface="Calibri"/>
                          <a:cs typeface="Calibri"/>
                        </a:rPr>
                        <a:t>requestDepositAmount()</a:t>
                      </a:r>
                      <a:endParaRPr sz="1600" dirty="0">
                        <a:latin typeface="Calibri"/>
                        <a:cs typeface="Calibri"/>
                      </a:endParaRPr>
                    </a:p>
                    <a:p>
                      <a:pPr marL="98425">
                        <a:lnSpc>
                          <a:spcPct val="100000"/>
                        </a:lnSpc>
                        <a:spcBef>
                          <a:spcPts val="660"/>
                        </a:spcBef>
                      </a:pPr>
                      <a:r>
                        <a:rPr sz="1600" dirty="0">
                          <a:latin typeface="Calibri"/>
                          <a:cs typeface="Calibri"/>
                        </a:rPr>
                        <a:t>+</a:t>
                      </a:r>
                      <a:r>
                        <a:rPr sz="1600" spc="-40" dirty="0">
                          <a:latin typeface="Calibri"/>
                          <a:cs typeface="Calibri"/>
                        </a:rPr>
                        <a:t> </a:t>
                      </a:r>
                      <a:r>
                        <a:rPr sz="1600" spc="-10" dirty="0">
                          <a:latin typeface="Calibri"/>
                          <a:cs typeface="Calibri"/>
                        </a:rPr>
                        <a:t>requestWithdrawAmount()</a:t>
                      </a:r>
                      <a:endParaRPr sz="1600" dirty="0">
                        <a:latin typeface="Calibri"/>
                        <a:cs typeface="Calibri"/>
                      </a:endParaRPr>
                    </a:p>
                    <a:p>
                      <a:pPr marL="98425">
                        <a:lnSpc>
                          <a:spcPct val="100000"/>
                        </a:lnSpc>
                        <a:spcBef>
                          <a:spcPts val="660"/>
                        </a:spcBef>
                      </a:pPr>
                      <a:r>
                        <a:rPr sz="1600" dirty="0">
                          <a:latin typeface="Calibri"/>
                          <a:cs typeface="Calibri"/>
                        </a:rPr>
                        <a:t>+</a:t>
                      </a:r>
                      <a:r>
                        <a:rPr sz="1600" spc="-30" dirty="0">
                          <a:latin typeface="Calibri"/>
                          <a:cs typeface="Calibri"/>
                        </a:rPr>
                        <a:t> </a:t>
                      </a:r>
                      <a:r>
                        <a:rPr sz="1600" spc="-10" dirty="0">
                          <a:latin typeface="Calibri"/>
                          <a:cs typeface="Calibri"/>
                        </a:rPr>
                        <a:t>informInsuffisientFund()</a:t>
                      </a:r>
                      <a:endParaRPr sz="1600" dirty="0">
                        <a:latin typeface="Calibri"/>
                        <a:cs typeface="Calibri"/>
                      </a:endParaRPr>
                    </a:p>
                  </a:txBody>
                  <a:tcPr marL="0" marR="0" marT="16123"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4" name="object 14"/>
          <p:cNvGraphicFramePr>
            <a:graphicFrameLocks noGrp="1"/>
          </p:cNvGraphicFramePr>
          <p:nvPr>
            <p:extLst>
              <p:ext uri="{D42A27DB-BD31-4B8C-83A1-F6EECF244321}">
                <p14:modId xmlns:p14="http://schemas.microsoft.com/office/powerpoint/2010/main" val="3207324742"/>
              </p:ext>
            </p:extLst>
          </p:nvPr>
        </p:nvGraphicFramePr>
        <p:xfrm>
          <a:off x="5079854" y="2202270"/>
          <a:ext cx="1978513" cy="626426"/>
        </p:xfrm>
        <a:graphic>
          <a:graphicData uri="http://schemas.openxmlformats.org/drawingml/2006/table">
            <a:tbl>
              <a:tblPr firstRow="1" bandRow="1">
                <a:tableStyleId>{2D5ABB26-0587-4C30-8999-92F81FD0307C}</a:tableStyleId>
              </a:tblPr>
              <a:tblGrid>
                <a:gridCol w="1978513">
                  <a:extLst>
                    <a:ext uri="{9D8B030D-6E8A-4147-A177-3AD203B41FA5}">
                      <a16:colId xmlns:a16="http://schemas.microsoft.com/office/drawing/2014/main" xmlns="" val="20000"/>
                    </a:ext>
                  </a:extLst>
                </a:gridCol>
              </a:tblGrid>
              <a:tr h="249076">
                <a:tc>
                  <a:txBody>
                    <a:bodyPr/>
                    <a:lstStyle/>
                    <a:p>
                      <a:pPr marL="97790">
                        <a:lnSpc>
                          <a:spcPts val="2065"/>
                        </a:lnSpc>
                      </a:pPr>
                      <a:r>
                        <a:rPr sz="1600" b="1" spc="-15" dirty="0">
                          <a:latin typeface="Calibri"/>
                          <a:cs typeface="Calibri"/>
                        </a:rPr>
                        <a:t>WithdrawTransaction</a:t>
                      </a:r>
                      <a:endParaRPr sz="16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74872">
                <a:tc>
                  <a:txBody>
                    <a:bodyPr/>
                    <a:lstStyle/>
                    <a:p>
                      <a:pPr>
                        <a:lnSpc>
                          <a:spcPct val="100000"/>
                        </a:lnSpc>
                      </a:pP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pic>
        <p:nvPicPr>
          <p:cNvPr id="15" name="object 15"/>
          <p:cNvPicPr/>
          <p:nvPr/>
        </p:nvPicPr>
        <p:blipFill>
          <a:blip r:embed="rId2" cstate="print"/>
          <a:stretch>
            <a:fillRect/>
          </a:stretch>
        </p:blipFill>
        <p:spPr>
          <a:xfrm>
            <a:off x="3782869" y="2827090"/>
            <a:ext cx="215618" cy="298536"/>
          </a:xfrm>
          <a:prstGeom prst="rect">
            <a:avLst/>
          </a:prstGeom>
        </p:spPr>
      </p:pic>
      <p:pic>
        <p:nvPicPr>
          <p:cNvPr id="16" name="object 16"/>
          <p:cNvPicPr/>
          <p:nvPr/>
        </p:nvPicPr>
        <p:blipFill>
          <a:blip r:embed="rId3" cstate="print"/>
          <a:stretch>
            <a:fillRect/>
          </a:stretch>
        </p:blipFill>
        <p:spPr>
          <a:xfrm>
            <a:off x="5781222" y="2827090"/>
            <a:ext cx="215618" cy="298536"/>
          </a:xfrm>
          <a:prstGeom prst="rect">
            <a:avLst/>
          </a:prstGeom>
        </p:spPr>
      </p:pic>
      <p:grpSp>
        <p:nvGrpSpPr>
          <p:cNvPr id="17" name="object 17"/>
          <p:cNvGrpSpPr/>
          <p:nvPr/>
        </p:nvGrpSpPr>
        <p:grpSpPr>
          <a:xfrm>
            <a:off x="3707112" y="4556445"/>
            <a:ext cx="1308260" cy="840119"/>
            <a:chOff x="4200271" y="5230083"/>
            <a:chExt cx="1442720" cy="926465"/>
          </a:xfrm>
        </p:grpSpPr>
        <p:sp>
          <p:nvSpPr>
            <p:cNvPr id="18" name="object 18"/>
            <p:cNvSpPr/>
            <p:nvPr/>
          </p:nvSpPr>
          <p:spPr>
            <a:xfrm>
              <a:off x="4887353" y="5395691"/>
              <a:ext cx="95885" cy="383540"/>
            </a:xfrm>
            <a:custGeom>
              <a:avLst/>
              <a:gdLst/>
              <a:ahLst/>
              <a:cxnLst/>
              <a:rect l="l" t="t" r="r" b="b"/>
              <a:pathLst>
                <a:path w="95885" h="383539">
                  <a:moveTo>
                    <a:pt x="0" y="383031"/>
                  </a:moveTo>
                  <a:lnTo>
                    <a:pt x="95770" y="0"/>
                  </a:lnTo>
                </a:path>
              </a:pathLst>
            </a:custGeom>
            <a:ln w="18359">
              <a:solidFill>
                <a:srgbClr val="000000"/>
              </a:solidFill>
              <a:prstDash val="dash"/>
            </a:ln>
          </p:spPr>
          <p:txBody>
            <a:bodyPr wrap="square" lIns="0" tIns="0" rIns="0" bIns="0" rtlCol="0"/>
            <a:lstStyle/>
            <a:p>
              <a:endParaRPr sz="1632"/>
            </a:p>
          </p:txBody>
        </p:sp>
        <p:pic>
          <p:nvPicPr>
            <p:cNvPr id="19" name="object 19"/>
            <p:cNvPicPr/>
            <p:nvPr/>
          </p:nvPicPr>
          <p:blipFill>
            <a:blip r:embed="rId4" cstate="print"/>
            <a:stretch>
              <a:fillRect/>
            </a:stretch>
          </p:blipFill>
          <p:spPr>
            <a:xfrm>
              <a:off x="4891316" y="5230083"/>
              <a:ext cx="177482" cy="199440"/>
            </a:xfrm>
            <a:prstGeom prst="rect">
              <a:avLst/>
            </a:prstGeom>
          </p:spPr>
        </p:pic>
        <p:sp>
          <p:nvSpPr>
            <p:cNvPr id="20" name="object 20"/>
            <p:cNvSpPr/>
            <p:nvPr/>
          </p:nvSpPr>
          <p:spPr>
            <a:xfrm>
              <a:off x="4209478" y="5644090"/>
              <a:ext cx="1424305" cy="502920"/>
            </a:xfrm>
            <a:custGeom>
              <a:avLst/>
              <a:gdLst/>
              <a:ahLst/>
              <a:cxnLst/>
              <a:rect l="l" t="t" r="r" b="b"/>
              <a:pathLst>
                <a:path w="1424304" h="502920">
                  <a:moveTo>
                    <a:pt x="1424165" y="0"/>
                  </a:moveTo>
                  <a:lnTo>
                    <a:pt x="0" y="0"/>
                  </a:lnTo>
                  <a:lnTo>
                    <a:pt x="0" y="502920"/>
                  </a:lnTo>
                  <a:lnTo>
                    <a:pt x="712076" y="502920"/>
                  </a:lnTo>
                  <a:lnTo>
                    <a:pt x="1424165" y="502920"/>
                  </a:lnTo>
                  <a:lnTo>
                    <a:pt x="1424165" y="0"/>
                  </a:lnTo>
                  <a:close/>
                </a:path>
              </a:pathLst>
            </a:custGeom>
            <a:solidFill>
              <a:srgbClr val="FFFFFF"/>
            </a:solidFill>
          </p:spPr>
          <p:txBody>
            <a:bodyPr wrap="square" lIns="0" tIns="0" rIns="0" bIns="0" rtlCol="0"/>
            <a:lstStyle/>
            <a:p>
              <a:endParaRPr sz="1632"/>
            </a:p>
          </p:txBody>
        </p:sp>
        <p:sp>
          <p:nvSpPr>
            <p:cNvPr id="21" name="object 21"/>
            <p:cNvSpPr/>
            <p:nvPr/>
          </p:nvSpPr>
          <p:spPr>
            <a:xfrm>
              <a:off x="4209478" y="5644090"/>
              <a:ext cx="1424305" cy="502920"/>
            </a:xfrm>
            <a:custGeom>
              <a:avLst/>
              <a:gdLst/>
              <a:ahLst/>
              <a:cxnLst/>
              <a:rect l="l" t="t" r="r" b="b"/>
              <a:pathLst>
                <a:path w="1424304" h="502920">
                  <a:moveTo>
                    <a:pt x="712076" y="502920"/>
                  </a:moveTo>
                  <a:lnTo>
                    <a:pt x="0" y="502920"/>
                  </a:lnTo>
                  <a:lnTo>
                    <a:pt x="0" y="0"/>
                  </a:lnTo>
                  <a:lnTo>
                    <a:pt x="1424165" y="0"/>
                  </a:lnTo>
                  <a:lnTo>
                    <a:pt x="1424165" y="502920"/>
                  </a:lnTo>
                  <a:lnTo>
                    <a:pt x="712076" y="502920"/>
                  </a:lnTo>
                  <a:close/>
                </a:path>
              </a:pathLst>
            </a:custGeom>
            <a:ln w="18359">
              <a:solidFill>
                <a:srgbClr val="000000"/>
              </a:solidFill>
            </a:ln>
          </p:spPr>
          <p:txBody>
            <a:bodyPr wrap="square" lIns="0" tIns="0" rIns="0" bIns="0" rtlCol="0"/>
            <a:lstStyle/>
            <a:p>
              <a:endParaRPr sz="1632"/>
            </a:p>
          </p:txBody>
        </p:sp>
      </p:grpSp>
      <p:grpSp>
        <p:nvGrpSpPr>
          <p:cNvPr id="22" name="object 22"/>
          <p:cNvGrpSpPr/>
          <p:nvPr/>
        </p:nvGrpSpPr>
        <p:grpSpPr>
          <a:xfrm>
            <a:off x="5138586" y="4556445"/>
            <a:ext cx="1303078" cy="840119"/>
            <a:chOff x="5778868" y="5230083"/>
            <a:chExt cx="1437005" cy="926465"/>
          </a:xfrm>
        </p:grpSpPr>
        <p:sp>
          <p:nvSpPr>
            <p:cNvPr id="23" name="object 23"/>
            <p:cNvSpPr/>
            <p:nvPr/>
          </p:nvSpPr>
          <p:spPr>
            <a:xfrm>
              <a:off x="6363004" y="5390649"/>
              <a:ext cx="125095" cy="342900"/>
            </a:xfrm>
            <a:custGeom>
              <a:avLst/>
              <a:gdLst/>
              <a:ahLst/>
              <a:cxnLst/>
              <a:rect l="l" t="t" r="r" b="b"/>
              <a:pathLst>
                <a:path w="125095" h="342900">
                  <a:moveTo>
                    <a:pt x="124548" y="342353"/>
                  </a:moveTo>
                  <a:lnTo>
                    <a:pt x="0" y="0"/>
                  </a:lnTo>
                </a:path>
              </a:pathLst>
            </a:custGeom>
            <a:ln w="18359">
              <a:solidFill>
                <a:srgbClr val="000000"/>
              </a:solidFill>
              <a:prstDash val="dash"/>
            </a:ln>
          </p:spPr>
          <p:txBody>
            <a:bodyPr wrap="square" lIns="0" tIns="0" rIns="0" bIns="0" rtlCol="0"/>
            <a:lstStyle/>
            <a:p>
              <a:endParaRPr sz="1632"/>
            </a:p>
          </p:txBody>
        </p:sp>
        <p:pic>
          <p:nvPicPr>
            <p:cNvPr id="24" name="object 24"/>
            <p:cNvPicPr/>
            <p:nvPr/>
          </p:nvPicPr>
          <p:blipFill>
            <a:blip r:embed="rId5" cstate="print"/>
            <a:stretch>
              <a:fillRect/>
            </a:stretch>
          </p:blipFill>
          <p:spPr>
            <a:xfrm>
              <a:off x="6281280" y="5230083"/>
              <a:ext cx="171716" cy="203047"/>
            </a:xfrm>
            <a:prstGeom prst="rect">
              <a:avLst/>
            </a:prstGeom>
          </p:spPr>
        </p:pic>
        <p:sp>
          <p:nvSpPr>
            <p:cNvPr id="25" name="object 25"/>
            <p:cNvSpPr/>
            <p:nvPr/>
          </p:nvSpPr>
          <p:spPr>
            <a:xfrm>
              <a:off x="5788075" y="5644090"/>
              <a:ext cx="1418590" cy="502920"/>
            </a:xfrm>
            <a:custGeom>
              <a:avLst/>
              <a:gdLst/>
              <a:ahLst/>
              <a:cxnLst/>
              <a:rect l="l" t="t" r="r" b="b"/>
              <a:pathLst>
                <a:path w="1418590" h="502920">
                  <a:moveTo>
                    <a:pt x="1418399" y="0"/>
                  </a:moveTo>
                  <a:lnTo>
                    <a:pt x="0" y="0"/>
                  </a:lnTo>
                  <a:lnTo>
                    <a:pt x="0" y="502920"/>
                  </a:lnTo>
                  <a:lnTo>
                    <a:pt x="709206" y="502920"/>
                  </a:lnTo>
                  <a:lnTo>
                    <a:pt x="1418399" y="502920"/>
                  </a:lnTo>
                  <a:lnTo>
                    <a:pt x="1418399" y="0"/>
                  </a:lnTo>
                  <a:close/>
                </a:path>
              </a:pathLst>
            </a:custGeom>
            <a:solidFill>
              <a:srgbClr val="FFFFFF"/>
            </a:solidFill>
          </p:spPr>
          <p:txBody>
            <a:bodyPr wrap="square" lIns="0" tIns="0" rIns="0" bIns="0" rtlCol="0"/>
            <a:lstStyle/>
            <a:p>
              <a:endParaRPr sz="1632"/>
            </a:p>
          </p:txBody>
        </p:sp>
        <p:sp>
          <p:nvSpPr>
            <p:cNvPr id="26" name="object 26"/>
            <p:cNvSpPr/>
            <p:nvPr/>
          </p:nvSpPr>
          <p:spPr>
            <a:xfrm>
              <a:off x="5788075" y="5644090"/>
              <a:ext cx="1418590" cy="502920"/>
            </a:xfrm>
            <a:custGeom>
              <a:avLst/>
              <a:gdLst/>
              <a:ahLst/>
              <a:cxnLst/>
              <a:rect l="l" t="t" r="r" b="b"/>
              <a:pathLst>
                <a:path w="1418590" h="502920">
                  <a:moveTo>
                    <a:pt x="709206" y="502920"/>
                  </a:moveTo>
                  <a:lnTo>
                    <a:pt x="0" y="502920"/>
                  </a:lnTo>
                  <a:lnTo>
                    <a:pt x="0" y="0"/>
                  </a:lnTo>
                  <a:lnTo>
                    <a:pt x="1418399" y="0"/>
                  </a:lnTo>
                  <a:lnTo>
                    <a:pt x="1418399" y="502920"/>
                  </a:lnTo>
                  <a:lnTo>
                    <a:pt x="709206" y="502920"/>
                  </a:lnTo>
                  <a:close/>
                </a:path>
              </a:pathLst>
            </a:custGeom>
            <a:ln w="18359">
              <a:solidFill>
                <a:srgbClr val="000000"/>
              </a:solidFill>
            </a:ln>
          </p:spPr>
          <p:txBody>
            <a:bodyPr wrap="square" lIns="0" tIns="0" rIns="0" bIns="0" rtlCol="0"/>
            <a:lstStyle/>
            <a:p>
              <a:endParaRPr sz="1632"/>
            </a:p>
          </p:txBody>
        </p:sp>
      </p:grpSp>
      <p:sp>
        <p:nvSpPr>
          <p:cNvPr id="27" name="object 27"/>
          <p:cNvSpPr txBox="1"/>
          <p:nvPr/>
        </p:nvSpPr>
        <p:spPr>
          <a:xfrm>
            <a:off x="3723786" y="4917736"/>
            <a:ext cx="1274862" cy="262787"/>
          </a:xfrm>
          <a:prstGeom prst="rect">
            <a:avLst/>
          </a:prstGeom>
        </p:spPr>
        <p:txBody>
          <a:bodyPr vert="horz" wrap="square" lIns="0" tIns="11516" rIns="0" bIns="0" rtlCol="0">
            <a:spAutoFit/>
          </a:bodyPr>
          <a:lstStyle/>
          <a:p>
            <a:pPr marL="81766">
              <a:spcBef>
                <a:spcPts val="91"/>
              </a:spcBef>
            </a:pPr>
            <a:r>
              <a:rPr sz="1632" b="1" spc="-18" dirty="0">
                <a:latin typeface="Calibri"/>
                <a:cs typeface="Calibri"/>
              </a:rPr>
              <a:t>ScreenATMUI</a:t>
            </a:r>
            <a:endParaRPr sz="1632" dirty="0">
              <a:latin typeface="Calibri"/>
              <a:cs typeface="Calibri"/>
            </a:endParaRPr>
          </a:p>
        </p:txBody>
      </p:sp>
      <p:sp>
        <p:nvSpPr>
          <p:cNvPr id="28" name="object 28"/>
          <p:cNvSpPr/>
          <p:nvPr/>
        </p:nvSpPr>
        <p:spPr>
          <a:xfrm>
            <a:off x="3715461" y="5180943"/>
            <a:ext cx="1291561" cy="98465"/>
          </a:xfrm>
          <a:custGeom>
            <a:avLst/>
            <a:gdLst/>
            <a:ahLst/>
            <a:cxnLst/>
            <a:rect l="l" t="t" r="r" b="b"/>
            <a:pathLst>
              <a:path w="1424304" h="108585">
                <a:moveTo>
                  <a:pt x="0" y="0"/>
                </a:moveTo>
                <a:lnTo>
                  <a:pt x="1424165" y="0"/>
                </a:lnTo>
              </a:path>
              <a:path w="1424304" h="108585">
                <a:moveTo>
                  <a:pt x="0" y="108000"/>
                </a:moveTo>
                <a:lnTo>
                  <a:pt x="1424165" y="108000"/>
                </a:lnTo>
              </a:path>
            </a:pathLst>
          </a:custGeom>
          <a:ln w="3175">
            <a:solidFill>
              <a:srgbClr val="000000"/>
            </a:solidFill>
          </a:ln>
        </p:spPr>
        <p:txBody>
          <a:bodyPr wrap="square" lIns="0" tIns="0" rIns="0" bIns="0" rtlCol="0"/>
          <a:lstStyle/>
          <a:p>
            <a:endParaRPr sz="1632"/>
          </a:p>
        </p:txBody>
      </p:sp>
      <p:sp>
        <p:nvSpPr>
          <p:cNvPr id="29" name="object 29"/>
          <p:cNvSpPr txBox="1"/>
          <p:nvPr/>
        </p:nvSpPr>
        <p:spPr>
          <a:xfrm>
            <a:off x="5155259" y="4917736"/>
            <a:ext cx="1269680" cy="262787"/>
          </a:xfrm>
          <a:prstGeom prst="rect">
            <a:avLst/>
          </a:prstGeom>
        </p:spPr>
        <p:txBody>
          <a:bodyPr vert="horz" wrap="square" lIns="0" tIns="11516" rIns="0" bIns="0" rtlCol="0">
            <a:spAutoFit/>
          </a:bodyPr>
          <a:lstStyle/>
          <a:p>
            <a:pPr marL="80615">
              <a:spcBef>
                <a:spcPts val="91"/>
              </a:spcBef>
            </a:pPr>
            <a:r>
              <a:rPr sz="1632" b="1" spc="-18" dirty="0">
                <a:latin typeface="Calibri"/>
                <a:cs typeface="Calibri"/>
              </a:rPr>
              <a:t>BrailleATMUI</a:t>
            </a:r>
            <a:endParaRPr sz="1632" dirty="0">
              <a:latin typeface="Calibri"/>
              <a:cs typeface="Calibri"/>
            </a:endParaRPr>
          </a:p>
        </p:txBody>
      </p:sp>
      <p:sp>
        <p:nvSpPr>
          <p:cNvPr id="30" name="object 30"/>
          <p:cNvSpPr/>
          <p:nvPr/>
        </p:nvSpPr>
        <p:spPr>
          <a:xfrm>
            <a:off x="5146934" y="5180943"/>
            <a:ext cx="1286379" cy="98465"/>
          </a:xfrm>
          <a:custGeom>
            <a:avLst/>
            <a:gdLst/>
            <a:ahLst/>
            <a:cxnLst/>
            <a:rect l="l" t="t" r="r" b="b"/>
            <a:pathLst>
              <a:path w="1418590" h="108585">
                <a:moveTo>
                  <a:pt x="0" y="0"/>
                </a:moveTo>
                <a:lnTo>
                  <a:pt x="1418399" y="0"/>
                </a:lnTo>
              </a:path>
              <a:path w="1418590" h="108585">
                <a:moveTo>
                  <a:pt x="0" y="108000"/>
                </a:moveTo>
                <a:lnTo>
                  <a:pt x="1418399" y="108000"/>
                </a:lnTo>
              </a:path>
            </a:pathLst>
          </a:custGeom>
          <a:ln w="3175">
            <a:solidFill>
              <a:srgbClr val="000000"/>
            </a:solidFill>
          </a:ln>
        </p:spPr>
        <p:txBody>
          <a:bodyPr wrap="square" lIns="0" tIns="0" rIns="0" bIns="0" rtlCol="0"/>
          <a:lstStyle/>
          <a:p>
            <a:endParaRPr sz="1632"/>
          </a:p>
        </p:txBody>
      </p:sp>
      <p:sp>
        <p:nvSpPr>
          <p:cNvPr id="31" name="Espace réservé du pied de page 30"/>
          <p:cNvSpPr>
            <a:spLocks noGrp="1"/>
          </p:cNvSpPr>
          <p:nvPr>
            <p:ph type="ftr" sz="quarter" idx="11"/>
          </p:nvPr>
        </p:nvSpPr>
        <p:spPr>
          <a:xfrm>
            <a:off x="625467" y="6352865"/>
            <a:ext cx="3962400" cy="457200"/>
          </a:xfrm>
        </p:spPr>
        <p:txBody>
          <a:bodyPr/>
          <a:lstStyle/>
          <a:p>
            <a:r>
              <a:rPr lang="fr-FR" dirty="0" err="1"/>
              <a:t>Hafidi</a:t>
            </a:r>
            <a:r>
              <a:rPr lang="fr-FR" dirty="0"/>
              <a:t> Imad-ENSAK-Cours  IAO</a:t>
            </a:r>
          </a:p>
        </p:txBody>
      </p:sp>
    </p:spTree>
    <p:extLst>
      <p:ext uri="{BB962C8B-B14F-4D97-AF65-F5344CB8AC3E}">
        <p14:creationId xmlns:p14="http://schemas.microsoft.com/office/powerpoint/2010/main" val="6916448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279629"/>
            <a:ext cx="9144000"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Exemple</a:t>
            </a:r>
          </a:p>
        </p:txBody>
      </p:sp>
      <p:sp>
        <p:nvSpPr>
          <p:cNvPr id="5" name="object 5"/>
          <p:cNvSpPr txBox="1"/>
          <p:nvPr/>
        </p:nvSpPr>
        <p:spPr>
          <a:xfrm>
            <a:off x="491864" y="1197651"/>
            <a:ext cx="6826905" cy="350183"/>
          </a:xfrm>
          <a:prstGeom prst="rect">
            <a:avLst/>
          </a:prstGeom>
        </p:spPr>
        <p:txBody>
          <a:bodyPr vert="horz" wrap="square" lIns="0" tIns="11516" rIns="0" bIns="0" rtlCol="0">
            <a:spAutoFit/>
          </a:bodyPr>
          <a:lstStyle/>
          <a:p>
            <a:pPr marL="11516">
              <a:spcBef>
                <a:spcPts val="91"/>
              </a:spcBef>
            </a:pPr>
            <a:r>
              <a:rPr sz="2200" dirty="0">
                <a:cs typeface="Calibri"/>
              </a:rPr>
              <a:t>On</a:t>
            </a:r>
            <a:r>
              <a:rPr sz="2200" spc="-9" dirty="0">
                <a:cs typeface="Calibri"/>
              </a:rPr>
              <a:t> veut ajouter</a:t>
            </a:r>
            <a:r>
              <a:rPr sz="2200" dirty="0">
                <a:cs typeface="Calibri"/>
              </a:rPr>
              <a:t> </a:t>
            </a:r>
            <a:r>
              <a:rPr sz="2200" spc="-5" dirty="0">
                <a:cs typeface="Calibri"/>
              </a:rPr>
              <a:t>une</a:t>
            </a:r>
            <a:r>
              <a:rPr sz="2200" spc="5" dirty="0">
                <a:cs typeface="Calibri"/>
              </a:rPr>
              <a:t> </a:t>
            </a:r>
            <a:r>
              <a:rPr sz="2200" spc="-9" dirty="0">
                <a:cs typeface="Calibri"/>
              </a:rPr>
              <a:t>nouvelle</a:t>
            </a:r>
            <a:r>
              <a:rPr sz="2200" spc="-5" dirty="0">
                <a:cs typeface="Calibri"/>
              </a:rPr>
              <a:t> </a:t>
            </a:r>
            <a:r>
              <a:rPr sz="2200" spc="-9" dirty="0">
                <a:cs typeface="Calibri"/>
              </a:rPr>
              <a:t>fonctionnalité</a:t>
            </a:r>
            <a:r>
              <a:rPr sz="2200" dirty="0">
                <a:cs typeface="Calibri"/>
              </a:rPr>
              <a:t> </a:t>
            </a:r>
            <a:r>
              <a:rPr sz="2200" spc="-5" dirty="0">
                <a:cs typeface="Calibri"/>
              </a:rPr>
              <a:t>de</a:t>
            </a:r>
            <a:r>
              <a:rPr sz="2200" spc="5" dirty="0">
                <a:cs typeface="Calibri"/>
              </a:rPr>
              <a:t> </a:t>
            </a:r>
            <a:r>
              <a:rPr sz="2200" spc="-18" dirty="0">
                <a:cs typeface="Calibri"/>
              </a:rPr>
              <a:t>transfert</a:t>
            </a:r>
            <a:endParaRPr sz="2200" dirty="0">
              <a:cs typeface="Calibri"/>
            </a:endParaRPr>
          </a:p>
        </p:txBody>
      </p:sp>
      <p:graphicFrame>
        <p:nvGraphicFramePr>
          <p:cNvPr id="6" name="object 6"/>
          <p:cNvGraphicFramePr>
            <a:graphicFrameLocks noGrp="1"/>
          </p:cNvGraphicFramePr>
          <p:nvPr/>
        </p:nvGraphicFramePr>
        <p:xfrm>
          <a:off x="2079318" y="2071482"/>
          <a:ext cx="1769491" cy="626414"/>
        </p:xfrm>
        <a:graphic>
          <a:graphicData uri="http://schemas.openxmlformats.org/drawingml/2006/table">
            <a:tbl>
              <a:tblPr firstRow="1" bandRow="1">
                <a:tableStyleId>{2D5ABB26-0587-4C30-8999-92F81FD0307C}</a:tableStyleId>
              </a:tblPr>
              <a:tblGrid>
                <a:gridCol w="1769491">
                  <a:extLst>
                    <a:ext uri="{9D8B030D-6E8A-4147-A177-3AD203B41FA5}">
                      <a16:colId xmlns:a16="http://schemas.microsoft.com/office/drawing/2014/main" xmlns="" val="20000"/>
                    </a:ext>
                  </a:extLst>
                </a:gridCol>
              </a:tblGrid>
              <a:tr h="249087">
                <a:tc>
                  <a:txBody>
                    <a:bodyPr/>
                    <a:lstStyle/>
                    <a:p>
                      <a:pPr marL="99060">
                        <a:lnSpc>
                          <a:spcPts val="2065"/>
                        </a:lnSpc>
                      </a:pPr>
                      <a:r>
                        <a:rPr sz="1600" b="1" spc="-10" dirty="0">
                          <a:latin typeface="Calibri"/>
                          <a:cs typeface="Calibri"/>
                        </a:rPr>
                        <a:t>DepositTransaction</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74860">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7" name="object 7"/>
          <p:cNvGraphicFramePr>
            <a:graphicFrameLocks noGrp="1"/>
          </p:cNvGraphicFramePr>
          <p:nvPr/>
        </p:nvGraphicFramePr>
        <p:xfrm>
          <a:off x="2854300" y="2968895"/>
          <a:ext cx="2736290" cy="1670547"/>
        </p:xfrm>
        <a:graphic>
          <a:graphicData uri="http://schemas.openxmlformats.org/drawingml/2006/table">
            <a:tbl>
              <a:tblPr firstRow="1" bandRow="1">
                <a:tableStyleId>{2D5ABB26-0587-4C30-8999-92F81FD0307C}</a:tableStyleId>
              </a:tblPr>
              <a:tblGrid>
                <a:gridCol w="2736290">
                  <a:extLst>
                    <a:ext uri="{9D8B030D-6E8A-4147-A177-3AD203B41FA5}">
                      <a16:colId xmlns:a16="http://schemas.microsoft.com/office/drawing/2014/main" xmlns="" val="20000"/>
                    </a:ext>
                  </a:extLst>
                </a:gridCol>
              </a:tblGrid>
              <a:tr h="444946">
                <a:tc>
                  <a:txBody>
                    <a:bodyPr/>
                    <a:lstStyle/>
                    <a:p>
                      <a:pPr algn="ctr">
                        <a:lnSpc>
                          <a:spcPts val="1964"/>
                        </a:lnSpc>
                      </a:pPr>
                      <a:r>
                        <a:rPr sz="1600" spc="-10" dirty="0">
                          <a:latin typeface="Calibri"/>
                          <a:cs typeface="Calibri"/>
                        </a:rPr>
                        <a:t>&lt;&lt;interface&gt;&gt;</a:t>
                      </a:r>
                      <a:endParaRPr sz="1600">
                        <a:latin typeface="Calibri"/>
                        <a:cs typeface="Calibri"/>
                      </a:endParaRPr>
                    </a:p>
                    <a:p>
                      <a:pPr algn="ctr">
                        <a:lnSpc>
                          <a:spcPts val="1800"/>
                        </a:lnSpc>
                      </a:pPr>
                      <a:r>
                        <a:rPr sz="1600" b="1" spc="-5" dirty="0">
                          <a:latin typeface="Calibri"/>
                          <a:cs typeface="Calibri"/>
                        </a:rPr>
                        <a:t>UI</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70180">
                <a:tc>
                  <a:txBody>
                    <a:bodyPr/>
                    <a:lstStyle/>
                    <a:p>
                      <a:pPr>
                        <a:lnSpc>
                          <a:spcPct val="100000"/>
                        </a:lnSpc>
                      </a:pPr>
                      <a:endParaRPr sz="3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117767">
                <a:tc>
                  <a:txBody>
                    <a:bodyPr/>
                    <a:lstStyle/>
                    <a:p>
                      <a:pPr marL="99060">
                        <a:lnSpc>
                          <a:spcPts val="1989"/>
                        </a:lnSpc>
                        <a:spcBef>
                          <a:spcPts val="135"/>
                        </a:spcBef>
                      </a:pPr>
                      <a:r>
                        <a:rPr sz="1600" dirty="0">
                          <a:latin typeface="Calibri"/>
                          <a:cs typeface="Calibri"/>
                        </a:rPr>
                        <a:t>+</a:t>
                      </a:r>
                      <a:r>
                        <a:rPr sz="1600" spc="-10" dirty="0">
                          <a:latin typeface="Calibri"/>
                          <a:cs typeface="Calibri"/>
                        </a:rPr>
                        <a:t> requestDepositAmount()</a:t>
                      </a:r>
                      <a:endParaRPr sz="1600">
                        <a:latin typeface="Calibri"/>
                        <a:cs typeface="Calibri"/>
                      </a:endParaRPr>
                    </a:p>
                    <a:p>
                      <a:pPr marL="99060">
                        <a:lnSpc>
                          <a:spcPts val="1814"/>
                        </a:lnSpc>
                      </a:pPr>
                      <a:r>
                        <a:rPr sz="1600" dirty="0">
                          <a:latin typeface="Calibri"/>
                          <a:cs typeface="Calibri"/>
                        </a:rPr>
                        <a:t>+</a:t>
                      </a:r>
                      <a:r>
                        <a:rPr sz="1600" spc="-25" dirty="0">
                          <a:latin typeface="Calibri"/>
                          <a:cs typeface="Calibri"/>
                        </a:rPr>
                        <a:t> </a:t>
                      </a:r>
                      <a:r>
                        <a:rPr sz="1600" spc="-10" dirty="0">
                          <a:latin typeface="Calibri"/>
                          <a:cs typeface="Calibri"/>
                        </a:rPr>
                        <a:t>requestWithdrawAmount()</a:t>
                      </a:r>
                      <a:endParaRPr sz="1600">
                        <a:latin typeface="Calibri"/>
                        <a:cs typeface="Calibri"/>
                      </a:endParaRPr>
                    </a:p>
                    <a:p>
                      <a:pPr marL="99060">
                        <a:lnSpc>
                          <a:spcPts val="1810"/>
                        </a:lnSpc>
                      </a:pPr>
                      <a:r>
                        <a:rPr sz="1600" dirty="0">
                          <a:latin typeface="Calibri"/>
                          <a:cs typeface="Calibri"/>
                        </a:rPr>
                        <a:t>+</a:t>
                      </a:r>
                      <a:r>
                        <a:rPr sz="1600" spc="-25" dirty="0">
                          <a:latin typeface="Calibri"/>
                          <a:cs typeface="Calibri"/>
                        </a:rPr>
                        <a:t> </a:t>
                      </a:r>
                      <a:r>
                        <a:rPr sz="1600" spc="-10" dirty="0">
                          <a:latin typeface="Calibri"/>
                          <a:cs typeface="Calibri"/>
                        </a:rPr>
                        <a:t>informInsuffisientFund()</a:t>
                      </a:r>
                      <a:endParaRPr sz="1600">
                        <a:latin typeface="Calibri"/>
                        <a:cs typeface="Calibri"/>
                      </a:endParaRPr>
                    </a:p>
                    <a:p>
                      <a:pPr marL="99060">
                        <a:lnSpc>
                          <a:spcPts val="1985"/>
                        </a:lnSpc>
                      </a:pPr>
                      <a:r>
                        <a:rPr sz="1600" b="1" dirty="0">
                          <a:latin typeface="Calibri"/>
                          <a:cs typeface="Calibri"/>
                        </a:rPr>
                        <a:t>+</a:t>
                      </a:r>
                      <a:r>
                        <a:rPr sz="1600" b="1" spc="-15" dirty="0">
                          <a:latin typeface="Calibri"/>
                          <a:cs typeface="Calibri"/>
                        </a:rPr>
                        <a:t> requestTransfertAmount()</a:t>
                      </a:r>
                      <a:endParaRPr sz="1600">
                        <a:latin typeface="Calibri"/>
                        <a:cs typeface="Calibri"/>
                      </a:endParaRPr>
                    </a:p>
                  </a:txBody>
                  <a:tcPr marL="0" marR="0" marT="15547"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8" name="object 8"/>
          <p:cNvSpPr/>
          <p:nvPr/>
        </p:nvSpPr>
        <p:spPr>
          <a:xfrm>
            <a:off x="4242527" y="2079805"/>
            <a:ext cx="1978513" cy="621884"/>
          </a:xfrm>
          <a:custGeom>
            <a:avLst/>
            <a:gdLst/>
            <a:ahLst/>
            <a:cxnLst/>
            <a:rect l="l" t="t" r="r" b="b"/>
            <a:pathLst>
              <a:path w="2181859" h="685800">
                <a:moveTo>
                  <a:pt x="1090790" y="685800"/>
                </a:moveTo>
                <a:lnTo>
                  <a:pt x="0" y="685800"/>
                </a:lnTo>
                <a:lnTo>
                  <a:pt x="0" y="0"/>
                </a:lnTo>
                <a:lnTo>
                  <a:pt x="2181593" y="0"/>
                </a:lnTo>
                <a:lnTo>
                  <a:pt x="2181593" y="685800"/>
                </a:lnTo>
                <a:lnTo>
                  <a:pt x="1090790" y="685800"/>
                </a:lnTo>
                <a:close/>
              </a:path>
            </a:pathLst>
          </a:custGeom>
          <a:ln w="18359">
            <a:solidFill>
              <a:srgbClr val="000000"/>
            </a:solidFill>
          </a:ln>
        </p:spPr>
        <p:txBody>
          <a:bodyPr wrap="square" lIns="0" tIns="0" rIns="0" bIns="0" rtlCol="0"/>
          <a:lstStyle/>
          <a:p>
            <a:endParaRPr sz="1632"/>
          </a:p>
        </p:txBody>
      </p:sp>
      <p:sp>
        <p:nvSpPr>
          <p:cNvPr id="9" name="object 9"/>
          <p:cNvSpPr txBox="1"/>
          <p:nvPr/>
        </p:nvSpPr>
        <p:spPr>
          <a:xfrm>
            <a:off x="4250852" y="2066010"/>
            <a:ext cx="1961814" cy="262787"/>
          </a:xfrm>
          <a:prstGeom prst="rect">
            <a:avLst/>
          </a:prstGeom>
        </p:spPr>
        <p:txBody>
          <a:bodyPr vert="horz" wrap="square" lIns="0" tIns="11516" rIns="0" bIns="0" rtlCol="0">
            <a:spAutoFit/>
          </a:bodyPr>
          <a:lstStyle/>
          <a:p>
            <a:pPr marL="81766">
              <a:spcBef>
                <a:spcPts val="91"/>
              </a:spcBef>
            </a:pPr>
            <a:r>
              <a:rPr sz="1632" b="1" spc="-14" dirty="0">
                <a:latin typeface="Calibri"/>
                <a:cs typeface="Calibri"/>
              </a:rPr>
              <a:t>WithdrawTransaction</a:t>
            </a:r>
            <a:endParaRPr sz="1632">
              <a:latin typeface="Calibri"/>
              <a:cs typeface="Calibri"/>
            </a:endParaRPr>
          </a:p>
        </p:txBody>
      </p:sp>
      <p:pic>
        <p:nvPicPr>
          <p:cNvPr id="10" name="object 10"/>
          <p:cNvPicPr/>
          <p:nvPr/>
        </p:nvPicPr>
        <p:blipFill>
          <a:blip r:embed="rId2" cstate="print"/>
          <a:stretch>
            <a:fillRect/>
          </a:stretch>
        </p:blipFill>
        <p:spPr>
          <a:xfrm>
            <a:off x="2937219" y="2696303"/>
            <a:ext cx="215618" cy="298536"/>
          </a:xfrm>
          <a:prstGeom prst="rect">
            <a:avLst/>
          </a:prstGeom>
        </p:spPr>
      </p:pic>
      <p:grpSp>
        <p:nvGrpSpPr>
          <p:cNvPr id="11" name="object 11"/>
          <p:cNvGrpSpPr/>
          <p:nvPr/>
        </p:nvGrpSpPr>
        <p:grpSpPr>
          <a:xfrm>
            <a:off x="4242527" y="2328318"/>
            <a:ext cx="1978513" cy="666798"/>
            <a:chOff x="4678565" y="2567617"/>
            <a:chExt cx="2181860" cy="735330"/>
          </a:xfrm>
        </p:grpSpPr>
        <p:sp>
          <p:nvSpPr>
            <p:cNvPr id="12" name="object 12"/>
            <p:cNvSpPr/>
            <p:nvPr/>
          </p:nvSpPr>
          <p:spPr>
            <a:xfrm>
              <a:off x="4678565" y="2568252"/>
              <a:ext cx="2181860" cy="108585"/>
            </a:xfrm>
            <a:custGeom>
              <a:avLst/>
              <a:gdLst/>
              <a:ahLst/>
              <a:cxnLst/>
              <a:rect l="l" t="t" r="r" b="b"/>
              <a:pathLst>
                <a:path w="2181859" h="108585">
                  <a:moveTo>
                    <a:pt x="0" y="0"/>
                  </a:moveTo>
                  <a:lnTo>
                    <a:pt x="2181593" y="0"/>
                  </a:lnTo>
                </a:path>
                <a:path w="2181859" h="108585">
                  <a:moveTo>
                    <a:pt x="0" y="108000"/>
                  </a:moveTo>
                  <a:lnTo>
                    <a:pt x="2181593" y="108000"/>
                  </a:lnTo>
                </a:path>
              </a:pathLst>
            </a:custGeom>
            <a:ln w="3175">
              <a:solidFill>
                <a:srgbClr val="000000"/>
              </a:solidFill>
            </a:ln>
          </p:spPr>
          <p:txBody>
            <a:bodyPr wrap="square" lIns="0" tIns="0" rIns="0" bIns="0" rtlCol="0"/>
            <a:lstStyle/>
            <a:p>
              <a:endParaRPr sz="1632"/>
            </a:p>
          </p:txBody>
        </p:sp>
        <p:pic>
          <p:nvPicPr>
            <p:cNvPr id="13" name="object 13"/>
            <p:cNvPicPr/>
            <p:nvPr/>
          </p:nvPicPr>
          <p:blipFill>
            <a:blip r:embed="rId3" cstate="print"/>
            <a:stretch>
              <a:fillRect/>
            </a:stretch>
          </p:blipFill>
          <p:spPr>
            <a:xfrm>
              <a:off x="5442838" y="2973422"/>
              <a:ext cx="237779" cy="329219"/>
            </a:xfrm>
            <a:prstGeom prst="rect">
              <a:avLst/>
            </a:prstGeom>
          </p:spPr>
        </p:pic>
      </p:grpSp>
      <p:grpSp>
        <p:nvGrpSpPr>
          <p:cNvPr id="14" name="object 14"/>
          <p:cNvGrpSpPr/>
          <p:nvPr/>
        </p:nvGrpSpPr>
        <p:grpSpPr>
          <a:xfrm>
            <a:off x="3476185" y="4621538"/>
            <a:ext cx="173321" cy="506145"/>
            <a:chOff x="3833459" y="5096529"/>
            <a:chExt cx="191135" cy="558165"/>
          </a:xfrm>
        </p:grpSpPr>
        <p:sp>
          <p:nvSpPr>
            <p:cNvPr id="15" name="object 15"/>
            <p:cNvSpPr/>
            <p:nvPr/>
          </p:nvSpPr>
          <p:spPr>
            <a:xfrm>
              <a:off x="3842638" y="5262125"/>
              <a:ext cx="95885" cy="383540"/>
            </a:xfrm>
            <a:custGeom>
              <a:avLst/>
              <a:gdLst/>
              <a:ahLst/>
              <a:cxnLst/>
              <a:rect l="l" t="t" r="r" b="b"/>
              <a:pathLst>
                <a:path w="95885" h="383539">
                  <a:moveTo>
                    <a:pt x="0" y="383044"/>
                  </a:moveTo>
                  <a:lnTo>
                    <a:pt x="95758" y="0"/>
                  </a:lnTo>
                </a:path>
              </a:pathLst>
            </a:custGeom>
            <a:ln w="18359">
              <a:solidFill>
                <a:srgbClr val="000000"/>
              </a:solidFill>
              <a:prstDash val="dash"/>
            </a:ln>
          </p:spPr>
          <p:txBody>
            <a:bodyPr wrap="square" lIns="0" tIns="0" rIns="0" bIns="0" rtlCol="0"/>
            <a:lstStyle/>
            <a:p>
              <a:endParaRPr sz="1632"/>
            </a:p>
          </p:txBody>
        </p:sp>
        <p:pic>
          <p:nvPicPr>
            <p:cNvPr id="16" name="object 16"/>
            <p:cNvPicPr/>
            <p:nvPr/>
          </p:nvPicPr>
          <p:blipFill>
            <a:blip r:embed="rId4" cstate="print"/>
            <a:stretch>
              <a:fillRect/>
            </a:stretch>
          </p:blipFill>
          <p:spPr>
            <a:xfrm>
              <a:off x="3846601" y="5096529"/>
              <a:ext cx="177482" cy="199440"/>
            </a:xfrm>
            <a:prstGeom prst="rect">
              <a:avLst/>
            </a:prstGeom>
          </p:spPr>
        </p:pic>
      </p:grpSp>
      <p:grpSp>
        <p:nvGrpSpPr>
          <p:cNvPr id="17" name="object 17"/>
          <p:cNvGrpSpPr/>
          <p:nvPr/>
        </p:nvGrpSpPr>
        <p:grpSpPr>
          <a:xfrm>
            <a:off x="4748523" y="4621538"/>
            <a:ext cx="195778" cy="464686"/>
            <a:chOff x="5236565" y="5096529"/>
            <a:chExt cx="215900" cy="512445"/>
          </a:xfrm>
        </p:grpSpPr>
        <p:sp>
          <p:nvSpPr>
            <p:cNvPr id="18" name="object 18"/>
            <p:cNvSpPr/>
            <p:nvPr/>
          </p:nvSpPr>
          <p:spPr>
            <a:xfrm>
              <a:off x="5318277" y="5257083"/>
              <a:ext cx="125095" cy="342900"/>
            </a:xfrm>
            <a:custGeom>
              <a:avLst/>
              <a:gdLst/>
              <a:ahLst/>
              <a:cxnLst/>
              <a:rect l="l" t="t" r="r" b="b"/>
              <a:pathLst>
                <a:path w="125095" h="342900">
                  <a:moveTo>
                    <a:pt x="124561" y="342366"/>
                  </a:moveTo>
                  <a:lnTo>
                    <a:pt x="0" y="0"/>
                  </a:lnTo>
                </a:path>
              </a:pathLst>
            </a:custGeom>
            <a:ln w="18359">
              <a:solidFill>
                <a:srgbClr val="000000"/>
              </a:solidFill>
              <a:prstDash val="dash"/>
            </a:ln>
          </p:spPr>
          <p:txBody>
            <a:bodyPr wrap="square" lIns="0" tIns="0" rIns="0" bIns="0" rtlCol="0"/>
            <a:lstStyle/>
            <a:p>
              <a:endParaRPr sz="1632"/>
            </a:p>
          </p:txBody>
        </p:sp>
        <p:pic>
          <p:nvPicPr>
            <p:cNvPr id="19" name="object 19"/>
            <p:cNvPicPr/>
            <p:nvPr/>
          </p:nvPicPr>
          <p:blipFill>
            <a:blip r:embed="rId5" cstate="print"/>
            <a:stretch>
              <a:fillRect/>
            </a:stretch>
          </p:blipFill>
          <p:spPr>
            <a:xfrm>
              <a:off x="5236565" y="5096529"/>
              <a:ext cx="171716" cy="203034"/>
            </a:xfrm>
            <a:prstGeom prst="rect">
              <a:avLst/>
            </a:prstGeom>
          </p:spPr>
        </p:pic>
      </p:grpSp>
      <p:sp>
        <p:nvSpPr>
          <p:cNvPr id="20" name="object 20"/>
          <p:cNvSpPr/>
          <p:nvPr/>
        </p:nvSpPr>
        <p:spPr>
          <a:xfrm>
            <a:off x="2869811" y="5094884"/>
            <a:ext cx="1291561" cy="456048"/>
          </a:xfrm>
          <a:custGeom>
            <a:avLst/>
            <a:gdLst/>
            <a:ahLst/>
            <a:cxnLst/>
            <a:rect l="l" t="t" r="r" b="b"/>
            <a:pathLst>
              <a:path w="1424304" h="502920">
                <a:moveTo>
                  <a:pt x="1424152" y="0"/>
                </a:moveTo>
                <a:lnTo>
                  <a:pt x="0" y="0"/>
                </a:lnTo>
                <a:lnTo>
                  <a:pt x="0" y="502920"/>
                </a:lnTo>
                <a:lnTo>
                  <a:pt x="712076" y="502920"/>
                </a:lnTo>
                <a:lnTo>
                  <a:pt x="1424152" y="502920"/>
                </a:lnTo>
                <a:lnTo>
                  <a:pt x="1424152" y="0"/>
                </a:lnTo>
                <a:close/>
              </a:path>
            </a:pathLst>
          </a:custGeom>
          <a:solidFill>
            <a:srgbClr val="FFFFFF"/>
          </a:solidFill>
        </p:spPr>
        <p:txBody>
          <a:bodyPr wrap="square" lIns="0" tIns="0" rIns="0" bIns="0" rtlCol="0"/>
          <a:lstStyle/>
          <a:p>
            <a:endParaRPr sz="1632"/>
          </a:p>
        </p:txBody>
      </p:sp>
      <p:graphicFrame>
        <p:nvGraphicFramePr>
          <p:cNvPr id="21" name="object 21"/>
          <p:cNvGraphicFramePr>
            <a:graphicFrameLocks noGrp="1"/>
          </p:cNvGraphicFramePr>
          <p:nvPr/>
        </p:nvGraphicFramePr>
        <p:xfrm>
          <a:off x="2861486" y="5086559"/>
          <a:ext cx="1291561" cy="460590"/>
        </p:xfrm>
        <a:graphic>
          <a:graphicData uri="http://schemas.openxmlformats.org/drawingml/2006/table">
            <a:tbl>
              <a:tblPr firstRow="1" bandRow="1">
                <a:tableStyleId>{2D5ABB26-0587-4C30-8999-92F81FD0307C}</a:tableStyleId>
              </a:tblPr>
              <a:tblGrid>
                <a:gridCol w="1291561">
                  <a:extLst>
                    <a:ext uri="{9D8B030D-6E8A-4147-A177-3AD203B41FA5}">
                      <a16:colId xmlns:a16="http://schemas.microsoft.com/office/drawing/2014/main" xmlns="" val="20000"/>
                    </a:ext>
                  </a:extLst>
                </a:gridCol>
              </a:tblGrid>
              <a:tr h="249076">
                <a:tc>
                  <a:txBody>
                    <a:bodyPr/>
                    <a:lstStyle/>
                    <a:p>
                      <a:pPr marL="98425">
                        <a:lnSpc>
                          <a:spcPts val="2065"/>
                        </a:lnSpc>
                      </a:pPr>
                      <a:r>
                        <a:rPr sz="1600" b="1" spc="-20" dirty="0">
                          <a:latin typeface="Calibri"/>
                          <a:cs typeface="Calibri"/>
                        </a:rPr>
                        <a:t>ScreenATMUI</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09036">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22" name="object 22"/>
          <p:cNvGraphicFramePr>
            <a:graphicFrameLocks noGrp="1"/>
          </p:cNvGraphicFramePr>
          <p:nvPr/>
        </p:nvGraphicFramePr>
        <p:xfrm>
          <a:off x="4292960" y="5086559"/>
          <a:ext cx="1286379" cy="460590"/>
        </p:xfrm>
        <a:graphic>
          <a:graphicData uri="http://schemas.openxmlformats.org/drawingml/2006/table">
            <a:tbl>
              <a:tblPr firstRow="1" bandRow="1">
                <a:tableStyleId>{2D5ABB26-0587-4C30-8999-92F81FD0307C}</a:tableStyleId>
              </a:tblPr>
              <a:tblGrid>
                <a:gridCol w="1286379">
                  <a:extLst>
                    <a:ext uri="{9D8B030D-6E8A-4147-A177-3AD203B41FA5}">
                      <a16:colId xmlns:a16="http://schemas.microsoft.com/office/drawing/2014/main" xmlns="" val="20000"/>
                    </a:ext>
                  </a:extLst>
                </a:gridCol>
              </a:tblGrid>
              <a:tr h="249076">
                <a:tc>
                  <a:txBody>
                    <a:bodyPr/>
                    <a:lstStyle/>
                    <a:p>
                      <a:pPr marL="98425">
                        <a:lnSpc>
                          <a:spcPts val="2065"/>
                        </a:lnSpc>
                      </a:pPr>
                      <a:r>
                        <a:rPr sz="1600" b="1" spc="-20" dirty="0">
                          <a:latin typeface="Calibri"/>
                          <a:cs typeface="Calibri"/>
                        </a:rPr>
                        <a:t>BrailleATMUI</a:t>
                      </a:r>
                      <a:endParaRPr sz="16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7935">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09036">
                <a:tc>
                  <a:txBody>
                    <a:bodyPr/>
                    <a:lstStyle/>
                    <a:p>
                      <a:pPr>
                        <a:lnSpc>
                          <a:spcPct val="100000"/>
                        </a:lnSpc>
                      </a:pPr>
                      <a:endParaRPr sz="500">
                        <a:latin typeface="Times New Roman"/>
                        <a:cs typeface="Times New Roman"/>
                      </a:endParaRPr>
                    </a:p>
                  </a:txBody>
                  <a:tcPr marL="0" marR="0" marT="0" marB="0">
                    <a:lnL w="19050">
                      <a:solidFill>
                        <a:srgbClr val="000000"/>
                      </a:solidFill>
                      <a:prstDash val="solid"/>
                    </a:lnL>
                    <a:lnR w="19050">
                      <a:solidFill>
                        <a:srgbClr val="000000"/>
                      </a:solidFill>
                      <a:prstDash val="solid"/>
                    </a:lnR>
                    <a:lnT w="3175">
                      <a:solidFill>
                        <a:srgbClr val="000000"/>
                      </a:solidFill>
                      <a:prstDash val="solid"/>
                    </a:lnT>
                    <a:lnB w="19050">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23" name="object 23"/>
          <p:cNvSpPr/>
          <p:nvPr/>
        </p:nvSpPr>
        <p:spPr>
          <a:xfrm>
            <a:off x="6331793" y="2107883"/>
            <a:ext cx="1978513" cy="458927"/>
          </a:xfrm>
          <a:custGeom>
            <a:avLst/>
            <a:gdLst/>
            <a:ahLst/>
            <a:cxnLst/>
            <a:rect l="l" t="t" r="r" b="b"/>
            <a:pathLst>
              <a:path w="2181859" h="506094">
                <a:moveTo>
                  <a:pt x="1090802" y="505802"/>
                </a:moveTo>
                <a:lnTo>
                  <a:pt x="0" y="505802"/>
                </a:lnTo>
                <a:lnTo>
                  <a:pt x="0" y="0"/>
                </a:lnTo>
                <a:lnTo>
                  <a:pt x="2181593" y="0"/>
                </a:lnTo>
                <a:lnTo>
                  <a:pt x="2181593" y="505802"/>
                </a:lnTo>
                <a:lnTo>
                  <a:pt x="1090802" y="505802"/>
                </a:lnTo>
                <a:close/>
              </a:path>
            </a:pathLst>
          </a:custGeom>
          <a:ln w="18359">
            <a:solidFill>
              <a:srgbClr val="000000"/>
            </a:solidFill>
          </a:ln>
        </p:spPr>
        <p:txBody>
          <a:bodyPr wrap="square" lIns="0" tIns="0" rIns="0" bIns="0" rtlCol="0"/>
          <a:lstStyle/>
          <a:p>
            <a:endParaRPr sz="1632"/>
          </a:p>
        </p:txBody>
      </p:sp>
      <p:sp>
        <p:nvSpPr>
          <p:cNvPr id="24" name="object 24"/>
          <p:cNvSpPr txBox="1"/>
          <p:nvPr/>
        </p:nvSpPr>
        <p:spPr>
          <a:xfrm>
            <a:off x="6340118" y="2093752"/>
            <a:ext cx="1961814" cy="262787"/>
          </a:xfrm>
          <a:prstGeom prst="rect">
            <a:avLst/>
          </a:prstGeom>
        </p:spPr>
        <p:txBody>
          <a:bodyPr vert="horz" wrap="square" lIns="0" tIns="11516" rIns="0" bIns="0" rtlCol="0">
            <a:spAutoFit/>
          </a:bodyPr>
          <a:lstStyle/>
          <a:p>
            <a:pPr marL="81190">
              <a:spcBef>
                <a:spcPts val="91"/>
              </a:spcBef>
            </a:pPr>
            <a:r>
              <a:rPr sz="1632" b="1" spc="-18" dirty="0">
                <a:latin typeface="Calibri"/>
                <a:cs typeface="Calibri"/>
              </a:rPr>
              <a:t>TransfertTransaction</a:t>
            </a:r>
            <a:endParaRPr sz="1632">
              <a:latin typeface="Calibri"/>
              <a:cs typeface="Calibri"/>
            </a:endParaRPr>
          </a:p>
        </p:txBody>
      </p:sp>
      <p:sp>
        <p:nvSpPr>
          <p:cNvPr id="25" name="object 25"/>
          <p:cNvSpPr/>
          <p:nvPr/>
        </p:nvSpPr>
        <p:spPr>
          <a:xfrm>
            <a:off x="6331793" y="2356959"/>
            <a:ext cx="1978513" cy="98465"/>
          </a:xfrm>
          <a:custGeom>
            <a:avLst/>
            <a:gdLst/>
            <a:ahLst/>
            <a:cxnLst/>
            <a:rect l="l" t="t" r="r" b="b"/>
            <a:pathLst>
              <a:path w="2181859" h="108585">
                <a:moveTo>
                  <a:pt x="0" y="0"/>
                </a:moveTo>
                <a:lnTo>
                  <a:pt x="2181593" y="0"/>
                </a:lnTo>
              </a:path>
              <a:path w="2181859" h="108585">
                <a:moveTo>
                  <a:pt x="0" y="108000"/>
                </a:moveTo>
                <a:lnTo>
                  <a:pt x="2181593" y="108000"/>
                </a:lnTo>
              </a:path>
            </a:pathLst>
          </a:custGeom>
          <a:ln w="3175">
            <a:solidFill>
              <a:srgbClr val="000000"/>
            </a:solidFill>
          </a:ln>
        </p:spPr>
        <p:txBody>
          <a:bodyPr wrap="square" lIns="0" tIns="0" rIns="0" bIns="0" rtlCol="0"/>
          <a:lstStyle/>
          <a:p>
            <a:endParaRPr sz="1632"/>
          </a:p>
        </p:txBody>
      </p:sp>
      <p:sp>
        <p:nvSpPr>
          <p:cNvPr id="26" name="object 26"/>
          <p:cNvSpPr/>
          <p:nvPr/>
        </p:nvSpPr>
        <p:spPr>
          <a:xfrm>
            <a:off x="5724927" y="2566867"/>
            <a:ext cx="1596169" cy="1137242"/>
          </a:xfrm>
          <a:custGeom>
            <a:avLst/>
            <a:gdLst/>
            <a:ahLst/>
            <a:cxnLst/>
            <a:rect l="l" t="t" r="r" b="b"/>
            <a:pathLst>
              <a:path w="1760220" h="1254125">
                <a:moveTo>
                  <a:pt x="1760042" y="0"/>
                </a:moveTo>
                <a:lnTo>
                  <a:pt x="0" y="1253883"/>
                </a:lnTo>
              </a:path>
            </a:pathLst>
          </a:custGeom>
          <a:ln w="18359">
            <a:solidFill>
              <a:srgbClr val="000000"/>
            </a:solidFill>
          </a:ln>
        </p:spPr>
        <p:txBody>
          <a:bodyPr wrap="square" lIns="0" tIns="0" rIns="0" bIns="0" rtlCol="0"/>
          <a:lstStyle/>
          <a:p>
            <a:endParaRPr sz="1632"/>
          </a:p>
        </p:txBody>
      </p:sp>
      <p:pic>
        <p:nvPicPr>
          <p:cNvPr id="27" name="object 27"/>
          <p:cNvPicPr/>
          <p:nvPr/>
        </p:nvPicPr>
        <p:blipFill>
          <a:blip r:embed="rId6" cstate="print"/>
          <a:stretch>
            <a:fillRect/>
          </a:stretch>
        </p:blipFill>
        <p:spPr>
          <a:xfrm>
            <a:off x="5598915" y="3629783"/>
            <a:ext cx="183133" cy="163878"/>
          </a:xfrm>
          <a:prstGeom prst="rect">
            <a:avLst/>
          </a:prstGeom>
        </p:spPr>
      </p:pic>
      <p:sp>
        <p:nvSpPr>
          <p:cNvPr id="28" name="Espace réservé du pied de page 27"/>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3830422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58905" y="166695"/>
            <a:ext cx="7606738"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Exemple (refactoring)</a:t>
            </a:r>
          </a:p>
        </p:txBody>
      </p:sp>
      <p:sp>
        <p:nvSpPr>
          <p:cNvPr id="5" name="object 5"/>
          <p:cNvSpPr txBox="1"/>
          <p:nvPr/>
        </p:nvSpPr>
        <p:spPr>
          <a:xfrm>
            <a:off x="279929" y="1070576"/>
            <a:ext cx="8276241" cy="386407"/>
          </a:xfrm>
          <a:prstGeom prst="rect">
            <a:avLst/>
          </a:prstGeom>
        </p:spPr>
        <p:txBody>
          <a:bodyPr vert="horz" wrap="square" lIns="0" tIns="70250" rIns="0" bIns="0" rtlCol="0">
            <a:spAutoFit/>
          </a:bodyPr>
          <a:lstStyle/>
          <a:p>
            <a:pPr marL="11516" marR="4607">
              <a:lnSpc>
                <a:spcPts val="2367"/>
              </a:lnSpc>
              <a:spcBef>
                <a:spcPts val="553"/>
              </a:spcBef>
            </a:pPr>
            <a:r>
              <a:rPr sz="2200" spc="-9" dirty="0">
                <a:cs typeface="Calibri"/>
              </a:rPr>
              <a:t>Comment</a:t>
            </a:r>
            <a:r>
              <a:rPr sz="2200" dirty="0">
                <a:cs typeface="Calibri"/>
              </a:rPr>
              <a:t> </a:t>
            </a:r>
            <a:r>
              <a:rPr sz="2200" spc="-9" dirty="0">
                <a:cs typeface="Calibri"/>
              </a:rPr>
              <a:t>restructurer</a:t>
            </a:r>
            <a:r>
              <a:rPr sz="2200" spc="5" dirty="0">
                <a:cs typeface="Calibri"/>
              </a:rPr>
              <a:t> </a:t>
            </a:r>
            <a:r>
              <a:rPr sz="2200" dirty="0">
                <a:cs typeface="Calibri"/>
              </a:rPr>
              <a:t>la</a:t>
            </a:r>
            <a:r>
              <a:rPr sz="2200" spc="-5" dirty="0">
                <a:cs typeface="Calibri"/>
              </a:rPr>
              <a:t> </a:t>
            </a:r>
            <a:r>
              <a:rPr sz="2200" spc="-9" dirty="0">
                <a:cs typeface="Calibri"/>
              </a:rPr>
              <a:t>conception</a:t>
            </a:r>
            <a:r>
              <a:rPr sz="2200" spc="5" dirty="0">
                <a:cs typeface="Calibri"/>
              </a:rPr>
              <a:t> </a:t>
            </a:r>
            <a:r>
              <a:rPr sz="2200" spc="-5" dirty="0">
                <a:cs typeface="Calibri"/>
              </a:rPr>
              <a:t>pour </a:t>
            </a:r>
            <a:r>
              <a:rPr sz="2200" spc="-14" dirty="0">
                <a:cs typeface="Calibri"/>
              </a:rPr>
              <a:t>n'avoir</a:t>
            </a:r>
            <a:r>
              <a:rPr sz="2200" spc="5" dirty="0">
                <a:cs typeface="Calibri"/>
              </a:rPr>
              <a:t> </a:t>
            </a:r>
            <a:r>
              <a:rPr sz="2200" spc="-5" dirty="0">
                <a:cs typeface="Calibri"/>
              </a:rPr>
              <a:t>que</a:t>
            </a:r>
            <a:r>
              <a:rPr sz="2200" spc="5" dirty="0">
                <a:cs typeface="Calibri"/>
              </a:rPr>
              <a:t> </a:t>
            </a:r>
            <a:r>
              <a:rPr sz="2200" spc="-5" dirty="0">
                <a:cs typeface="Calibri"/>
              </a:rPr>
              <a:t>des</a:t>
            </a:r>
            <a:r>
              <a:rPr sz="2200" dirty="0">
                <a:cs typeface="Calibri"/>
              </a:rPr>
              <a:t> </a:t>
            </a:r>
            <a:r>
              <a:rPr sz="2200" spc="-14" dirty="0">
                <a:cs typeface="Calibri"/>
              </a:rPr>
              <a:t>interfaces </a:t>
            </a:r>
            <a:r>
              <a:rPr sz="2200" spc="-517" dirty="0">
                <a:cs typeface="Calibri"/>
              </a:rPr>
              <a:t> </a:t>
            </a:r>
            <a:r>
              <a:rPr sz="2200" spc="-14" dirty="0">
                <a:cs typeface="Calibri"/>
              </a:rPr>
              <a:t>cohérentes</a:t>
            </a:r>
            <a:r>
              <a:rPr sz="2200" spc="-9" dirty="0">
                <a:cs typeface="Calibri"/>
              </a:rPr>
              <a:t> </a:t>
            </a:r>
            <a:r>
              <a:rPr sz="2200" dirty="0">
                <a:cs typeface="Calibri"/>
              </a:rPr>
              <a:t>?</a:t>
            </a:r>
          </a:p>
        </p:txBody>
      </p:sp>
      <p:sp>
        <p:nvSpPr>
          <p:cNvPr id="7" name="object 7"/>
          <p:cNvSpPr txBox="1"/>
          <p:nvPr/>
        </p:nvSpPr>
        <p:spPr>
          <a:xfrm>
            <a:off x="817281" y="1547617"/>
            <a:ext cx="7548362" cy="350183"/>
          </a:xfrm>
          <a:prstGeom prst="rect">
            <a:avLst/>
          </a:prstGeom>
        </p:spPr>
        <p:txBody>
          <a:bodyPr vert="horz" wrap="square" lIns="0" tIns="11516" rIns="0" bIns="0" rtlCol="0">
            <a:spAutoFit/>
          </a:bodyPr>
          <a:lstStyle/>
          <a:p>
            <a:pPr marL="354416" indent="-342900">
              <a:spcBef>
                <a:spcPts val="91"/>
              </a:spcBef>
              <a:buFont typeface="Arial" panose="020B0604020202020204" pitchFamily="34" charset="0"/>
              <a:buChar char="•"/>
            </a:pPr>
            <a:r>
              <a:rPr sz="2200" spc="-14" dirty="0">
                <a:cs typeface="Calibri"/>
              </a:rPr>
              <a:t>Ségrégation</a:t>
            </a:r>
            <a:r>
              <a:rPr sz="2200" spc="-32" dirty="0">
                <a:cs typeface="Calibri"/>
              </a:rPr>
              <a:t> </a:t>
            </a:r>
            <a:r>
              <a:rPr sz="2200" spc="-5" dirty="0">
                <a:cs typeface="Calibri"/>
              </a:rPr>
              <a:t>par</a:t>
            </a:r>
            <a:r>
              <a:rPr sz="2200" spc="-23" dirty="0">
                <a:cs typeface="Calibri"/>
              </a:rPr>
              <a:t> </a:t>
            </a:r>
            <a:r>
              <a:rPr sz="2200" spc="-9" dirty="0">
                <a:cs typeface="Calibri"/>
              </a:rPr>
              <a:t>héritage</a:t>
            </a:r>
            <a:r>
              <a:rPr sz="2200" spc="-27" dirty="0">
                <a:cs typeface="Calibri"/>
              </a:rPr>
              <a:t> </a:t>
            </a:r>
            <a:r>
              <a:rPr sz="2200" spc="-14" dirty="0">
                <a:cs typeface="Calibri"/>
              </a:rPr>
              <a:t>d’interfaces</a:t>
            </a:r>
            <a:endParaRPr sz="2200" dirty="0">
              <a:cs typeface="Calibri"/>
            </a:endParaRPr>
          </a:p>
        </p:txBody>
      </p:sp>
      <p:sp>
        <p:nvSpPr>
          <p:cNvPr id="9" name="object 9"/>
          <p:cNvSpPr txBox="1"/>
          <p:nvPr/>
        </p:nvSpPr>
        <p:spPr>
          <a:xfrm>
            <a:off x="1275012" y="1993721"/>
            <a:ext cx="7090631" cy="596275"/>
          </a:xfrm>
          <a:prstGeom prst="rect">
            <a:avLst/>
          </a:prstGeom>
        </p:spPr>
        <p:txBody>
          <a:bodyPr vert="horz" wrap="square" lIns="0" tIns="62188" rIns="0" bIns="0" rtlCol="0">
            <a:spAutoFit/>
          </a:bodyPr>
          <a:lstStyle/>
          <a:p>
            <a:pPr marL="11516" marR="4607">
              <a:lnSpc>
                <a:spcPts val="1995"/>
              </a:lnSpc>
              <a:spcBef>
                <a:spcPts val="490"/>
              </a:spcBef>
            </a:pPr>
            <a:r>
              <a:rPr lang="fr-FR" sz="2200" spc="-5" dirty="0">
                <a:cs typeface="Calibri"/>
              </a:rPr>
              <a:t>Chaque</a:t>
            </a:r>
            <a:r>
              <a:rPr sz="2200" spc="-14" dirty="0">
                <a:cs typeface="Calibri"/>
              </a:rPr>
              <a:t> client </a:t>
            </a:r>
            <a:r>
              <a:rPr sz="2200" spc="-36" dirty="0">
                <a:cs typeface="Calibri"/>
              </a:rPr>
              <a:t>n’est</a:t>
            </a:r>
            <a:r>
              <a:rPr sz="2200" spc="-14" dirty="0">
                <a:cs typeface="Calibri"/>
              </a:rPr>
              <a:t> </a:t>
            </a:r>
            <a:r>
              <a:rPr sz="2200" spc="-5" dirty="0">
                <a:cs typeface="Calibri"/>
              </a:rPr>
              <a:t>lié</a:t>
            </a:r>
            <a:r>
              <a:rPr sz="2200" spc="-14" dirty="0">
                <a:cs typeface="Calibri"/>
              </a:rPr>
              <a:t> </a:t>
            </a:r>
            <a:r>
              <a:rPr sz="2200" spc="-41" dirty="0">
                <a:cs typeface="Calibri"/>
              </a:rPr>
              <a:t>qu’à</a:t>
            </a:r>
            <a:r>
              <a:rPr sz="2200" dirty="0">
                <a:cs typeface="Calibri"/>
              </a:rPr>
              <a:t> </a:t>
            </a:r>
            <a:r>
              <a:rPr sz="2200" spc="-9" dirty="0">
                <a:cs typeface="Calibri"/>
              </a:rPr>
              <a:t>une </a:t>
            </a:r>
            <a:r>
              <a:rPr sz="2200" spc="-18" dirty="0">
                <a:cs typeface="Calibri"/>
              </a:rPr>
              <a:t>interface</a:t>
            </a:r>
            <a:r>
              <a:rPr sz="2200" spc="-14" dirty="0">
                <a:cs typeface="Calibri"/>
              </a:rPr>
              <a:t> </a:t>
            </a:r>
            <a:r>
              <a:rPr sz="2200" spc="-5" dirty="0">
                <a:cs typeface="Calibri"/>
              </a:rPr>
              <a:t>minimale</a:t>
            </a:r>
            <a:r>
              <a:rPr sz="2200" spc="-14" dirty="0">
                <a:cs typeface="Calibri"/>
              </a:rPr>
              <a:t> </a:t>
            </a:r>
            <a:r>
              <a:rPr sz="2200" spc="-5" dirty="0">
                <a:cs typeface="Calibri"/>
              </a:rPr>
              <a:t>sous-ensemble</a:t>
            </a:r>
            <a:r>
              <a:rPr sz="2200" spc="-14" dirty="0">
                <a:cs typeface="Calibri"/>
              </a:rPr>
              <a:t> </a:t>
            </a:r>
            <a:r>
              <a:rPr sz="2200" spc="-5" dirty="0">
                <a:cs typeface="Calibri"/>
              </a:rPr>
              <a:t>de </a:t>
            </a:r>
            <a:r>
              <a:rPr sz="2200" spc="-435" dirty="0">
                <a:cs typeface="Calibri"/>
              </a:rPr>
              <a:t> </a:t>
            </a:r>
            <a:r>
              <a:rPr sz="2200" spc="-14" dirty="0">
                <a:cs typeface="Calibri"/>
              </a:rPr>
              <a:t>l’interface </a:t>
            </a:r>
            <a:r>
              <a:rPr sz="2200" spc="-18" dirty="0">
                <a:cs typeface="Calibri"/>
              </a:rPr>
              <a:t>intégrale</a:t>
            </a:r>
            <a:r>
              <a:rPr sz="2200" spc="-14" dirty="0">
                <a:cs typeface="Calibri"/>
              </a:rPr>
              <a:t> construite</a:t>
            </a:r>
            <a:r>
              <a:rPr sz="2200" spc="-9" dirty="0">
                <a:cs typeface="Calibri"/>
              </a:rPr>
              <a:t> </a:t>
            </a:r>
            <a:r>
              <a:rPr sz="2200" spc="-5" dirty="0">
                <a:cs typeface="Calibri"/>
              </a:rPr>
              <a:t>par</a:t>
            </a:r>
            <a:r>
              <a:rPr sz="2200" spc="-9" dirty="0">
                <a:cs typeface="Calibri"/>
              </a:rPr>
              <a:t> héritage</a:t>
            </a:r>
            <a:endParaRPr sz="2200" dirty="0">
              <a:cs typeface="Calibri"/>
            </a:endParaRPr>
          </a:p>
        </p:txBody>
      </p:sp>
      <p:grpSp>
        <p:nvGrpSpPr>
          <p:cNvPr id="10" name="object 10"/>
          <p:cNvGrpSpPr/>
          <p:nvPr/>
        </p:nvGrpSpPr>
        <p:grpSpPr>
          <a:xfrm>
            <a:off x="86717" y="2644458"/>
            <a:ext cx="8784689" cy="4067583"/>
            <a:chOff x="176758" y="3074766"/>
            <a:chExt cx="9687560" cy="4485640"/>
          </a:xfrm>
        </p:grpSpPr>
        <p:sp>
          <p:nvSpPr>
            <p:cNvPr id="11" name="object 11"/>
            <p:cNvSpPr/>
            <p:nvPr/>
          </p:nvSpPr>
          <p:spPr>
            <a:xfrm>
              <a:off x="176758" y="3074765"/>
              <a:ext cx="9687560" cy="4485640"/>
            </a:xfrm>
            <a:custGeom>
              <a:avLst/>
              <a:gdLst/>
              <a:ahLst/>
              <a:cxnLst/>
              <a:rect l="l" t="t" r="r" b="b"/>
              <a:pathLst>
                <a:path w="9687560" h="4485640">
                  <a:moveTo>
                    <a:pt x="9687242" y="0"/>
                  </a:moveTo>
                  <a:lnTo>
                    <a:pt x="0" y="0"/>
                  </a:lnTo>
                  <a:lnTo>
                    <a:pt x="0" y="4485246"/>
                  </a:lnTo>
                  <a:lnTo>
                    <a:pt x="9687242" y="4485246"/>
                  </a:lnTo>
                  <a:lnTo>
                    <a:pt x="9687242" y="0"/>
                  </a:lnTo>
                  <a:close/>
                </a:path>
              </a:pathLst>
            </a:custGeom>
            <a:solidFill>
              <a:srgbClr val="FFFFFF"/>
            </a:solidFill>
          </p:spPr>
          <p:txBody>
            <a:bodyPr wrap="square" lIns="0" tIns="0" rIns="0" bIns="0" rtlCol="0"/>
            <a:lstStyle/>
            <a:p>
              <a:endParaRPr sz="1632"/>
            </a:p>
          </p:txBody>
        </p:sp>
        <p:sp>
          <p:nvSpPr>
            <p:cNvPr id="12" name="object 12"/>
            <p:cNvSpPr/>
            <p:nvPr/>
          </p:nvSpPr>
          <p:spPr>
            <a:xfrm>
              <a:off x="738720" y="3131649"/>
              <a:ext cx="2258060" cy="584835"/>
            </a:xfrm>
            <a:custGeom>
              <a:avLst/>
              <a:gdLst/>
              <a:ahLst/>
              <a:cxnLst/>
              <a:rect l="l" t="t" r="r" b="b"/>
              <a:pathLst>
                <a:path w="2258060" h="584835">
                  <a:moveTo>
                    <a:pt x="1128953" y="584631"/>
                  </a:moveTo>
                  <a:lnTo>
                    <a:pt x="0" y="584631"/>
                  </a:lnTo>
                  <a:lnTo>
                    <a:pt x="0" y="0"/>
                  </a:lnTo>
                  <a:lnTo>
                    <a:pt x="2257564" y="0"/>
                  </a:lnTo>
                  <a:lnTo>
                    <a:pt x="2257564" y="584631"/>
                  </a:lnTo>
                  <a:lnTo>
                    <a:pt x="1128953" y="584631"/>
                  </a:lnTo>
                  <a:close/>
                </a:path>
              </a:pathLst>
            </a:custGeom>
            <a:ln w="21238">
              <a:solidFill>
                <a:srgbClr val="000000"/>
              </a:solidFill>
            </a:ln>
          </p:spPr>
          <p:txBody>
            <a:bodyPr wrap="square" lIns="0" tIns="0" rIns="0" bIns="0" rtlCol="0"/>
            <a:lstStyle/>
            <a:p>
              <a:endParaRPr sz="1632"/>
            </a:p>
          </p:txBody>
        </p:sp>
        <p:sp>
          <p:nvSpPr>
            <p:cNvPr id="13" name="object 13"/>
            <p:cNvSpPr/>
            <p:nvPr/>
          </p:nvSpPr>
          <p:spPr>
            <a:xfrm>
              <a:off x="739076" y="3449162"/>
              <a:ext cx="2258060" cy="125095"/>
            </a:xfrm>
            <a:custGeom>
              <a:avLst/>
              <a:gdLst/>
              <a:ahLst/>
              <a:cxnLst/>
              <a:rect l="l" t="t" r="r" b="b"/>
              <a:pathLst>
                <a:path w="2258060" h="125095">
                  <a:moveTo>
                    <a:pt x="0" y="0"/>
                  </a:moveTo>
                  <a:lnTo>
                    <a:pt x="2257564" y="0"/>
                  </a:lnTo>
                </a:path>
                <a:path w="2258060" h="125095">
                  <a:moveTo>
                    <a:pt x="0" y="124929"/>
                  </a:moveTo>
                  <a:lnTo>
                    <a:pt x="2257564" y="124929"/>
                  </a:lnTo>
                </a:path>
              </a:pathLst>
            </a:custGeom>
            <a:ln w="3175">
              <a:solidFill>
                <a:srgbClr val="000000"/>
              </a:solidFill>
            </a:ln>
          </p:spPr>
          <p:txBody>
            <a:bodyPr wrap="square" lIns="0" tIns="0" rIns="0" bIns="0" rtlCol="0"/>
            <a:lstStyle/>
            <a:p>
              <a:endParaRPr sz="1632"/>
            </a:p>
          </p:txBody>
        </p:sp>
        <p:sp>
          <p:nvSpPr>
            <p:cNvPr id="14" name="object 14"/>
            <p:cNvSpPr/>
            <p:nvPr/>
          </p:nvSpPr>
          <p:spPr>
            <a:xfrm>
              <a:off x="3559314" y="5523122"/>
              <a:ext cx="2961640" cy="1034415"/>
            </a:xfrm>
            <a:custGeom>
              <a:avLst/>
              <a:gdLst/>
              <a:ahLst/>
              <a:cxnLst/>
              <a:rect l="l" t="t" r="r" b="b"/>
              <a:pathLst>
                <a:path w="2961640" h="1034415">
                  <a:moveTo>
                    <a:pt x="2961360" y="0"/>
                  </a:moveTo>
                  <a:lnTo>
                    <a:pt x="0" y="0"/>
                  </a:lnTo>
                  <a:lnTo>
                    <a:pt x="0" y="1034288"/>
                  </a:lnTo>
                  <a:lnTo>
                    <a:pt x="1480680" y="1034288"/>
                  </a:lnTo>
                  <a:lnTo>
                    <a:pt x="2961360" y="1034288"/>
                  </a:lnTo>
                  <a:lnTo>
                    <a:pt x="2961360" y="0"/>
                  </a:lnTo>
                  <a:close/>
                </a:path>
              </a:pathLst>
            </a:custGeom>
            <a:solidFill>
              <a:srgbClr val="FFFFFF"/>
            </a:solidFill>
          </p:spPr>
          <p:txBody>
            <a:bodyPr wrap="square" lIns="0" tIns="0" rIns="0" bIns="0" rtlCol="0"/>
            <a:lstStyle/>
            <a:p>
              <a:endParaRPr sz="1632"/>
            </a:p>
          </p:txBody>
        </p:sp>
      </p:grpSp>
      <p:graphicFrame>
        <p:nvGraphicFramePr>
          <p:cNvPr id="15" name="object 15"/>
          <p:cNvGraphicFramePr>
            <a:graphicFrameLocks noGrp="1"/>
          </p:cNvGraphicFramePr>
          <p:nvPr>
            <p:extLst>
              <p:ext uri="{D42A27DB-BD31-4B8C-83A1-F6EECF244321}">
                <p14:modId xmlns:p14="http://schemas.microsoft.com/office/powerpoint/2010/main" val="1339925595"/>
              </p:ext>
            </p:extLst>
          </p:nvPr>
        </p:nvGraphicFramePr>
        <p:xfrm>
          <a:off x="3144393" y="4559237"/>
          <a:ext cx="2685041" cy="1244641"/>
        </p:xfrm>
        <a:graphic>
          <a:graphicData uri="http://schemas.openxmlformats.org/drawingml/2006/table">
            <a:tbl>
              <a:tblPr firstRow="1" bandRow="1">
                <a:tableStyleId>{2D5ABB26-0587-4C30-8999-92F81FD0307C}</a:tableStyleId>
              </a:tblPr>
              <a:tblGrid>
                <a:gridCol w="1345688">
                  <a:extLst>
                    <a:ext uri="{9D8B030D-6E8A-4147-A177-3AD203B41FA5}">
                      <a16:colId xmlns:a16="http://schemas.microsoft.com/office/drawing/2014/main" xmlns="" val="20000"/>
                    </a:ext>
                  </a:extLst>
                </a:gridCol>
                <a:gridCol w="1339353">
                  <a:extLst>
                    <a:ext uri="{9D8B030D-6E8A-4147-A177-3AD203B41FA5}">
                      <a16:colId xmlns:a16="http://schemas.microsoft.com/office/drawing/2014/main" xmlns="" val="20001"/>
                    </a:ext>
                  </a:extLst>
                </a:gridCol>
              </a:tblGrid>
              <a:tr h="305393">
                <a:tc>
                  <a:txBody>
                    <a:bodyPr/>
                    <a:lstStyle/>
                    <a:p>
                      <a:pPr>
                        <a:lnSpc>
                          <a:spcPct val="100000"/>
                        </a:lnSpc>
                      </a:pPr>
                      <a:endParaRPr sz="19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xmlns="" val="10000"/>
                  </a:ext>
                </a:extLst>
              </a:tr>
              <a:tr h="573572">
                <a:tc gridSpan="2">
                  <a:txBody>
                    <a:bodyPr/>
                    <a:lstStyle/>
                    <a:p>
                      <a:pPr algn="ctr">
                        <a:lnSpc>
                          <a:spcPts val="2280"/>
                        </a:lnSpc>
                      </a:pPr>
                      <a:r>
                        <a:rPr sz="1900" spc="5" dirty="0">
                          <a:latin typeface="Calibri"/>
                          <a:cs typeface="Calibri"/>
                        </a:rPr>
                        <a:t>&lt;&lt;interface&gt;&gt;</a:t>
                      </a:r>
                      <a:endParaRPr sz="1900">
                        <a:latin typeface="Calibri"/>
                        <a:cs typeface="Calibri"/>
                      </a:endParaRPr>
                    </a:p>
                    <a:p>
                      <a:pPr marL="635" algn="ctr">
                        <a:lnSpc>
                          <a:spcPts val="2280"/>
                        </a:lnSpc>
                      </a:pPr>
                      <a:r>
                        <a:rPr sz="1900" b="1" spc="15" dirty="0">
                          <a:latin typeface="Calibri"/>
                          <a:cs typeface="Calibri"/>
                        </a:rPr>
                        <a:t>UI</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xmlns="" val="10001"/>
                  </a:ext>
                </a:extLst>
              </a:tr>
              <a:tr h="65620">
                <a:tc gridSpan="2">
                  <a:txBody>
                    <a:bodyPr/>
                    <a:lstStyle/>
                    <a:p>
                      <a:pPr>
                        <a:lnSpc>
                          <a:spcPct val="100000"/>
                        </a:lnSpc>
                      </a:pPr>
                      <a:endParaRPr sz="3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xmlns="" val="10002"/>
                  </a:ext>
                </a:extLst>
              </a:tr>
              <a:tr h="298699">
                <a:tc gridSpan="2">
                  <a:txBody>
                    <a:bodyPr/>
                    <a:lstStyle/>
                    <a:p>
                      <a:pPr marL="85090">
                        <a:lnSpc>
                          <a:spcPts val="2270"/>
                        </a:lnSpc>
                      </a:pPr>
                      <a:r>
                        <a:rPr sz="1900" spc="15" dirty="0">
                          <a:latin typeface="Calibri"/>
                          <a:cs typeface="Calibri"/>
                        </a:rPr>
                        <a:t>+</a:t>
                      </a:r>
                      <a:r>
                        <a:rPr sz="1900" spc="5" dirty="0">
                          <a:latin typeface="Calibri"/>
                          <a:cs typeface="Calibri"/>
                        </a:rPr>
                        <a:t> </a:t>
                      </a:r>
                      <a:r>
                        <a:rPr sz="1900" dirty="0">
                          <a:latin typeface="Calibri"/>
                          <a:cs typeface="Calibri"/>
                        </a:rPr>
                        <a:t>informInsuffisientFund()</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xmlns="" val="10003"/>
                  </a:ext>
                </a:extLst>
              </a:tr>
            </a:tbl>
          </a:graphicData>
        </a:graphic>
      </p:graphicFrame>
      <p:grpSp>
        <p:nvGrpSpPr>
          <p:cNvPr id="16" name="object 16"/>
          <p:cNvGrpSpPr/>
          <p:nvPr/>
        </p:nvGrpSpPr>
        <p:grpSpPr>
          <a:xfrm>
            <a:off x="2926172" y="6096329"/>
            <a:ext cx="1513826" cy="547028"/>
            <a:chOff x="3308045" y="6881413"/>
            <a:chExt cx="1669414" cy="603250"/>
          </a:xfrm>
        </p:grpSpPr>
        <p:sp>
          <p:nvSpPr>
            <p:cNvPr id="17" name="object 17"/>
            <p:cNvSpPr/>
            <p:nvPr/>
          </p:nvSpPr>
          <p:spPr>
            <a:xfrm>
              <a:off x="3318840" y="6892208"/>
              <a:ext cx="1647825" cy="581660"/>
            </a:xfrm>
            <a:custGeom>
              <a:avLst/>
              <a:gdLst/>
              <a:ahLst/>
              <a:cxnLst/>
              <a:rect l="l" t="t" r="r" b="b"/>
              <a:pathLst>
                <a:path w="1647825" h="581659">
                  <a:moveTo>
                    <a:pt x="1647723" y="0"/>
                  </a:moveTo>
                  <a:lnTo>
                    <a:pt x="0" y="0"/>
                  </a:lnTo>
                  <a:lnTo>
                    <a:pt x="0" y="581393"/>
                  </a:lnTo>
                  <a:lnTo>
                    <a:pt x="823683" y="581393"/>
                  </a:lnTo>
                  <a:lnTo>
                    <a:pt x="1647723" y="581393"/>
                  </a:lnTo>
                  <a:lnTo>
                    <a:pt x="1647723" y="0"/>
                  </a:lnTo>
                  <a:close/>
                </a:path>
              </a:pathLst>
            </a:custGeom>
            <a:solidFill>
              <a:srgbClr val="FFFFFF"/>
            </a:solidFill>
          </p:spPr>
          <p:txBody>
            <a:bodyPr wrap="square" lIns="0" tIns="0" rIns="0" bIns="0" rtlCol="0"/>
            <a:lstStyle/>
            <a:p>
              <a:endParaRPr sz="1632"/>
            </a:p>
          </p:txBody>
        </p:sp>
        <p:sp>
          <p:nvSpPr>
            <p:cNvPr id="18" name="object 18"/>
            <p:cNvSpPr/>
            <p:nvPr/>
          </p:nvSpPr>
          <p:spPr>
            <a:xfrm>
              <a:off x="3318840" y="6892208"/>
              <a:ext cx="1647825" cy="581660"/>
            </a:xfrm>
            <a:custGeom>
              <a:avLst/>
              <a:gdLst/>
              <a:ahLst/>
              <a:cxnLst/>
              <a:rect l="l" t="t" r="r" b="b"/>
              <a:pathLst>
                <a:path w="1647825" h="581659">
                  <a:moveTo>
                    <a:pt x="823683" y="581393"/>
                  </a:moveTo>
                  <a:lnTo>
                    <a:pt x="0" y="581393"/>
                  </a:lnTo>
                  <a:lnTo>
                    <a:pt x="0" y="0"/>
                  </a:lnTo>
                  <a:lnTo>
                    <a:pt x="1647723" y="0"/>
                  </a:lnTo>
                  <a:lnTo>
                    <a:pt x="1647723" y="581393"/>
                  </a:lnTo>
                  <a:lnTo>
                    <a:pt x="823683" y="581393"/>
                  </a:lnTo>
                  <a:close/>
                </a:path>
              </a:pathLst>
            </a:custGeom>
            <a:ln w="21238">
              <a:solidFill>
                <a:srgbClr val="000000"/>
              </a:solidFill>
            </a:ln>
          </p:spPr>
          <p:txBody>
            <a:bodyPr wrap="square" lIns="0" tIns="0" rIns="0" bIns="0" rtlCol="0"/>
            <a:lstStyle/>
            <a:p>
              <a:endParaRPr sz="1632"/>
            </a:p>
          </p:txBody>
        </p:sp>
      </p:grpSp>
      <p:sp>
        <p:nvSpPr>
          <p:cNvPr id="19" name="object 19"/>
          <p:cNvSpPr txBox="1"/>
          <p:nvPr/>
        </p:nvSpPr>
        <p:spPr>
          <a:xfrm>
            <a:off x="2945590" y="6092321"/>
            <a:ext cx="1475247" cy="301221"/>
          </a:xfrm>
          <a:prstGeom prst="rect">
            <a:avLst/>
          </a:prstGeom>
        </p:spPr>
        <p:txBody>
          <a:bodyPr vert="horz" wrap="square" lIns="0" tIns="14971" rIns="0" bIns="0" rtlCol="0">
            <a:spAutoFit/>
          </a:bodyPr>
          <a:lstStyle/>
          <a:p>
            <a:pPr marL="93283">
              <a:spcBef>
                <a:spcPts val="118"/>
              </a:spcBef>
            </a:pPr>
            <a:r>
              <a:rPr sz="1859" b="1" spc="-5" dirty="0">
                <a:latin typeface="Calibri"/>
                <a:cs typeface="Calibri"/>
              </a:rPr>
              <a:t>ScreenATMUI</a:t>
            </a:r>
            <a:endParaRPr sz="1859">
              <a:latin typeface="Calibri"/>
              <a:cs typeface="Calibri"/>
            </a:endParaRPr>
          </a:p>
        </p:txBody>
      </p:sp>
      <p:grpSp>
        <p:nvGrpSpPr>
          <p:cNvPr id="20" name="object 20"/>
          <p:cNvGrpSpPr/>
          <p:nvPr/>
        </p:nvGrpSpPr>
        <p:grpSpPr>
          <a:xfrm>
            <a:off x="2935385" y="2686250"/>
            <a:ext cx="3154910" cy="3957026"/>
            <a:chOff x="3318205" y="3120854"/>
            <a:chExt cx="3479165" cy="4363720"/>
          </a:xfrm>
        </p:grpSpPr>
        <p:sp>
          <p:nvSpPr>
            <p:cNvPr id="21" name="object 21"/>
            <p:cNvSpPr/>
            <p:nvPr/>
          </p:nvSpPr>
          <p:spPr>
            <a:xfrm>
              <a:off x="3318840" y="7209721"/>
              <a:ext cx="1647825" cy="125095"/>
            </a:xfrm>
            <a:custGeom>
              <a:avLst/>
              <a:gdLst/>
              <a:ahLst/>
              <a:cxnLst/>
              <a:rect l="l" t="t" r="r" b="b"/>
              <a:pathLst>
                <a:path w="1647825" h="125095">
                  <a:moveTo>
                    <a:pt x="0" y="0"/>
                  </a:moveTo>
                  <a:lnTo>
                    <a:pt x="1647723" y="0"/>
                  </a:lnTo>
                </a:path>
                <a:path w="1647825" h="125095">
                  <a:moveTo>
                    <a:pt x="0" y="124561"/>
                  </a:moveTo>
                  <a:lnTo>
                    <a:pt x="1647723" y="124561"/>
                  </a:lnTo>
                </a:path>
              </a:pathLst>
            </a:custGeom>
            <a:ln w="3175">
              <a:solidFill>
                <a:srgbClr val="000000"/>
              </a:solidFill>
            </a:ln>
          </p:spPr>
          <p:txBody>
            <a:bodyPr wrap="square" lIns="0" tIns="0" rIns="0" bIns="0" rtlCol="0"/>
            <a:lstStyle/>
            <a:p>
              <a:endParaRPr sz="1632"/>
            </a:p>
          </p:txBody>
        </p:sp>
        <p:pic>
          <p:nvPicPr>
            <p:cNvPr id="22" name="object 22"/>
            <p:cNvPicPr/>
            <p:nvPr/>
          </p:nvPicPr>
          <p:blipFill>
            <a:blip r:embed="rId2" cstate="print"/>
            <a:stretch>
              <a:fillRect/>
            </a:stretch>
          </p:blipFill>
          <p:spPr>
            <a:xfrm>
              <a:off x="4131904" y="6571088"/>
              <a:ext cx="206453" cy="332094"/>
            </a:xfrm>
            <a:prstGeom prst="rect">
              <a:avLst/>
            </a:prstGeom>
          </p:spPr>
        </p:pic>
        <p:sp>
          <p:nvSpPr>
            <p:cNvPr id="23" name="object 23"/>
            <p:cNvSpPr/>
            <p:nvPr/>
          </p:nvSpPr>
          <p:spPr>
            <a:xfrm>
              <a:off x="3779278" y="3131649"/>
              <a:ext cx="2524125" cy="584835"/>
            </a:xfrm>
            <a:custGeom>
              <a:avLst/>
              <a:gdLst/>
              <a:ahLst/>
              <a:cxnLst/>
              <a:rect l="l" t="t" r="r" b="b"/>
              <a:pathLst>
                <a:path w="2524125" h="584835">
                  <a:moveTo>
                    <a:pt x="2523604" y="0"/>
                  </a:moveTo>
                  <a:lnTo>
                    <a:pt x="0" y="0"/>
                  </a:lnTo>
                  <a:lnTo>
                    <a:pt x="0" y="584631"/>
                  </a:lnTo>
                  <a:lnTo>
                    <a:pt x="1261795" y="584631"/>
                  </a:lnTo>
                  <a:lnTo>
                    <a:pt x="2523604" y="584631"/>
                  </a:lnTo>
                  <a:lnTo>
                    <a:pt x="2523604" y="0"/>
                  </a:lnTo>
                  <a:close/>
                </a:path>
              </a:pathLst>
            </a:custGeom>
            <a:solidFill>
              <a:srgbClr val="FFFFFF"/>
            </a:solidFill>
          </p:spPr>
          <p:txBody>
            <a:bodyPr wrap="square" lIns="0" tIns="0" rIns="0" bIns="0" rtlCol="0"/>
            <a:lstStyle/>
            <a:p>
              <a:endParaRPr sz="1632"/>
            </a:p>
          </p:txBody>
        </p:sp>
        <p:sp>
          <p:nvSpPr>
            <p:cNvPr id="24" name="object 24"/>
            <p:cNvSpPr/>
            <p:nvPr/>
          </p:nvSpPr>
          <p:spPr>
            <a:xfrm>
              <a:off x="3779278" y="3131649"/>
              <a:ext cx="2524125" cy="584835"/>
            </a:xfrm>
            <a:custGeom>
              <a:avLst/>
              <a:gdLst/>
              <a:ahLst/>
              <a:cxnLst/>
              <a:rect l="l" t="t" r="r" b="b"/>
              <a:pathLst>
                <a:path w="2524125" h="584835">
                  <a:moveTo>
                    <a:pt x="1261795" y="584631"/>
                  </a:moveTo>
                  <a:lnTo>
                    <a:pt x="0" y="584631"/>
                  </a:lnTo>
                  <a:lnTo>
                    <a:pt x="0" y="0"/>
                  </a:lnTo>
                  <a:lnTo>
                    <a:pt x="2523604" y="0"/>
                  </a:lnTo>
                  <a:lnTo>
                    <a:pt x="2523604" y="584631"/>
                  </a:lnTo>
                  <a:lnTo>
                    <a:pt x="1261795" y="584631"/>
                  </a:lnTo>
                  <a:close/>
                </a:path>
              </a:pathLst>
            </a:custGeom>
            <a:ln w="21238">
              <a:solidFill>
                <a:srgbClr val="000000"/>
              </a:solidFill>
            </a:ln>
          </p:spPr>
          <p:txBody>
            <a:bodyPr wrap="square" lIns="0" tIns="0" rIns="0" bIns="0" rtlCol="0"/>
            <a:lstStyle/>
            <a:p>
              <a:endParaRPr sz="1632"/>
            </a:p>
          </p:txBody>
        </p:sp>
        <p:sp>
          <p:nvSpPr>
            <p:cNvPr id="25" name="object 25"/>
            <p:cNvSpPr/>
            <p:nvPr/>
          </p:nvSpPr>
          <p:spPr>
            <a:xfrm>
              <a:off x="3779278" y="3449162"/>
              <a:ext cx="2524125" cy="125095"/>
            </a:xfrm>
            <a:custGeom>
              <a:avLst/>
              <a:gdLst/>
              <a:ahLst/>
              <a:cxnLst/>
              <a:rect l="l" t="t" r="r" b="b"/>
              <a:pathLst>
                <a:path w="2524125" h="125095">
                  <a:moveTo>
                    <a:pt x="0" y="0"/>
                  </a:moveTo>
                  <a:lnTo>
                    <a:pt x="2523604" y="0"/>
                  </a:lnTo>
                </a:path>
                <a:path w="2524125" h="125095">
                  <a:moveTo>
                    <a:pt x="0" y="124929"/>
                  </a:moveTo>
                  <a:lnTo>
                    <a:pt x="2523604" y="124929"/>
                  </a:lnTo>
                </a:path>
              </a:pathLst>
            </a:custGeom>
            <a:ln w="3175">
              <a:solidFill>
                <a:srgbClr val="000000"/>
              </a:solidFill>
            </a:ln>
          </p:spPr>
          <p:txBody>
            <a:bodyPr wrap="square" lIns="0" tIns="0" rIns="0" bIns="0" rtlCol="0"/>
            <a:lstStyle/>
            <a:p>
              <a:endParaRPr sz="1632"/>
            </a:p>
          </p:txBody>
        </p:sp>
        <p:sp>
          <p:nvSpPr>
            <p:cNvPr id="26" name="object 26"/>
            <p:cNvSpPr/>
            <p:nvPr/>
          </p:nvSpPr>
          <p:spPr>
            <a:xfrm>
              <a:off x="5145125" y="6892208"/>
              <a:ext cx="1641475" cy="581660"/>
            </a:xfrm>
            <a:custGeom>
              <a:avLst/>
              <a:gdLst/>
              <a:ahLst/>
              <a:cxnLst/>
              <a:rect l="l" t="t" r="r" b="b"/>
              <a:pathLst>
                <a:path w="1641475" h="581659">
                  <a:moveTo>
                    <a:pt x="1640878" y="0"/>
                  </a:moveTo>
                  <a:lnTo>
                    <a:pt x="0" y="0"/>
                  </a:lnTo>
                  <a:lnTo>
                    <a:pt x="0" y="581393"/>
                  </a:lnTo>
                  <a:lnTo>
                    <a:pt x="820432" y="581393"/>
                  </a:lnTo>
                  <a:lnTo>
                    <a:pt x="1640878" y="581393"/>
                  </a:lnTo>
                  <a:lnTo>
                    <a:pt x="1640878" y="0"/>
                  </a:lnTo>
                  <a:close/>
                </a:path>
              </a:pathLst>
            </a:custGeom>
            <a:solidFill>
              <a:srgbClr val="FFFFFF"/>
            </a:solidFill>
          </p:spPr>
          <p:txBody>
            <a:bodyPr wrap="square" lIns="0" tIns="0" rIns="0" bIns="0" rtlCol="0"/>
            <a:lstStyle/>
            <a:p>
              <a:endParaRPr sz="1632"/>
            </a:p>
          </p:txBody>
        </p:sp>
        <p:sp>
          <p:nvSpPr>
            <p:cNvPr id="27" name="object 27"/>
            <p:cNvSpPr/>
            <p:nvPr/>
          </p:nvSpPr>
          <p:spPr>
            <a:xfrm>
              <a:off x="5145125" y="6892208"/>
              <a:ext cx="1641475" cy="581660"/>
            </a:xfrm>
            <a:custGeom>
              <a:avLst/>
              <a:gdLst/>
              <a:ahLst/>
              <a:cxnLst/>
              <a:rect l="l" t="t" r="r" b="b"/>
              <a:pathLst>
                <a:path w="1641475" h="581659">
                  <a:moveTo>
                    <a:pt x="820432" y="581393"/>
                  </a:moveTo>
                  <a:lnTo>
                    <a:pt x="0" y="581393"/>
                  </a:lnTo>
                  <a:lnTo>
                    <a:pt x="0" y="0"/>
                  </a:lnTo>
                  <a:lnTo>
                    <a:pt x="1640878" y="0"/>
                  </a:lnTo>
                  <a:lnTo>
                    <a:pt x="1640878" y="581393"/>
                  </a:lnTo>
                  <a:lnTo>
                    <a:pt x="820432" y="581393"/>
                  </a:lnTo>
                  <a:close/>
                </a:path>
              </a:pathLst>
            </a:custGeom>
            <a:ln w="21238">
              <a:solidFill>
                <a:srgbClr val="000000"/>
              </a:solidFill>
            </a:ln>
          </p:spPr>
          <p:txBody>
            <a:bodyPr wrap="square" lIns="0" tIns="0" rIns="0" bIns="0" rtlCol="0"/>
            <a:lstStyle/>
            <a:p>
              <a:endParaRPr sz="1632"/>
            </a:p>
          </p:txBody>
        </p:sp>
      </p:grpSp>
      <p:sp>
        <p:nvSpPr>
          <p:cNvPr id="28" name="object 28"/>
          <p:cNvSpPr txBox="1"/>
          <p:nvPr/>
        </p:nvSpPr>
        <p:spPr>
          <a:xfrm>
            <a:off x="4601667" y="6092321"/>
            <a:ext cx="1468913" cy="301221"/>
          </a:xfrm>
          <a:prstGeom prst="rect">
            <a:avLst/>
          </a:prstGeom>
        </p:spPr>
        <p:txBody>
          <a:bodyPr vert="horz" wrap="square" lIns="0" tIns="14971" rIns="0" bIns="0" rtlCol="0">
            <a:spAutoFit/>
          </a:bodyPr>
          <a:lstStyle/>
          <a:p>
            <a:pPr marL="93283">
              <a:spcBef>
                <a:spcPts val="118"/>
              </a:spcBef>
            </a:pPr>
            <a:r>
              <a:rPr sz="1859" b="1" spc="-9" dirty="0">
                <a:latin typeface="Calibri"/>
                <a:cs typeface="Calibri"/>
              </a:rPr>
              <a:t>BrailleATMUI</a:t>
            </a:r>
            <a:endParaRPr sz="1859">
              <a:latin typeface="Calibri"/>
              <a:cs typeface="Calibri"/>
            </a:endParaRPr>
          </a:p>
        </p:txBody>
      </p:sp>
      <p:grpSp>
        <p:nvGrpSpPr>
          <p:cNvPr id="29" name="object 29"/>
          <p:cNvGrpSpPr/>
          <p:nvPr/>
        </p:nvGrpSpPr>
        <p:grpSpPr>
          <a:xfrm>
            <a:off x="4591462" y="2685917"/>
            <a:ext cx="3968542" cy="3821708"/>
            <a:chOff x="5144490" y="3120486"/>
            <a:chExt cx="4376420" cy="4214495"/>
          </a:xfrm>
        </p:grpSpPr>
        <p:sp>
          <p:nvSpPr>
            <p:cNvPr id="30" name="object 30"/>
            <p:cNvSpPr/>
            <p:nvPr/>
          </p:nvSpPr>
          <p:spPr>
            <a:xfrm>
              <a:off x="5145125" y="7209721"/>
              <a:ext cx="1641475" cy="125095"/>
            </a:xfrm>
            <a:custGeom>
              <a:avLst/>
              <a:gdLst/>
              <a:ahLst/>
              <a:cxnLst/>
              <a:rect l="l" t="t" r="r" b="b"/>
              <a:pathLst>
                <a:path w="1641475" h="125095">
                  <a:moveTo>
                    <a:pt x="0" y="0"/>
                  </a:moveTo>
                  <a:lnTo>
                    <a:pt x="1640878" y="0"/>
                  </a:lnTo>
                </a:path>
                <a:path w="1641475" h="125095">
                  <a:moveTo>
                    <a:pt x="0" y="124561"/>
                  </a:moveTo>
                  <a:lnTo>
                    <a:pt x="1640878" y="124561"/>
                  </a:lnTo>
                </a:path>
              </a:pathLst>
            </a:custGeom>
            <a:ln w="3175">
              <a:solidFill>
                <a:srgbClr val="000000"/>
              </a:solidFill>
            </a:ln>
          </p:spPr>
          <p:txBody>
            <a:bodyPr wrap="square" lIns="0" tIns="0" rIns="0" bIns="0" rtlCol="0"/>
            <a:lstStyle/>
            <a:p>
              <a:endParaRPr sz="1632"/>
            </a:p>
          </p:txBody>
        </p:sp>
        <p:pic>
          <p:nvPicPr>
            <p:cNvPr id="31" name="object 31"/>
            <p:cNvPicPr/>
            <p:nvPr/>
          </p:nvPicPr>
          <p:blipFill>
            <a:blip r:embed="rId3" cstate="print"/>
            <a:stretch>
              <a:fillRect/>
            </a:stretch>
          </p:blipFill>
          <p:spPr>
            <a:xfrm>
              <a:off x="5720397" y="6571088"/>
              <a:ext cx="255780" cy="332094"/>
            </a:xfrm>
            <a:prstGeom prst="rect">
              <a:avLst/>
            </a:prstGeom>
          </p:spPr>
        </p:pic>
        <p:sp>
          <p:nvSpPr>
            <p:cNvPr id="32" name="object 32"/>
            <p:cNvSpPr/>
            <p:nvPr/>
          </p:nvSpPr>
          <p:spPr>
            <a:xfrm>
              <a:off x="6985800" y="3131281"/>
              <a:ext cx="2524125" cy="584835"/>
            </a:xfrm>
            <a:custGeom>
              <a:avLst/>
              <a:gdLst/>
              <a:ahLst/>
              <a:cxnLst/>
              <a:rect l="l" t="t" r="r" b="b"/>
              <a:pathLst>
                <a:path w="2524125" h="584835">
                  <a:moveTo>
                    <a:pt x="2523959" y="0"/>
                  </a:moveTo>
                  <a:lnTo>
                    <a:pt x="0" y="0"/>
                  </a:lnTo>
                  <a:lnTo>
                    <a:pt x="0" y="584644"/>
                  </a:lnTo>
                  <a:lnTo>
                    <a:pt x="1261795" y="584644"/>
                  </a:lnTo>
                  <a:lnTo>
                    <a:pt x="2523959" y="584644"/>
                  </a:lnTo>
                  <a:lnTo>
                    <a:pt x="2523959" y="0"/>
                  </a:lnTo>
                  <a:close/>
                </a:path>
              </a:pathLst>
            </a:custGeom>
            <a:solidFill>
              <a:srgbClr val="FFFFFF"/>
            </a:solidFill>
          </p:spPr>
          <p:txBody>
            <a:bodyPr wrap="square" lIns="0" tIns="0" rIns="0" bIns="0" rtlCol="0"/>
            <a:lstStyle/>
            <a:p>
              <a:endParaRPr sz="1632"/>
            </a:p>
          </p:txBody>
        </p:sp>
        <p:sp>
          <p:nvSpPr>
            <p:cNvPr id="33" name="object 33"/>
            <p:cNvSpPr/>
            <p:nvPr/>
          </p:nvSpPr>
          <p:spPr>
            <a:xfrm>
              <a:off x="6985800" y="3131281"/>
              <a:ext cx="2524125" cy="584835"/>
            </a:xfrm>
            <a:custGeom>
              <a:avLst/>
              <a:gdLst/>
              <a:ahLst/>
              <a:cxnLst/>
              <a:rect l="l" t="t" r="r" b="b"/>
              <a:pathLst>
                <a:path w="2524125" h="584835">
                  <a:moveTo>
                    <a:pt x="1261795" y="584644"/>
                  </a:moveTo>
                  <a:lnTo>
                    <a:pt x="0" y="584644"/>
                  </a:lnTo>
                  <a:lnTo>
                    <a:pt x="0" y="0"/>
                  </a:lnTo>
                  <a:lnTo>
                    <a:pt x="2523959" y="0"/>
                  </a:lnTo>
                  <a:lnTo>
                    <a:pt x="2523959" y="584644"/>
                  </a:lnTo>
                  <a:lnTo>
                    <a:pt x="1261795" y="584644"/>
                  </a:lnTo>
                  <a:close/>
                </a:path>
              </a:pathLst>
            </a:custGeom>
            <a:ln w="21238">
              <a:solidFill>
                <a:srgbClr val="000000"/>
              </a:solidFill>
            </a:ln>
          </p:spPr>
          <p:txBody>
            <a:bodyPr wrap="square" lIns="0" tIns="0" rIns="0" bIns="0" rtlCol="0"/>
            <a:lstStyle/>
            <a:p>
              <a:endParaRPr sz="1632"/>
            </a:p>
          </p:txBody>
        </p:sp>
      </p:grpSp>
      <p:sp>
        <p:nvSpPr>
          <p:cNvPr id="34" name="object 34"/>
          <p:cNvSpPr txBox="1"/>
          <p:nvPr/>
        </p:nvSpPr>
        <p:spPr>
          <a:xfrm>
            <a:off x="605935" y="2682243"/>
            <a:ext cx="7934781" cy="301221"/>
          </a:xfrm>
          <a:prstGeom prst="rect">
            <a:avLst/>
          </a:prstGeom>
        </p:spPr>
        <p:txBody>
          <a:bodyPr vert="horz" wrap="square" lIns="0" tIns="14971" rIns="0" bIns="0" rtlCol="0">
            <a:spAutoFit/>
          </a:bodyPr>
          <a:lstStyle/>
          <a:p>
            <a:pPr marL="94433">
              <a:spcBef>
                <a:spcPts val="118"/>
              </a:spcBef>
              <a:tabLst>
                <a:tab pos="2850875" algn="l"/>
                <a:tab pos="5758756" algn="l"/>
              </a:tabLst>
            </a:pPr>
            <a:r>
              <a:rPr sz="1859" b="1" dirty="0">
                <a:latin typeface="Calibri"/>
                <a:cs typeface="Calibri"/>
              </a:rPr>
              <a:t>DepositTransaction	WithdrawTransaction	</a:t>
            </a:r>
            <a:r>
              <a:rPr sz="1859" b="1" spc="-9" dirty="0">
                <a:latin typeface="Calibri"/>
                <a:cs typeface="Calibri"/>
              </a:rPr>
              <a:t>TransfertTransaction</a:t>
            </a:r>
            <a:endParaRPr sz="1859">
              <a:latin typeface="Calibri"/>
              <a:cs typeface="Calibri"/>
            </a:endParaRPr>
          </a:p>
        </p:txBody>
      </p:sp>
      <p:grpSp>
        <p:nvGrpSpPr>
          <p:cNvPr id="35" name="object 35"/>
          <p:cNvGrpSpPr/>
          <p:nvPr/>
        </p:nvGrpSpPr>
        <p:grpSpPr>
          <a:xfrm>
            <a:off x="256146" y="2983062"/>
            <a:ext cx="8294668" cy="1418817"/>
            <a:chOff x="363600" y="3448171"/>
            <a:chExt cx="9147175" cy="1564640"/>
          </a:xfrm>
        </p:grpSpPr>
        <p:sp>
          <p:nvSpPr>
            <p:cNvPr id="36" name="object 36"/>
            <p:cNvSpPr/>
            <p:nvPr/>
          </p:nvSpPr>
          <p:spPr>
            <a:xfrm>
              <a:off x="6985799" y="3448806"/>
              <a:ext cx="2524125" cy="125095"/>
            </a:xfrm>
            <a:custGeom>
              <a:avLst/>
              <a:gdLst/>
              <a:ahLst/>
              <a:cxnLst/>
              <a:rect l="l" t="t" r="r" b="b"/>
              <a:pathLst>
                <a:path w="2524125" h="125095">
                  <a:moveTo>
                    <a:pt x="0" y="0"/>
                  </a:moveTo>
                  <a:lnTo>
                    <a:pt x="2523959" y="0"/>
                  </a:lnTo>
                </a:path>
                <a:path w="2524125" h="125095">
                  <a:moveTo>
                    <a:pt x="0" y="124917"/>
                  </a:moveTo>
                  <a:lnTo>
                    <a:pt x="2523959" y="124917"/>
                  </a:lnTo>
                </a:path>
              </a:pathLst>
            </a:custGeom>
            <a:ln w="3175">
              <a:solidFill>
                <a:srgbClr val="000000"/>
              </a:solidFill>
            </a:ln>
          </p:spPr>
          <p:txBody>
            <a:bodyPr wrap="square" lIns="0" tIns="0" rIns="0" bIns="0" rtlCol="0"/>
            <a:lstStyle/>
            <a:p>
              <a:endParaRPr sz="1632"/>
            </a:p>
          </p:txBody>
        </p:sp>
        <p:sp>
          <p:nvSpPr>
            <p:cNvPr id="37" name="object 37"/>
            <p:cNvSpPr/>
            <p:nvPr/>
          </p:nvSpPr>
          <p:spPr>
            <a:xfrm>
              <a:off x="363600" y="4005727"/>
              <a:ext cx="2998470" cy="1007110"/>
            </a:xfrm>
            <a:custGeom>
              <a:avLst/>
              <a:gdLst/>
              <a:ahLst/>
              <a:cxnLst/>
              <a:rect l="l" t="t" r="r" b="b"/>
              <a:pathLst>
                <a:path w="2998470" h="1007110">
                  <a:moveTo>
                    <a:pt x="2998076" y="0"/>
                  </a:moveTo>
                  <a:lnTo>
                    <a:pt x="0" y="0"/>
                  </a:lnTo>
                  <a:lnTo>
                    <a:pt x="0" y="1006563"/>
                  </a:lnTo>
                  <a:lnTo>
                    <a:pt x="1499400" y="1006563"/>
                  </a:lnTo>
                  <a:lnTo>
                    <a:pt x="2998076" y="1006563"/>
                  </a:lnTo>
                  <a:lnTo>
                    <a:pt x="2998076" y="0"/>
                  </a:lnTo>
                  <a:close/>
                </a:path>
              </a:pathLst>
            </a:custGeom>
            <a:solidFill>
              <a:srgbClr val="FFFFFF"/>
            </a:solidFill>
          </p:spPr>
          <p:txBody>
            <a:bodyPr wrap="square" lIns="0" tIns="0" rIns="0" bIns="0" rtlCol="0"/>
            <a:lstStyle/>
            <a:p>
              <a:endParaRPr sz="1632"/>
            </a:p>
          </p:txBody>
        </p:sp>
      </p:grpSp>
      <p:graphicFrame>
        <p:nvGraphicFramePr>
          <p:cNvPr id="38" name="object 38"/>
          <p:cNvGraphicFramePr>
            <a:graphicFrameLocks noGrp="1"/>
          </p:cNvGraphicFramePr>
          <p:nvPr>
            <p:extLst>
              <p:ext uri="{D42A27DB-BD31-4B8C-83A1-F6EECF244321}">
                <p14:modId xmlns:p14="http://schemas.microsoft.com/office/powerpoint/2010/main" val="1551985809"/>
              </p:ext>
            </p:extLst>
          </p:nvPr>
        </p:nvGraphicFramePr>
        <p:xfrm>
          <a:off x="246517" y="3479025"/>
          <a:ext cx="2718440" cy="940481"/>
        </p:xfrm>
        <a:graphic>
          <a:graphicData uri="http://schemas.openxmlformats.org/drawingml/2006/table">
            <a:tbl>
              <a:tblPr firstRow="1" bandRow="1">
                <a:tableStyleId>{2D5ABB26-0587-4C30-8999-92F81FD0307C}</a:tableStyleId>
              </a:tblPr>
              <a:tblGrid>
                <a:gridCol w="2718440">
                  <a:extLst>
                    <a:ext uri="{9D8B030D-6E8A-4147-A177-3AD203B41FA5}">
                      <a16:colId xmlns:a16="http://schemas.microsoft.com/office/drawing/2014/main" xmlns="" val="20000"/>
                    </a:ext>
                  </a:extLst>
                </a:gridCol>
              </a:tblGrid>
              <a:tr h="547776">
                <a:tc>
                  <a:txBody>
                    <a:bodyPr/>
                    <a:lstStyle/>
                    <a:p>
                      <a:pPr algn="ctr">
                        <a:lnSpc>
                          <a:spcPts val="2275"/>
                        </a:lnSpc>
                        <a:spcBef>
                          <a:spcPts val="5"/>
                        </a:spcBef>
                      </a:pPr>
                      <a:r>
                        <a:rPr sz="1900" dirty="0">
                          <a:latin typeface="Calibri"/>
                          <a:cs typeface="Calibri"/>
                        </a:rPr>
                        <a:t>&lt;&lt;interface&gt;&gt;</a:t>
                      </a:r>
                      <a:endParaRPr sz="1900">
                        <a:latin typeface="Calibri"/>
                        <a:cs typeface="Calibri"/>
                      </a:endParaRPr>
                    </a:p>
                    <a:p>
                      <a:pPr algn="ctr">
                        <a:lnSpc>
                          <a:spcPts val="2275"/>
                        </a:lnSpc>
                      </a:pPr>
                      <a:r>
                        <a:rPr sz="1900" b="1" spc="10" dirty="0">
                          <a:latin typeface="Calibri"/>
                          <a:cs typeface="Calibri"/>
                        </a:rPr>
                        <a:t>DepositUI</a:t>
                      </a:r>
                      <a:endParaRPr sz="1900">
                        <a:latin typeface="Calibri"/>
                        <a:cs typeface="Calibri"/>
                      </a:endParaRPr>
                    </a:p>
                  </a:txBody>
                  <a:tcPr marL="0" marR="0" marT="576"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72806">
                <a:tc>
                  <a:txBody>
                    <a:bodyPr/>
                    <a:lstStyle/>
                    <a:p>
                      <a:pPr>
                        <a:lnSpc>
                          <a:spcPct val="100000"/>
                        </a:lnSpc>
                      </a:pPr>
                      <a:endParaRPr sz="3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92170">
                <a:tc>
                  <a:txBody>
                    <a:bodyPr/>
                    <a:lstStyle/>
                    <a:p>
                      <a:pPr marL="67945">
                        <a:lnSpc>
                          <a:spcPts val="2270"/>
                        </a:lnSpc>
                      </a:pPr>
                      <a:r>
                        <a:rPr sz="1900" spc="15" dirty="0">
                          <a:latin typeface="Calibri"/>
                          <a:cs typeface="Calibri"/>
                        </a:rPr>
                        <a:t>+</a:t>
                      </a:r>
                      <a:r>
                        <a:rPr sz="1900" spc="-15" dirty="0">
                          <a:latin typeface="Calibri"/>
                          <a:cs typeface="Calibri"/>
                        </a:rPr>
                        <a:t> </a:t>
                      </a:r>
                      <a:r>
                        <a:rPr sz="1900" spc="5" dirty="0">
                          <a:latin typeface="Calibri"/>
                          <a:cs typeface="Calibri"/>
                        </a:rPr>
                        <a:t>requestDepositAmount()</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39" name="object 39"/>
          <p:cNvGrpSpPr/>
          <p:nvPr/>
        </p:nvGrpSpPr>
        <p:grpSpPr>
          <a:xfrm>
            <a:off x="1522763" y="3216477"/>
            <a:ext cx="4438986" cy="1616323"/>
            <a:chOff x="1760397" y="3705575"/>
            <a:chExt cx="4895215" cy="1782445"/>
          </a:xfrm>
        </p:grpSpPr>
        <p:sp>
          <p:nvSpPr>
            <p:cNvPr id="40" name="object 40"/>
            <p:cNvSpPr/>
            <p:nvPr/>
          </p:nvSpPr>
          <p:spPr>
            <a:xfrm>
              <a:off x="3039833" y="5114170"/>
              <a:ext cx="791845" cy="363220"/>
            </a:xfrm>
            <a:custGeom>
              <a:avLst/>
              <a:gdLst/>
              <a:ahLst/>
              <a:cxnLst/>
              <a:rect l="l" t="t" r="r" b="b"/>
              <a:pathLst>
                <a:path w="791845" h="363220">
                  <a:moveTo>
                    <a:pt x="791286" y="362877"/>
                  </a:moveTo>
                  <a:lnTo>
                    <a:pt x="0" y="0"/>
                  </a:lnTo>
                </a:path>
              </a:pathLst>
            </a:custGeom>
            <a:ln w="21239">
              <a:solidFill>
                <a:srgbClr val="000000"/>
              </a:solidFill>
              <a:prstDash val="dash"/>
            </a:ln>
          </p:spPr>
          <p:txBody>
            <a:bodyPr wrap="square" lIns="0" tIns="0" rIns="0" bIns="0" rtlCol="0"/>
            <a:lstStyle/>
            <a:p>
              <a:endParaRPr sz="1632"/>
            </a:p>
          </p:txBody>
        </p:sp>
        <p:pic>
          <p:nvPicPr>
            <p:cNvPr id="41" name="object 41"/>
            <p:cNvPicPr/>
            <p:nvPr/>
          </p:nvPicPr>
          <p:blipFill>
            <a:blip r:embed="rId4" cstate="print"/>
            <a:stretch>
              <a:fillRect/>
            </a:stretch>
          </p:blipFill>
          <p:spPr>
            <a:xfrm>
              <a:off x="2878200" y="5033169"/>
              <a:ext cx="212763" cy="172796"/>
            </a:xfrm>
            <a:prstGeom prst="rect">
              <a:avLst/>
            </a:prstGeom>
          </p:spPr>
        </p:pic>
        <p:sp>
          <p:nvSpPr>
            <p:cNvPr id="42" name="object 42"/>
            <p:cNvSpPr/>
            <p:nvPr/>
          </p:nvSpPr>
          <p:spPr>
            <a:xfrm>
              <a:off x="1866239" y="3717005"/>
              <a:ext cx="1905" cy="92075"/>
            </a:xfrm>
            <a:custGeom>
              <a:avLst/>
              <a:gdLst/>
              <a:ahLst/>
              <a:cxnLst/>
              <a:rect l="l" t="t" r="r" b="b"/>
              <a:pathLst>
                <a:path w="1905" h="92075">
                  <a:moveTo>
                    <a:pt x="717" y="-10619"/>
                  </a:moveTo>
                  <a:lnTo>
                    <a:pt x="717" y="102427"/>
                  </a:lnTo>
                </a:path>
              </a:pathLst>
            </a:custGeom>
            <a:ln w="22674">
              <a:solidFill>
                <a:srgbClr val="000000"/>
              </a:solidFill>
            </a:ln>
          </p:spPr>
          <p:txBody>
            <a:bodyPr wrap="square" lIns="0" tIns="0" rIns="0" bIns="0" rtlCol="0"/>
            <a:lstStyle/>
            <a:p>
              <a:endParaRPr sz="1632"/>
            </a:p>
          </p:txBody>
        </p:sp>
        <p:sp>
          <p:nvSpPr>
            <p:cNvPr id="43" name="object 43"/>
            <p:cNvSpPr/>
            <p:nvPr/>
          </p:nvSpPr>
          <p:spPr>
            <a:xfrm>
              <a:off x="1760397" y="3792964"/>
              <a:ext cx="212090" cy="213360"/>
            </a:xfrm>
            <a:custGeom>
              <a:avLst/>
              <a:gdLst/>
              <a:ahLst/>
              <a:cxnLst/>
              <a:rect l="l" t="t" r="r" b="b"/>
              <a:pathLst>
                <a:path w="212089" h="213360">
                  <a:moveTo>
                    <a:pt x="7924" y="0"/>
                  </a:moveTo>
                  <a:lnTo>
                    <a:pt x="0" y="0"/>
                  </a:lnTo>
                  <a:lnTo>
                    <a:pt x="0" y="15125"/>
                  </a:lnTo>
                  <a:lnTo>
                    <a:pt x="102603" y="213118"/>
                  </a:lnTo>
                  <a:lnTo>
                    <a:pt x="211327" y="18364"/>
                  </a:lnTo>
                  <a:lnTo>
                    <a:pt x="211683" y="3238"/>
                  </a:lnTo>
                  <a:lnTo>
                    <a:pt x="203758" y="3238"/>
                  </a:lnTo>
                  <a:lnTo>
                    <a:pt x="110528" y="170281"/>
                  </a:lnTo>
                  <a:lnTo>
                    <a:pt x="113042" y="1803"/>
                  </a:lnTo>
                  <a:lnTo>
                    <a:pt x="98996" y="1803"/>
                  </a:lnTo>
                  <a:lnTo>
                    <a:pt x="96481" y="170281"/>
                  </a:lnTo>
                  <a:lnTo>
                    <a:pt x="7924" y="0"/>
                  </a:lnTo>
                  <a:close/>
                </a:path>
              </a:pathLst>
            </a:custGeom>
            <a:solidFill>
              <a:srgbClr val="000000"/>
            </a:solidFill>
          </p:spPr>
          <p:txBody>
            <a:bodyPr wrap="square" lIns="0" tIns="0" rIns="0" bIns="0" rtlCol="0"/>
            <a:lstStyle/>
            <a:p>
              <a:endParaRPr sz="1632"/>
            </a:p>
          </p:txBody>
        </p:sp>
        <p:sp>
          <p:nvSpPr>
            <p:cNvPr id="44" name="object 44"/>
            <p:cNvSpPr/>
            <p:nvPr/>
          </p:nvSpPr>
          <p:spPr>
            <a:xfrm>
              <a:off x="3445560" y="4012928"/>
              <a:ext cx="3209925" cy="1007110"/>
            </a:xfrm>
            <a:custGeom>
              <a:avLst/>
              <a:gdLst/>
              <a:ahLst/>
              <a:cxnLst/>
              <a:rect l="l" t="t" r="r" b="b"/>
              <a:pathLst>
                <a:path w="3209925" h="1007110">
                  <a:moveTo>
                    <a:pt x="3209759" y="0"/>
                  </a:moveTo>
                  <a:lnTo>
                    <a:pt x="0" y="0"/>
                  </a:lnTo>
                  <a:lnTo>
                    <a:pt x="0" y="1006563"/>
                  </a:lnTo>
                  <a:lnTo>
                    <a:pt x="1604873" y="1006563"/>
                  </a:lnTo>
                  <a:lnTo>
                    <a:pt x="3209759" y="1006563"/>
                  </a:lnTo>
                  <a:lnTo>
                    <a:pt x="3209759" y="0"/>
                  </a:lnTo>
                  <a:close/>
                </a:path>
              </a:pathLst>
            </a:custGeom>
            <a:solidFill>
              <a:srgbClr val="FFFFFF"/>
            </a:solidFill>
          </p:spPr>
          <p:txBody>
            <a:bodyPr wrap="square" lIns="0" tIns="0" rIns="0" bIns="0" rtlCol="0"/>
            <a:lstStyle/>
            <a:p>
              <a:endParaRPr sz="1632"/>
            </a:p>
          </p:txBody>
        </p:sp>
      </p:grpSp>
      <p:graphicFrame>
        <p:nvGraphicFramePr>
          <p:cNvPr id="45" name="object 45"/>
          <p:cNvGraphicFramePr>
            <a:graphicFrameLocks noGrp="1"/>
          </p:cNvGraphicFramePr>
          <p:nvPr>
            <p:extLst>
              <p:ext uri="{D42A27DB-BD31-4B8C-83A1-F6EECF244321}">
                <p14:modId xmlns:p14="http://schemas.microsoft.com/office/powerpoint/2010/main" val="3248721807"/>
              </p:ext>
            </p:extLst>
          </p:nvPr>
        </p:nvGraphicFramePr>
        <p:xfrm>
          <a:off x="3041242" y="3485554"/>
          <a:ext cx="2910763" cy="940227"/>
        </p:xfrm>
        <a:graphic>
          <a:graphicData uri="http://schemas.openxmlformats.org/drawingml/2006/table">
            <a:tbl>
              <a:tblPr firstRow="1" bandRow="1">
                <a:tableStyleId>{2D5ABB26-0587-4C30-8999-92F81FD0307C}</a:tableStyleId>
              </a:tblPr>
              <a:tblGrid>
                <a:gridCol w="2910763">
                  <a:extLst>
                    <a:ext uri="{9D8B030D-6E8A-4147-A177-3AD203B41FA5}">
                      <a16:colId xmlns:a16="http://schemas.microsoft.com/office/drawing/2014/main" xmlns="" val="20000"/>
                    </a:ext>
                  </a:extLst>
                </a:gridCol>
              </a:tblGrid>
              <a:tr h="547453">
                <a:tc>
                  <a:txBody>
                    <a:bodyPr/>
                    <a:lstStyle/>
                    <a:p>
                      <a:pPr marL="863600">
                        <a:lnSpc>
                          <a:spcPts val="2280"/>
                        </a:lnSpc>
                      </a:pPr>
                      <a:r>
                        <a:rPr sz="1900" spc="5" dirty="0">
                          <a:latin typeface="Calibri"/>
                          <a:cs typeface="Calibri"/>
                        </a:rPr>
                        <a:t>&lt;&lt;interface&gt;&gt;</a:t>
                      </a:r>
                      <a:endParaRPr sz="1900">
                        <a:latin typeface="Calibri"/>
                        <a:cs typeface="Calibri"/>
                      </a:endParaRPr>
                    </a:p>
                    <a:p>
                      <a:pPr marL="936625">
                        <a:lnSpc>
                          <a:spcPts val="2280"/>
                        </a:lnSpc>
                      </a:pPr>
                      <a:r>
                        <a:rPr sz="1900" b="1" spc="5" dirty="0">
                          <a:latin typeface="Calibri"/>
                          <a:cs typeface="Calibri"/>
                        </a:rPr>
                        <a:t>WithdrawUI</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72794">
                <a:tc>
                  <a:txBody>
                    <a:bodyPr/>
                    <a:lstStyle/>
                    <a:p>
                      <a:pPr>
                        <a:lnSpc>
                          <a:spcPct val="100000"/>
                        </a:lnSpc>
                      </a:pPr>
                      <a:endParaRPr sz="3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92504">
                <a:tc>
                  <a:txBody>
                    <a:bodyPr/>
                    <a:lstStyle/>
                    <a:p>
                      <a:pPr marL="54610">
                        <a:lnSpc>
                          <a:spcPts val="2265"/>
                        </a:lnSpc>
                      </a:pPr>
                      <a:r>
                        <a:rPr sz="1900" spc="15" dirty="0">
                          <a:latin typeface="Calibri"/>
                          <a:cs typeface="Calibri"/>
                        </a:rPr>
                        <a:t>+</a:t>
                      </a:r>
                      <a:r>
                        <a:rPr sz="1900" spc="-25" dirty="0">
                          <a:latin typeface="Calibri"/>
                          <a:cs typeface="Calibri"/>
                        </a:rPr>
                        <a:t> </a:t>
                      </a:r>
                      <a:r>
                        <a:rPr sz="1900" spc="5" dirty="0">
                          <a:latin typeface="Calibri"/>
                          <a:cs typeface="Calibri"/>
                        </a:rPr>
                        <a:t>requestWithdrawAmount()</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46" name="object 46"/>
          <p:cNvSpPr/>
          <p:nvPr/>
        </p:nvSpPr>
        <p:spPr>
          <a:xfrm>
            <a:off x="6035916" y="3501391"/>
            <a:ext cx="2720743" cy="913248"/>
          </a:xfrm>
          <a:custGeom>
            <a:avLst/>
            <a:gdLst/>
            <a:ahLst/>
            <a:cxnLst/>
            <a:rect l="l" t="t" r="r" b="b"/>
            <a:pathLst>
              <a:path w="3000375" h="1007110">
                <a:moveTo>
                  <a:pt x="2999879" y="0"/>
                </a:moveTo>
                <a:lnTo>
                  <a:pt x="0" y="0"/>
                </a:lnTo>
                <a:lnTo>
                  <a:pt x="0" y="1006551"/>
                </a:lnTo>
                <a:lnTo>
                  <a:pt x="1499755" y="1006551"/>
                </a:lnTo>
                <a:lnTo>
                  <a:pt x="2999879" y="1006551"/>
                </a:lnTo>
                <a:lnTo>
                  <a:pt x="2999879" y="0"/>
                </a:lnTo>
                <a:close/>
              </a:path>
            </a:pathLst>
          </a:custGeom>
          <a:solidFill>
            <a:srgbClr val="FFFFFF"/>
          </a:solidFill>
        </p:spPr>
        <p:txBody>
          <a:bodyPr wrap="square" lIns="0" tIns="0" rIns="0" bIns="0" rtlCol="0"/>
          <a:lstStyle/>
          <a:p>
            <a:endParaRPr sz="1632"/>
          </a:p>
        </p:txBody>
      </p:sp>
      <p:graphicFrame>
        <p:nvGraphicFramePr>
          <p:cNvPr id="47" name="object 47"/>
          <p:cNvGraphicFramePr>
            <a:graphicFrameLocks noGrp="1"/>
          </p:cNvGraphicFramePr>
          <p:nvPr>
            <p:extLst>
              <p:ext uri="{D42A27DB-BD31-4B8C-83A1-F6EECF244321}">
                <p14:modId xmlns:p14="http://schemas.microsoft.com/office/powerpoint/2010/main" val="91216105"/>
              </p:ext>
            </p:extLst>
          </p:nvPr>
        </p:nvGraphicFramePr>
        <p:xfrm>
          <a:off x="6026285" y="3491761"/>
          <a:ext cx="2720167" cy="1223228"/>
        </p:xfrm>
        <a:graphic>
          <a:graphicData uri="http://schemas.openxmlformats.org/drawingml/2006/table">
            <a:tbl>
              <a:tblPr firstRow="1" bandRow="1">
                <a:tableStyleId>{2D5ABB26-0587-4C30-8999-92F81FD0307C}</a:tableStyleId>
              </a:tblPr>
              <a:tblGrid>
                <a:gridCol w="2720167">
                  <a:extLst>
                    <a:ext uri="{9D8B030D-6E8A-4147-A177-3AD203B41FA5}">
                      <a16:colId xmlns:a16="http://schemas.microsoft.com/office/drawing/2014/main" xmlns="" val="20000"/>
                    </a:ext>
                  </a:extLst>
                </a:gridCol>
              </a:tblGrid>
              <a:tr h="547119">
                <a:tc>
                  <a:txBody>
                    <a:bodyPr/>
                    <a:lstStyle/>
                    <a:p>
                      <a:pPr marL="758825">
                        <a:lnSpc>
                          <a:spcPts val="2275"/>
                        </a:lnSpc>
                        <a:spcBef>
                          <a:spcPts val="5"/>
                        </a:spcBef>
                      </a:pPr>
                      <a:r>
                        <a:rPr sz="1900" dirty="0">
                          <a:latin typeface="Calibri"/>
                          <a:cs typeface="Calibri"/>
                        </a:rPr>
                        <a:t>&lt;&lt;interface&gt;&gt;</a:t>
                      </a:r>
                      <a:endParaRPr sz="1900">
                        <a:latin typeface="Calibri"/>
                        <a:cs typeface="Calibri"/>
                      </a:endParaRPr>
                    </a:p>
                    <a:p>
                      <a:pPr marL="887730">
                        <a:lnSpc>
                          <a:spcPts val="2275"/>
                        </a:lnSpc>
                      </a:pPr>
                      <a:r>
                        <a:rPr sz="1900" b="1" spc="-10" dirty="0">
                          <a:latin typeface="Calibri"/>
                          <a:cs typeface="Calibri"/>
                        </a:rPr>
                        <a:t>TransfertUI</a:t>
                      </a:r>
                      <a:endParaRPr sz="1900">
                        <a:latin typeface="Calibri"/>
                        <a:cs typeface="Calibri"/>
                      </a:endParaRPr>
                    </a:p>
                  </a:txBody>
                  <a:tcPr marL="0" marR="0" marT="576"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72794">
                <a:tc>
                  <a:txBody>
                    <a:bodyPr/>
                    <a:lstStyle/>
                    <a:p>
                      <a:pPr>
                        <a:lnSpc>
                          <a:spcPct val="100000"/>
                        </a:lnSpc>
                      </a:pPr>
                      <a:endParaRPr sz="3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92826">
                <a:tc>
                  <a:txBody>
                    <a:bodyPr/>
                    <a:lstStyle/>
                    <a:p>
                      <a:pPr marL="4445">
                        <a:lnSpc>
                          <a:spcPts val="2275"/>
                        </a:lnSpc>
                      </a:pPr>
                      <a:r>
                        <a:rPr sz="1900" spc="15" dirty="0">
                          <a:latin typeface="Calibri"/>
                          <a:cs typeface="Calibri"/>
                        </a:rPr>
                        <a:t>+</a:t>
                      </a:r>
                      <a:r>
                        <a:rPr sz="1900" spc="-5" dirty="0">
                          <a:latin typeface="Calibri"/>
                          <a:cs typeface="Calibri"/>
                        </a:rPr>
                        <a:t> requestTransfertAmount()</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48" name="object 48"/>
          <p:cNvSpPr/>
          <p:nvPr/>
        </p:nvSpPr>
        <p:spPr>
          <a:xfrm>
            <a:off x="5724155" y="4498029"/>
            <a:ext cx="593669" cy="293668"/>
          </a:xfrm>
          <a:custGeom>
            <a:avLst/>
            <a:gdLst/>
            <a:ahLst/>
            <a:cxnLst/>
            <a:rect l="l" t="t" r="r" b="b"/>
            <a:pathLst>
              <a:path w="654684" h="323850">
                <a:moveTo>
                  <a:pt x="0" y="323278"/>
                </a:moveTo>
                <a:lnTo>
                  <a:pt x="654481" y="0"/>
                </a:lnTo>
              </a:path>
            </a:pathLst>
          </a:custGeom>
          <a:ln w="21239">
            <a:solidFill>
              <a:srgbClr val="000000"/>
            </a:solidFill>
            <a:prstDash val="dash"/>
          </a:ln>
        </p:spPr>
        <p:txBody>
          <a:bodyPr wrap="square" lIns="0" tIns="0" rIns="0" bIns="0" rtlCol="0"/>
          <a:lstStyle/>
          <a:p>
            <a:endParaRPr sz="1632"/>
          </a:p>
        </p:txBody>
      </p:sp>
      <p:grpSp>
        <p:nvGrpSpPr>
          <p:cNvPr id="49" name="object 49"/>
          <p:cNvGrpSpPr/>
          <p:nvPr/>
        </p:nvGrpSpPr>
        <p:grpSpPr>
          <a:xfrm>
            <a:off x="4404321" y="3216554"/>
            <a:ext cx="3094449" cy="1366418"/>
            <a:chOff x="4938115" y="3705661"/>
            <a:chExt cx="3412490" cy="1506855"/>
          </a:xfrm>
        </p:grpSpPr>
        <p:sp>
          <p:nvSpPr>
            <p:cNvPr id="50" name="object 50"/>
            <p:cNvSpPr/>
            <p:nvPr/>
          </p:nvSpPr>
          <p:spPr>
            <a:xfrm>
              <a:off x="5041074" y="3717005"/>
              <a:ext cx="3810" cy="99060"/>
            </a:xfrm>
            <a:custGeom>
              <a:avLst/>
              <a:gdLst/>
              <a:ahLst/>
              <a:cxnLst/>
              <a:rect l="l" t="t" r="r" b="b"/>
              <a:pathLst>
                <a:path w="3810" h="99060">
                  <a:moveTo>
                    <a:pt x="1625" y="-10619"/>
                  </a:moveTo>
                  <a:lnTo>
                    <a:pt x="1625" y="109615"/>
                  </a:lnTo>
                </a:path>
              </a:pathLst>
            </a:custGeom>
            <a:ln w="24490">
              <a:solidFill>
                <a:srgbClr val="000000"/>
              </a:solidFill>
            </a:ln>
          </p:spPr>
          <p:txBody>
            <a:bodyPr wrap="square" lIns="0" tIns="0" rIns="0" bIns="0" rtlCol="0"/>
            <a:lstStyle/>
            <a:p>
              <a:endParaRPr sz="1632"/>
            </a:p>
          </p:txBody>
        </p:sp>
        <p:sp>
          <p:nvSpPr>
            <p:cNvPr id="51" name="object 51"/>
            <p:cNvSpPr/>
            <p:nvPr/>
          </p:nvSpPr>
          <p:spPr>
            <a:xfrm>
              <a:off x="4938115" y="3798361"/>
              <a:ext cx="212090" cy="215265"/>
            </a:xfrm>
            <a:custGeom>
              <a:avLst/>
              <a:gdLst/>
              <a:ahLst/>
              <a:cxnLst/>
              <a:rect l="l" t="t" r="r" b="b"/>
              <a:pathLst>
                <a:path w="212089" h="215264">
                  <a:moveTo>
                    <a:pt x="211328" y="0"/>
                  </a:moveTo>
                  <a:lnTo>
                    <a:pt x="203403" y="368"/>
                  </a:lnTo>
                  <a:lnTo>
                    <a:pt x="118440" y="172085"/>
                  </a:lnTo>
                  <a:lnTo>
                    <a:pt x="113042" y="3251"/>
                  </a:lnTo>
                  <a:lnTo>
                    <a:pt x="98640" y="3962"/>
                  </a:lnTo>
                  <a:lnTo>
                    <a:pt x="104038" y="172440"/>
                  </a:lnTo>
                  <a:lnTo>
                    <a:pt x="7924" y="6845"/>
                  </a:lnTo>
                  <a:lnTo>
                    <a:pt x="0" y="6845"/>
                  </a:lnTo>
                  <a:lnTo>
                    <a:pt x="368" y="21602"/>
                  </a:lnTo>
                  <a:lnTo>
                    <a:pt x="112318" y="214922"/>
                  </a:lnTo>
                  <a:lnTo>
                    <a:pt x="212039" y="15125"/>
                  </a:lnTo>
                  <a:lnTo>
                    <a:pt x="211328" y="0"/>
                  </a:lnTo>
                  <a:close/>
                </a:path>
              </a:pathLst>
            </a:custGeom>
            <a:solidFill>
              <a:srgbClr val="000000"/>
            </a:solidFill>
          </p:spPr>
          <p:txBody>
            <a:bodyPr wrap="square" lIns="0" tIns="0" rIns="0" bIns="0" rtlCol="0"/>
            <a:lstStyle/>
            <a:p>
              <a:endParaRPr sz="1632"/>
            </a:p>
          </p:txBody>
        </p:sp>
        <p:sp>
          <p:nvSpPr>
            <p:cNvPr id="52" name="object 52"/>
            <p:cNvSpPr/>
            <p:nvPr/>
          </p:nvSpPr>
          <p:spPr>
            <a:xfrm>
              <a:off x="8244001" y="3716281"/>
              <a:ext cx="3810" cy="106680"/>
            </a:xfrm>
            <a:custGeom>
              <a:avLst/>
              <a:gdLst/>
              <a:ahLst/>
              <a:cxnLst/>
              <a:rect l="l" t="t" r="r" b="b"/>
              <a:pathLst>
                <a:path w="3809" h="106679">
                  <a:moveTo>
                    <a:pt x="1797" y="-10619"/>
                  </a:moveTo>
                  <a:lnTo>
                    <a:pt x="1797" y="117185"/>
                  </a:lnTo>
                </a:path>
              </a:pathLst>
            </a:custGeom>
            <a:ln w="24833">
              <a:solidFill>
                <a:srgbClr val="000000"/>
              </a:solidFill>
            </a:ln>
          </p:spPr>
          <p:txBody>
            <a:bodyPr wrap="square" lIns="0" tIns="0" rIns="0" bIns="0" rtlCol="0"/>
            <a:lstStyle/>
            <a:p>
              <a:endParaRPr sz="1632"/>
            </a:p>
          </p:txBody>
        </p:sp>
        <p:sp>
          <p:nvSpPr>
            <p:cNvPr id="53" name="object 53"/>
            <p:cNvSpPr/>
            <p:nvPr/>
          </p:nvSpPr>
          <p:spPr>
            <a:xfrm>
              <a:off x="8138160" y="3805562"/>
              <a:ext cx="212090" cy="214629"/>
            </a:xfrm>
            <a:custGeom>
              <a:avLst/>
              <a:gdLst/>
              <a:ahLst/>
              <a:cxnLst/>
              <a:rect l="l" t="t" r="r" b="b"/>
              <a:pathLst>
                <a:path w="212090" h="214629">
                  <a:moveTo>
                    <a:pt x="8636" y="0"/>
                  </a:moveTo>
                  <a:lnTo>
                    <a:pt x="723" y="0"/>
                  </a:lnTo>
                  <a:lnTo>
                    <a:pt x="0" y="14401"/>
                  </a:lnTo>
                  <a:lnTo>
                    <a:pt x="98996" y="214566"/>
                  </a:lnTo>
                  <a:lnTo>
                    <a:pt x="211683" y="21971"/>
                  </a:lnTo>
                  <a:lnTo>
                    <a:pt x="212039" y="7200"/>
                  </a:lnTo>
                  <a:lnTo>
                    <a:pt x="204114" y="6489"/>
                  </a:lnTo>
                  <a:lnTo>
                    <a:pt x="107645" y="172085"/>
                  </a:lnTo>
                  <a:lnTo>
                    <a:pt x="113398" y="3606"/>
                  </a:lnTo>
                  <a:lnTo>
                    <a:pt x="98996" y="3251"/>
                  </a:lnTo>
                  <a:lnTo>
                    <a:pt x="93599" y="171729"/>
                  </a:lnTo>
                  <a:lnTo>
                    <a:pt x="8636" y="0"/>
                  </a:lnTo>
                  <a:close/>
                </a:path>
              </a:pathLst>
            </a:custGeom>
            <a:solidFill>
              <a:srgbClr val="000000"/>
            </a:solidFill>
          </p:spPr>
          <p:txBody>
            <a:bodyPr wrap="square" lIns="0" tIns="0" rIns="0" bIns="0" rtlCol="0"/>
            <a:lstStyle/>
            <a:p>
              <a:endParaRPr sz="1632"/>
            </a:p>
          </p:txBody>
        </p:sp>
        <p:pic>
          <p:nvPicPr>
            <p:cNvPr id="54" name="object 54"/>
            <p:cNvPicPr/>
            <p:nvPr/>
          </p:nvPicPr>
          <p:blipFill>
            <a:blip r:embed="rId5" cstate="print"/>
            <a:stretch>
              <a:fillRect/>
            </a:stretch>
          </p:blipFill>
          <p:spPr>
            <a:xfrm>
              <a:off x="4951437" y="5019847"/>
              <a:ext cx="190436" cy="192239"/>
            </a:xfrm>
            <a:prstGeom prst="rect">
              <a:avLst/>
            </a:prstGeom>
          </p:spPr>
        </p:pic>
        <p:pic>
          <p:nvPicPr>
            <p:cNvPr id="55" name="object 55"/>
            <p:cNvPicPr/>
            <p:nvPr/>
          </p:nvPicPr>
          <p:blipFill>
            <a:blip r:embed="rId6" cstate="print"/>
            <a:stretch>
              <a:fillRect/>
            </a:stretch>
          </p:blipFill>
          <p:spPr>
            <a:xfrm>
              <a:off x="6994080" y="5039291"/>
              <a:ext cx="212763" cy="170281"/>
            </a:xfrm>
            <a:prstGeom prst="rect">
              <a:avLst/>
            </a:prstGeom>
          </p:spPr>
        </p:pic>
      </p:grpSp>
      <p:sp>
        <p:nvSpPr>
          <p:cNvPr id="56" name="Espace réservé du pied de page 55"/>
          <p:cNvSpPr>
            <a:spLocks noGrp="1"/>
          </p:cNvSpPr>
          <p:nvPr>
            <p:ph type="ftr" sz="quarter" idx="11"/>
          </p:nvPr>
        </p:nvSpPr>
        <p:spPr>
          <a:xfrm>
            <a:off x="246517" y="6242931"/>
            <a:ext cx="3962400" cy="457200"/>
          </a:xfrm>
        </p:spPr>
        <p:txBody>
          <a:bodyPr/>
          <a:lstStyle/>
          <a:p>
            <a:r>
              <a:rPr lang="fr-FR"/>
              <a:t>Hafidi Imad-ENSAK-Cours  IAO</a:t>
            </a:r>
          </a:p>
        </p:txBody>
      </p:sp>
    </p:spTree>
    <p:extLst>
      <p:ext uri="{BB962C8B-B14F-4D97-AF65-F5344CB8AC3E}">
        <p14:creationId xmlns:p14="http://schemas.microsoft.com/office/powerpoint/2010/main" val="6153223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143000"/>
          </a:xfrm>
        </p:spPr>
        <p:txBody>
          <a:bodyPr>
            <a:normAutofit/>
          </a:bodyPr>
          <a:lstStyle/>
          <a:p>
            <a:pPr marL="11516" algn="ctr"/>
            <a:r>
              <a:rPr lang="fr-FR" sz="3600" b="1" dirty="0">
                <a:solidFill>
                  <a:schemeClr val="accent1"/>
                </a:solidFill>
              </a:rPr>
              <a:t>Principe 5. </a:t>
            </a:r>
            <a:r>
              <a:rPr lang="fr-FR" sz="3600" b="1" dirty="0">
                <a:solidFill>
                  <a:schemeClr val="accent2"/>
                </a:solidFill>
              </a:rPr>
              <a:t>Inversion des dépendances</a:t>
            </a:r>
          </a:p>
        </p:txBody>
      </p:sp>
      <p:sp>
        <p:nvSpPr>
          <p:cNvPr id="3" name="Espace réservé du pied de page 2"/>
          <p:cNvSpPr>
            <a:spLocks noGrp="1"/>
          </p:cNvSpPr>
          <p:nvPr>
            <p:ph type="ftr" sz="quarter" idx="11"/>
          </p:nvPr>
        </p:nvSpPr>
        <p:spPr/>
        <p:txBody>
          <a:bodyPr/>
          <a:lstStyle/>
          <a:p>
            <a:r>
              <a:rPr lang="fr-FR"/>
              <a:t>Hafidi Imad-ENSAK-Cours  IAO</a:t>
            </a:r>
          </a:p>
        </p:txBody>
      </p:sp>
      <p:sp>
        <p:nvSpPr>
          <p:cNvPr id="5" name="object 7">
            <a:extLst>
              <a:ext uri="{FF2B5EF4-FFF2-40B4-BE49-F238E27FC236}">
                <a16:creationId xmlns:a16="http://schemas.microsoft.com/office/drawing/2014/main" xmlns="" id="{83A6BAA6-5FC8-41AD-BDC3-DE621F2E2019}"/>
              </a:ext>
            </a:extLst>
          </p:cNvPr>
          <p:cNvSpPr txBox="1"/>
          <p:nvPr/>
        </p:nvSpPr>
        <p:spPr>
          <a:xfrm>
            <a:off x="812087" y="3486150"/>
            <a:ext cx="7728792" cy="2081426"/>
          </a:xfrm>
          <a:prstGeom prst="rect">
            <a:avLst/>
          </a:prstGeom>
        </p:spPr>
        <p:txBody>
          <a:bodyPr vert="horz" wrap="square" lIns="0" tIns="11516" rIns="0" bIns="0" rtlCol="0">
            <a:spAutoFit/>
          </a:bodyPr>
          <a:lstStyle/>
          <a:p>
            <a:pPr marL="11516" algn="ctr">
              <a:spcBef>
                <a:spcPts val="91"/>
              </a:spcBef>
            </a:pPr>
            <a:r>
              <a:rPr lang="fr-FR" sz="2200" b="1" spc="-5" dirty="0">
                <a:solidFill>
                  <a:schemeClr val="accent2"/>
                </a:solidFill>
                <a:cs typeface="Calibri"/>
                <a:sym typeface="Wingdings" panose="05000000000000000000" pitchFamily="2" charset="2"/>
              </a:rPr>
              <a:t></a:t>
            </a:r>
            <a:r>
              <a:rPr lang="fr-FR" sz="2200" b="1" spc="-5" dirty="0">
                <a:cs typeface="Calibri"/>
                <a:sym typeface="Wingdings" panose="05000000000000000000" pitchFamily="2" charset="2"/>
              </a:rPr>
              <a:t> </a:t>
            </a:r>
            <a:r>
              <a:rPr lang="fr-FR" sz="2200" b="1" spc="-5" dirty="0">
                <a:cs typeface="Calibri"/>
              </a:rPr>
              <a:t>Nous devrions concevoir notre logiciel de manière à ce que </a:t>
            </a:r>
          </a:p>
          <a:p>
            <a:pPr marL="11516" algn="ctr">
              <a:spcBef>
                <a:spcPts val="91"/>
              </a:spcBef>
            </a:pPr>
            <a:r>
              <a:rPr lang="fr-FR" sz="2200" b="1" spc="-5" dirty="0">
                <a:cs typeface="Calibri"/>
              </a:rPr>
              <a:t>les différents modules puissent être séparés les uns des autres en utilisant une couche abstraite pour les lier ensemble.</a:t>
            </a:r>
          </a:p>
          <a:p>
            <a:pPr marL="11516" algn="ctr">
              <a:spcBef>
                <a:spcPts val="91"/>
              </a:spcBef>
            </a:pPr>
            <a:endParaRPr lang="fr-FR" sz="2200" b="1" spc="-5" dirty="0">
              <a:cs typeface="Calibri"/>
            </a:endParaRPr>
          </a:p>
          <a:p>
            <a:pPr marL="11516" algn="ctr">
              <a:spcBef>
                <a:spcPts val="91"/>
              </a:spcBef>
            </a:pPr>
            <a:endParaRPr lang="fr-FR" sz="2200" b="1" spc="-5" dirty="0">
              <a:cs typeface="Calibri"/>
            </a:endParaRPr>
          </a:p>
          <a:p>
            <a:pPr marL="11516" algn="ctr">
              <a:spcBef>
                <a:spcPts val="91"/>
              </a:spcBef>
            </a:pPr>
            <a:endParaRPr lang="fr-FR" sz="2200" dirty="0">
              <a:cs typeface="Calibri"/>
            </a:endParaRPr>
          </a:p>
        </p:txBody>
      </p:sp>
      <p:sp>
        <p:nvSpPr>
          <p:cNvPr id="6" name="Rectangle: Rounded Corners 5">
            <a:extLst>
              <a:ext uri="{FF2B5EF4-FFF2-40B4-BE49-F238E27FC236}">
                <a16:creationId xmlns:a16="http://schemas.microsoft.com/office/drawing/2014/main" xmlns="" id="{6C6B6C05-1838-43E8-981A-7C20B15EA2F7}"/>
              </a:ext>
            </a:extLst>
          </p:cNvPr>
          <p:cNvSpPr/>
          <p:nvPr/>
        </p:nvSpPr>
        <p:spPr>
          <a:xfrm>
            <a:off x="571457" y="1988840"/>
            <a:ext cx="7992888" cy="73078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16" algn="ctr">
              <a:spcBef>
                <a:spcPts val="91"/>
              </a:spcBef>
            </a:pPr>
            <a:endParaRPr lang="fr-FR" sz="2400" b="1" spc="-5" dirty="0">
              <a:solidFill>
                <a:schemeClr val="tx1"/>
              </a:solidFill>
              <a:cs typeface="Calibri"/>
            </a:endParaRPr>
          </a:p>
          <a:p>
            <a:pPr marL="11516" algn="ctr">
              <a:spcBef>
                <a:spcPts val="91"/>
              </a:spcBef>
            </a:pPr>
            <a:endParaRPr lang="fr-FR" sz="2400" b="1" spc="-9" dirty="0">
              <a:solidFill>
                <a:schemeClr val="tx1"/>
              </a:solidFill>
              <a:cs typeface="Calibri"/>
            </a:endParaRPr>
          </a:p>
          <a:p>
            <a:pPr marL="11516" algn="ctr">
              <a:spcBef>
                <a:spcPts val="91"/>
              </a:spcBef>
            </a:pPr>
            <a:r>
              <a:rPr lang="fr-FR" sz="2400" b="1" spc="-9" dirty="0">
                <a:solidFill>
                  <a:schemeClr val="tx1"/>
                </a:solidFill>
                <a:cs typeface="Calibri"/>
              </a:rPr>
              <a:t>Dépendez des abstractions, pas des concrétions</a:t>
            </a:r>
          </a:p>
          <a:p>
            <a:pPr marL="11516" algn="ctr">
              <a:spcBef>
                <a:spcPts val="91"/>
              </a:spcBef>
            </a:pPr>
            <a:endParaRPr lang="fr-FR" sz="2400" b="1" spc="-5" dirty="0">
              <a:solidFill>
                <a:schemeClr val="tx1"/>
              </a:solidFill>
              <a:cs typeface="Calibri"/>
            </a:endParaRPr>
          </a:p>
          <a:p>
            <a:pPr marL="11516" algn="ctr">
              <a:spcBef>
                <a:spcPts val="91"/>
              </a:spcBef>
            </a:pPr>
            <a:endParaRPr lang="fr-FR" sz="2400" b="1" i="1" dirty="0">
              <a:solidFill>
                <a:schemeClr val="tx1"/>
              </a:solidFill>
              <a:cs typeface="Calibri"/>
            </a:endParaRPr>
          </a:p>
        </p:txBody>
      </p:sp>
    </p:spTree>
    <p:extLst>
      <p:ext uri="{BB962C8B-B14F-4D97-AF65-F5344CB8AC3E}">
        <p14:creationId xmlns:p14="http://schemas.microsoft.com/office/powerpoint/2010/main" val="19590619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99128"/>
            <a:ext cx="9144000" cy="565626"/>
          </a:xfrm>
          <a:prstGeom prst="rect">
            <a:avLst/>
          </a:prstGeom>
        </p:spPr>
        <p:txBody>
          <a:bodyPr vert="horz" wrap="square" lIns="0" tIns="11516" rIns="0" bIns="0" rtlCol="0" anchor="b" anchorCtr="0">
            <a:spAutoFit/>
          </a:bodyPr>
          <a:lstStyle/>
          <a:p>
            <a:pPr marL="11516" algn="ctr"/>
            <a:r>
              <a:rPr sz="3600" b="1" dirty="0">
                <a:solidFill>
                  <a:schemeClr val="accent1"/>
                </a:solidFill>
              </a:rPr>
              <a:t>Exemple</a:t>
            </a:r>
          </a:p>
        </p:txBody>
      </p:sp>
      <p:sp>
        <p:nvSpPr>
          <p:cNvPr id="5" name="object 5"/>
          <p:cNvSpPr txBox="1"/>
          <p:nvPr/>
        </p:nvSpPr>
        <p:spPr>
          <a:xfrm>
            <a:off x="491865" y="1223115"/>
            <a:ext cx="8184592" cy="705578"/>
          </a:xfrm>
          <a:prstGeom prst="rect">
            <a:avLst/>
          </a:prstGeom>
        </p:spPr>
        <p:txBody>
          <a:bodyPr vert="horz" wrap="square" lIns="0" tIns="59309" rIns="0" bIns="0" rtlCol="0">
            <a:spAutoFit/>
          </a:bodyPr>
          <a:lstStyle/>
          <a:p>
            <a:pPr marL="11516" marR="4607">
              <a:lnSpc>
                <a:spcPts val="2476"/>
              </a:lnSpc>
              <a:spcBef>
                <a:spcPts val="467"/>
              </a:spcBef>
            </a:pPr>
            <a:r>
              <a:rPr lang="fr-FR" sz="2200" spc="-5" dirty="0">
                <a:cs typeface="Calibri"/>
              </a:rPr>
              <a:t>La</a:t>
            </a:r>
            <a:r>
              <a:rPr lang="fr-FR" sz="2200" dirty="0">
                <a:cs typeface="Calibri"/>
              </a:rPr>
              <a:t> </a:t>
            </a:r>
            <a:r>
              <a:rPr lang="fr-FR" sz="2200" spc="-5" dirty="0">
                <a:cs typeface="Calibri"/>
              </a:rPr>
              <a:t>classe</a:t>
            </a:r>
            <a:r>
              <a:rPr lang="fr-FR" sz="2200" spc="23" dirty="0">
                <a:cs typeface="Calibri"/>
              </a:rPr>
              <a:t> </a:t>
            </a:r>
            <a:r>
              <a:rPr lang="fr-FR" sz="2200" spc="-5" dirty="0" err="1">
                <a:solidFill>
                  <a:schemeClr val="accent2"/>
                </a:solidFill>
                <a:cs typeface="Courier New"/>
              </a:rPr>
              <a:t>DataImporter</a:t>
            </a:r>
            <a:r>
              <a:rPr lang="fr-FR" sz="2200" spc="-5" dirty="0">
                <a:solidFill>
                  <a:schemeClr val="accent2"/>
                </a:solidFill>
                <a:cs typeface="Courier New"/>
              </a:rPr>
              <a:t> </a:t>
            </a:r>
            <a:r>
              <a:rPr lang="fr-FR" sz="2200" spc="-5" dirty="0">
                <a:cs typeface="Courier New"/>
              </a:rPr>
              <a:t>est </a:t>
            </a:r>
            <a:r>
              <a:rPr lang="fr-FR" sz="2200" spc="-9" dirty="0">
                <a:cs typeface="Calibri"/>
              </a:rPr>
              <a:t>dépendante</a:t>
            </a:r>
            <a:r>
              <a:rPr lang="fr-FR" sz="2200" spc="-5" dirty="0">
                <a:cs typeface="Calibri"/>
              </a:rPr>
              <a:t> </a:t>
            </a:r>
            <a:r>
              <a:rPr lang="fr-FR" sz="2200" dirty="0">
                <a:cs typeface="Calibri"/>
              </a:rPr>
              <a:t>du</a:t>
            </a:r>
            <a:r>
              <a:rPr lang="fr-FR" sz="2200" spc="-9" dirty="0">
                <a:cs typeface="Calibri"/>
              </a:rPr>
              <a:t> chargeur</a:t>
            </a:r>
            <a:r>
              <a:rPr lang="fr-FR" sz="2200" dirty="0">
                <a:cs typeface="Calibri"/>
              </a:rPr>
              <a:t> </a:t>
            </a:r>
            <a:r>
              <a:rPr lang="fr-FR" sz="2200" spc="-5" dirty="0">
                <a:cs typeface="Calibri"/>
              </a:rPr>
              <a:t>de</a:t>
            </a:r>
            <a:r>
              <a:rPr lang="fr-FR" sz="2200" spc="5" dirty="0">
                <a:cs typeface="Calibri"/>
              </a:rPr>
              <a:t> </a:t>
            </a:r>
            <a:r>
              <a:rPr lang="fr-FR" sz="2200" spc="-5" dirty="0">
                <a:cs typeface="Calibri"/>
              </a:rPr>
              <a:t>fichier</a:t>
            </a:r>
            <a:r>
              <a:rPr lang="fr-FR" sz="2200" spc="-9" dirty="0">
                <a:cs typeface="Calibri"/>
              </a:rPr>
              <a:t> </a:t>
            </a:r>
            <a:r>
              <a:rPr lang="fr-FR" sz="2200" spc="-5" dirty="0">
                <a:cs typeface="Calibri"/>
              </a:rPr>
              <a:t>et </a:t>
            </a:r>
            <a:r>
              <a:rPr lang="fr-FR" sz="2200" spc="-521" dirty="0">
                <a:cs typeface="Calibri"/>
              </a:rPr>
              <a:t> </a:t>
            </a:r>
            <a:r>
              <a:rPr lang="fr-FR" sz="2200" dirty="0">
                <a:cs typeface="Calibri"/>
              </a:rPr>
              <a:t>de</a:t>
            </a:r>
            <a:r>
              <a:rPr lang="fr-FR" sz="2200" spc="-9" dirty="0">
                <a:cs typeface="Calibri"/>
              </a:rPr>
              <a:t> </a:t>
            </a:r>
            <a:r>
              <a:rPr lang="fr-FR" sz="2200" dirty="0">
                <a:cs typeface="Calibri"/>
              </a:rPr>
              <a:t>la </a:t>
            </a:r>
            <a:r>
              <a:rPr lang="fr-FR" sz="2200" spc="-9" dirty="0">
                <a:cs typeface="Calibri"/>
              </a:rPr>
              <a:t>passerelle</a:t>
            </a:r>
            <a:r>
              <a:rPr lang="fr-FR" sz="2200" dirty="0">
                <a:cs typeface="Calibri"/>
              </a:rPr>
              <a:t> </a:t>
            </a:r>
            <a:r>
              <a:rPr lang="fr-FR" sz="2200" spc="-5" dirty="0">
                <a:cs typeface="Calibri"/>
              </a:rPr>
              <a:t>de</a:t>
            </a:r>
            <a:r>
              <a:rPr lang="fr-FR" sz="2200" dirty="0">
                <a:cs typeface="Calibri"/>
              </a:rPr>
              <a:t> </a:t>
            </a:r>
            <a:r>
              <a:rPr lang="fr-FR" sz="2200" spc="-18" dirty="0">
                <a:cs typeface="Calibri"/>
              </a:rPr>
              <a:t>stockage</a:t>
            </a:r>
            <a:endParaRPr lang="fr-FR" sz="2200" dirty="0">
              <a:cs typeface="Calibri"/>
            </a:endParaRPr>
          </a:p>
        </p:txBody>
      </p:sp>
      <p:sp>
        <p:nvSpPr>
          <p:cNvPr id="7" name="object 7"/>
          <p:cNvSpPr txBox="1"/>
          <p:nvPr/>
        </p:nvSpPr>
        <p:spPr>
          <a:xfrm>
            <a:off x="378488" y="4936796"/>
            <a:ext cx="2608597" cy="318636"/>
          </a:xfrm>
          <a:prstGeom prst="rect">
            <a:avLst/>
          </a:prstGeom>
        </p:spPr>
        <p:txBody>
          <a:bodyPr vert="horz" wrap="square" lIns="0" tIns="11516" rIns="0" bIns="0" rtlCol="0">
            <a:spAutoFit/>
          </a:bodyPr>
          <a:lstStyle/>
          <a:p>
            <a:pPr marL="11516">
              <a:spcBef>
                <a:spcPts val="91"/>
              </a:spcBef>
            </a:pPr>
            <a:r>
              <a:rPr sz="1995" b="1" spc="-9" dirty="0">
                <a:solidFill>
                  <a:schemeClr val="accent2"/>
                </a:solidFill>
                <a:cs typeface="Calibri"/>
              </a:rPr>
              <a:t>Quel</a:t>
            </a:r>
            <a:r>
              <a:rPr sz="1995" b="1" spc="-18" dirty="0">
                <a:solidFill>
                  <a:schemeClr val="accent2"/>
                </a:solidFill>
                <a:cs typeface="Calibri"/>
              </a:rPr>
              <a:t> </a:t>
            </a:r>
            <a:r>
              <a:rPr sz="1995" b="1" spc="-9" dirty="0">
                <a:solidFill>
                  <a:schemeClr val="accent2"/>
                </a:solidFill>
                <a:cs typeface="Calibri"/>
              </a:rPr>
              <a:t>est</a:t>
            </a:r>
            <a:r>
              <a:rPr sz="1995" b="1" spc="-23" dirty="0">
                <a:solidFill>
                  <a:schemeClr val="accent2"/>
                </a:solidFill>
                <a:cs typeface="Calibri"/>
              </a:rPr>
              <a:t> </a:t>
            </a:r>
            <a:r>
              <a:rPr sz="1995" b="1" spc="-5" dirty="0">
                <a:solidFill>
                  <a:schemeClr val="accent2"/>
                </a:solidFill>
                <a:cs typeface="Calibri"/>
              </a:rPr>
              <a:t>le</a:t>
            </a:r>
            <a:r>
              <a:rPr sz="1995" b="1" spc="-23" dirty="0">
                <a:solidFill>
                  <a:schemeClr val="accent2"/>
                </a:solidFill>
                <a:cs typeface="Calibri"/>
              </a:rPr>
              <a:t> </a:t>
            </a:r>
            <a:r>
              <a:rPr sz="1995" b="1" spc="-14" dirty="0">
                <a:solidFill>
                  <a:schemeClr val="accent2"/>
                </a:solidFill>
                <a:cs typeface="Calibri"/>
              </a:rPr>
              <a:t>problème</a:t>
            </a:r>
            <a:r>
              <a:rPr sz="1995" b="1" spc="-5" dirty="0">
                <a:solidFill>
                  <a:schemeClr val="accent2"/>
                </a:solidFill>
                <a:cs typeface="Calibri"/>
              </a:rPr>
              <a:t> </a:t>
            </a:r>
            <a:r>
              <a:rPr sz="1995" b="1" dirty="0">
                <a:solidFill>
                  <a:schemeClr val="accent2"/>
                </a:solidFill>
                <a:cs typeface="Calibri"/>
              </a:rPr>
              <a:t>?</a:t>
            </a:r>
          </a:p>
        </p:txBody>
      </p:sp>
      <p:sp>
        <p:nvSpPr>
          <p:cNvPr id="8" name="object 8"/>
          <p:cNvSpPr txBox="1"/>
          <p:nvPr/>
        </p:nvSpPr>
        <p:spPr>
          <a:xfrm>
            <a:off x="805361" y="5351478"/>
            <a:ext cx="141076" cy="165068"/>
          </a:xfrm>
          <a:prstGeom prst="rect">
            <a:avLst/>
          </a:prstGeom>
        </p:spPr>
        <p:txBody>
          <a:bodyPr vert="horz" wrap="square" lIns="0" tIns="11516" rIns="0" bIns="0" rtlCol="0">
            <a:spAutoFit/>
          </a:bodyPr>
          <a:lstStyle/>
          <a:p>
            <a:pPr marL="11516">
              <a:spcBef>
                <a:spcPts val="91"/>
              </a:spcBef>
            </a:pPr>
            <a:r>
              <a:rPr sz="997" spc="131" dirty="0">
                <a:latin typeface="Lucida Sans Unicode"/>
                <a:cs typeface="Lucida Sans Unicode"/>
              </a:rPr>
              <a:t>▶</a:t>
            </a:r>
            <a:endParaRPr sz="997">
              <a:latin typeface="Lucida Sans Unicode"/>
              <a:cs typeface="Lucida Sans Unicode"/>
            </a:endParaRPr>
          </a:p>
        </p:txBody>
      </p:sp>
      <p:sp>
        <p:nvSpPr>
          <p:cNvPr id="9" name="object 9"/>
          <p:cNvSpPr txBox="1"/>
          <p:nvPr/>
        </p:nvSpPr>
        <p:spPr>
          <a:xfrm>
            <a:off x="1065862" y="5257125"/>
            <a:ext cx="7610595" cy="596275"/>
          </a:xfrm>
          <a:prstGeom prst="rect">
            <a:avLst/>
          </a:prstGeom>
        </p:spPr>
        <p:txBody>
          <a:bodyPr vert="horz" wrap="square" lIns="0" tIns="62188" rIns="0" bIns="0" rtlCol="0">
            <a:spAutoFit/>
          </a:bodyPr>
          <a:lstStyle/>
          <a:p>
            <a:pPr marL="11516" marR="4607">
              <a:lnSpc>
                <a:spcPts val="1995"/>
              </a:lnSpc>
              <a:spcBef>
                <a:spcPts val="490"/>
              </a:spcBef>
            </a:pPr>
            <a:r>
              <a:rPr sz="2200" spc="-5" dirty="0">
                <a:cs typeface="Calibri"/>
              </a:rPr>
              <a:t>On </a:t>
            </a:r>
            <a:r>
              <a:rPr sz="2200" dirty="0">
                <a:cs typeface="Calibri"/>
              </a:rPr>
              <a:t>ne </a:t>
            </a:r>
            <a:r>
              <a:rPr sz="2200" spc="-9" dirty="0">
                <a:cs typeface="Calibri"/>
              </a:rPr>
              <a:t>peut </a:t>
            </a:r>
            <a:r>
              <a:rPr sz="2200" spc="-5" dirty="0">
                <a:cs typeface="Calibri"/>
              </a:rPr>
              <a:t>pas </a:t>
            </a:r>
            <a:r>
              <a:rPr sz="2200" spc="-9" dirty="0">
                <a:cs typeface="Calibri"/>
              </a:rPr>
              <a:t>réutiliser </a:t>
            </a:r>
            <a:r>
              <a:rPr sz="2200" spc="-5" dirty="0">
                <a:cs typeface="Calibri"/>
              </a:rPr>
              <a:t>la classe </a:t>
            </a:r>
            <a:r>
              <a:rPr sz="2200" spc="-9" dirty="0">
                <a:cs typeface="Calibri"/>
              </a:rPr>
              <a:t>d’importation </a:t>
            </a:r>
            <a:r>
              <a:rPr sz="2200" spc="-5" dirty="0">
                <a:cs typeface="Calibri"/>
              </a:rPr>
              <a:t>sans </a:t>
            </a:r>
            <a:r>
              <a:rPr sz="2200" spc="-9" dirty="0">
                <a:cs typeface="Calibri"/>
              </a:rPr>
              <a:t>réutiliser </a:t>
            </a:r>
            <a:r>
              <a:rPr sz="2200" dirty="0">
                <a:cs typeface="Calibri"/>
              </a:rPr>
              <a:t>le </a:t>
            </a:r>
            <a:r>
              <a:rPr sz="2200" spc="-14" dirty="0">
                <a:cs typeface="Calibri"/>
              </a:rPr>
              <a:t>chargeur </a:t>
            </a:r>
            <a:r>
              <a:rPr sz="2200" spc="-439" dirty="0">
                <a:cs typeface="Calibri"/>
              </a:rPr>
              <a:t> </a:t>
            </a:r>
            <a:r>
              <a:rPr sz="2200" spc="-5" dirty="0">
                <a:cs typeface="Calibri"/>
              </a:rPr>
              <a:t>de</a:t>
            </a:r>
            <a:r>
              <a:rPr sz="2200" spc="-18" dirty="0">
                <a:cs typeface="Calibri"/>
              </a:rPr>
              <a:t> </a:t>
            </a:r>
            <a:r>
              <a:rPr sz="2200" spc="-9" dirty="0">
                <a:cs typeface="Calibri"/>
              </a:rPr>
              <a:t>fichier CVS et </a:t>
            </a:r>
            <a:r>
              <a:rPr sz="2200" spc="-5" dirty="0">
                <a:cs typeface="Calibri"/>
              </a:rPr>
              <a:t>la </a:t>
            </a:r>
            <a:r>
              <a:rPr sz="2200" spc="-9" dirty="0">
                <a:cs typeface="Calibri"/>
              </a:rPr>
              <a:t>passerelle</a:t>
            </a:r>
            <a:r>
              <a:rPr sz="2200" spc="-14" dirty="0">
                <a:cs typeface="Calibri"/>
              </a:rPr>
              <a:t> </a:t>
            </a:r>
            <a:r>
              <a:rPr sz="2200" spc="-5" dirty="0">
                <a:cs typeface="Calibri"/>
              </a:rPr>
              <a:t>de </a:t>
            </a:r>
            <a:r>
              <a:rPr sz="2200" spc="-14" dirty="0">
                <a:cs typeface="Calibri"/>
              </a:rPr>
              <a:t>stockage </a:t>
            </a:r>
            <a:r>
              <a:rPr sz="2200" spc="-5" dirty="0">
                <a:cs typeface="Calibri"/>
              </a:rPr>
              <a:t>des</a:t>
            </a:r>
            <a:r>
              <a:rPr sz="2200" spc="-9" dirty="0">
                <a:cs typeface="Calibri"/>
              </a:rPr>
              <a:t> </a:t>
            </a:r>
            <a:r>
              <a:rPr sz="2200" spc="-5" dirty="0">
                <a:cs typeface="Calibri"/>
              </a:rPr>
              <a:t>données</a:t>
            </a:r>
            <a:endParaRPr sz="2200" dirty="0">
              <a:cs typeface="Calibri"/>
            </a:endParaRPr>
          </a:p>
        </p:txBody>
      </p:sp>
      <p:graphicFrame>
        <p:nvGraphicFramePr>
          <p:cNvPr id="10" name="object 10"/>
          <p:cNvGraphicFramePr>
            <a:graphicFrameLocks noGrp="1"/>
          </p:cNvGraphicFramePr>
          <p:nvPr>
            <p:extLst>
              <p:ext uri="{D42A27DB-BD31-4B8C-83A1-F6EECF244321}">
                <p14:modId xmlns:p14="http://schemas.microsoft.com/office/powerpoint/2010/main" val="3739850231"/>
              </p:ext>
            </p:extLst>
          </p:nvPr>
        </p:nvGraphicFramePr>
        <p:xfrm>
          <a:off x="2410504" y="3683613"/>
          <a:ext cx="2192717" cy="626893"/>
        </p:xfrm>
        <a:graphic>
          <a:graphicData uri="http://schemas.openxmlformats.org/drawingml/2006/table">
            <a:tbl>
              <a:tblPr firstRow="1" bandRow="1">
                <a:tableStyleId>{2D5ABB26-0587-4C30-8999-92F81FD0307C}</a:tableStyleId>
              </a:tblPr>
              <a:tblGrid>
                <a:gridCol w="2192717">
                  <a:extLst>
                    <a:ext uri="{9D8B030D-6E8A-4147-A177-3AD203B41FA5}">
                      <a16:colId xmlns:a16="http://schemas.microsoft.com/office/drawing/2014/main" xmlns="" val="20000"/>
                    </a:ext>
                  </a:extLst>
                </a:gridCol>
              </a:tblGrid>
              <a:tr h="287275">
                <a:tc>
                  <a:txBody>
                    <a:bodyPr/>
                    <a:lstStyle/>
                    <a:p>
                      <a:pPr marL="459105">
                        <a:lnSpc>
                          <a:spcPts val="2385"/>
                        </a:lnSpc>
                        <a:spcBef>
                          <a:spcPts val="5"/>
                        </a:spcBef>
                      </a:pPr>
                      <a:r>
                        <a:rPr sz="1900" b="1" spc="5" dirty="0">
                          <a:latin typeface="Calibri"/>
                          <a:cs typeface="Calibri"/>
                        </a:rPr>
                        <a:t>CsvFileLoader</a:t>
                      </a:r>
                      <a:endParaRPr sz="1900">
                        <a:latin typeface="Calibri"/>
                        <a:cs typeface="Calibri"/>
                      </a:endParaRPr>
                    </a:p>
                  </a:txBody>
                  <a:tcPr marL="0" marR="0" marT="576"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12630">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21333">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1" name="object 11"/>
          <p:cNvGraphicFramePr>
            <a:graphicFrameLocks noGrp="1"/>
          </p:cNvGraphicFramePr>
          <p:nvPr>
            <p:extLst>
              <p:ext uri="{D42A27DB-BD31-4B8C-83A1-F6EECF244321}">
                <p14:modId xmlns:p14="http://schemas.microsoft.com/office/powerpoint/2010/main" val="437206774"/>
              </p:ext>
            </p:extLst>
          </p:nvPr>
        </p:nvGraphicFramePr>
        <p:xfrm>
          <a:off x="4788024" y="3683613"/>
          <a:ext cx="2163926" cy="626893"/>
        </p:xfrm>
        <a:graphic>
          <a:graphicData uri="http://schemas.openxmlformats.org/drawingml/2006/table">
            <a:tbl>
              <a:tblPr firstRow="1" bandRow="1">
                <a:tableStyleId>{2D5ABB26-0587-4C30-8999-92F81FD0307C}</a:tableStyleId>
              </a:tblPr>
              <a:tblGrid>
                <a:gridCol w="2163926">
                  <a:extLst>
                    <a:ext uri="{9D8B030D-6E8A-4147-A177-3AD203B41FA5}">
                      <a16:colId xmlns:a16="http://schemas.microsoft.com/office/drawing/2014/main" xmlns="" val="20000"/>
                    </a:ext>
                  </a:extLst>
                </a:gridCol>
              </a:tblGrid>
              <a:tr h="287275">
                <a:tc>
                  <a:txBody>
                    <a:bodyPr/>
                    <a:lstStyle/>
                    <a:p>
                      <a:pPr marL="453390">
                        <a:lnSpc>
                          <a:spcPts val="2385"/>
                        </a:lnSpc>
                        <a:spcBef>
                          <a:spcPts val="5"/>
                        </a:spcBef>
                      </a:pPr>
                      <a:r>
                        <a:rPr sz="1900" b="1" dirty="0">
                          <a:latin typeface="Calibri"/>
                          <a:cs typeface="Calibri"/>
                        </a:rPr>
                        <a:t>DataGateway</a:t>
                      </a:r>
                      <a:endParaRPr sz="1900">
                        <a:latin typeface="Calibri"/>
                        <a:cs typeface="Calibri"/>
                      </a:endParaRPr>
                    </a:p>
                  </a:txBody>
                  <a:tcPr marL="0" marR="0" marT="576"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12630">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21333">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pSp>
        <p:nvGrpSpPr>
          <p:cNvPr id="12" name="object 12"/>
          <p:cNvGrpSpPr/>
          <p:nvPr/>
        </p:nvGrpSpPr>
        <p:grpSpPr>
          <a:xfrm>
            <a:off x="3516669" y="2834523"/>
            <a:ext cx="508448" cy="859121"/>
            <a:chOff x="3545281" y="3413354"/>
            <a:chExt cx="560705" cy="947419"/>
          </a:xfrm>
        </p:grpSpPr>
        <p:sp>
          <p:nvSpPr>
            <p:cNvPr id="13" name="object 13"/>
            <p:cNvSpPr/>
            <p:nvPr/>
          </p:nvSpPr>
          <p:spPr>
            <a:xfrm>
              <a:off x="3644646" y="3423965"/>
              <a:ext cx="450850" cy="767715"/>
            </a:xfrm>
            <a:custGeom>
              <a:avLst/>
              <a:gdLst/>
              <a:ahLst/>
              <a:cxnLst/>
              <a:rect l="l" t="t" r="r" b="b"/>
              <a:pathLst>
                <a:path w="450850" h="767714">
                  <a:moveTo>
                    <a:pt x="450354" y="0"/>
                  </a:moveTo>
                  <a:lnTo>
                    <a:pt x="0" y="767156"/>
                  </a:lnTo>
                </a:path>
              </a:pathLst>
            </a:custGeom>
            <a:ln w="21221">
              <a:solidFill>
                <a:srgbClr val="000000"/>
              </a:solidFill>
            </a:ln>
          </p:spPr>
          <p:txBody>
            <a:bodyPr wrap="square" lIns="0" tIns="0" rIns="0" bIns="0" rtlCol="0"/>
            <a:lstStyle/>
            <a:p>
              <a:endParaRPr sz="1632"/>
            </a:p>
          </p:txBody>
        </p:sp>
        <p:pic>
          <p:nvPicPr>
            <p:cNvPr id="14" name="object 14"/>
            <p:cNvPicPr/>
            <p:nvPr/>
          </p:nvPicPr>
          <p:blipFill>
            <a:blip r:embed="rId2" cstate="print"/>
            <a:stretch>
              <a:fillRect/>
            </a:stretch>
          </p:blipFill>
          <p:spPr>
            <a:xfrm>
              <a:off x="3545281" y="4125602"/>
              <a:ext cx="197992" cy="235089"/>
            </a:xfrm>
            <a:prstGeom prst="rect">
              <a:avLst/>
            </a:prstGeom>
          </p:spPr>
        </p:pic>
      </p:grpSp>
      <p:grpSp>
        <p:nvGrpSpPr>
          <p:cNvPr id="15" name="object 15"/>
          <p:cNvGrpSpPr/>
          <p:nvPr/>
        </p:nvGrpSpPr>
        <p:grpSpPr>
          <a:xfrm>
            <a:off x="5271504" y="2850842"/>
            <a:ext cx="608064" cy="842998"/>
            <a:chOff x="5480475" y="3431350"/>
            <a:chExt cx="670560" cy="929640"/>
          </a:xfrm>
        </p:grpSpPr>
        <p:sp>
          <p:nvSpPr>
            <p:cNvPr id="16" name="object 16"/>
            <p:cNvSpPr/>
            <p:nvPr/>
          </p:nvSpPr>
          <p:spPr>
            <a:xfrm>
              <a:off x="5491086" y="3441961"/>
              <a:ext cx="545465" cy="759460"/>
            </a:xfrm>
            <a:custGeom>
              <a:avLst/>
              <a:gdLst/>
              <a:ahLst/>
              <a:cxnLst/>
              <a:rect l="l" t="t" r="r" b="b"/>
              <a:pathLst>
                <a:path w="545464" h="759460">
                  <a:moveTo>
                    <a:pt x="0" y="0"/>
                  </a:moveTo>
                  <a:lnTo>
                    <a:pt x="545033" y="758888"/>
                  </a:lnTo>
                </a:path>
              </a:pathLst>
            </a:custGeom>
            <a:ln w="21221">
              <a:solidFill>
                <a:srgbClr val="000000"/>
              </a:solidFill>
            </a:ln>
          </p:spPr>
          <p:txBody>
            <a:bodyPr wrap="square" lIns="0" tIns="0" rIns="0" bIns="0" rtlCol="0"/>
            <a:lstStyle/>
            <a:p>
              <a:endParaRPr sz="1632"/>
            </a:p>
          </p:txBody>
        </p:sp>
        <p:pic>
          <p:nvPicPr>
            <p:cNvPr id="17" name="object 17"/>
            <p:cNvPicPr/>
            <p:nvPr/>
          </p:nvPicPr>
          <p:blipFill>
            <a:blip r:embed="rId3" cstate="print"/>
            <a:stretch>
              <a:fillRect/>
            </a:stretch>
          </p:blipFill>
          <p:spPr>
            <a:xfrm>
              <a:off x="5942164" y="4127761"/>
              <a:ext cx="208800" cy="232930"/>
            </a:xfrm>
            <a:prstGeom prst="rect">
              <a:avLst/>
            </a:prstGeom>
          </p:spPr>
        </p:pic>
      </p:grpSp>
      <p:sp>
        <p:nvSpPr>
          <p:cNvPr id="18" name="object 18"/>
          <p:cNvSpPr/>
          <p:nvPr/>
        </p:nvSpPr>
        <p:spPr>
          <a:xfrm>
            <a:off x="3432449" y="2150767"/>
            <a:ext cx="2189838" cy="699620"/>
          </a:xfrm>
          <a:custGeom>
            <a:avLst/>
            <a:gdLst/>
            <a:ahLst/>
            <a:cxnLst/>
            <a:rect l="l" t="t" r="r" b="b"/>
            <a:pathLst>
              <a:path w="2414904" h="771525">
                <a:moveTo>
                  <a:pt x="2414511" y="0"/>
                </a:moveTo>
                <a:lnTo>
                  <a:pt x="0" y="0"/>
                </a:lnTo>
                <a:lnTo>
                  <a:pt x="0" y="771486"/>
                </a:lnTo>
                <a:lnTo>
                  <a:pt x="1207439" y="771486"/>
                </a:lnTo>
                <a:lnTo>
                  <a:pt x="2414511" y="771486"/>
                </a:lnTo>
                <a:lnTo>
                  <a:pt x="2414511" y="0"/>
                </a:lnTo>
                <a:close/>
              </a:path>
            </a:pathLst>
          </a:custGeom>
          <a:solidFill>
            <a:srgbClr val="FFFFFF"/>
          </a:solidFill>
        </p:spPr>
        <p:txBody>
          <a:bodyPr wrap="square" lIns="0" tIns="0" rIns="0" bIns="0" rtlCol="0"/>
          <a:lstStyle/>
          <a:p>
            <a:endParaRPr sz="1632"/>
          </a:p>
        </p:txBody>
      </p:sp>
      <p:graphicFrame>
        <p:nvGraphicFramePr>
          <p:cNvPr id="19" name="object 19"/>
          <p:cNvGraphicFramePr>
            <a:graphicFrameLocks noGrp="1"/>
          </p:cNvGraphicFramePr>
          <p:nvPr>
            <p:extLst>
              <p:ext uri="{D42A27DB-BD31-4B8C-83A1-F6EECF244321}">
                <p14:modId xmlns:p14="http://schemas.microsoft.com/office/powerpoint/2010/main" val="1624854409"/>
              </p:ext>
            </p:extLst>
          </p:nvPr>
        </p:nvGraphicFramePr>
        <p:xfrm>
          <a:off x="3422827" y="2141145"/>
          <a:ext cx="2189262" cy="699584"/>
        </p:xfrm>
        <a:graphic>
          <a:graphicData uri="http://schemas.openxmlformats.org/drawingml/2006/table">
            <a:tbl>
              <a:tblPr firstRow="1" bandRow="1">
                <a:tableStyleId>{2D5ABB26-0587-4C30-8999-92F81FD0307C}</a:tableStyleId>
              </a:tblPr>
              <a:tblGrid>
                <a:gridCol w="2189262">
                  <a:extLst>
                    <a:ext uri="{9D8B030D-6E8A-4147-A177-3AD203B41FA5}">
                      <a16:colId xmlns:a16="http://schemas.microsoft.com/office/drawing/2014/main" xmlns="" val="20000"/>
                    </a:ext>
                  </a:extLst>
                </a:gridCol>
              </a:tblGrid>
              <a:tr h="319268">
                <a:tc>
                  <a:txBody>
                    <a:bodyPr/>
                    <a:lstStyle/>
                    <a:p>
                      <a:pPr algn="ctr">
                        <a:lnSpc>
                          <a:spcPct val="100000"/>
                        </a:lnSpc>
                      </a:pPr>
                      <a:r>
                        <a:rPr sz="1900" b="1" spc="5" dirty="0">
                          <a:latin typeface="Calibri"/>
                          <a:cs typeface="Calibri"/>
                        </a:rPr>
                        <a:t>DataImporter</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95977">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284339">
                <a:tc>
                  <a:txBody>
                    <a:bodyPr/>
                    <a:lstStyle/>
                    <a:p>
                      <a:pPr algn="ctr">
                        <a:lnSpc>
                          <a:spcPts val="2105"/>
                        </a:lnSpc>
                      </a:pPr>
                      <a:r>
                        <a:rPr sz="1900" spc="15" dirty="0">
                          <a:latin typeface="Calibri"/>
                          <a:cs typeface="Calibri"/>
                        </a:rPr>
                        <a:t>+</a:t>
                      </a:r>
                      <a:r>
                        <a:rPr sz="1900" spc="-15" dirty="0">
                          <a:latin typeface="Calibri"/>
                          <a:cs typeface="Calibri"/>
                        </a:rPr>
                        <a:t> </a:t>
                      </a:r>
                      <a:r>
                        <a:rPr sz="1900" spc="5" dirty="0">
                          <a:latin typeface="Calibri"/>
                          <a:cs typeface="Calibri"/>
                        </a:rPr>
                        <a:t>import(file</a:t>
                      </a:r>
                      <a:r>
                        <a:rPr sz="1900" dirty="0">
                          <a:latin typeface="Calibri"/>
                          <a:cs typeface="Calibri"/>
                        </a:rPr>
                        <a:t> </a:t>
                      </a:r>
                      <a:r>
                        <a:rPr sz="1900" spc="5" dirty="0">
                          <a:latin typeface="Calibri"/>
                          <a:cs typeface="Calibri"/>
                        </a:rPr>
                        <a:t>:</a:t>
                      </a:r>
                      <a:r>
                        <a:rPr sz="1900" spc="-15" dirty="0">
                          <a:latin typeface="Calibri"/>
                          <a:cs typeface="Calibri"/>
                        </a:rPr>
                        <a:t> </a:t>
                      </a:r>
                      <a:r>
                        <a:rPr sz="1900" spc="5" dirty="0">
                          <a:latin typeface="Calibri"/>
                          <a:cs typeface="Calibri"/>
                        </a:rPr>
                        <a:t>String)</a:t>
                      </a:r>
                      <a:endParaRPr sz="1900" dirty="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20" name="Espace réservé du pied de page 19"/>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8358689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2251" y="18860"/>
            <a:ext cx="9143999" cy="1163387"/>
          </a:xfrm>
          <a:prstGeom prst="rect">
            <a:avLst/>
          </a:prstGeom>
        </p:spPr>
        <p:txBody>
          <a:bodyPr vert="horz" wrap="square" lIns="0" tIns="176776" rIns="0" bIns="0" rtlCol="0" anchor="b" anchorCtr="0">
            <a:spAutoFit/>
          </a:bodyPr>
          <a:lstStyle/>
          <a:p>
            <a:pPr marL="11516" marR="4607" algn="ctr"/>
            <a:r>
              <a:rPr sz="3200" b="1" dirty="0">
                <a:solidFill>
                  <a:schemeClr val="accent1"/>
                </a:solidFill>
              </a:rPr>
              <a:t>L'abstraction comme technique </a:t>
            </a:r>
            <a:r>
              <a:rPr sz="3200" b="1" dirty="0" err="1">
                <a:solidFill>
                  <a:schemeClr val="accent1"/>
                </a:solidFill>
              </a:rPr>
              <a:t>d'inversion</a:t>
            </a:r>
            <a:r>
              <a:rPr sz="3200" b="1" dirty="0">
                <a:solidFill>
                  <a:schemeClr val="accent1"/>
                </a:solidFill>
              </a:rPr>
              <a:t> </a:t>
            </a:r>
            <a:r>
              <a:rPr lang="fr-FR" sz="3200" b="1" dirty="0">
                <a:solidFill>
                  <a:schemeClr val="accent1"/>
                </a:solidFill>
              </a:rPr>
              <a:t/>
            </a:r>
            <a:br>
              <a:rPr lang="fr-FR" sz="3200" b="1" dirty="0">
                <a:solidFill>
                  <a:schemeClr val="accent1"/>
                </a:solidFill>
              </a:rPr>
            </a:br>
            <a:r>
              <a:rPr sz="3200" b="1" dirty="0">
                <a:solidFill>
                  <a:schemeClr val="accent1"/>
                </a:solidFill>
              </a:rPr>
              <a:t>des  dépendances</a:t>
            </a:r>
          </a:p>
        </p:txBody>
      </p:sp>
      <p:sp>
        <p:nvSpPr>
          <p:cNvPr id="5" name="object 5"/>
          <p:cNvSpPr txBox="1"/>
          <p:nvPr/>
        </p:nvSpPr>
        <p:spPr>
          <a:xfrm>
            <a:off x="534113" y="2480360"/>
            <a:ext cx="4080137" cy="374485"/>
          </a:xfrm>
          <a:prstGeom prst="rect">
            <a:avLst/>
          </a:prstGeom>
        </p:spPr>
        <p:txBody>
          <a:bodyPr vert="horz" wrap="square" lIns="0" tIns="11516" rIns="0" bIns="0" rtlCol="0">
            <a:spAutoFit/>
          </a:bodyPr>
          <a:lstStyle/>
          <a:p>
            <a:pPr marL="11516">
              <a:spcBef>
                <a:spcPts val="91"/>
              </a:spcBef>
            </a:pPr>
            <a:r>
              <a:rPr sz="2358" b="1" spc="-18" dirty="0">
                <a:cs typeface="Calibri"/>
              </a:rPr>
              <a:t>Relation </a:t>
            </a:r>
            <a:r>
              <a:rPr sz="2358" b="1" spc="-18" dirty="0" err="1">
                <a:cs typeface="Calibri"/>
              </a:rPr>
              <a:t>conventionnelle</a:t>
            </a:r>
            <a:r>
              <a:rPr lang="fr-FR" sz="2358" b="1" spc="-18" dirty="0">
                <a:cs typeface="Calibri"/>
              </a:rPr>
              <a:t>  </a:t>
            </a:r>
            <a:endParaRPr sz="2358" b="1" spc="-18" dirty="0">
              <a:cs typeface="Calibri"/>
            </a:endParaRPr>
          </a:p>
        </p:txBody>
      </p:sp>
      <p:sp>
        <p:nvSpPr>
          <p:cNvPr id="7" name="object 7"/>
          <p:cNvSpPr txBox="1"/>
          <p:nvPr/>
        </p:nvSpPr>
        <p:spPr>
          <a:xfrm>
            <a:off x="5233184" y="2480360"/>
            <a:ext cx="4384936" cy="374485"/>
          </a:xfrm>
          <a:prstGeom prst="rect">
            <a:avLst/>
          </a:prstGeom>
        </p:spPr>
        <p:txBody>
          <a:bodyPr vert="horz" wrap="square" lIns="0" tIns="11516" rIns="0" bIns="0" rtlCol="0">
            <a:spAutoFit/>
          </a:bodyPr>
          <a:lstStyle/>
          <a:p>
            <a:pPr marL="11516">
              <a:spcBef>
                <a:spcPts val="91"/>
              </a:spcBef>
            </a:pPr>
            <a:r>
              <a:rPr sz="2358" b="1" spc="-18" dirty="0">
                <a:cs typeface="Calibri"/>
              </a:rPr>
              <a:t>Inversion </a:t>
            </a:r>
            <a:r>
              <a:rPr sz="2358" b="1" dirty="0">
                <a:cs typeface="Calibri"/>
              </a:rPr>
              <a:t>de</a:t>
            </a:r>
            <a:r>
              <a:rPr sz="2358" b="1" spc="-9" dirty="0">
                <a:cs typeface="Calibri"/>
              </a:rPr>
              <a:t> </a:t>
            </a:r>
            <a:r>
              <a:rPr sz="2358" b="1" dirty="0">
                <a:cs typeface="Calibri"/>
              </a:rPr>
              <a:t>la</a:t>
            </a:r>
            <a:r>
              <a:rPr sz="2358" b="1" spc="-14" dirty="0">
                <a:cs typeface="Calibri"/>
              </a:rPr>
              <a:t> </a:t>
            </a:r>
            <a:r>
              <a:rPr sz="2358" b="1" spc="-5" dirty="0" err="1">
                <a:cs typeface="Calibri"/>
              </a:rPr>
              <a:t>dépendance</a:t>
            </a:r>
            <a:r>
              <a:rPr lang="fr-FR" sz="2358" b="1" spc="-5" dirty="0">
                <a:cs typeface="Calibri"/>
              </a:rPr>
              <a:t>  </a:t>
            </a:r>
            <a:endParaRPr sz="2358" b="1" dirty="0">
              <a:cs typeface="Calibri"/>
            </a:endParaRPr>
          </a:p>
        </p:txBody>
      </p:sp>
      <p:pic>
        <p:nvPicPr>
          <p:cNvPr id="8" name="object 8"/>
          <p:cNvPicPr/>
          <p:nvPr/>
        </p:nvPicPr>
        <p:blipFill>
          <a:blip r:embed="rId2" cstate="print"/>
          <a:stretch>
            <a:fillRect/>
          </a:stretch>
        </p:blipFill>
        <p:spPr>
          <a:xfrm>
            <a:off x="398713" y="3329319"/>
            <a:ext cx="3715850" cy="1163387"/>
          </a:xfrm>
          <a:prstGeom prst="rect">
            <a:avLst/>
          </a:prstGeom>
        </p:spPr>
      </p:pic>
      <p:pic>
        <p:nvPicPr>
          <p:cNvPr id="9" name="object 9"/>
          <p:cNvPicPr/>
          <p:nvPr/>
        </p:nvPicPr>
        <p:blipFill>
          <a:blip r:embed="rId3" cstate="print"/>
          <a:stretch>
            <a:fillRect/>
          </a:stretch>
        </p:blipFill>
        <p:spPr>
          <a:xfrm>
            <a:off x="5213653" y="3717032"/>
            <a:ext cx="3531038" cy="1897644"/>
          </a:xfrm>
          <a:prstGeom prst="rect">
            <a:avLst/>
          </a:prstGeom>
        </p:spPr>
      </p:pic>
      <p:sp>
        <p:nvSpPr>
          <p:cNvPr id="10" name="Espace réservé du pied de page 9"/>
          <p:cNvSpPr>
            <a:spLocks noGrp="1"/>
          </p:cNvSpPr>
          <p:nvPr>
            <p:ph type="ftr" sz="quarter" idx="11"/>
          </p:nvPr>
        </p:nvSpPr>
        <p:spPr>
          <a:xfrm>
            <a:off x="376414" y="6165304"/>
            <a:ext cx="3962400" cy="457200"/>
          </a:xfrm>
        </p:spPr>
        <p:txBody>
          <a:bodyPr/>
          <a:lstStyle/>
          <a:p>
            <a:r>
              <a:rPr lang="fr-FR" dirty="0" err="1"/>
              <a:t>Hafidi</a:t>
            </a:r>
            <a:r>
              <a:rPr lang="fr-FR" dirty="0"/>
              <a:t> Imad-ENSAK-Cours  IAO</a:t>
            </a:r>
          </a:p>
        </p:txBody>
      </p:sp>
      <p:cxnSp>
        <p:nvCxnSpPr>
          <p:cNvPr id="11" name="Straight Connector 10">
            <a:extLst>
              <a:ext uri="{FF2B5EF4-FFF2-40B4-BE49-F238E27FC236}">
                <a16:creationId xmlns:a16="http://schemas.microsoft.com/office/drawing/2014/main" xmlns="" id="{5F070D6E-3718-4CA6-A54B-28E535F1B006}"/>
              </a:ext>
            </a:extLst>
          </p:cNvPr>
          <p:cNvCxnSpPr/>
          <p:nvPr/>
        </p:nvCxnSpPr>
        <p:spPr>
          <a:xfrm>
            <a:off x="4572000" y="1988840"/>
            <a:ext cx="0" cy="3960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5153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508911"/>
            <a:ext cx="9144000" cy="396157"/>
          </a:xfrm>
          <a:prstGeom prst="rect">
            <a:avLst/>
          </a:prstGeom>
        </p:spPr>
        <p:txBody>
          <a:bodyPr vert="horz" wrap="square" lIns="0" tIns="11516" rIns="0" bIns="0" rtlCol="0" anchor="b" anchorCtr="0">
            <a:spAutoFit/>
          </a:bodyPr>
          <a:lstStyle/>
          <a:p>
            <a:pPr marL="11516" marR="4607" algn="ctr">
              <a:lnSpc>
                <a:spcPct val="66700"/>
              </a:lnSpc>
            </a:pPr>
            <a:r>
              <a:rPr sz="3600" b="1" dirty="0">
                <a:solidFill>
                  <a:schemeClr val="accent1"/>
                </a:solidFill>
              </a:rPr>
              <a:t>Exemple (refactoring)</a:t>
            </a:r>
          </a:p>
        </p:txBody>
      </p:sp>
      <p:sp>
        <p:nvSpPr>
          <p:cNvPr id="5" name="object 5"/>
          <p:cNvSpPr txBox="1"/>
          <p:nvPr/>
        </p:nvSpPr>
        <p:spPr>
          <a:xfrm>
            <a:off x="517863" y="1322384"/>
            <a:ext cx="7824224" cy="711605"/>
          </a:xfrm>
          <a:prstGeom prst="rect">
            <a:avLst/>
          </a:prstGeom>
        </p:spPr>
        <p:txBody>
          <a:bodyPr vert="horz" wrap="square" lIns="0" tIns="59309" rIns="0" bIns="0" rtlCol="0">
            <a:spAutoFit/>
          </a:bodyPr>
          <a:lstStyle/>
          <a:p>
            <a:pPr marL="11516" marR="4607" algn="ctr">
              <a:lnSpc>
                <a:spcPts val="2476"/>
              </a:lnSpc>
              <a:spcBef>
                <a:spcPts val="467"/>
              </a:spcBef>
            </a:pPr>
            <a:r>
              <a:rPr sz="2200" dirty="0">
                <a:cs typeface="Calibri"/>
              </a:rPr>
              <a:t>C</a:t>
            </a:r>
            <a:r>
              <a:rPr sz="2200" spc="-5" dirty="0">
                <a:cs typeface="Calibri"/>
              </a:rPr>
              <a:t>o</a:t>
            </a:r>
            <a:r>
              <a:rPr sz="2200" spc="-9" dirty="0">
                <a:cs typeface="Calibri"/>
              </a:rPr>
              <a:t>m</a:t>
            </a:r>
            <a:r>
              <a:rPr sz="2200" dirty="0">
                <a:cs typeface="Calibri"/>
              </a:rPr>
              <a:t>me</a:t>
            </a:r>
            <a:r>
              <a:rPr sz="2200" spc="-27" dirty="0">
                <a:cs typeface="Calibri"/>
              </a:rPr>
              <a:t>n</a:t>
            </a:r>
            <a:r>
              <a:rPr sz="2200" dirty="0">
                <a:cs typeface="Calibri"/>
              </a:rPr>
              <a:t>t</a:t>
            </a:r>
            <a:r>
              <a:rPr sz="2200" spc="-5" dirty="0">
                <a:cs typeface="Calibri"/>
              </a:rPr>
              <a:t> </a:t>
            </a:r>
            <a:r>
              <a:rPr sz="2200" spc="-27" dirty="0">
                <a:cs typeface="Calibri"/>
              </a:rPr>
              <a:t>r</a:t>
            </a:r>
            <a:r>
              <a:rPr sz="2200" dirty="0">
                <a:cs typeface="Calibri"/>
              </a:rPr>
              <a:t>e</a:t>
            </a:r>
            <a:r>
              <a:rPr sz="2200" spc="-9" dirty="0">
                <a:cs typeface="Calibri"/>
              </a:rPr>
              <a:t>n</a:t>
            </a:r>
            <a:r>
              <a:rPr sz="2200" dirty="0">
                <a:cs typeface="Calibri"/>
              </a:rPr>
              <a:t>d</a:t>
            </a:r>
            <a:r>
              <a:rPr sz="2200" spc="-27" dirty="0">
                <a:cs typeface="Calibri"/>
              </a:rPr>
              <a:t>r</a:t>
            </a:r>
            <a:r>
              <a:rPr sz="2200" dirty="0">
                <a:cs typeface="Calibri"/>
              </a:rPr>
              <a:t>e</a:t>
            </a:r>
            <a:r>
              <a:rPr sz="2200" spc="18" dirty="0">
                <a:cs typeface="Calibri"/>
              </a:rPr>
              <a:t> </a:t>
            </a:r>
            <a:r>
              <a:rPr sz="2200" spc="-5" dirty="0">
                <a:cs typeface="Courier New"/>
              </a:rPr>
              <a:t>DataImporte</a:t>
            </a:r>
            <a:r>
              <a:rPr sz="2200" dirty="0">
                <a:cs typeface="Courier New"/>
              </a:rPr>
              <a:t>r</a:t>
            </a:r>
            <a:r>
              <a:rPr sz="2200" spc="-889" dirty="0">
                <a:cs typeface="Courier New"/>
              </a:rPr>
              <a:t> </a:t>
            </a:r>
            <a:r>
              <a:rPr sz="2200" dirty="0">
                <a:cs typeface="Calibri"/>
              </a:rPr>
              <a:t>indé</a:t>
            </a:r>
            <a:r>
              <a:rPr sz="2200" spc="-9" dirty="0">
                <a:cs typeface="Calibri"/>
              </a:rPr>
              <a:t>p</a:t>
            </a:r>
            <a:r>
              <a:rPr sz="2200" dirty="0">
                <a:cs typeface="Calibri"/>
              </a:rPr>
              <a:t>enda</a:t>
            </a:r>
            <a:r>
              <a:rPr sz="2200" spc="-27" dirty="0">
                <a:cs typeface="Calibri"/>
              </a:rPr>
              <a:t>n</a:t>
            </a:r>
            <a:r>
              <a:rPr sz="2200" dirty="0">
                <a:cs typeface="Calibri"/>
              </a:rPr>
              <a:t>t</a:t>
            </a:r>
            <a:r>
              <a:rPr sz="2200" spc="-9" dirty="0">
                <a:cs typeface="Calibri"/>
              </a:rPr>
              <a:t> </a:t>
            </a:r>
            <a:r>
              <a:rPr sz="2200" dirty="0">
                <a:cs typeface="Calibri"/>
              </a:rPr>
              <a:t>des  </a:t>
            </a:r>
            <a:r>
              <a:rPr sz="2200" spc="-9" dirty="0">
                <a:cs typeface="Calibri"/>
              </a:rPr>
              <a:t>implémentations</a:t>
            </a:r>
            <a:r>
              <a:rPr sz="2200" spc="-14" dirty="0">
                <a:cs typeface="Calibri"/>
              </a:rPr>
              <a:t> </a:t>
            </a:r>
            <a:r>
              <a:rPr sz="2200" dirty="0">
                <a:cs typeface="Calibri"/>
              </a:rPr>
              <a:t>du</a:t>
            </a:r>
            <a:r>
              <a:rPr sz="2200" spc="-5" dirty="0">
                <a:cs typeface="Calibri"/>
              </a:rPr>
              <a:t> </a:t>
            </a:r>
            <a:r>
              <a:rPr sz="2200" spc="-9" dirty="0">
                <a:cs typeface="Calibri"/>
              </a:rPr>
              <a:t>chargeur</a:t>
            </a:r>
            <a:r>
              <a:rPr sz="2200" spc="-5" dirty="0">
                <a:cs typeface="Calibri"/>
              </a:rPr>
              <a:t> </a:t>
            </a:r>
            <a:r>
              <a:rPr sz="2200" dirty="0">
                <a:cs typeface="Calibri"/>
              </a:rPr>
              <a:t>du</a:t>
            </a:r>
            <a:r>
              <a:rPr sz="2200" spc="-14" dirty="0">
                <a:cs typeface="Calibri"/>
              </a:rPr>
              <a:t> </a:t>
            </a:r>
            <a:r>
              <a:rPr sz="2200" spc="-5" dirty="0">
                <a:cs typeface="Calibri"/>
              </a:rPr>
              <a:t>fichier CSV</a:t>
            </a:r>
            <a:r>
              <a:rPr sz="2200" spc="-14" dirty="0">
                <a:cs typeface="Calibri"/>
              </a:rPr>
              <a:t> </a:t>
            </a:r>
            <a:r>
              <a:rPr sz="2200" spc="-5" dirty="0">
                <a:cs typeface="Calibri"/>
              </a:rPr>
              <a:t>et</a:t>
            </a:r>
            <a:r>
              <a:rPr sz="2200" spc="-14" dirty="0">
                <a:cs typeface="Calibri"/>
              </a:rPr>
              <a:t> </a:t>
            </a:r>
            <a:r>
              <a:rPr sz="2200" dirty="0">
                <a:cs typeface="Calibri"/>
              </a:rPr>
              <a:t>de</a:t>
            </a:r>
            <a:r>
              <a:rPr sz="2200" spc="-9" dirty="0">
                <a:cs typeface="Calibri"/>
              </a:rPr>
              <a:t> </a:t>
            </a:r>
            <a:r>
              <a:rPr sz="2200" dirty="0">
                <a:cs typeface="Calibri"/>
              </a:rPr>
              <a:t>la</a:t>
            </a:r>
            <a:r>
              <a:rPr sz="2200" spc="-5" dirty="0">
                <a:cs typeface="Calibri"/>
              </a:rPr>
              <a:t> passerelle </a:t>
            </a:r>
            <a:r>
              <a:rPr sz="2200" dirty="0">
                <a:cs typeface="Calibri"/>
              </a:rPr>
              <a:t>?</a:t>
            </a:r>
          </a:p>
        </p:txBody>
      </p:sp>
      <p:sp>
        <p:nvSpPr>
          <p:cNvPr id="7" name="object 7"/>
          <p:cNvSpPr txBox="1"/>
          <p:nvPr/>
        </p:nvSpPr>
        <p:spPr>
          <a:xfrm>
            <a:off x="1797706" y="2160662"/>
            <a:ext cx="5548587" cy="350183"/>
          </a:xfrm>
          <a:prstGeom prst="rect">
            <a:avLst/>
          </a:prstGeom>
        </p:spPr>
        <p:txBody>
          <a:bodyPr vert="horz" wrap="square" lIns="0" tIns="11516" rIns="0" bIns="0" rtlCol="0">
            <a:spAutoFit/>
          </a:bodyPr>
          <a:lstStyle/>
          <a:p>
            <a:pPr marL="11516">
              <a:spcBef>
                <a:spcPts val="91"/>
              </a:spcBef>
            </a:pPr>
            <a:r>
              <a:rPr lang="fr-FR" sz="2200" spc="-14" dirty="0">
                <a:solidFill>
                  <a:schemeClr val="accent2"/>
                </a:solidFill>
                <a:cs typeface="Calibri"/>
                <a:sym typeface="Wingdings" panose="05000000000000000000" pitchFamily="2" charset="2"/>
              </a:rPr>
              <a:t></a:t>
            </a:r>
            <a:r>
              <a:rPr lang="fr-FR" sz="2200" spc="-14" dirty="0">
                <a:cs typeface="Calibri"/>
                <a:sym typeface="Wingdings" panose="05000000000000000000" pitchFamily="2" charset="2"/>
              </a:rPr>
              <a:t> </a:t>
            </a:r>
            <a:r>
              <a:rPr sz="2200" b="1" spc="-14" dirty="0" err="1">
                <a:cs typeface="Calibri"/>
              </a:rPr>
              <a:t>Inverser</a:t>
            </a:r>
            <a:r>
              <a:rPr sz="2200" b="1" spc="-18" dirty="0">
                <a:cs typeface="Calibri"/>
              </a:rPr>
              <a:t> </a:t>
            </a:r>
            <a:r>
              <a:rPr sz="2200" b="1" spc="-5" dirty="0">
                <a:cs typeface="Calibri"/>
              </a:rPr>
              <a:t>les </a:t>
            </a:r>
            <a:r>
              <a:rPr sz="2200" b="1" spc="-9" dirty="0">
                <a:cs typeface="Calibri"/>
              </a:rPr>
              <a:t>dépendances</a:t>
            </a:r>
            <a:r>
              <a:rPr sz="2200" b="1" spc="-5" dirty="0">
                <a:cs typeface="Calibri"/>
              </a:rPr>
              <a:t> </a:t>
            </a:r>
            <a:r>
              <a:rPr sz="2200" b="1" spc="-18" dirty="0">
                <a:cs typeface="Calibri"/>
              </a:rPr>
              <a:t>avec</a:t>
            </a:r>
            <a:r>
              <a:rPr sz="2200" b="1" spc="-14" dirty="0">
                <a:cs typeface="Calibri"/>
              </a:rPr>
              <a:t> </a:t>
            </a:r>
            <a:r>
              <a:rPr sz="2200" b="1" spc="-9" dirty="0">
                <a:cs typeface="Calibri"/>
              </a:rPr>
              <a:t>des</a:t>
            </a:r>
            <a:r>
              <a:rPr sz="2200" b="1" spc="-5" dirty="0">
                <a:cs typeface="Calibri"/>
              </a:rPr>
              <a:t> </a:t>
            </a:r>
            <a:r>
              <a:rPr sz="2200" b="1" spc="-18" dirty="0">
                <a:cs typeface="Calibri"/>
              </a:rPr>
              <a:t>interfaces</a:t>
            </a:r>
            <a:endParaRPr sz="2200" b="1" dirty="0">
              <a:cs typeface="Calibri"/>
            </a:endParaRPr>
          </a:p>
        </p:txBody>
      </p:sp>
      <p:grpSp>
        <p:nvGrpSpPr>
          <p:cNvPr id="8" name="object 8"/>
          <p:cNvGrpSpPr/>
          <p:nvPr/>
        </p:nvGrpSpPr>
        <p:grpSpPr>
          <a:xfrm>
            <a:off x="2407636" y="4261889"/>
            <a:ext cx="2214023" cy="833209"/>
            <a:chOff x="2601366" y="4516571"/>
            <a:chExt cx="2441575" cy="918844"/>
          </a:xfrm>
        </p:grpSpPr>
        <p:sp>
          <p:nvSpPr>
            <p:cNvPr id="9" name="object 9"/>
            <p:cNvSpPr/>
            <p:nvPr/>
          </p:nvSpPr>
          <p:spPr>
            <a:xfrm>
              <a:off x="2612161" y="4527366"/>
              <a:ext cx="2419985" cy="897255"/>
            </a:xfrm>
            <a:custGeom>
              <a:avLst/>
              <a:gdLst/>
              <a:ahLst/>
              <a:cxnLst/>
              <a:rect l="l" t="t" r="r" b="b"/>
              <a:pathLst>
                <a:path w="2419985" h="897254">
                  <a:moveTo>
                    <a:pt x="1209954" y="896759"/>
                  </a:moveTo>
                  <a:lnTo>
                    <a:pt x="0" y="896759"/>
                  </a:lnTo>
                  <a:lnTo>
                    <a:pt x="0" y="0"/>
                  </a:lnTo>
                  <a:lnTo>
                    <a:pt x="2419921" y="0"/>
                  </a:lnTo>
                  <a:lnTo>
                    <a:pt x="2419921" y="896759"/>
                  </a:lnTo>
                  <a:lnTo>
                    <a:pt x="1209954" y="896759"/>
                  </a:lnTo>
                  <a:close/>
                </a:path>
              </a:pathLst>
            </a:custGeom>
            <a:ln w="21237">
              <a:solidFill>
                <a:srgbClr val="000000"/>
              </a:solidFill>
            </a:ln>
          </p:spPr>
          <p:txBody>
            <a:bodyPr wrap="square" lIns="0" tIns="0" rIns="0" bIns="0" rtlCol="0"/>
            <a:lstStyle/>
            <a:p>
              <a:endParaRPr sz="1632"/>
            </a:p>
          </p:txBody>
        </p:sp>
        <p:sp>
          <p:nvSpPr>
            <p:cNvPr id="10" name="object 10"/>
            <p:cNvSpPr/>
            <p:nvPr/>
          </p:nvSpPr>
          <p:spPr>
            <a:xfrm>
              <a:off x="2612517" y="5176450"/>
              <a:ext cx="2419985" cy="125095"/>
            </a:xfrm>
            <a:custGeom>
              <a:avLst/>
              <a:gdLst/>
              <a:ahLst/>
              <a:cxnLst/>
              <a:rect l="l" t="t" r="r" b="b"/>
              <a:pathLst>
                <a:path w="2419985" h="125095">
                  <a:moveTo>
                    <a:pt x="0" y="0"/>
                  </a:moveTo>
                  <a:lnTo>
                    <a:pt x="2419921" y="0"/>
                  </a:lnTo>
                </a:path>
                <a:path w="2419985" h="125095">
                  <a:moveTo>
                    <a:pt x="0" y="124561"/>
                  </a:moveTo>
                  <a:lnTo>
                    <a:pt x="2419921" y="124561"/>
                  </a:lnTo>
                </a:path>
              </a:pathLst>
            </a:custGeom>
            <a:ln w="3175">
              <a:solidFill>
                <a:srgbClr val="000000"/>
              </a:solidFill>
            </a:ln>
          </p:spPr>
          <p:txBody>
            <a:bodyPr wrap="square" lIns="0" tIns="0" rIns="0" bIns="0" rtlCol="0"/>
            <a:lstStyle/>
            <a:p>
              <a:endParaRPr sz="1632"/>
            </a:p>
          </p:txBody>
        </p:sp>
      </p:grpSp>
      <p:graphicFrame>
        <p:nvGraphicFramePr>
          <p:cNvPr id="11" name="object 11"/>
          <p:cNvGraphicFramePr>
            <a:graphicFrameLocks noGrp="1"/>
          </p:cNvGraphicFramePr>
          <p:nvPr>
            <p:extLst>
              <p:ext uri="{D42A27DB-BD31-4B8C-83A1-F6EECF244321}">
                <p14:modId xmlns:p14="http://schemas.microsoft.com/office/powerpoint/2010/main" val="3713848778"/>
              </p:ext>
            </p:extLst>
          </p:nvPr>
        </p:nvGraphicFramePr>
        <p:xfrm>
          <a:off x="4786951" y="4262049"/>
          <a:ext cx="2165078" cy="837063"/>
        </p:xfrm>
        <a:graphic>
          <a:graphicData uri="http://schemas.openxmlformats.org/drawingml/2006/table">
            <a:tbl>
              <a:tblPr firstRow="1" bandRow="1">
                <a:tableStyleId>{2D5ABB26-0587-4C30-8999-92F81FD0307C}</a:tableStyleId>
              </a:tblPr>
              <a:tblGrid>
                <a:gridCol w="2165078">
                  <a:extLst>
                    <a:ext uri="{9D8B030D-6E8A-4147-A177-3AD203B41FA5}">
                      <a16:colId xmlns:a16="http://schemas.microsoft.com/office/drawing/2014/main" xmlns="" val="20000"/>
                    </a:ext>
                  </a:extLst>
                </a:gridCol>
              </a:tblGrid>
              <a:tr h="551047">
                <a:tc>
                  <a:txBody>
                    <a:bodyPr/>
                    <a:lstStyle/>
                    <a:p>
                      <a:pPr algn="ctr">
                        <a:lnSpc>
                          <a:spcPts val="2275"/>
                        </a:lnSpc>
                      </a:pPr>
                      <a:r>
                        <a:rPr sz="1900" dirty="0">
                          <a:latin typeface="Calibri"/>
                          <a:cs typeface="Calibri"/>
                        </a:rPr>
                        <a:t>&lt;&lt;interface&gt;&gt;</a:t>
                      </a:r>
                      <a:endParaRPr sz="1900">
                        <a:latin typeface="Calibri"/>
                        <a:cs typeface="Calibri"/>
                      </a:endParaRPr>
                    </a:p>
                    <a:p>
                      <a:pPr algn="ctr">
                        <a:lnSpc>
                          <a:spcPts val="2275"/>
                        </a:lnSpc>
                      </a:pPr>
                      <a:r>
                        <a:rPr sz="1900" b="1" spc="-5" dirty="0">
                          <a:latin typeface="Calibri"/>
                          <a:cs typeface="Calibri"/>
                        </a:rPr>
                        <a:t>Gateway</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12952">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49182">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12" name="object 12"/>
          <p:cNvGraphicFramePr>
            <a:graphicFrameLocks noGrp="1"/>
          </p:cNvGraphicFramePr>
          <p:nvPr>
            <p:extLst>
              <p:ext uri="{D42A27DB-BD31-4B8C-83A1-F6EECF244321}">
                <p14:modId xmlns:p14="http://schemas.microsoft.com/office/powerpoint/2010/main" val="892130544"/>
              </p:ext>
            </p:extLst>
          </p:nvPr>
        </p:nvGraphicFramePr>
        <p:xfrm>
          <a:off x="2407795" y="5453505"/>
          <a:ext cx="2194445" cy="553844"/>
        </p:xfrm>
        <a:graphic>
          <a:graphicData uri="http://schemas.openxmlformats.org/drawingml/2006/table">
            <a:tbl>
              <a:tblPr firstRow="1" bandRow="1">
                <a:tableStyleId>{2D5ABB26-0587-4C30-8999-92F81FD0307C}</a:tableStyleId>
              </a:tblPr>
              <a:tblGrid>
                <a:gridCol w="2194445">
                  <a:extLst>
                    <a:ext uri="{9D8B030D-6E8A-4147-A177-3AD203B41FA5}">
                      <a16:colId xmlns:a16="http://schemas.microsoft.com/office/drawing/2014/main" xmlns="" val="20000"/>
                    </a:ext>
                  </a:extLst>
                </a:gridCol>
              </a:tblGrid>
              <a:tr h="286942">
                <a:tc>
                  <a:txBody>
                    <a:bodyPr/>
                    <a:lstStyle/>
                    <a:p>
                      <a:pPr marL="458470">
                        <a:lnSpc>
                          <a:spcPts val="2390"/>
                        </a:lnSpc>
                      </a:pPr>
                      <a:r>
                        <a:rPr sz="1900" b="1" spc="5" dirty="0">
                          <a:latin typeface="Calibri"/>
                          <a:cs typeface="Calibri"/>
                        </a:rPr>
                        <a:t>CsvFileLoader</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539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12952">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148538">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13" name="object 13"/>
          <p:cNvSpPr/>
          <p:nvPr/>
        </p:nvSpPr>
        <p:spPr>
          <a:xfrm>
            <a:off x="4796580" y="5514791"/>
            <a:ext cx="2165654" cy="511327"/>
          </a:xfrm>
          <a:custGeom>
            <a:avLst/>
            <a:gdLst/>
            <a:ahLst/>
            <a:cxnLst/>
            <a:rect l="l" t="t" r="r" b="b"/>
            <a:pathLst>
              <a:path w="2388234" h="563879">
                <a:moveTo>
                  <a:pt x="1194117" y="563410"/>
                </a:moveTo>
                <a:lnTo>
                  <a:pt x="0" y="563410"/>
                </a:lnTo>
                <a:lnTo>
                  <a:pt x="0" y="0"/>
                </a:lnTo>
                <a:lnTo>
                  <a:pt x="2387879" y="0"/>
                </a:lnTo>
                <a:lnTo>
                  <a:pt x="2387879" y="563410"/>
                </a:lnTo>
                <a:lnTo>
                  <a:pt x="1194117" y="563410"/>
                </a:lnTo>
                <a:close/>
              </a:path>
            </a:pathLst>
          </a:custGeom>
          <a:ln w="21237">
            <a:solidFill>
              <a:srgbClr val="000000"/>
            </a:solidFill>
          </a:ln>
        </p:spPr>
        <p:txBody>
          <a:bodyPr wrap="square" lIns="0" tIns="0" rIns="0" bIns="0" rtlCol="0"/>
          <a:lstStyle/>
          <a:p>
            <a:endParaRPr sz="1632"/>
          </a:p>
        </p:txBody>
      </p:sp>
      <p:sp>
        <p:nvSpPr>
          <p:cNvPr id="14" name="object 14"/>
          <p:cNvSpPr txBox="1"/>
          <p:nvPr/>
        </p:nvSpPr>
        <p:spPr>
          <a:xfrm>
            <a:off x="2427054" y="4256903"/>
            <a:ext cx="4525359" cy="1551435"/>
          </a:xfrm>
          <a:prstGeom prst="rect">
            <a:avLst/>
          </a:prstGeom>
        </p:spPr>
        <p:txBody>
          <a:bodyPr vert="horz" wrap="square" lIns="0" tIns="14971" rIns="0" bIns="0" rtlCol="0">
            <a:spAutoFit/>
          </a:bodyPr>
          <a:lstStyle/>
          <a:p>
            <a:pPr marR="2347034" algn="ctr">
              <a:lnSpc>
                <a:spcPts val="2063"/>
              </a:lnSpc>
              <a:spcBef>
                <a:spcPts val="118"/>
              </a:spcBef>
            </a:pPr>
            <a:r>
              <a:rPr sz="1859" dirty="0">
                <a:latin typeface="Calibri"/>
                <a:cs typeface="Calibri"/>
              </a:rPr>
              <a:t>&lt;&lt;interface&gt;&gt;</a:t>
            </a:r>
            <a:endParaRPr sz="1859">
              <a:latin typeface="Calibri"/>
              <a:cs typeface="Calibri"/>
            </a:endParaRPr>
          </a:p>
          <a:p>
            <a:pPr marR="2341852" algn="ctr">
              <a:lnSpc>
                <a:spcPts val="2063"/>
              </a:lnSpc>
            </a:pPr>
            <a:r>
              <a:rPr sz="1859" b="1" spc="5" dirty="0">
                <a:latin typeface="Calibri"/>
                <a:cs typeface="Calibri"/>
              </a:rPr>
              <a:t>FileLoader</a:t>
            </a:r>
            <a:endParaRPr sz="1859">
              <a:latin typeface="Calibri"/>
              <a:cs typeface="Calibri"/>
            </a:endParaRPr>
          </a:p>
          <a:p>
            <a:pPr>
              <a:lnSpc>
                <a:spcPct val="100000"/>
              </a:lnSpc>
            </a:pPr>
            <a:endParaRPr sz="1904">
              <a:latin typeface="Calibri"/>
              <a:cs typeface="Calibri"/>
            </a:endParaRPr>
          </a:p>
          <a:p>
            <a:pPr>
              <a:spcBef>
                <a:spcPts val="23"/>
              </a:spcBef>
            </a:pPr>
            <a:endParaRPr sz="2720">
              <a:latin typeface="Calibri"/>
              <a:cs typeface="Calibri"/>
            </a:endParaRPr>
          </a:p>
          <a:p>
            <a:pPr marL="2780625"/>
            <a:r>
              <a:rPr sz="1859" b="1" dirty="0">
                <a:latin typeface="Calibri"/>
                <a:cs typeface="Calibri"/>
              </a:rPr>
              <a:t>DataGateway</a:t>
            </a:r>
            <a:endParaRPr sz="1859">
              <a:latin typeface="Calibri"/>
              <a:cs typeface="Calibri"/>
            </a:endParaRPr>
          </a:p>
        </p:txBody>
      </p:sp>
      <p:grpSp>
        <p:nvGrpSpPr>
          <p:cNvPr id="15" name="object 15"/>
          <p:cNvGrpSpPr/>
          <p:nvPr/>
        </p:nvGrpSpPr>
        <p:grpSpPr>
          <a:xfrm>
            <a:off x="4796580" y="5085184"/>
            <a:ext cx="2165654" cy="830330"/>
            <a:chOff x="5235841" y="5424482"/>
            <a:chExt cx="2388235" cy="915669"/>
          </a:xfrm>
        </p:grpSpPr>
        <p:sp>
          <p:nvSpPr>
            <p:cNvPr id="16" name="object 16"/>
            <p:cNvSpPr/>
            <p:nvPr/>
          </p:nvSpPr>
          <p:spPr>
            <a:xfrm>
              <a:off x="5235841" y="6214688"/>
              <a:ext cx="2388235" cy="125095"/>
            </a:xfrm>
            <a:custGeom>
              <a:avLst/>
              <a:gdLst/>
              <a:ahLst/>
              <a:cxnLst/>
              <a:rect l="l" t="t" r="r" b="b"/>
              <a:pathLst>
                <a:path w="2388234" h="125095">
                  <a:moveTo>
                    <a:pt x="0" y="0"/>
                  </a:moveTo>
                  <a:lnTo>
                    <a:pt x="2387879" y="0"/>
                  </a:lnTo>
                </a:path>
                <a:path w="2388234" h="125095">
                  <a:moveTo>
                    <a:pt x="0" y="124561"/>
                  </a:moveTo>
                  <a:lnTo>
                    <a:pt x="2387879" y="124561"/>
                  </a:lnTo>
                </a:path>
              </a:pathLst>
            </a:custGeom>
            <a:ln w="3175">
              <a:solidFill>
                <a:srgbClr val="000000"/>
              </a:solidFill>
            </a:ln>
          </p:spPr>
          <p:txBody>
            <a:bodyPr wrap="square" lIns="0" tIns="0" rIns="0" bIns="0" rtlCol="0"/>
            <a:lstStyle/>
            <a:p>
              <a:endParaRPr sz="1632"/>
            </a:p>
          </p:txBody>
        </p:sp>
        <p:sp>
          <p:nvSpPr>
            <p:cNvPr id="17" name="object 17"/>
            <p:cNvSpPr/>
            <p:nvPr/>
          </p:nvSpPr>
          <p:spPr>
            <a:xfrm>
              <a:off x="6429959" y="5856853"/>
              <a:ext cx="0" cy="41910"/>
            </a:xfrm>
            <a:custGeom>
              <a:avLst/>
              <a:gdLst/>
              <a:ahLst/>
              <a:cxnLst/>
              <a:rect l="l" t="t" r="r" b="b"/>
              <a:pathLst>
                <a:path h="41910">
                  <a:moveTo>
                    <a:pt x="-10618" y="20694"/>
                  </a:moveTo>
                  <a:lnTo>
                    <a:pt x="10618" y="20694"/>
                  </a:lnTo>
                </a:path>
              </a:pathLst>
            </a:custGeom>
            <a:ln w="41389">
              <a:solidFill>
                <a:srgbClr val="000000"/>
              </a:solidFill>
            </a:ln>
          </p:spPr>
          <p:txBody>
            <a:bodyPr wrap="square" lIns="0" tIns="0" rIns="0" bIns="0" rtlCol="0"/>
            <a:lstStyle/>
            <a:p>
              <a:endParaRPr sz="1632"/>
            </a:p>
          </p:txBody>
        </p:sp>
        <p:sp>
          <p:nvSpPr>
            <p:cNvPr id="18" name="object 18"/>
            <p:cNvSpPr/>
            <p:nvPr/>
          </p:nvSpPr>
          <p:spPr>
            <a:xfrm>
              <a:off x="6419340" y="5710511"/>
              <a:ext cx="21590" cy="83820"/>
            </a:xfrm>
            <a:custGeom>
              <a:avLst/>
              <a:gdLst/>
              <a:ahLst/>
              <a:cxnLst/>
              <a:rect l="l" t="t" r="r" b="b"/>
              <a:pathLst>
                <a:path w="21589" h="83820">
                  <a:moveTo>
                    <a:pt x="0" y="83515"/>
                  </a:moveTo>
                  <a:lnTo>
                    <a:pt x="21237" y="83515"/>
                  </a:lnTo>
                </a:path>
                <a:path w="21589" h="83820">
                  <a:moveTo>
                    <a:pt x="0" y="0"/>
                  </a:moveTo>
                  <a:lnTo>
                    <a:pt x="21237" y="0"/>
                  </a:lnTo>
                </a:path>
              </a:pathLst>
            </a:custGeom>
            <a:ln w="41401">
              <a:solidFill>
                <a:srgbClr val="000000"/>
              </a:solidFill>
            </a:ln>
          </p:spPr>
          <p:txBody>
            <a:bodyPr wrap="square" lIns="0" tIns="0" rIns="0" bIns="0" rtlCol="0"/>
            <a:lstStyle/>
            <a:p>
              <a:endParaRPr sz="1632"/>
            </a:p>
          </p:txBody>
        </p:sp>
        <p:sp>
          <p:nvSpPr>
            <p:cNvPr id="19" name="object 19"/>
            <p:cNvSpPr/>
            <p:nvPr/>
          </p:nvSpPr>
          <p:spPr>
            <a:xfrm>
              <a:off x="6429959" y="5606282"/>
              <a:ext cx="0" cy="41910"/>
            </a:xfrm>
            <a:custGeom>
              <a:avLst/>
              <a:gdLst/>
              <a:ahLst/>
              <a:cxnLst/>
              <a:rect l="l" t="t" r="r" b="b"/>
              <a:pathLst>
                <a:path h="41910">
                  <a:moveTo>
                    <a:pt x="-10618" y="20700"/>
                  </a:moveTo>
                  <a:lnTo>
                    <a:pt x="10618" y="20700"/>
                  </a:lnTo>
                </a:path>
              </a:pathLst>
            </a:custGeom>
            <a:ln w="41402">
              <a:solidFill>
                <a:srgbClr val="000000"/>
              </a:solidFill>
            </a:ln>
          </p:spPr>
          <p:txBody>
            <a:bodyPr wrap="square" lIns="0" tIns="0" rIns="0" bIns="0" rtlCol="0"/>
            <a:lstStyle/>
            <a:p>
              <a:endParaRPr sz="1632"/>
            </a:p>
          </p:txBody>
        </p:sp>
        <p:sp>
          <p:nvSpPr>
            <p:cNvPr id="20" name="object 20"/>
            <p:cNvSpPr/>
            <p:nvPr/>
          </p:nvSpPr>
          <p:spPr>
            <a:xfrm>
              <a:off x="6334925" y="5424482"/>
              <a:ext cx="190500" cy="189865"/>
            </a:xfrm>
            <a:custGeom>
              <a:avLst/>
              <a:gdLst/>
              <a:ahLst/>
              <a:cxnLst/>
              <a:rect l="l" t="t" r="r" b="b"/>
              <a:pathLst>
                <a:path w="190500" h="189864">
                  <a:moveTo>
                    <a:pt x="95034" y="0"/>
                  </a:moveTo>
                  <a:lnTo>
                    <a:pt x="0" y="189725"/>
                  </a:lnTo>
                  <a:lnTo>
                    <a:pt x="190436" y="189725"/>
                  </a:lnTo>
                  <a:lnTo>
                    <a:pt x="184101" y="177126"/>
                  </a:lnTo>
                  <a:lnTo>
                    <a:pt x="20510" y="177126"/>
                  </a:lnTo>
                  <a:lnTo>
                    <a:pt x="95034" y="28079"/>
                  </a:lnTo>
                  <a:lnTo>
                    <a:pt x="109153" y="28079"/>
                  </a:lnTo>
                  <a:lnTo>
                    <a:pt x="95034" y="0"/>
                  </a:lnTo>
                  <a:close/>
                </a:path>
                <a:path w="190500" h="189864">
                  <a:moveTo>
                    <a:pt x="109153" y="28079"/>
                  </a:moveTo>
                  <a:lnTo>
                    <a:pt x="95034" y="28079"/>
                  </a:lnTo>
                  <a:lnTo>
                    <a:pt x="169557" y="177126"/>
                  </a:lnTo>
                  <a:lnTo>
                    <a:pt x="184101" y="177126"/>
                  </a:lnTo>
                  <a:lnTo>
                    <a:pt x="109153" y="28079"/>
                  </a:lnTo>
                  <a:close/>
                </a:path>
              </a:pathLst>
            </a:custGeom>
            <a:solidFill>
              <a:srgbClr val="000000"/>
            </a:solidFill>
          </p:spPr>
          <p:txBody>
            <a:bodyPr wrap="square" lIns="0" tIns="0" rIns="0" bIns="0" rtlCol="0"/>
            <a:lstStyle/>
            <a:p>
              <a:endParaRPr sz="1632"/>
            </a:p>
          </p:txBody>
        </p:sp>
      </p:grpSp>
      <p:grpSp>
        <p:nvGrpSpPr>
          <p:cNvPr id="21" name="object 21"/>
          <p:cNvGrpSpPr/>
          <p:nvPr/>
        </p:nvGrpSpPr>
        <p:grpSpPr>
          <a:xfrm>
            <a:off x="3428435" y="3863455"/>
            <a:ext cx="407680" cy="1538587"/>
            <a:chOff x="3727081" y="4077187"/>
            <a:chExt cx="449580" cy="1696720"/>
          </a:xfrm>
        </p:grpSpPr>
        <p:sp>
          <p:nvSpPr>
            <p:cNvPr id="22" name="object 22"/>
            <p:cNvSpPr/>
            <p:nvPr/>
          </p:nvSpPr>
          <p:spPr>
            <a:xfrm>
              <a:off x="3811496" y="5669109"/>
              <a:ext cx="21590" cy="83820"/>
            </a:xfrm>
            <a:custGeom>
              <a:avLst/>
              <a:gdLst/>
              <a:ahLst/>
              <a:cxnLst/>
              <a:rect l="l" t="t" r="r" b="b"/>
              <a:pathLst>
                <a:path w="21589" h="83820">
                  <a:moveTo>
                    <a:pt x="0" y="83515"/>
                  </a:moveTo>
                  <a:lnTo>
                    <a:pt x="21237" y="83515"/>
                  </a:lnTo>
                </a:path>
                <a:path w="21589" h="83820">
                  <a:moveTo>
                    <a:pt x="0" y="0"/>
                  </a:moveTo>
                  <a:lnTo>
                    <a:pt x="21237" y="0"/>
                  </a:lnTo>
                </a:path>
              </a:pathLst>
            </a:custGeom>
            <a:ln w="41402">
              <a:solidFill>
                <a:srgbClr val="000000"/>
              </a:solidFill>
            </a:ln>
          </p:spPr>
          <p:txBody>
            <a:bodyPr wrap="square" lIns="0" tIns="0" rIns="0" bIns="0" rtlCol="0"/>
            <a:lstStyle/>
            <a:p>
              <a:endParaRPr sz="1632"/>
            </a:p>
          </p:txBody>
        </p:sp>
        <p:sp>
          <p:nvSpPr>
            <p:cNvPr id="23" name="object 23"/>
            <p:cNvSpPr/>
            <p:nvPr/>
          </p:nvSpPr>
          <p:spPr>
            <a:xfrm>
              <a:off x="3822115" y="5601608"/>
              <a:ext cx="0" cy="5080"/>
            </a:xfrm>
            <a:custGeom>
              <a:avLst/>
              <a:gdLst/>
              <a:ahLst/>
              <a:cxnLst/>
              <a:rect l="l" t="t" r="r" b="b"/>
              <a:pathLst>
                <a:path h="5079">
                  <a:moveTo>
                    <a:pt x="-10618" y="2336"/>
                  </a:moveTo>
                  <a:lnTo>
                    <a:pt x="10618" y="2336"/>
                  </a:lnTo>
                </a:path>
              </a:pathLst>
            </a:custGeom>
            <a:ln w="4673">
              <a:solidFill>
                <a:srgbClr val="000000"/>
              </a:solidFill>
            </a:ln>
          </p:spPr>
          <p:txBody>
            <a:bodyPr wrap="square" lIns="0" tIns="0" rIns="0" bIns="0" rtlCol="0"/>
            <a:lstStyle/>
            <a:p>
              <a:endParaRPr sz="1632"/>
            </a:p>
          </p:txBody>
        </p:sp>
        <p:sp>
          <p:nvSpPr>
            <p:cNvPr id="24" name="object 24"/>
            <p:cNvSpPr/>
            <p:nvPr/>
          </p:nvSpPr>
          <p:spPr>
            <a:xfrm>
              <a:off x="3727081" y="5424481"/>
              <a:ext cx="190500" cy="189865"/>
            </a:xfrm>
            <a:custGeom>
              <a:avLst/>
              <a:gdLst/>
              <a:ahLst/>
              <a:cxnLst/>
              <a:rect l="l" t="t" r="r" b="b"/>
              <a:pathLst>
                <a:path w="190500" h="189864">
                  <a:moveTo>
                    <a:pt x="95034" y="0"/>
                  </a:moveTo>
                  <a:lnTo>
                    <a:pt x="0" y="189725"/>
                  </a:lnTo>
                  <a:lnTo>
                    <a:pt x="190436" y="189725"/>
                  </a:lnTo>
                  <a:lnTo>
                    <a:pt x="184101" y="177126"/>
                  </a:lnTo>
                  <a:lnTo>
                    <a:pt x="20523" y="177126"/>
                  </a:lnTo>
                  <a:lnTo>
                    <a:pt x="95034" y="28079"/>
                  </a:lnTo>
                  <a:lnTo>
                    <a:pt x="109153" y="28079"/>
                  </a:lnTo>
                  <a:lnTo>
                    <a:pt x="95034" y="0"/>
                  </a:lnTo>
                  <a:close/>
                </a:path>
                <a:path w="190500" h="189864">
                  <a:moveTo>
                    <a:pt x="109153" y="28079"/>
                  </a:moveTo>
                  <a:lnTo>
                    <a:pt x="95034" y="28079"/>
                  </a:lnTo>
                  <a:lnTo>
                    <a:pt x="169557" y="177126"/>
                  </a:lnTo>
                  <a:lnTo>
                    <a:pt x="184101" y="177126"/>
                  </a:lnTo>
                  <a:lnTo>
                    <a:pt x="109153" y="28079"/>
                  </a:lnTo>
                  <a:close/>
                </a:path>
              </a:pathLst>
            </a:custGeom>
            <a:solidFill>
              <a:srgbClr val="000000"/>
            </a:solidFill>
          </p:spPr>
          <p:txBody>
            <a:bodyPr wrap="square" lIns="0" tIns="0" rIns="0" bIns="0" rtlCol="0"/>
            <a:lstStyle/>
            <a:p>
              <a:endParaRPr sz="1632"/>
            </a:p>
          </p:txBody>
        </p:sp>
        <p:sp>
          <p:nvSpPr>
            <p:cNvPr id="25" name="object 25"/>
            <p:cNvSpPr/>
            <p:nvPr/>
          </p:nvSpPr>
          <p:spPr>
            <a:xfrm>
              <a:off x="3984485" y="4087806"/>
              <a:ext cx="181610" cy="241300"/>
            </a:xfrm>
            <a:custGeom>
              <a:avLst/>
              <a:gdLst/>
              <a:ahLst/>
              <a:cxnLst/>
              <a:rect l="l" t="t" r="r" b="b"/>
              <a:pathLst>
                <a:path w="181610" h="241300">
                  <a:moveTo>
                    <a:pt x="181432" y="0"/>
                  </a:moveTo>
                  <a:lnTo>
                    <a:pt x="0" y="240842"/>
                  </a:lnTo>
                </a:path>
              </a:pathLst>
            </a:custGeom>
            <a:ln w="21237">
              <a:solidFill>
                <a:srgbClr val="000000"/>
              </a:solidFill>
            </a:ln>
          </p:spPr>
          <p:txBody>
            <a:bodyPr wrap="square" lIns="0" tIns="0" rIns="0" bIns="0" rtlCol="0"/>
            <a:lstStyle/>
            <a:p>
              <a:endParaRPr sz="1632"/>
            </a:p>
          </p:txBody>
        </p:sp>
        <p:sp>
          <p:nvSpPr>
            <p:cNvPr id="26" name="object 26"/>
            <p:cNvSpPr/>
            <p:nvPr/>
          </p:nvSpPr>
          <p:spPr>
            <a:xfrm>
              <a:off x="3848404" y="4242962"/>
              <a:ext cx="243840" cy="267335"/>
            </a:xfrm>
            <a:custGeom>
              <a:avLst/>
              <a:gdLst/>
              <a:ahLst/>
              <a:cxnLst/>
              <a:rect l="l" t="t" r="r" b="b"/>
              <a:pathLst>
                <a:path w="243839" h="267335">
                  <a:moveTo>
                    <a:pt x="48590" y="0"/>
                  </a:moveTo>
                  <a:lnTo>
                    <a:pt x="38150" y="13322"/>
                  </a:lnTo>
                  <a:lnTo>
                    <a:pt x="0" y="266763"/>
                  </a:lnTo>
                  <a:lnTo>
                    <a:pt x="232917" y="159118"/>
                  </a:lnTo>
                  <a:lnTo>
                    <a:pt x="243357" y="145440"/>
                  </a:lnTo>
                  <a:lnTo>
                    <a:pt x="235800" y="140042"/>
                  </a:lnTo>
                  <a:lnTo>
                    <a:pt x="36360" y="232206"/>
                  </a:lnTo>
                  <a:lnTo>
                    <a:pt x="152273" y="77406"/>
                  </a:lnTo>
                  <a:lnTo>
                    <a:pt x="139674" y="68046"/>
                  </a:lnTo>
                  <a:lnTo>
                    <a:pt x="23037" y="222846"/>
                  </a:lnTo>
                  <a:lnTo>
                    <a:pt x="56159" y="5410"/>
                  </a:lnTo>
                  <a:lnTo>
                    <a:pt x="48590" y="0"/>
                  </a:lnTo>
                  <a:close/>
                </a:path>
              </a:pathLst>
            </a:custGeom>
            <a:solidFill>
              <a:srgbClr val="000000"/>
            </a:solidFill>
          </p:spPr>
          <p:txBody>
            <a:bodyPr wrap="square" lIns="0" tIns="0" rIns="0" bIns="0" rtlCol="0"/>
            <a:lstStyle/>
            <a:p>
              <a:endParaRPr sz="1632"/>
            </a:p>
          </p:txBody>
        </p:sp>
      </p:grpSp>
      <p:grpSp>
        <p:nvGrpSpPr>
          <p:cNvPr id="27" name="object 27"/>
          <p:cNvGrpSpPr/>
          <p:nvPr/>
        </p:nvGrpSpPr>
        <p:grpSpPr>
          <a:xfrm>
            <a:off x="5406544" y="3863455"/>
            <a:ext cx="393284" cy="392708"/>
            <a:chOff x="5908495" y="4077187"/>
            <a:chExt cx="433705" cy="433070"/>
          </a:xfrm>
        </p:grpSpPr>
        <p:sp>
          <p:nvSpPr>
            <p:cNvPr id="28" name="object 28"/>
            <p:cNvSpPr/>
            <p:nvPr/>
          </p:nvSpPr>
          <p:spPr>
            <a:xfrm>
              <a:off x="5919114" y="4087806"/>
              <a:ext cx="262890" cy="262255"/>
            </a:xfrm>
            <a:custGeom>
              <a:avLst/>
              <a:gdLst/>
              <a:ahLst/>
              <a:cxnLst/>
              <a:rect l="l" t="t" r="r" b="b"/>
              <a:pathLst>
                <a:path w="262889" h="262254">
                  <a:moveTo>
                    <a:pt x="0" y="0"/>
                  </a:moveTo>
                  <a:lnTo>
                    <a:pt x="262445" y="262077"/>
                  </a:lnTo>
                </a:path>
              </a:pathLst>
            </a:custGeom>
            <a:ln w="21237">
              <a:solidFill>
                <a:srgbClr val="000000"/>
              </a:solidFill>
            </a:ln>
          </p:spPr>
          <p:txBody>
            <a:bodyPr wrap="square" lIns="0" tIns="0" rIns="0" bIns="0" rtlCol="0"/>
            <a:lstStyle/>
            <a:p>
              <a:endParaRPr sz="1632"/>
            </a:p>
          </p:txBody>
        </p:sp>
        <p:sp>
          <p:nvSpPr>
            <p:cNvPr id="29" name="object 29"/>
            <p:cNvSpPr/>
            <p:nvPr/>
          </p:nvSpPr>
          <p:spPr>
            <a:xfrm>
              <a:off x="6084354" y="4252691"/>
              <a:ext cx="257810" cy="257175"/>
            </a:xfrm>
            <a:custGeom>
              <a:avLst/>
              <a:gdLst/>
              <a:ahLst/>
              <a:cxnLst/>
              <a:rect l="l" t="t" r="r" b="b"/>
              <a:pathLst>
                <a:path w="257810" h="257175">
                  <a:moveTo>
                    <a:pt x="172084" y="0"/>
                  </a:moveTo>
                  <a:lnTo>
                    <a:pt x="165239" y="6121"/>
                  </a:lnTo>
                  <a:lnTo>
                    <a:pt x="228600" y="216712"/>
                  </a:lnTo>
                  <a:lnTo>
                    <a:pt x="91439" y="79921"/>
                  </a:lnTo>
                  <a:lnTo>
                    <a:pt x="79921" y="91440"/>
                  </a:lnTo>
                  <a:lnTo>
                    <a:pt x="217449" y="227876"/>
                  </a:lnTo>
                  <a:lnTo>
                    <a:pt x="6121" y="164871"/>
                  </a:lnTo>
                  <a:lnTo>
                    <a:pt x="0" y="171716"/>
                  </a:lnTo>
                  <a:lnTo>
                    <a:pt x="11887" y="183591"/>
                  </a:lnTo>
                  <a:lnTo>
                    <a:pt x="257771" y="257035"/>
                  </a:lnTo>
                  <a:lnTo>
                    <a:pt x="183972" y="11874"/>
                  </a:lnTo>
                  <a:lnTo>
                    <a:pt x="172084" y="0"/>
                  </a:lnTo>
                  <a:close/>
                </a:path>
              </a:pathLst>
            </a:custGeom>
            <a:solidFill>
              <a:srgbClr val="000000"/>
            </a:solidFill>
          </p:spPr>
          <p:txBody>
            <a:bodyPr wrap="square" lIns="0" tIns="0" rIns="0" bIns="0" rtlCol="0"/>
            <a:lstStyle/>
            <a:p>
              <a:endParaRPr sz="1632"/>
            </a:p>
          </p:txBody>
        </p:sp>
      </p:grpSp>
      <p:graphicFrame>
        <p:nvGraphicFramePr>
          <p:cNvPr id="30" name="object 30"/>
          <p:cNvGraphicFramePr>
            <a:graphicFrameLocks noGrp="1"/>
          </p:cNvGraphicFramePr>
          <p:nvPr>
            <p:extLst>
              <p:ext uri="{D42A27DB-BD31-4B8C-83A1-F6EECF244321}">
                <p14:modId xmlns:p14="http://schemas.microsoft.com/office/powerpoint/2010/main" val="2873324659"/>
              </p:ext>
            </p:extLst>
          </p:nvPr>
        </p:nvGraphicFramePr>
        <p:xfrm>
          <a:off x="1872422" y="2906641"/>
          <a:ext cx="5548588" cy="961903"/>
        </p:xfrm>
        <a:graphic>
          <a:graphicData uri="http://schemas.openxmlformats.org/drawingml/2006/table">
            <a:tbl>
              <a:tblPr firstRow="1" bandRow="1">
                <a:tableStyleId>{2D5ABB26-0587-4C30-8999-92F81FD0307C}</a:tableStyleId>
              </a:tblPr>
              <a:tblGrid>
                <a:gridCol w="5548588">
                  <a:extLst>
                    <a:ext uri="{9D8B030D-6E8A-4147-A177-3AD203B41FA5}">
                      <a16:colId xmlns:a16="http://schemas.microsoft.com/office/drawing/2014/main" xmlns="" val="20000"/>
                    </a:ext>
                  </a:extLst>
                </a:gridCol>
              </a:tblGrid>
              <a:tr h="287264">
                <a:tc>
                  <a:txBody>
                    <a:bodyPr/>
                    <a:lstStyle/>
                    <a:p>
                      <a:pPr algn="ctr">
                        <a:lnSpc>
                          <a:spcPts val="2390"/>
                        </a:lnSpc>
                      </a:pPr>
                      <a:r>
                        <a:rPr sz="1900" b="1" spc="5" dirty="0">
                          <a:latin typeface="Calibri"/>
                          <a:cs typeface="Calibri"/>
                        </a:rPr>
                        <a:t>DataImporter</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xmlns="" val="10000"/>
                  </a:ext>
                </a:extLst>
              </a:tr>
              <a:tr h="112952">
                <a:tc>
                  <a:txBody>
                    <a:bodyPr/>
                    <a:lstStyle/>
                    <a:p>
                      <a:pPr>
                        <a:lnSpc>
                          <a:spcPct val="100000"/>
                        </a:lnSpc>
                      </a:pPr>
                      <a:endParaRPr sz="500">
                        <a:latin typeface="Times New Roman"/>
                        <a:cs typeface="Times New Roman"/>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xmlns="" val="10001"/>
                  </a:ext>
                </a:extLst>
              </a:tr>
              <a:tr h="556597">
                <a:tc>
                  <a:txBody>
                    <a:bodyPr/>
                    <a:lstStyle/>
                    <a:p>
                      <a:pPr marL="100330">
                        <a:lnSpc>
                          <a:spcPts val="2060"/>
                        </a:lnSpc>
                      </a:pPr>
                      <a:r>
                        <a:rPr sz="1900" spc="15" dirty="0">
                          <a:latin typeface="Calibri"/>
                          <a:cs typeface="Calibri"/>
                        </a:rPr>
                        <a:t>+</a:t>
                      </a:r>
                      <a:r>
                        <a:rPr sz="1900" spc="5" dirty="0">
                          <a:latin typeface="Calibri"/>
                          <a:cs typeface="Calibri"/>
                        </a:rPr>
                        <a:t> DataImporter(loader</a:t>
                      </a:r>
                      <a:r>
                        <a:rPr sz="1900" spc="15" dirty="0">
                          <a:latin typeface="Calibri"/>
                          <a:cs typeface="Calibri"/>
                        </a:rPr>
                        <a:t> </a:t>
                      </a:r>
                      <a:r>
                        <a:rPr sz="1900" spc="5" dirty="0">
                          <a:latin typeface="Calibri"/>
                          <a:cs typeface="Calibri"/>
                        </a:rPr>
                        <a:t>: </a:t>
                      </a:r>
                      <a:r>
                        <a:rPr sz="1900" spc="-10" dirty="0">
                          <a:latin typeface="Calibri"/>
                          <a:cs typeface="Calibri"/>
                        </a:rPr>
                        <a:t>FileLoader,</a:t>
                      </a:r>
                      <a:r>
                        <a:rPr sz="1900" spc="10" dirty="0">
                          <a:latin typeface="Calibri"/>
                          <a:cs typeface="Calibri"/>
                        </a:rPr>
                        <a:t> </a:t>
                      </a:r>
                      <a:r>
                        <a:rPr sz="1900" spc="-10" dirty="0">
                          <a:latin typeface="Calibri"/>
                          <a:cs typeface="Calibri"/>
                        </a:rPr>
                        <a:t>gateway</a:t>
                      </a:r>
                      <a:r>
                        <a:rPr sz="1900" spc="15" dirty="0">
                          <a:latin typeface="Calibri"/>
                          <a:cs typeface="Calibri"/>
                        </a:rPr>
                        <a:t> </a:t>
                      </a:r>
                      <a:r>
                        <a:rPr sz="1900" spc="5" dirty="0">
                          <a:latin typeface="Calibri"/>
                          <a:cs typeface="Calibri"/>
                        </a:rPr>
                        <a:t>:</a:t>
                      </a:r>
                      <a:r>
                        <a:rPr sz="1900" dirty="0">
                          <a:latin typeface="Calibri"/>
                          <a:cs typeface="Calibri"/>
                        </a:rPr>
                        <a:t> Gateway)</a:t>
                      </a:r>
                      <a:endParaRPr sz="1900">
                        <a:latin typeface="Calibri"/>
                        <a:cs typeface="Calibri"/>
                      </a:endParaRPr>
                    </a:p>
                    <a:p>
                      <a:pPr marL="100330">
                        <a:lnSpc>
                          <a:spcPts val="2275"/>
                        </a:lnSpc>
                      </a:pPr>
                      <a:r>
                        <a:rPr sz="1900" spc="15" dirty="0">
                          <a:latin typeface="Calibri"/>
                          <a:cs typeface="Calibri"/>
                        </a:rPr>
                        <a:t>+</a:t>
                      </a:r>
                      <a:r>
                        <a:rPr sz="1900" spc="-10" dirty="0">
                          <a:latin typeface="Calibri"/>
                          <a:cs typeface="Calibri"/>
                        </a:rPr>
                        <a:t> </a:t>
                      </a:r>
                      <a:r>
                        <a:rPr sz="1900" spc="5" dirty="0">
                          <a:latin typeface="Calibri"/>
                          <a:cs typeface="Calibri"/>
                        </a:rPr>
                        <a:t>import(file</a:t>
                      </a:r>
                      <a:r>
                        <a:rPr sz="1900" spc="-5" dirty="0">
                          <a:latin typeface="Calibri"/>
                          <a:cs typeface="Calibri"/>
                        </a:rPr>
                        <a:t> </a:t>
                      </a:r>
                      <a:r>
                        <a:rPr sz="1900" spc="5" dirty="0">
                          <a:latin typeface="Calibri"/>
                          <a:cs typeface="Calibri"/>
                        </a:rPr>
                        <a:t>:</a:t>
                      </a:r>
                      <a:r>
                        <a:rPr sz="1900" spc="-10" dirty="0">
                          <a:latin typeface="Calibri"/>
                          <a:cs typeface="Calibri"/>
                        </a:rPr>
                        <a:t> </a:t>
                      </a:r>
                      <a:r>
                        <a:rPr sz="1900" spc="5" dirty="0">
                          <a:latin typeface="Calibri"/>
                          <a:cs typeface="Calibri"/>
                        </a:rPr>
                        <a:t>String)</a:t>
                      </a:r>
                      <a:endParaRPr sz="1900">
                        <a:latin typeface="Calibri"/>
                        <a:cs typeface="Calibri"/>
                      </a:endParaRPr>
                    </a:p>
                  </a:txBody>
                  <a:tcPr marL="0" marR="0" marT="0" marB="0">
                    <a:lnL w="28575">
                      <a:solidFill>
                        <a:srgbClr val="000000"/>
                      </a:solidFill>
                      <a:prstDash val="solid"/>
                    </a:lnL>
                    <a:lnR w="28575">
                      <a:solidFill>
                        <a:srgbClr val="000000"/>
                      </a:solidFill>
                      <a:prstDash val="solid"/>
                    </a:lnR>
                    <a:lnT w="31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31" name="Espace réservé du pied de page 30"/>
          <p:cNvSpPr>
            <a:spLocks noGrp="1"/>
          </p:cNvSpPr>
          <p:nvPr>
            <p:ph type="ftr" sz="quarter" idx="11"/>
          </p:nvPr>
        </p:nvSpPr>
        <p:spPr/>
        <p:txBody>
          <a:bodyPr/>
          <a:lstStyle/>
          <a:p>
            <a:r>
              <a:rPr lang="fr-FR"/>
              <a:t>Hafidi Imad-ENSAK-Cours  IAO</a:t>
            </a:r>
          </a:p>
        </p:txBody>
      </p:sp>
    </p:spTree>
    <p:extLst>
      <p:ext uri="{BB962C8B-B14F-4D97-AF65-F5344CB8AC3E}">
        <p14:creationId xmlns:p14="http://schemas.microsoft.com/office/powerpoint/2010/main" val="878306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63775</TotalTime>
  <Words>6194</Words>
  <Application>Microsoft Macintosh PowerPoint</Application>
  <PresentationFormat>Présentation à l'écran (4:3)</PresentationFormat>
  <Paragraphs>1158</Paragraphs>
  <Slides>121</Slides>
  <Notes>10</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121</vt:i4>
      </vt:variant>
    </vt:vector>
  </HeadingPairs>
  <TitlesOfParts>
    <vt:vector size="135" baseType="lpstr">
      <vt:lpstr>Arial MT</vt:lpstr>
      <vt:lpstr>Calibri</vt:lpstr>
      <vt:lpstr>Courier New</vt:lpstr>
      <vt:lpstr>Franklin Gothic Book</vt:lpstr>
      <vt:lpstr>Lucida Sans Unicode</vt:lpstr>
      <vt:lpstr>Mangal</vt:lpstr>
      <vt:lpstr>ＭＳ Ｐゴシック</vt:lpstr>
      <vt:lpstr>Perpetua</vt:lpstr>
      <vt:lpstr>Roboto Bk</vt:lpstr>
      <vt:lpstr>Times New Roman</vt:lpstr>
      <vt:lpstr>Wingdings</vt:lpstr>
      <vt:lpstr>Wingdings 2</vt:lpstr>
      <vt:lpstr>Arial</vt:lpstr>
      <vt:lpstr>Capitaux</vt:lpstr>
      <vt:lpstr>INGÉNIERIE AVANCÉ OBJET</vt:lpstr>
      <vt:lpstr>INTRODUCTION</vt:lpstr>
      <vt:lpstr>Définition du Logiciel</vt:lpstr>
      <vt:lpstr>Un bon logiciel d’un point de vue client</vt:lpstr>
      <vt:lpstr>Un bon logiciel d’un point de vue Fournisseur</vt:lpstr>
      <vt:lpstr>Critères de qualités logiciel</vt:lpstr>
      <vt:lpstr>Faits sur le développement</vt:lpstr>
      <vt:lpstr>Crise Logiciel</vt:lpstr>
      <vt:lpstr>Difficultés de développement</vt:lpstr>
      <vt:lpstr>Génie logiciel</vt:lpstr>
      <vt:lpstr>Cycle de vie</vt:lpstr>
      <vt:lpstr>Etapes de développements</vt:lpstr>
      <vt:lpstr>Tests</vt:lpstr>
      <vt:lpstr>Modèles de procédés</vt:lpstr>
      <vt:lpstr>Modèles de procédés</vt:lpstr>
      <vt:lpstr>Choix d’un modèle</vt:lpstr>
      <vt:lpstr>Conception &amp; Codage</vt:lpstr>
      <vt:lpstr>Agilité</vt:lpstr>
      <vt:lpstr>Pourquoi une bonne conception ? </vt:lpstr>
      <vt:lpstr>    Objectifs cours : Ingénierie avancée objet</vt:lpstr>
      <vt:lpstr>Objectifs cours : Tests</vt:lpstr>
      <vt:lpstr>Organisation du cours </vt:lpstr>
      <vt:lpstr>CONCEPTION ORIENTÉ OBJET</vt:lpstr>
      <vt:lpstr>      But</vt:lpstr>
      <vt:lpstr>Analyse et conception</vt:lpstr>
      <vt:lpstr>Rappelles sur l’approche Objet</vt:lpstr>
      <vt:lpstr>Les grands principes de l’orienté objet</vt:lpstr>
      <vt:lpstr>   Généralité sur la conception orienté objet</vt:lpstr>
      <vt:lpstr>Présentation PowerPoint</vt:lpstr>
      <vt:lpstr>Présentation PowerPoint</vt:lpstr>
      <vt:lpstr>Présentation PowerPoint</vt:lpstr>
      <vt:lpstr>Opération et interface d’un objet</vt:lpstr>
      <vt:lpstr>Interfaces et interface d’un objet</vt:lpstr>
      <vt:lpstr>Présentation PowerPoint</vt:lpstr>
      <vt:lpstr>Présentation PowerPoint</vt:lpstr>
      <vt:lpstr>Implémentation du polymorphisme</vt:lpstr>
      <vt:lpstr>Présentation PowerPoint</vt:lpstr>
      <vt:lpstr>  Premier principe de la conception  orienté objet</vt:lpstr>
      <vt:lpstr>Concevoir pour mieux réutiliser</vt:lpstr>
      <vt:lpstr>      L’héritage</vt:lpstr>
      <vt:lpstr>      La composition</vt:lpstr>
      <vt:lpstr>Cohésion : Mauvais exemple !</vt:lpstr>
      <vt:lpstr>Cohésion : bon exemple !</vt:lpstr>
      <vt:lpstr>Couplage : exemple</vt:lpstr>
      <vt:lpstr>Exemple : Tri Etudiants</vt:lpstr>
      <vt:lpstr>Solution  1 :</vt:lpstr>
      <vt:lpstr>Solution 2 :</vt:lpstr>
      <vt:lpstr>INGÉNIERIE AVANCÉ OBJET</vt:lpstr>
      <vt:lpstr>CLEAN CODE </vt:lpstr>
      <vt:lpstr>Qu’est ce que le clean code ?</vt:lpstr>
      <vt:lpstr>Pourquoi le clean code ? </vt:lpstr>
      <vt:lpstr>Présentation PowerPoint</vt:lpstr>
      <vt:lpstr>Les Principes du Clean Code</vt:lpstr>
      <vt:lpstr>Comment Écrire du Clean Code ?</vt:lpstr>
      <vt:lpstr>Les Conventions de Nommage</vt:lpstr>
      <vt:lpstr>Nombre magique</vt:lpstr>
      <vt:lpstr>Dénomination des variables</vt:lpstr>
      <vt:lpstr>Noms significatifs</vt:lpstr>
      <vt:lpstr>Privilégiez le descriptif plutôt que le concis</vt:lpstr>
      <vt:lpstr>Utilisez des verbes cohérents par concept</vt:lpstr>
      <vt:lpstr> Utilisez des noms pour le nom de classe  et utilisez la casse Pascal</vt:lpstr>
      <vt:lpstr>Capitaliser les valeurs constantes  (SNAKE UPPER CASE)</vt:lpstr>
      <vt:lpstr>Évitez les noms de variables à une lettre</vt:lpstr>
      <vt:lpstr>Commentaires</vt:lpstr>
      <vt:lpstr>Les Méthodes</vt:lpstr>
      <vt:lpstr>Modularité</vt:lpstr>
      <vt:lpstr>Répétition code</vt:lpstr>
      <vt:lpstr>Présentation PowerPoint</vt:lpstr>
      <vt:lpstr>Les Tests et les exceptions</vt:lpstr>
      <vt:lpstr>Les exceptions</vt:lpstr>
      <vt:lpstr>Les Outils pour le Clean Code</vt:lpstr>
      <vt:lpstr>Pourquoi suivre ces normes </vt:lpstr>
      <vt:lpstr>Les Défis du Clean Code</vt:lpstr>
      <vt:lpstr>Conclusion</vt:lpstr>
      <vt:lpstr>SOLID</vt:lpstr>
      <vt:lpstr>  Introduction</vt:lpstr>
      <vt:lpstr>Introduction</vt:lpstr>
      <vt:lpstr>SOLID ?????</vt:lpstr>
      <vt:lpstr>I. Principes de conception</vt:lpstr>
      <vt:lpstr>Principe 1. Responsabilité unique</vt:lpstr>
      <vt:lpstr>    Exemple</vt:lpstr>
      <vt:lpstr>Exemple (refactoring)</vt:lpstr>
      <vt:lpstr>Principe 2. Ouverture / Fermeture</vt:lpstr>
      <vt:lpstr>Principe 2. Ouverture / Fermeture</vt:lpstr>
      <vt:lpstr>Exemple</vt:lpstr>
      <vt:lpstr>Exemple (refactoring)</vt:lpstr>
      <vt:lpstr>Corollaire : le principe de choix unique</vt:lpstr>
      <vt:lpstr>Principe 3. Substitution de Liskov</vt:lpstr>
      <vt:lpstr>Principe 3. Substitution de Liskov</vt:lpstr>
      <vt:lpstr>Exemple</vt:lpstr>
      <vt:lpstr>Exemple (refactoring)</vt:lpstr>
      <vt:lpstr>Principe 4. Ségrégation d'interface</vt:lpstr>
      <vt:lpstr>Exemple</vt:lpstr>
      <vt:lpstr>Exemple</vt:lpstr>
      <vt:lpstr>Exemple (refactoring)</vt:lpstr>
      <vt:lpstr>Principe 5. Inversion des dépendances</vt:lpstr>
      <vt:lpstr>Exemple</vt:lpstr>
      <vt:lpstr>L'abstraction comme technique d'inversion  des  dépendances</vt:lpstr>
      <vt:lpstr>Exemple (refactoring)</vt:lpstr>
      <vt:lpstr>Inversion dependence et Spring</vt:lpstr>
      <vt:lpstr>II. Règles de conception</vt:lpstr>
      <vt:lpstr>Règle 1. Réduire l'accessibilité des membres  de  classe</vt:lpstr>
      <vt:lpstr>Règle 2. Encapsuler ce qui varie</vt:lpstr>
      <vt:lpstr>Règle 3. Programmer pour une interface  et non pour une implémentation</vt:lpstr>
      <vt:lpstr>Règle 4. Privilégier la composition à l'héritage</vt:lpstr>
      <vt:lpstr>Exemple de l’application des principes et des  règles pour la conception</vt:lpstr>
      <vt:lpstr>Jeu de simulation d’une mare aux canards</vt:lpstr>
      <vt:lpstr>Jeu de simulation d’une mare aux canards</vt:lpstr>
      <vt:lpstr>Jeu de simulation d’une mare aux canards</vt:lpstr>
      <vt:lpstr>Analyse de la solution courante</vt:lpstr>
      <vt:lpstr>Jeu de simulation d’une mare aux canards</vt:lpstr>
      <vt:lpstr>Jeu de simulation d’une mare aux canards</vt:lpstr>
      <vt:lpstr>Jeu de simulation d’une mare aux canards</vt:lpstr>
      <vt:lpstr>Jeu de simulation d’une mare aux canards</vt:lpstr>
      <vt:lpstr>III. Patrons de conception</vt:lpstr>
      <vt:lpstr>Idiome</vt:lpstr>
      <vt:lpstr>Bibliothèque de classes</vt:lpstr>
      <vt:lpstr>Framework</vt:lpstr>
      <vt:lpstr>Patron (Pattern)</vt:lpstr>
      <vt:lpstr>Anti-Patron (Anti-Pattern)</vt:lpstr>
      <vt:lpstr>Conclusion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Processus de Développement Cycle de vie d’un logiciel</dc:title>
  <dc:creator>ENSAKhga</dc:creator>
  <cp:lastModifiedBy>IMAD IMAD</cp:lastModifiedBy>
  <cp:revision>137</cp:revision>
  <cp:lastPrinted>2023-12-01T12:53:57Z</cp:lastPrinted>
  <dcterms:created xsi:type="dcterms:W3CDTF">2012-09-05T17:28:34Z</dcterms:created>
  <dcterms:modified xsi:type="dcterms:W3CDTF">2024-09-24T15:38:23Z</dcterms:modified>
</cp:coreProperties>
</file>