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CD0037"/>
    <a:srgbClr val="6E1E78"/>
    <a:srgbClr val="E1E1E1"/>
    <a:srgbClr val="FFB612"/>
    <a:srgbClr val="E05206"/>
    <a:srgbClr val="3C3732"/>
    <a:srgbClr val="675C53"/>
    <a:srgbClr val="988F86"/>
    <a:srgbClr val="E1B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>
      <p:cViewPr>
        <p:scale>
          <a:sx n="98" d="100"/>
          <a:sy n="98" d="100"/>
        </p:scale>
        <p:origin x="-1368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EA4F6-3FA8-4123-9748-F47373A55436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B17-1EDF-435C-AB89-F37224A80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9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EB7A-9844-4C8D-B00B-108ACE7C7969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484B-CCCE-4E48-A62D-BE186AE41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3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484B-CCCE-4E48-A62D-BE186AE419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0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484B-CCCE-4E48-A62D-BE186AE419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61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3728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29407" y="654360"/>
            <a:ext cx="1872208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5429407" y="720362"/>
            <a:ext cx="30417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70061"/>
            <a:ext cx="899660" cy="255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336DDE-4853-4252-AD52-A673E53A23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CF2E8-35AC-4DD2-BB26-35ADB5D2B4A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4234408"/>
            <a:ext cx="8229600" cy="1066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3C3732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79512" y="2221334"/>
            <a:ext cx="8964488" cy="91963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/>
              <a:t>L’EFFERVESCENCE CULINAIRE</a:t>
            </a:r>
          </a:p>
          <a:p>
            <a:r>
              <a:rPr lang="fr-FR" sz="2800" b="1" dirty="0" smtClean="0"/>
              <a:t>A CÔTÉ DE SOI</a:t>
            </a:r>
            <a:endParaRPr lang="fr-FR" sz="2400" b="1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79512" y="4653136"/>
            <a:ext cx="8964488" cy="91963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 smtClean="0">
                <a:solidFill>
                  <a:srgbClr val="675C53"/>
                </a:solidFill>
              </a:rPr>
              <a:t>LE PREMIER RESTAURANT QUI CHANGE </a:t>
            </a:r>
          </a:p>
          <a:p>
            <a:r>
              <a:rPr lang="fr-FR" sz="2200" b="1" dirty="0" smtClean="0">
                <a:solidFill>
                  <a:srgbClr val="675C53"/>
                </a:solidFill>
              </a:rPr>
              <a:t>DE CUISINE TOUS LES MOIS</a:t>
            </a:r>
            <a:endParaRPr lang="fr-FR" sz="2200" b="1" dirty="0">
              <a:solidFill>
                <a:srgbClr val="675C53"/>
              </a:solidFill>
            </a:endParaRPr>
          </a:p>
        </p:txBody>
      </p:sp>
      <p:pic>
        <p:nvPicPr>
          <p:cNvPr id="1026" name="Picture 2" descr="E:\logo ephemere blanc 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4" y="404664"/>
            <a:ext cx="74286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19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799250"/>
            <a:ext cx="1278844" cy="8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6588224" y="1844824"/>
            <a:ext cx="864096" cy="251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 vers le bas 88"/>
          <p:cNvSpPr/>
          <p:nvPr/>
        </p:nvSpPr>
        <p:spPr>
          <a:xfrm>
            <a:off x="6136753" y="4293096"/>
            <a:ext cx="1728192" cy="9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2411760" y="1850906"/>
            <a:ext cx="864096" cy="251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vers le bas 75"/>
          <p:cNvSpPr/>
          <p:nvPr/>
        </p:nvSpPr>
        <p:spPr>
          <a:xfrm>
            <a:off x="1979712" y="4297170"/>
            <a:ext cx="1728192" cy="9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clair 24"/>
          <p:cNvSpPr/>
          <p:nvPr/>
        </p:nvSpPr>
        <p:spPr>
          <a:xfrm rot="1877832">
            <a:off x="4488239" y="4227985"/>
            <a:ext cx="785275" cy="729184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527192" y="2564904"/>
            <a:ext cx="64807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09556" y="3573016"/>
            <a:ext cx="64807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927192" y="4005064"/>
            <a:ext cx="4034000" cy="648072"/>
          </a:xfrm>
          <a:prstGeom prst="rect">
            <a:avLst/>
          </a:prstGeom>
          <a:solidFill>
            <a:srgbClr val="CD0037"/>
          </a:solidFill>
          <a:ln>
            <a:solidFill>
              <a:srgbClr val="675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3192" y="4005064"/>
            <a:ext cx="4032448" cy="648072"/>
          </a:xfrm>
          <a:prstGeom prst="rect">
            <a:avLst/>
          </a:prstGeom>
          <a:solidFill>
            <a:srgbClr val="D2E100"/>
          </a:solidFill>
          <a:ln>
            <a:solidFill>
              <a:srgbClr val="675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253232" y="406749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675C53"/>
                </a:solidFill>
              </a:rPr>
              <a:t>Offre très localisée : </a:t>
            </a:r>
          </a:p>
          <a:p>
            <a:r>
              <a:rPr lang="fr-FR" sz="1400" b="1" i="1" dirty="0" smtClean="0">
                <a:solidFill>
                  <a:srgbClr val="675C53"/>
                </a:solidFill>
              </a:rPr>
              <a:t>L’effet Paris 9</a:t>
            </a:r>
            <a:r>
              <a:rPr lang="fr-FR" sz="1400" b="1" i="1" baseline="30000" dirty="0" smtClean="0">
                <a:solidFill>
                  <a:srgbClr val="675C53"/>
                </a:solidFill>
              </a:rPr>
              <a:t>ème</a:t>
            </a:r>
            <a:r>
              <a:rPr lang="fr-FR" sz="1400" b="1" i="1" dirty="0" smtClean="0">
                <a:solidFill>
                  <a:srgbClr val="675C53"/>
                </a:solidFill>
              </a:rPr>
              <a:t> 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20072" y="4067490"/>
            <a:ext cx="374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Peu de locaux disponibles : </a:t>
            </a:r>
          </a:p>
          <a:p>
            <a:r>
              <a:rPr lang="fr-FR" sz="1400" b="1" i="1" dirty="0" smtClean="0">
                <a:solidFill>
                  <a:schemeClr val="bg1"/>
                </a:solidFill>
              </a:rPr>
              <a:t>La dictature du bistrot </a:t>
            </a:r>
            <a:endParaRPr lang="fr-FR" sz="1400" b="1" i="1" dirty="0" smtClean="0">
              <a:solidFill>
                <a:schemeClr val="bg1"/>
              </a:solidFill>
            </a:endParaRPr>
          </a:p>
        </p:txBody>
      </p:sp>
      <p:sp>
        <p:nvSpPr>
          <p:cNvPr id="43" name="Éclair 42"/>
          <p:cNvSpPr/>
          <p:nvPr/>
        </p:nvSpPr>
        <p:spPr>
          <a:xfrm rot="1877832">
            <a:off x="4488239" y="3939953"/>
            <a:ext cx="785275" cy="729184"/>
          </a:xfrm>
          <a:prstGeom prst="lightningBolt">
            <a:avLst/>
          </a:prstGeom>
          <a:ln>
            <a:solidFill>
              <a:srgbClr val="675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4609556" y="4653136"/>
            <a:ext cx="64807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1187624" y="4653136"/>
            <a:ext cx="3744416" cy="0"/>
          </a:xfrm>
          <a:prstGeom prst="line">
            <a:avLst/>
          </a:prstGeom>
          <a:ln w="19050">
            <a:solidFill>
              <a:srgbClr val="67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004048" y="4653136"/>
            <a:ext cx="3744416" cy="0"/>
          </a:xfrm>
          <a:prstGeom prst="line">
            <a:avLst/>
          </a:prstGeom>
          <a:ln w="19050">
            <a:solidFill>
              <a:srgbClr val="67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>
            <a:off x="467544" y="2420888"/>
            <a:ext cx="8496944" cy="1512168"/>
            <a:chOff x="467544" y="3861048"/>
            <a:chExt cx="8496944" cy="1512168"/>
          </a:xfrm>
        </p:grpSpPr>
        <p:sp>
          <p:nvSpPr>
            <p:cNvPr id="26" name="Rectangle 25"/>
            <p:cNvSpPr/>
            <p:nvPr/>
          </p:nvSpPr>
          <p:spPr>
            <a:xfrm>
              <a:off x="4930488" y="4365104"/>
              <a:ext cx="4034000" cy="648072"/>
            </a:xfrm>
            <a:prstGeom prst="rect">
              <a:avLst/>
            </a:prstGeom>
            <a:solidFill>
              <a:srgbClr val="CD0037"/>
            </a:solidFill>
            <a:ln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6488" y="4365104"/>
              <a:ext cx="4032448" cy="648072"/>
            </a:xfrm>
            <a:prstGeom prst="rect">
              <a:avLst/>
            </a:prstGeom>
            <a:solidFill>
              <a:srgbClr val="D2E100"/>
            </a:solidFill>
            <a:ln>
              <a:solidFill>
                <a:srgbClr val="3C37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256528" y="4427530"/>
              <a:ext cx="3171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675C53"/>
                  </a:solidFill>
                </a:rPr>
                <a:t>L’ascension d’une restauration </a:t>
              </a:r>
            </a:p>
            <a:p>
              <a:r>
                <a:rPr lang="fr-FR" sz="1400" b="1" dirty="0" smtClean="0">
                  <a:solidFill>
                    <a:srgbClr val="675C53"/>
                  </a:solidFill>
                </a:rPr>
                <a:t>à thèmes innovante</a:t>
              </a:r>
              <a:endParaRPr lang="fr-FR" sz="1400" b="1" i="1" dirty="0" smtClean="0">
                <a:solidFill>
                  <a:srgbClr val="675C53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92080" y="442753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Instabilité commerciale :</a:t>
              </a:r>
            </a:p>
            <a:p>
              <a:r>
                <a:rPr lang="fr-FR" sz="1400" b="1" dirty="0" smtClean="0">
                  <a:solidFill>
                    <a:schemeClr val="bg1"/>
                  </a:solidFill>
                </a:rPr>
                <a:t>1 restaurant sur 2 ferme avant 3 ans</a:t>
              </a:r>
            </a:p>
          </p:txBody>
        </p:sp>
        <p:sp>
          <p:nvSpPr>
            <p:cNvPr id="50" name="Éclair 49"/>
            <p:cNvSpPr/>
            <p:nvPr/>
          </p:nvSpPr>
          <p:spPr>
            <a:xfrm rot="1877832">
              <a:off x="4488239" y="4277095"/>
              <a:ext cx="785275" cy="729184"/>
            </a:xfrm>
            <a:prstGeom prst="lightningBolt">
              <a:avLst/>
            </a:prstGeom>
            <a:ln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27192" y="4005064"/>
              <a:ext cx="64807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9556" y="5013176"/>
              <a:ext cx="64807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992629" y="4365104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187624" y="5013176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5004048" y="4365104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004048" y="5013176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09" r="28295" b="55974"/>
            <a:stretch/>
          </p:blipFill>
          <p:spPr>
            <a:xfrm>
              <a:off x="539552" y="3861048"/>
              <a:ext cx="633305" cy="1080120"/>
            </a:xfrm>
            <a:prstGeom prst="rect">
              <a:avLst/>
            </a:prstGeom>
          </p:spPr>
        </p:pic>
        <p:sp>
          <p:nvSpPr>
            <p:cNvPr id="59" name="Rectangle à coins arrondis 58"/>
            <p:cNvSpPr/>
            <p:nvPr/>
          </p:nvSpPr>
          <p:spPr>
            <a:xfrm>
              <a:off x="467544" y="4869160"/>
              <a:ext cx="779288" cy="144016"/>
            </a:xfrm>
            <a:prstGeom prst="roundRect">
              <a:avLst/>
            </a:prstGeom>
            <a:ln w="12700"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solidFill>
                    <a:srgbClr val="675C53"/>
                  </a:solidFill>
                </a:rPr>
                <a:t>Restaurant</a:t>
              </a:r>
              <a:endParaRPr lang="fr-FR" sz="900" dirty="0">
                <a:solidFill>
                  <a:srgbClr val="675C53"/>
                </a:solidFill>
              </a:endParaRPr>
            </a:p>
          </p:txBody>
        </p:sp>
      </p:grpSp>
      <p:pic>
        <p:nvPicPr>
          <p:cNvPr id="63" name="Imag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7" y="5260696"/>
            <a:ext cx="2919165" cy="832600"/>
          </a:xfrm>
          <a:prstGeom prst="rect">
            <a:avLst/>
          </a:prstGeom>
        </p:spPr>
      </p:pic>
      <p:sp>
        <p:nvSpPr>
          <p:cNvPr id="65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0" y="5052813"/>
            <a:ext cx="1051620" cy="80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7" descr="Afficher l'image d'ori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030119"/>
            <a:ext cx="864096" cy="84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9" descr="Résultat de recherche d'images pour &quot;le camion qui fum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" name="AutoShape 22" descr="Afficher l'image d'orig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67590"/>
            <a:ext cx="755633" cy="75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itr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9289032" cy="487586"/>
          </a:xfrm>
        </p:spPr>
        <p:txBody>
          <a:bodyPr anchor="t">
            <a:normAutofit fontScale="90000"/>
          </a:bodyPr>
          <a:lstStyle/>
          <a:p>
            <a:r>
              <a:rPr lang="fr-FR" sz="2700" b="1" dirty="0" smtClean="0">
                <a:solidFill>
                  <a:srgbClr val="3C3732"/>
                </a:solidFill>
              </a:rPr>
              <a:t>L’IDÉE</a:t>
            </a:r>
            <a:r>
              <a:rPr lang="fr-FR" sz="2800" b="1" dirty="0" smtClean="0">
                <a:solidFill>
                  <a:srgbClr val="3C3732"/>
                </a:solidFill>
              </a:rPr>
              <a:t/>
            </a:r>
            <a:br>
              <a:rPr lang="fr-FR" sz="2800" b="1" dirty="0" smtClean="0">
                <a:solidFill>
                  <a:srgbClr val="3C3732"/>
                </a:solidFill>
              </a:rPr>
            </a:br>
            <a:r>
              <a:rPr lang="fr-FR" sz="2200" b="1" dirty="0" smtClean="0">
                <a:solidFill>
                  <a:srgbClr val="675C53"/>
                </a:solidFill>
              </a:rPr>
              <a:t>Proposer une alternative au manque de restaurants dans certains </a:t>
            </a:r>
            <a:br>
              <a:rPr lang="fr-FR" sz="2200" b="1" dirty="0" smtClean="0">
                <a:solidFill>
                  <a:srgbClr val="675C53"/>
                </a:solidFill>
              </a:rPr>
            </a:br>
            <a:r>
              <a:rPr lang="fr-FR" sz="2200" b="1" dirty="0" smtClean="0">
                <a:solidFill>
                  <a:srgbClr val="675C53"/>
                </a:solidFill>
              </a:rPr>
              <a:t>quartiers</a:t>
            </a:r>
            <a:endParaRPr lang="fr-FR" sz="2200" b="1" dirty="0">
              <a:solidFill>
                <a:srgbClr val="675C53"/>
              </a:solidFill>
            </a:endParaRPr>
          </a:p>
        </p:txBody>
      </p:sp>
      <p:sp>
        <p:nvSpPr>
          <p:cNvPr id="71" name="AutoShape 25" descr="Afficher l'image d'origin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AutoShape 27" descr="Afficher l'image d'origin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41" y="5270118"/>
            <a:ext cx="1199431" cy="5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021288"/>
            <a:ext cx="1080120" cy="5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Groupe 79"/>
          <p:cNvGrpSpPr/>
          <p:nvPr/>
        </p:nvGrpSpPr>
        <p:grpSpPr>
          <a:xfrm>
            <a:off x="473944" y="1540791"/>
            <a:ext cx="8493648" cy="952105"/>
            <a:chOff x="473944" y="2636912"/>
            <a:chExt cx="8493648" cy="952105"/>
          </a:xfrm>
        </p:grpSpPr>
        <p:sp>
          <p:nvSpPr>
            <p:cNvPr id="18" name="Rectangle 17"/>
            <p:cNvSpPr/>
            <p:nvPr/>
          </p:nvSpPr>
          <p:spPr>
            <a:xfrm>
              <a:off x="4933592" y="2924944"/>
              <a:ext cx="4034000" cy="648072"/>
            </a:xfrm>
            <a:prstGeom prst="rect">
              <a:avLst/>
            </a:prstGeom>
            <a:solidFill>
              <a:srgbClr val="CD0037"/>
            </a:solidFill>
            <a:ln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9592" y="2924944"/>
              <a:ext cx="4032448" cy="648072"/>
            </a:xfrm>
            <a:prstGeom prst="rect">
              <a:avLst/>
            </a:prstGeom>
            <a:solidFill>
              <a:srgbClr val="D2E100"/>
            </a:solidFill>
            <a:ln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259632" y="2987370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675C53"/>
                  </a:solidFill>
                </a:rPr>
                <a:t>Engouement pour la cuisine : </a:t>
              </a:r>
            </a:p>
            <a:p>
              <a:r>
                <a:rPr lang="fr-FR" sz="1400" b="1" dirty="0" smtClean="0">
                  <a:solidFill>
                    <a:srgbClr val="675C53"/>
                  </a:solidFill>
                </a:rPr>
                <a:t>un effet de mode qui perdure </a:t>
              </a:r>
              <a:endParaRPr lang="fr-FR" sz="1400" b="1" i="1" dirty="0" smtClean="0">
                <a:solidFill>
                  <a:srgbClr val="675C53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292080" y="2987370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</a:rPr>
                <a:t>Clientèle exigeante et connectée :</a:t>
              </a:r>
            </a:p>
            <a:p>
              <a:r>
                <a:rPr lang="fr-FR" sz="1400" b="1" dirty="0">
                  <a:solidFill>
                    <a:schemeClr val="bg1"/>
                  </a:solidFill>
                </a:rPr>
                <a:t>Le </a:t>
              </a:r>
              <a:r>
                <a:rPr lang="fr-FR" sz="1400" b="1" i="1" dirty="0">
                  <a:solidFill>
                    <a:schemeClr val="bg1"/>
                  </a:solidFill>
                </a:rPr>
                <a:t>bore-out</a:t>
              </a:r>
              <a:r>
                <a:rPr lang="fr-FR" sz="1400" b="1" dirty="0">
                  <a:solidFill>
                    <a:schemeClr val="bg1"/>
                  </a:solidFill>
                </a:rPr>
                <a:t> du cadre</a:t>
              </a:r>
            </a:p>
          </p:txBody>
        </p:sp>
        <p:sp>
          <p:nvSpPr>
            <p:cNvPr id="19" name="Éclair 18"/>
            <p:cNvSpPr/>
            <p:nvPr/>
          </p:nvSpPr>
          <p:spPr>
            <a:xfrm rot="1877832">
              <a:off x="4488239" y="2859833"/>
              <a:ext cx="785275" cy="729184"/>
            </a:xfrm>
            <a:prstGeom prst="lightningBolt">
              <a:avLst/>
            </a:prstGeom>
            <a:ln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1187624" y="3573016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004048" y="3573016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Picture 34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79" t="19471" r="42154" b="61058"/>
            <a:stretch/>
          </p:blipFill>
          <p:spPr bwMode="auto">
            <a:xfrm>
              <a:off x="576681" y="2726351"/>
              <a:ext cx="610943" cy="774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Rectangle à coins arrondis 56"/>
            <p:cNvSpPr/>
            <p:nvPr/>
          </p:nvSpPr>
          <p:spPr>
            <a:xfrm>
              <a:off x="473944" y="3429000"/>
              <a:ext cx="779288" cy="144016"/>
            </a:xfrm>
            <a:prstGeom prst="roundRect">
              <a:avLst/>
            </a:prstGeom>
            <a:ln w="12700">
              <a:solidFill>
                <a:srgbClr val="675C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solidFill>
                    <a:srgbClr val="675C53"/>
                  </a:solidFill>
                </a:rPr>
                <a:t>Client</a:t>
              </a:r>
              <a:endParaRPr lang="fr-FR" sz="900" dirty="0">
                <a:solidFill>
                  <a:srgbClr val="675C53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56840" y="2636912"/>
              <a:ext cx="64807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971600" y="2924944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5004048" y="2924944"/>
              <a:ext cx="3744416" cy="0"/>
            </a:xfrm>
            <a:prstGeom prst="line">
              <a:avLst/>
            </a:prstGeom>
            <a:ln w="19050">
              <a:solidFill>
                <a:srgbClr val="675C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4601604" y="2492896"/>
            <a:ext cx="64807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4535996" y="3645024"/>
            <a:ext cx="64807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5004048" y="4005064"/>
            <a:ext cx="3744416" cy="0"/>
          </a:xfrm>
          <a:prstGeom prst="line">
            <a:avLst/>
          </a:prstGeom>
          <a:ln w="19050">
            <a:solidFill>
              <a:srgbClr val="67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92629" y="4005064"/>
            <a:ext cx="3744416" cy="0"/>
          </a:xfrm>
          <a:prstGeom prst="line">
            <a:avLst/>
          </a:prstGeom>
          <a:ln w="19050">
            <a:solidFill>
              <a:srgbClr val="67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3" y="3844734"/>
            <a:ext cx="745627" cy="723832"/>
          </a:xfrm>
          <a:prstGeom prst="rect">
            <a:avLst/>
          </a:prstGeom>
        </p:spPr>
      </p:pic>
      <p:sp>
        <p:nvSpPr>
          <p:cNvPr id="58" name="Rectangle à coins arrondis 57"/>
          <p:cNvSpPr/>
          <p:nvPr/>
        </p:nvSpPr>
        <p:spPr>
          <a:xfrm>
            <a:off x="456790" y="4509120"/>
            <a:ext cx="779288" cy="144016"/>
          </a:xfrm>
          <a:prstGeom prst="roundRect">
            <a:avLst/>
          </a:prstGeom>
          <a:ln w="12700">
            <a:solidFill>
              <a:srgbClr val="675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rgbClr val="675C53"/>
                </a:solidFill>
              </a:rPr>
              <a:t>Lieu</a:t>
            </a:r>
            <a:endParaRPr lang="fr-FR" sz="900" dirty="0">
              <a:solidFill>
                <a:srgbClr val="675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63213" y="4019361"/>
            <a:ext cx="4273283" cy="2791693"/>
          </a:xfrm>
          <a:prstGeom prst="rect">
            <a:avLst/>
          </a:prstGeom>
          <a:solidFill>
            <a:srgbClr val="3C37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06527" y="4021683"/>
            <a:ext cx="4509489" cy="2791693"/>
          </a:xfrm>
          <a:prstGeom prst="rect">
            <a:avLst/>
          </a:prstGeom>
          <a:solidFill>
            <a:srgbClr val="675C53"/>
          </a:solidFill>
          <a:ln>
            <a:solidFill>
              <a:srgbClr val="675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487586"/>
          </a:xfrm>
        </p:spPr>
        <p:txBody>
          <a:bodyPr anchor="t">
            <a:normAutofit fontScale="90000"/>
          </a:bodyPr>
          <a:lstStyle/>
          <a:p>
            <a:r>
              <a:rPr lang="fr-FR" sz="2700" b="1" dirty="0" smtClean="0">
                <a:solidFill>
                  <a:srgbClr val="3C3732"/>
                </a:solidFill>
              </a:rPr>
              <a:t>LE CONCEPT</a:t>
            </a:r>
            <a:r>
              <a:rPr lang="fr-FR" sz="2800" b="1" dirty="0" smtClean="0">
                <a:solidFill>
                  <a:srgbClr val="3C3732"/>
                </a:solidFill>
              </a:rPr>
              <a:t/>
            </a:r>
            <a:br>
              <a:rPr lang="fr-FR" sz="2800" b="1" dirty="0" smtClean="0">
                <a:solidFill>
                  <a:srgbClr val="3C3732"/>
                </a:solidFill>
              </a:rPr>
            </a:br>
            <a:r>
              <a:rPr lang="fr-FR" sz="2200" b="1" dirty="0" smtClean="0">
                <a:solidFill>
                  <a:srgbClr val="675C53"/>
                </a:solidFill>
              </a:rPr>
              <a:t>Le premier restaurant qui change de cuisine régulièrement</a:t>
            </a:r>
            <a:endParaRPr lang="fr-FR" sz="2200" b="1" dirty="0">
              <a:solidFill>
                <a:srgbClr val="675C5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4005064"/>
            <a:ext cx="451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fr-FR" sz="1400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site</a:t>
            </a:r>
          </a:p>
          <a:p>
            <a:endParaRPr lang="fr-FR" sz="600" b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9511" y="1340768"/>
            <a:ext cx="877955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3C3732"/>
                </a:solidFill>
                <a:latin typeface="+mj-lt"/>
                <a:ea typeface="+mj-ea"/>
                <a:cs typeface="+mj-cs"/>
              </a:rPr>
              <a:t>Le restaurant change de cuisinier tous les mois :</a:t>
            </a:r>
            <a:endParaRPr lang="fr-FR" sz="1600" dirty="0" smtClean="0">
              <a:solidFill>
                <a:srgbClr val="675C53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Garantie une variété d’environnements culinaires (japonais, mexicain, burger ou français)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Produits frais et de saison avec un menu unique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Concept innovant attisant </a:t>
            </a:r>
            <a:r>
              <a:rPr lang="fr-FR" sz="1400" dirty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la curiosité </a:t>
            </a: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fr-FR" sz="1400" dirty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la population locale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rgbClr val="3C3732"/>
              </a:solidFill>
              <a:latin typeface="Avenir LT Std 35 Light" pitchFamily="34" charset="0"/>
              <a:ea typeface="+mj-ea"/>
              <a:cs typeface="+mj-cs"/>
            </a:endParaRPr>
          </a:p>
          <a:p>
            <a:r>
              <a:rPr lang="fr-FR" sz="1600" b="1" dirty="0">
                <a:solidFill>
                  <a:srgbClr val="3C3732"/>
                </a:solidFill>
                <a:latin typeface="+mj-lt"/>
                <a:ea typeface="+mj-ea"/>
                <a:cs typeface="+mj-cs"/>
              </a:rPr>
              <a:t>Le restaurant sert de tremplin </a:t>
            </a:r>
            <a:r>
              <a:rPr lang="fr-FR" sz="1600" b="1" dirty="0" smtClean="0">
                <a:solidFill>
                  <a:srgbClr val="3C3732"/>
                </a:solidFill>
                <a:latin typeface="+mj-lt"/>
                <a:ea typeface="+mj-ea"/>
                <a:cs typeface="+mj-cs"/>
              </a:rPr>
              <a:t>pour </a:t>
            </a:r>
            <a:r>
              <a:rPr lang="fr-FR" sz="1600" b="1" dirty="0">
                <a:solidFill>
                  <a:srgbClr val="3C3732"/>
                </a:solidFill>
                <a:latin typeface="+mj-lt"/>
                <a:ea typeface="+mj-ea"/>
                <a:cs typeface="+mj-cs"/>
              </a:rPr>
              <a:t>de nouveaux talents </a:t>
            </a:r>
            <a:r>
              <a:rPr lang="fr-FR" sz="1600" b="1" dirty="0" smtClean="0">
                <a:solidFill>
                  <a:srgbClr val="3C3732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Flexibilité donne accès à des cuisiniers jeunes, audacieux et innovants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Période </a:t>
            </a:r>
            <a:r>
              <a:rPr lang="fr-FR" sz="1400" dirty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suffisante pour avoir un retour client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Encadrement propice au lancement d’activité  «</a:t>
            </a:r>
            <a:r>
              <a:rPr lang="fr-FR" sz="1400" dirty="0">
                <a:solidFill>
                  <a:srgbClr val="675C53"/>
                </a:solidFill>
                <a:latin typeface="+mj-lt"/>
                <a:ea typeface="+mj-ea"/>
                <a:cs typeface="+mj-cs"/>
              </a:rPr>
              <a:t> incubateur culinaire »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400" dirty="0">
              <a:solidFill>
                <a:srgbClr val="3C373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61009" y="4021683"/>
            <a:ext cx="430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fr-FR" sz="1400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situation</a:t>
            </a:r>
          </a:p>
          <a:p>
            <a:endParaRPr lang="fr-FR" sz="600" b="1" u="sng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7" y="3839981"/>
            <a:ext cx="529267" cy="43864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41" y="3789720"/>
            <a:ext cx="428239" cy="48890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-826" r="15264" b="826"/>
          <a:stretch/>
        </p:blipFill>
        <p:spPr>
          <a:xfrm>
            <a:off x="325495" y="4963276"/>
            <a:ext cx="2335494" cy="18121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89" y="4979805"/>
            <a:ext cx="1955435" cy="17956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9512" y="3450486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D0037"/>
              </a:buClr>
              <a:buFont typeface="Wingdings" panose="05000000000000000000" pitchFamily="2" charset="2"/>
              <a:buChar char="ä"/>
            </a:pPr>
            <a:r>
              <a:rPr lang="fr-FR" sz="1600" b="1" dirty="0" smtClean="0">
                <a:solidFill>
                  <a:srgbClr val="CD0037"/>
                </a:solidFill>
                <a:latin typeface="+mj-lt"/>
              </a:rPr>
              <a:t>Une alternative entrepreneuriale aux lacunes de la restauration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/>
          <a:stretch/>
        </p:blipFill>
        <p:spPr bwMode="auto">
          <a:xfrm>
            <a:off x="4865343" y="4991179"/>
            <a:ext cx="4010025" cy="1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247" y="4362806"/>
            <a:ext cx="3560071" cy="7223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43" y="4398958"/>
            <a:ext cx="3889256" cy="7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487586"/>
          </a:xfrm>
        </p:spPr>
        <p:txBody>
          <a:bodyPr anchor="t">
            <a:normAutofit fontScale="90000"/>
          </a:bodyPr>
          <a:lstStyle/>
          <a:p>
            <a:r>
              <a:rPr lang="fr-FR" sz="2700" b="1" dirty="0" smtClean="0">
                <a:solidFill>
                  <a:srgbClr val="3C3732"/>
                </a:solidFill>
              </a:rPr>
              <a:t>LE FONCTIONNEMENT</a:t>
            </a:r>
            <a:r>
              <a:rPr lang="fr-FR" sz="2800" b="1" dirty="0" smtClean="0">
                <a:solidFill>
                  <a:srgbClr val="3C3732"/>
                </a:solidFill>
              </a:rPr>
              <a:t/>
            </a:r>
            <a:br>
              <a:rPr lang="fr-FR" sz="2800" b="1" dirty="0" smtClean="0">
                <a:solidFill>
                  <a:srgbClr val="3C3732"/>
                </a:solidFill>
              </a:rPr>
            </a:br>
            <a:r>
              <a:rPr lang="fr-FR" sz="2200" b="1" dirty="0" smtClean="0">
                <a:solidFill>
                  <a:srgbClr val="675C53"/>
                </a:solidFill>
              </a:rPr>
              <a:t>Entre encadrement et autonomie du cuisinier</a:t>
            </a:r>
            <a:endParaRPr lang="fr-FR" sz="2200" b="1" dirty="0">
              <a:solidFill>
                <a:srgbClr val="675C5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1"/>
            <a:ext cx="8640960" cy="1080121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>
              <a:solidFill>
                <a:srgbClr val="3C373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1268760"/>
            <a:ext cx="1512168" cy="288032"/>
          </a:xfrm>
          <a:prstGeom prst="rect">
            <a:avLst/>
          </a:prstGeom>
          <a:solidFill>
            <a:srgbClr val="CD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chemeClr val="bg1"/>
                </a:solidFill>
                <a:latin typeface="+mj-lt"/>
              </a:rPr>
              <a:t>SAS « L’Ephémère</a:t>
            </a:r>
            <a:endParaRPr lang="fr-F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3502998"/>
            <a:ext cx="8010890" cy="1078130"/>
          </a:xfrm>
          <a:prstGeom prst="rect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>
              <a:solidFill>
                <a:srgbClr val="3C373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1744" y="3214966"/>
            <a:ext cx="1523952" cy="288032"/>
          </a:xfrm>
          <a:prstGeom prst="rect">
            <a:avLst/>
          </a:prstGeom>
          <a:solidFill>
            <a:srgbClr val="E05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chemeClr val="bg1"/>
                </a:solidFill>
                <a:latin typeface="+mj-lt"/>
              </a:rPr>
              <a:t>Cuisinier</a:t>
            </a:r>
            <a:endParaRPr lang="fr-F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440636" y="2708920"/>
            <a:ext cx="386948" cy="436430"/>
          </a:xfrm>
          <a:prstGeom prst="downArrow">
            <a:avLst/>
          </a:prstGeom>
          <a:noFill/>
          <a:ln w="19050"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7469" y="2695106"/>
            <a:ext cx="55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Détection auprès des écoles et des chambres de métier </a:t>
            </a:r>
          </a:p>
          <a:p>
            <a:r>
              <a:rPr lang="fr-FR" sz="1200" dirty="0" smtClean="0"/>
              <a:t>Contrat de location d’un mois : 5 000 € + 8 % du CA 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323527" y="5483607"/>
            <a:ext cx="5194110" cy="1065823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>
              <a:solidFill>
                <a:srgbClr val="3C373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744" y="5195575"/>
            <a:ext cx="1523952" cy="288032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chemeClr val="bg1"/>
                </a:solidFill>
                <a:latin typeface="+mj-lt"/>
              </a:rPr>
              <a:t>Client </a:t>
            </a:r>
            <a:endParaRPr lang="fr-F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2120" y="5483607"/>
            <a:ext cx="3312368" cy="1065823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>
              <a:solidFill>
                <a:srgbClr val="3C373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47469" y="4653136"/>
            <a:ext cx="448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Clientèle habitué ou de passage</a:t>
            </a:r>
          </a:p>
          <a:p>
            <a:r>
              <a:rPr lang="fr-FR" sz="1200" dirty="0" smtClean="0"/>
              <a:t>20 € par couvert en moyenne : 12 000 € par mois (30 couverts)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084168" y="4653136"/>
            <a:ext cx="22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/>
              <a:t>Détection sur internet</a:t>
            </a:r>
          </a:p>
          <a:p>
            <a:pPr algn="r"/>
            <a:r>
              <a:rPr lang="fr-FR" sz="1200" dirty="0"/>
              <a:t>3</a:t>
            </a:r>
            <a:r>
              <a:rPr lang="fr-FR" sz="1200" dirty="0" smtClean="0"/>
              <a:t>00 € par session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835696" y="1268760"/>
            <a:ext cx="24842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rgbClr val="CD0037"/>
                </a:solidFill>
                <a:latin typeface="+mj-lt"/>
              </a:rPr>
              <a:t>Propriétaire des locaux</a:t>
            </a:r>
            <a:endParaRPr lang="fr-FR" sz="1200" b="1" dirty="0">
              <a:solidFill>
                <a:srgbClr val="CD0037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4141" y="2204864"/>
            <a:ext cx="124213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Loue les locaux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3553" y="2204864"/>
            <a:ext cx="13597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Met à disposition</a:t>
            </a:r>
          </a:p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les équipements 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0595" y="2204864"/>
            <a:ext cx="13597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Met à disposition</a:t>
            </a:r>
          </a:p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le personnel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17637" y="2204864"/>
            <a:ext cx="13597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Réalise la </a:t>
            </a:r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communication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44680" y="2204864"/>
            <a:ext cx="15037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Propose une offre de formations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pic>
        <p:nvPicPr>
          <p:cNvPr id="36" name="Picture 2" descr="C:\Users\FAMN01881\Downloads\telechargement-du-12042016\visuels\KSSB_cg11_standar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t="32886" r="16260" b="24019"/>
          <a:stretch/>
        </p:blipFill>
        <p:spPr bwMode="auto">
          <a:xfrm>
            <a:off x="2371026" y="1657757"/>
            <a:ext cx="760814" cy="53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FAMN01881\Downloads\telechargement-du-12042016\visuels\KSFQ_206_standa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6" t="30643" r="50000" b="25037"/>
          <a:stretch/>
        </p:blipFill>
        <p:spPr bwMode="auto">
          <a:xfrm>
            <a:off x="4243052" y="1673717"/>
            <a:ext cx="390413" cy="5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FAMN01881\Downloads\telechargement-du-12042016\visuels\KS0B_1235_standar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1" t="14478" r="17141" b="50000"/>
          <a:stretch/>
        </p:blipFill>
        <p:spPr bwMode="auto">
          <a:xfrm>
            <a:off x="7751224" y="1673718"/>
            <a:ext cx="421176" cy="56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43" y="1657757"/>
            <a:ext cx="596154" cy="59615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7" y="1628800"/>
            <a:ext cx="601467" cy="60146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835696" y="3191159"/>
            <a:ext cx="24842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rgbClr val="E05206"/>
                </a:solidFill>
                <a:latin typeface="+mj-lt"/>
              </a:rPr>
              <a:t>Locataire</a:t>
            </a:r>
            <a:endParaRPr lang="fr-FR" sz="1200" b="1" dirty="0">
              <a:solidFill>
                <a:srgbClr val="E05206"/>
              </a:solidFill>
              <a:latin typeface="+mj-lt"/>
            </a:endParaRPr>
          </a:p>
        </p:txBody>
      </p:sp>
      <p:pic>
        <p:nvPicPr>
          <p:cNvPr id="1029" name="Picture 5" descr="C:\Users\FAMN01881\Downloads\telechargement-du-12042016\visuels\KSS4_320_standar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8"/>
          <a:stretch/>
        </p:blipFill>
        <p:spPr bwMode="auto">
          <a:xfrm>
            <a:off x="1574215" y="3479191"/>
            <a:ext cx="822827" cy="65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187624" y="4127263"/>
            <a:ext cx="15960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Détermine sa carte et ses tarifs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72335" y="4127263"/>
            <a:ext cx="15960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Encaisse et paye les taxes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323182" y="3583163"/>
            <a:ext cx="1094314" cy="550108"/>
            <a:chOff x="5997966" y="3748996"/>
            <a:chExt cx="1094314" cy="550108"/>
          </a:xfrm>
        </p:grpSpPr>
        <p:pic>
          <p:nvPicPr>
            <p:cNvPr id="1031" name="Picture 7" descr="C:\Users\FAMN01881\Downloads\telechargement-du-12042016\visuels\K6V5_376_standard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88" b="22015"/>
            <a:stretch/>
          </p:blipFill>
          <p:spPr bwMode="auto">
            <a:xfrm>
              <a:off x="5997966" y="3804504"/>
              <a:ext cx="1094314" cy="49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444208" y="3750032"/>
              <a:ext cx="216024" cy="111016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60036" y="3748996"/>
              <a:ext cx="216024" cy="111016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0" name="Picture 6" descr="C:\Users\FAMN01881\Downloads\telechargement-du-12042016\visuels\KSSP_259_standard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64"/>
          <a:stretch/>
        </p:blipFill>
        <p:spPr bwMode="auto">
          <a:xfrm>
            <a:off x="3951315" y="3372377"/>
            <a:ext cx="953339" cy="75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629980" y="4127263"/>
            <a:ext cx="15960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Achète les produits </a:t>
            </a:r>
          </a:p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et fait la cuisine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50" name="Flèche vers le bas 49"/>
          <p:cNvSpPr/>
          <p:nvPr/>
        </p:nvSpPr>
        <p:spPr>
          <a:xfrm>
            <a:off x="433620" y="4670137"/>
            <a:ext cx="386948" cy="436430"/>
          </a:xfrm>
          <a:prstGeom prst="downArrow">
            <a:avLst/>
          </a:prstGeom>
          <a:noFill/>
          <a:ln w="19050"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1835696" y="5181278"/>
            <a:ext cx="24842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rgbClr val="FFB612"/>
                </a:solidFill>
                <a:latin typeface="+mj-lt"/>
              </a:rPr>
              <a:t>Déjeuner du midi</a:t>
            </a:r>
            <a:endParaRPr lang="fr-FR" sz="1200" b="1" dirty="0">
              <a:solidFill>
                <a:srgbClr val="FFB612"/>
              </a:solidFill>
              <a:latin typeface="+mj-lt"/>
            </a:endParaRPr>
          </a:p>
        </p:txBody>
      </p:sp>
      <p:pic>
        <p:nvPicPr>
          <p:cNvPr id="1032" name="Picture 8" descr="C:\Users\FAMN01881\Downloads\telechargement-du-12042016\visuels\K6XT_166_standard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9" b="21443"/>
          <a:stretch/>
        </p:blipFill>
        <p:spPr bwMode="auto">
          <a:xfrm>
            <a:off x="518938" y="5546994"/>
            <a:ext cx="981930" cy="57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323528" y="6117085"/>
            <a:ext cx="137275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Se renseigne </a:t>
            </a:r>
          </a:p>
          <a:p>
            <a:pPr algn="ctr"/>
            <a:r>
              <a:rPr lang="fr-FR" sz="1100" dirty="0">
                <a:solidFill>
                  <a:srgbClr val="3C3732"/>
                </a:solidFill>
                <a:latin typeface="+mj-lt"/>
              </a:rPr>
              <a:t>s</a:t>
            </a:r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ur internet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54864" y="6117085"/>
            <a:ext cx="143847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Consomme et paye sur place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79912" y="6093296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Peut suivre et contacter le cuisinier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pic>
        <p:nvPicPr>
          <p:cNvPr id="1033" name="Picture 9" descr="C:\Users\FAMN01881\Downloads\telechargement-du-12042016\visuels\KSSR_blue_standard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1"/>
          <a:stretch/>
        </p:blipFill>
        <p:spPr bwMode="auto">
          <a:xfrm>
            <a:off x="2304420" y="5387569"/>
            <a:ext cx="939358" cy="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5654419" y="5221778"/>
            <a:ext cx="1437861" cy="288032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chemeClr val="bg1"/>
                </a:solidFill>
                <a:latin typeface="+mj-lt"/>
              </a:rPr>
              <a:t>Client </a:t>
            </a:r>
            <a:endParaRPr lang="fr-F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92280" y="5207059"/>
            <a:ext cx="13749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 smtClean="0">
                <a:solidFill>
                  <a:srgbClr val="FFB612"/>
                </a:solidFill>
                <a:latin typeface="+mj-lt"/>
              </a:rPr>
              <a:t>Ateliers du soir</a:t>
            </a:r>
            <a:endParaRPr lang="fr-FR" sz="1200" b="1" dirty="0">
              <a:solidFill>
                <a:srgbClr val="FFB612"/>
              </a:solidFill>
              <a:latin typeface="+mj-lt"/>
            </a:endParaRPr>
          </a:p>
        </p:txBody>
      </p:sp>
      <p:sp>
        <p:nvSpPr>
          <p:cNvPr id="59" name="Flèche vers le bas 58"/>
          <p:cNvSpPr/>
          <p:nvPr/>
        </p:nvSpPr>
        <p:spPr>
          <a:xfrm>
            <a:off x="8467268" y="2729866"/>
            <a:ext cx="386948" cy="2657703"/>
          </a:xfrm>
          <a:prstGeom prst="downArrow">
            <a:avLst/>
          </a:prstGeom>
          <a:noFill/>
          <a:ln w="19050"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C:\Users\FAMN01881\Downloads\telechargement-du-12042016 (1)\visuels\K6S3_259_standard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20"/>
          <a:stretch/>
        </p:blipFill>
        <p:spPr bwMode="auto">
          <a:xfrm>
            <a:off x="4095086" y="5307482"/>
            <a:ext cx="1055277" cy="82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5976" y="5546994"/>
            <a:ext cx="476670" cy="402286"/>
          </a:xfrm>
          <a:prstGeom prst="rect">
            <a:avLst/>
          </a:prstGeom>
          <a:solidFill>
            <a:srgbClr val="E1E1E1"/>
          </a:solidFill>
          <a:ln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478724" y="5631735"/>
            <a:ext cx="288000" cy="317545"/>
          </a:xfrm>
          <a:prstGeom prst="ellipse">
            <a:avLst/>
          </a:prstGeom>
          <a:solidFill>
            <a:srgbClr val="6E1E78"/>
          </a:solidFill>
          <a:ln>
            <a:solidFill>
              <a:srgbClr val="6E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:\Users\FAMN01881\Downloads\telechargement-du-12042016 (1)\visuels\K6VR_389_standard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9"/>
          <a:stretch/>
        </p:blipFill>
        <p:spPr bwMode="auto">
          <a:xfrm>
            <a:off x="6033408" y="5418232"/>
            <a:ext cx="893609" cy="6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5652120" y="6093296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Réserve une session</a:t>
            </a:r>
          </a:p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 sur internet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09084" y="6093296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 smtClean="0">
                <a:solidFill>
                  <a:srgbClr val="3C3732"/>
                </a:solidFill>
                <a:latin typeface="+mj-lt"/>
              </a:rPr>
              <a:t>Participe à des activités de groupe</a:t>
            </a:r>
            <a:endParaRPr lang="fr-FR" sz="1100" dirty="0">
              <a:solidFill>
                <a:srgbClr val="3C3732"/>
              </a:solidFill>
              <a:latin typeface="+mj-lt"/>
            </a:endParaRPr>
          </a:p>
        </p:txBody>
      </p:sp>
      <p:pic>
        <p:nvPicPr>
          <p:cNvPr id="1036" name="Picture 12" descr="C:\Users\FAMN01881\Downloads\telechargement-du-12042016 (1)\visuels\KS0L_485_standard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2"/>
          <a:stretch/>
        </p:blipFill>
        <p:spPr bwMode="auto">
          <a:xfrm>
            <a:off x="7693219" y="5456603"/>
            <a:ext cx="887915" cy="6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137176" y="5623927"/>
            <a:ext cx="107232" cy="87725"/>
          </a:xfrm>
          <a:prstGeom prst="rect">
            <a:avLst/>
          </a:prstGeom>
          <a:solidFill>
            <a:srgbClr val="D52B1E"/>
          </a:solidFill>
          <a:ln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487586"/>
          </a:xfrm>
        </p:spPr>
        <p:txBody>
          <a:bodyPr anchor="t">
            <a:normAutofit fontScale="90000"/>
          </a:bodyPr>
          <a:lstStyle/>
          <a:p>
            <a:r>
              <a:rPr lang="fr-FR" sz="2700" b="1" dirty="0" smtClean="0">
                <a:solidFill>
                  <a:srgbClr val="3C3732"/>
                </a:solidFill>
              </a:rPr>
              <a:t>LE BESOIN</a:t>
            </a:r>
            <a:r>
              <a:rPr lang="fr-FR" sz="2800" b="1" dirty="0" smtClean="0">
                <a:solidFill>
                  <a:srgbClr val="3C3732"/>
                </a:solidFill>
              </a:rPr>
              <a:t/>
            </a:r>
            <a:br>
              <a:rPr lang="fr-FR" sz="2800" b="1" dirty="0" smtClean="0">
                <a:solidFill>
                  <a:srgbClr val="3C3732"/>
                </a:solidFill>
              </a:rPr>
            </a:br>
            <a:r>
              <a:rPr lang="fr-FR" sz="2200" b="1" dirty="0" smtClean="0">
                <a:solidFill>
                  <a:srgbClr val="675C53"/>
                </a:solidFill>
              </a:rPr>
              <a:t>Un outil permettant de cibler une population locale de cadres</a:t>
            </a:r>
            <a:endParaRPr lang="fr-FR" sz="2200" b="1" dirty="0">
              <a:solidFill>
                <a:srgbClr val="675C5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5449" y="1652613"/>
            <a:ext cx="4324583" cy="913720"/>
          </a:xfrm>
          <a:prstGeom prst="rect">
            <a:avLst/>
          </a:prstGeom>
          <a:solidFill>
            <a:srgbClr val="FFB612"/>
          </a:solidFill>
          <a:ln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15616" y="1700808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Cadre </a:t>
            </a:r>
            <a:r>
              <a:rPr lang="fr-FR" sz="1200" b="1" dirty="0" smtClean="0">
                <a:solidFill>
                  <a:srgbClr val="675C53"/>
                </a:solidFill>
              </a:rPr>
              <a:t>che</a:t>
            </a:r>
            <a:r>
              <a:rPr lang="fr-FR" sz="1200" b="1" dirty="0" smtClean="0">
                <a:solidFill>
                  <a:srgbClr val="675C53"/>
                </a:solidFill>
              </a:rPr>
              <a:t>z Orange</a:t>
            </a:r>
            <a:endParaRPr lang="fr-FR" sz="1200" b="1" dirty="0" smtClean="0">
              <a:solidFill>
                <a:srgbClr val="675C5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Aime regarder Top Chef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Bon pouvoir d’achat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Connecté à son smartphone</a:t>
            </a:r>
          </a:p>
        </p:txBody>
      </p:sp>
      <p:pic>
        <p:nvPicPr>
          <p:cNvPr id="4097" name="Picture 1" descr="E:\projet ip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" y="3140968"/>
            <a:ext cx="4061042" cy="30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0721" y="1412776"/>
            <a:ext cx="1754734" cy="239837"/>
          </a:xfrm>
          <a:prstGeom prst="rect">
            <a:avLst/>
          </a:prstGeom>
          <a:ln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rgbClr val="675C53"/>
                </a:solidFill>
              </a:rPr>
              <a:t>               Gaspard</a:t>
            </a:r>
            <a:endParaRPr lang="fr-FR" sz="1200" b="1" dirty="0">
              <a:solidFill>
                <a:srgbClr val="675C53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427984" y="3717032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Intuitif</a:t>
            </a:r>
            <a:r>
              <a:rPr lang="fr-FR" sz="1200" dirty="0" smtClean="0">
                <a:solidFill>
                  <a:srgbClr val="675C53"/>
                </a:solidFill>
              </a:rPr>
              <a:t> pour vite comprendre le concept</a:t>
            </a:r>
            <a:endParaRPr lang="fr-FR" sz="1200" b="1" dirty="0" smtClean="0">
              <a:solidFill>
                <a:srgbClr val="675C53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Souple </a:t>
            </a:r>
            <a:r>
              <a:rPr lang="fr-FR" sz="1200" dirty="0" smtClean="0">
                <a:solidFill>
                  <a:srgbClr val="675C53"/>
                </a:solidFill>
              </a:rPr>
              <a:t>pour présenter facilement les nouvelles tendances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675C53"/>
                </a:solidFill>
              </a:rPr>
              <a:t>Communautaire </a:t>
            </a:r>
            <a:r>
              <a:rPr lang="fr-FR" sz="1200" dirty="0" smtClean="0">
                <a:solidFill>
                  <a:srgbClr val="675C53"/>
                </a:solidFill>
              </a:rPr>
              <a:t>pour impliquer et fidéliser le client </a:t>
            </a:r>
          </a:p>
          <a:p>
            <a:endParaRPr lang="fr-FR" sz="1200" b="1" dirty="0" smtClean="0">
              <a:solidFill>
                <a:srgbClr val="675C53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4382577" y="3429000"/>
            <a:ext cx="38306" cy="1259558"/>
          </a:xfrm>
          <a:prstGeom prst="line">
            <a:avLst/>
          </a:prstGeom>
          <a:ln w="19050">
            <a:solidFill>
              <a:srgbClr val="3C3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89678" y="3429000"/>
            <a:ext cx="3134650" cy="288032"/>
          </a:xfrm>
          <a:prstGeom prst="rect">
            <a:avLst/>
          </a:prstGeom>
          <a:solidFill>
            <a:srgbClr val="675C53"/>
          </a:solidFill>
          <a:ln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Application ou site internet</a:t>
            </a:r>
            <a:endParaRPr lang="fr-FR" sz="1200" b="1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3851920" y="4688557"/>
            <a:ext cx="576064" cy="1"/>
          </a:xfrm>
          <a:prstGeom prst="line">
            <a:avLst/>
          </a:prstGeom>
          <a:ln w="19050">
            <a:solidFill>
              <a:srgbClr val="3C3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25974" y="6309320"/>
            <a:ext cx="1068601" cy="288032"/>
          </a:xfrm>
          <a:prstGeom prst="rect">
            <a:avLst/>
          </a:prstGeom>
          <a:solidFill>
            <a:srgbClr val="E1E1E1"/>
          </a:solidFill>
          <a:ln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rgbClr val="3C3732"/>
                </a:solidFill>
              </a:rPr>
              <a:t>Services</a:t>
            </a:r>
            <a:endParaRPr lang="fr-FR" sz="1200" b="1" dirty="0">
              <a:solidFill>
                <a:srgbClr val="3C3732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4139952" y="5417348"/>
            <a:ext cx="886022" cy="1830"/>
          </a:xfrm>
          <a:prstGeom prst="line">
            <a:avLst/>
          </a:prstGeom>
          <a:ln w="19050">
            <a:solidFill>
              <a:srgbClr val="3C3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004048" y="5345340"/>
            <a:ext cx="4882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3C3732"/>
                </a:solidFill>
              </a:rPr>
              <a:t>Donne son avis </a:t>
            </a:r>
            <a:r>
              <a:rPr lang="fr-FR" sz="1200" dirty="0" smtClean="0">
                <a:solidFill>
                  <a:srgbClr val="3C3732"/>
                </a:solidFill>
              </a:rPr>
              <a:t>sur la cuisine du mois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3C3732"/>
                </a:solidFill>
              </a:rPr>
              <a:t>Vote </a:t>
            </a:r>
            <a:r>
              <a:rPr lang="fr-FR" sz="1200" dirty="0" smtClean="0">
                <a:solidFill>
                  <a:srgbClr val="3C3732"/>
                </a:solidFill>
              </a:rPr>
              <a:t>pour les prochaines tendances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rgbClr val="3C3732"/>
                </a:solidFill>
              </a:rPr>
              <a:t>Participer </a:t>
            </a:r>
            <a:r>
              <a:rPr lang="fr-FR" sz="1200" dirty="0" smtClean="0">
                <a:solidFill>
                  <a:srgbClr val="3C3732"/>
                </a:solidFill>
              </a:rPr>
              <a:t>à des ateliers de cuisine</a:t>
            </a:r>
          </a:p>
          <a:p>
            <a:endParaRPr lang="fr-FR" sz="1200" b="1" dirty="0" smtClean="0">
              <a:solidFill>
                <a:srgbClr val="3C3732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9" t="16543" r="41594" b="63827"/>
          <a:stretch/>
        </p:blipFill>
        <p:spPr>
          <a:xfrm>
            <a:off x="97837" y="1261098"/>
            <a:ext cx="1141375" cy="130523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644008" y="1659446"/>
            <a:ext cx="3960440" cy="913720"/>
          </a:xfrm>
          <a:prstGeom prst="rect">
            <a:avLst/>
          </a:prstGeom>
          <a:solidFill>
            <a:srgbClr val="E1E1E1"/>
          </a:solidFill>
          <a:ln>
            <a:solidFill>
              <a:srgbClr val="3C37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716014" y="1700808"/>
            <a:ext cx="421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 dirty="0" smtClean="0">
                <a:solidFill>
                  <a:srgbClr val="675C53"/>
                </a:solidFill>
              </a:rPr>
              <a:t>Travaille 5 jours sur 7 dans un quartier pro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 dirty="0" smtClean="0">
                <a:solidFill>
                  <a:srgbClr val="675C53"/>
                </a:solidFill>
              </a:rPr>
              <a:t>A la recherche d’expériences culinaires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 dirty="0" smtClean="0">
                <a:solidFill>
                  <a:srgbClr val="675C53"/>
                </a:solidFill>
              </a:rPr>
              <a:t>15€-20€ d’addition perso (hors NDF)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 dirty="0" smtClean="0">
                <a:solidFill>
                  <a:srgbClr val="675C53"/>
                </a:solidFill>
              </a:rPr>
              <a:t>Recherche la facilité sur internet</a:t>
            </a:r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5025974" y="5417348"/>
            <a:ext cx="0" cy="1107996"/>
          </a:xfrm>
          <a:prstGeom prst="line">
            <a:avLst/>
          </a:prstGeom>
          <a:ln w="19050">
            <a:solidFill>
              <a:srgbClr val="3C3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" b="1985"/>
          <a:stretch/>
        </p:blipFill>
        <p:spPr bwMode="auto">
          <a:xfrm>
            <a:off x="-36512" y="-58730"/>
            <a:ext cx="9144000" cy="691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04471" y="4293096"/>
            <a:ext cx="3603433" cy="2160240"/>
          </a:xfrm>
          <a:prstGeom prst="rect">
            <a:avLst/>
          </a:prstGeom>
        </p:spPr>
        <p:txBody>
          <a:bodyPr vert="horz" anchor="t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b="1" dirty="0" smtClean="0"/>
              <a:t>REJOIGNEZ LE NOUVEAU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/>
              <a:t>MOUVEMENT DE LA 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/>
              <a:t>GASTRONOMIE SUR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V</a:t>
            </a:r>
            <a:r>
              <a:rPr lang="fr-FR" sz="2400" b="1" dirty="0" smtClean="0"/>
              <a:t>OS TERRITOIRES ! </a:t>
            </a:r>
            <a:endParaRPr lang="fr-FR" sz="2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80681"/>
            <a:ext cx="2160240" cy="1974012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179512" y="2204864"/>
            <a:ext cx="8964488" cy="91963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srgbClr val="3C3732"/>
                </a:solidFill>
              </a:rPr>
              <a:t>L’EFFERVESCENCE CULINAIRE</a:t>
            </a:r>
          </a:p>
          <a:p>
            <a:r>
              <a:rPr lang="fr-FR" sz="2800" b="1" dirty="0" smtClean="0">
                <a:solidFill>
                  <a:srgbClr val="3C3732"/>
                </a:solidFill>
              </a:rPr>
              <a:t>A CÔTÉ DE SOI</a:t>
            </a:r>
            <a:endParaRPr lang="fr-FR" sz="2400" b="1" dirty="0">
              <a:solidFill>
                <a:srgbClr val="3C3732"/>
              </a:solidFill>
            </a:endParaRPr>
          </a:p>
        </p:txBody>
      </p:sp>
      <p:pic>
        <p:nvPicPr>
          <p:cNvPr id="2050" name="Picture 2" descr="E:\logo ephemere V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6" y="332656"/>
            <a:ext cx="7231282" cy="16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14">
      <a:dk1>
        <a:srgbClr val="3C3732"/>
      </a:dk1>
      <a:lt1>
        <a:srgbClr val="FFFFFF"/>
      </a:lt1>
      <a:dk2>
        <a:srgbClr val="675C53"/>
      </a:dk2>
      <a:lt2>
        <a:srgbClr val="3C3732"/>
      </a:lt2>
      <a:accent1>
        <a:srgbClr val="FFFFFF"/>
      </a:accent1>
      <a:accent2>
        <a:srgbClr val="3C3732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 14">
    <a:dk1>
      <a:srgbClr val="3C3732"/>
    </a:dk1>
    <a:lt1>
      <a:srgbClr val="FFFFFF"/>
    </a:lt1>
    <a:dk2>
      <a:srgbClr val="675C53"/>
    </a:dk2>
    <a:lt2>
      <a:srgbClr val="3C3732"/>
    </a:lt2>
    <a:accent1>
      <a:srgbClr val="FFFFFF"/>
    </a:accent1>
    <a:accent2>
      <a:srgbClr val="3C3732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9723</TotalTime>
  <Words>410</Words>
  <Application>Microsoft Office PowerPoint</Application>
  <PresentationFormat>Affichage à l'écran (4:3)</PresentationFormat>
  <Paragraphs>93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Urbain</vt:lpstr>
      <vt:lpstr>Présentation PowerPoint</vt:lpstr>
      <vt:lpstr>L’IDÉE Proposer une alternative au manque de restaurants dans certains  quartiers</vt:lpstr>
      <vt:lpstr>LE CONCEPT Le premier restaurant qui change de cuisine régulièrement</vt:lpstr>
      <vt:lpstr>LE FONCTIONNEMENT Entre encadrement et autonomie du cuisinier</vt:lpstr>
      <vt:lpstr>LE BESOIN Un outil permettant de cibler une population locale de cadres</vt:lpstr>
      <vt:lpstr>Présentation PowerPoint</vt:lpstr>
    </vt:vector>
  </TitlesOfParts>
  <Company>SNCF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Antoine (SNCFDEVELOPPEMENT)</dc:creator>
  <cp:lastModifiedBy>MARTIN Antoine (SNCFDEVELOPPEMENT)</cp:lastModifiedBy>
  <cp:revision>100</cp:revision>
  <cp:lastPrinted>2016-04-04T18:12:13Z</cp:lastPrinted>
  <dcterms:created xsi:type="dcterms:W3CDTF">2016-03-30T13:45:18Z</dcterms:created>
  <dcterms:modified xsi:type="dcterms:W3CDTF">2016-04-12T14:43:00Z</dcterms:modified>
</cp:coreProperties>
</file>