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301" r:id="rId2"/>
    <p:sldId id="257" r:id="rId3"/>
    <p:sldId id="258" r:id="rId4"/>
    <p:sldId id="259" r:id="rId5"/>
    <p:sldId id="302" r:id="rId6"/>
    <p:sldId id="303" r:id="rId7"/>
    <p:sldId id="304" r:id="rId8"/>
    <p:sldId id="305" r:id="rId9"/>
    <p:sldId id="306" r:id="rId10"/>
    <p:sldId id="307" r:id="rId11"/>
    <p:sldId id="308" r:id="rId12"/>
    <p:sldId id="309" r:id="rId13"/>
    <p:sldId id="310" r:id="rId14"/>
    <p:sldId id="311" r:id="rId15"/>
    <p:sldId id="312" r:id="rId16"/>
    <p:sldId id="313"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Fira Code" panose="020B0809050000020004" pitchFamily="49"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AF1BE6-35C5-4080-A580-FB6F28ECB8AA}">
  <a:tblStyle styleId="{F6AF1BE6-35C5-4080-A580-FB6F28ECB8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456"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725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207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377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819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60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607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12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88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146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263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306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54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307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9" r:id="rId6"/>
    <p:sldLayoutId id="214748367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273560"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Perulangan </a:t>
            </a:r>
            <a:r>
              <a:rPr lang="en" dirty="0">
                <a:solidFill>
                  <a:schemeClr val="accent2"/>
                </a:solidFill>
              </a:rPr>
              <a:t>‘C Language’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3504705" y="3308208"/>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&lt; My presentation&gt;</a:t>
            </a:r>
            <a:endParaRPr sz="1200"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61" name="Google Shape;461;p27"/>
          <p:cNvSpPr txBox="1">
            <a:spLocks noGrp="1"/>
          </p:cNvSpPr>
          <p:nvPr>
            <p:ph type="subTitle" idx="2"/>
          </p:nvPr>
        </p:nvSpPr>
        <p:spPr>
          <a:xfrm>
            <a:off x="2633397" y="2095283"/>
            <a:ext cx="5773482"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accent6"/>
                </a:solidFill>
              </a:rPr>
              <a:t>[</a:t>
            </a:r>
            <a:r>
              <a:rPr lang="en-ID" dirty="0">
                <a:solidFill>
                  <a:schemeClr val="accent1"/>
                </a:solidFill>
              </a:rPr>
              <a:t>L HAFIDL ALKHAIR</a:t>
            </a:r>
            <a:r>
              <a:rPr lang="en-ID" dirty="0">
                <a:solidFill>
                  <a:schemeClr val="accent6"/>
                </a:solidFill>
              </a:rPr>
              <a:t>] </a:t>
            </a:r>
          </a:p>
        </p:txBody>
      </p:sp>
      <p:grpSp>
        <p:nvGrpSpPr>
          <p:cNvPr id="462" name="Google Shape;462;p27"/>
          <p:cNvGrpSpPr/>
          <p:nvPr/>
        </p:nvGrpSpPr>
        <p:grpSpPr>
          <a:xfrm>
            <a:off x="1273560" y="1825217"/>
            <a:ext cx="506100" cy="2667806"/>
            <a:chOff x="1357539" y="1759900"/>
            <a:chExt cx="506100" cy="2667806"/>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357539" y="3781206"/>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forbeginners.h</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a:t>
            </a:r>
            <a:r>
              <a:rPr lang="en" sz="1400" dirty="0"/>
              <a:t>h</a:t>
            </a:r>
            <a:endParaRPr sz="1400" dirty="0">
              <a:solidFill>
                <a:schemeClr val="accent3"/>
              </a:solidFill>
            </a:endParaRPr>
          </a:p>
        </p:txBody>
      </p:sp>
      <p:sp>
        <p:nvSpPr>
          <p:cNvPr id="2" name="Google Shape;461;p27">
            <a:extLst>
              <a:ext uri="{FF2B5EF4-FFF2-40B4-BE49-F238E27FC236}">
                <a16:creationId xmlns:a16="http://schemas.microsoft.com/office/drawing/2014/main" id="{1D884DB7-DD00-62A5-1D31-3E032111A81F}"/>
              </a:ext>
            </a:extLst>
          </p:cNvPr>
          <p:cNvSpPr txBox="1">
            <a:spLocks/>
          </p:cNvSpPr>
          <p:nvPr/>
        </p:nvSpPr>
        <p:spPr>
          <a:xfrm>
            <a:off x="1597702" y="2530976"/>
            <a:ext cx="5773482"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30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lgn="ctr"/>
            <a:r>
              <a:rPr lang="en-ID" dirty="0">
                <a:solidFill>
                  <a:schemeClr val="accent6"/>
                </a:solidFill>
              </a:rPr>
              <a:t>[</a:t>
            </a:r>
            <a:r>
              <a:rPr lang="en-ID" dirty="0">
                <a:solidFill>
                  <a:schemeClr val="accent1"/>
                </a:solidFill>
              </a:rPr>
              <a:t>TRKJ 1C</a:t>
            </a:r>
            <a:r>
              <a:rPr lang="en-ID" dirty="0">
                <a:solidFill>
                  <a:schemeClr val="accent6"/>
                </a:solidFill>
              </a:rPr>
              <a:t>] </a:t>
            </a:r>
          </a:p>
        </p:txBody>
      </p:sp>
      <p:sp>
        <p:nvSpPr>
          <p:cNvPr id="3" name="Google Shape;461;p27">
            <a:extLst>
              <a:ext uri="{FF2B5EF4-FFF2-40B4-BE49-F238E27FC236}">
                <a16:creationId xmlns:a16="http://schemas.microsoft.com/office/drawing/2014/main" id="{39A16DAF-9389-ADEF-D05B-77049EDB722E}"/>
              </a:ext>
            </a:extLst>
          </p:cNvPr>
          <p:cNvSpPr txBox="1">
            <a:spLocks/>
          </p:cNvSpPr>
          <p:nvPr/>
        </p:nvSpPr>
        <p:spPr>
          <a:xfrm>
            <a:off x="1273560" y="2955326"/>
            <a:ext cx="5773482"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30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lgn="ctr"/>
            <a:r>
              <a:rPr lang="en-ID" dirty="0">
                <a:solidFill>
                  <a:schemeClr val="accent6"/>
                </a:solidFill>
              </a:rPr>
              <a:t>[</a:t>
            </a:r>
            <a:r>
              <a:rPr lang="en-ID" dirty="0">
                <a:solidFill>
                  <a:schemeClr val="accent1"/>
                </a:solidFill>
              </a:rPr>
              <a:t>2023903430060</a:t>
            </a:r>
            <a:r>
              <a:rPr lang="en-ID" dirty="0">
                <a:solidFill>
                  <a:schemeClr val="accent6"/>
                </a:solidFill>
              </a:rPr>
              <a:t>] </a:t>
            </a:r>
          </a:p>
        </p:txBody>
      </p:sp>
    </p:spTree>
    <p:extLst>
      <p:ext uri="{BB962C8B-B14F-4D97-AF65-F5344CB8AC3E}">
        <p14:creationId xmlns:p14="http://schemas.microsoft.com/office/powerpoint/2010/main" val="824596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151872" y="-341911"/>
            <a:ext cx="2843908"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solidFill>
                  <a:schemeClr val="accent6"/>
                </a:solidFill>
              </a:rPr>
              <a:t>Contoh</a:t>
            </a:r>
            <a:endParaRPr sz="2500" dirty="0">
              <a:solidFill>
                <a:schemeClr val="accent6"/>
              </a:solidFill>
            </a:endParaRPr>
          </a:p>
        </p:txBody>
      </p:sp>
      <p:sp>
        <p:nvSpPr>
          <p:cNvPr id="501" name="Google Shape;501;p30"/>
          <p:cNvSpPr txBox="1">
            <a:spLocks noGrp="1"/>
          </p:cNvSpPr>
          <p:nvPr>
            <p:ph type="title" idx="2"/>
          </p:nvPr>
        </p:nvSpPr>
        <p:spPr>
          <a:xfrm>
            <a:off x="2389255" y="287142"/>
            <a:ext cx="3101155" cy="2885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chemeClr val="accent6"/>
                </a:solidFill>
              </a:rPr>
              <a:t>[</a:t>
            </a:r>
            <a:r>
              <a:rPr lang="en" sz="1500" dirty="0">
                <a:solidFill>
                  <a:schemeClr val="accent1"/>
                </a:solidFill>
              </a:rPr>
              <a:t>Loop tak pernah berhenti</a:t>
            </a:r>
            <a:r>
              <a:rPr lang="en" sz="1500" dirty="0">
                <a:solidFill>
                  <a:schemeClr val="accent6"/>
                </a:solidFill>
              </a:rPr>
              <a:t>]</a:t>
            </a:r>
            <a:r>
              <a:rPr lang="en" sz="1500" dirty="0">
                <a:solidFill>
                  <a:schemeClr val="accent1"/>
                </a:solidFill>
              </a:rPr>
              <a:t> </a:t>
            </a:r>
            <a:endParaRPr sz="1500" dirty="0">
              <a:solidFill>
                <a:schemeClr val="accent3"/>
              </a:solidFill>
            </a:endParaRPr>
          </a:p>
        </p:txBody>
      </p:sp>
      <p:sp>
        <p:nvSpPr>
          <p:cNvPr id="502" name="Google Shape;502;p30"/>
          <p:cNvSpPr txBox="1">
            <a:spLocks noGrp="1"/>
          </p:cNvSpPr>
          <p:nvPr>
            <p:ph type="subTitle" idx="1"/>
          </p:nvPr>
        </p:nvSpPr>
        <p:spPr>
          <a:xfrm>
            <a:off x="879577" y="688041"/>
            <a:ext cx="5306737" cy="2902261"/>
          </a:xfrm>
          <a:prstGeom prst="rect">
            <a:avLst/>
          </a:prstGeom>
        </p:spPr>
        <p:txBody>
          <a:bodyPr spcFirstLastPara="1" wrap="square" lIns="91425" tIns="91425" rIns="91425" bIns="91425" anchor="ctr" anchorCtr="0">
            <a:noAutofit/>
          </a:bodyPr>
          <a:lstStyle/>
          <a:p>
            <a:pPr marL="457200" algn="just">
              <a:lnSpc>
                <a:spcPct val="107000"/>
              </a:lnSpc>
            </a:pPr>
            <a:r>
              <a:rPr lang="id-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#include &lt;stdio.h&gt;</a:t>
            </a:r>
            <a:endParaRPr lang="en-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a:t>
            </a:r>
            <a:endParaRPr lang="en-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int main() {</a:t>
            </a:r>
            <a:endParaRPr lang="en-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while (1) {</a:t>
            </a:r>
            <a:endParaRPr lang="en-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printf("Loop ini tidak akan pernah berhenti!\n");</a:t>
            </a:r>
            <a:endParaRPr lang="en-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a:t>
            </a:r>
            <a:endParaRPr lang="en-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return 0;</a:t>
            </a:r>
            <a:endParaRPr lang="en-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spcAft>
                <a:spcPts val="800"/>
              </a:spcAft>
            </a:pPr>
            <a:r>
              <a:rPr lang="id-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a:t>
            </a:r>
            <a:endParaRPr lang="en-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algn="just">
              <a:lnSpc>
                <a:spcPct val="107000"/>
              </a:lnSpc>
              <a:spcAft>
                <a:spcPts val="800"/>
              </a:spcAft>
            </a:pPr>
            <a:endParaRPr lang="en-ID" sz="16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p:txBody>
      </p:sp>
      <p:cxnSp>
        <p:nvCxnSpPr>
          <p:cNvPr id="504" name="Google Shape;504;p30"/>
          <p:cNvCxnSpPr>
            <a:cxnSpLocks/>
          </p:cNvCxnSpPr>
          <p:nvPr/>
        </p:nvCxnSpPr>
        <p:spPr>
          <a:xfrm>
            <a:off x="1291085" y="1760487"/>
            <a:ext cx="0" cy="1243974"/>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pic>
        <p:nvPicPr>
          <p:cNvPr id="3" name="Picture 2">
            <a:extLst>
              <a:ext uri="{FF2B5EF4-FFF2-40B4-BE49-F238E27FC236}">
                <a16:creationId xmlns:a16="http://schemas.microsoft.com/office/drawing/2014/main" id="{BD5DF05C-2C5C-DE40-4D4B-615CF5330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7696" y="1232963"/>
            <a:ext cx="1914525" cy="3368040"/>
          </a:xfrm>
          <a:prstGeom prst="rect">
            <a:avLst/>
          </a:prstGeom>
        </p:spPr>
      </p:pic>
    </p:spTree>
    <p:extLst>
      <p:ext uri="{BB962C8B-B14F-4D97-AF65-F5344CB8AC3E}">
        <p14:creationId xmlns:p14="http://schemas.microsoft.com/office/powerpoint/2010/main" val="401728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1309886" y="1792539"/>
            <a:ext cx="6176965" cy="1468450"/>
          </a:xfrm>
          <a:prstGeom prst="rect">
            <a:avLst/>
          </a:prstGeom>
        </p:spPr>
        <p:txBody>
          <a:bodyPr spcFirstLastPara="1" wrap="square" lIns="91425" tIns="91425" rIns="91425" bIns="91425" anchor="ctr" anchorCtr="0">
            <a:noAutofit/>
          </a:bodyPr>
          <a:lstStyle/>
          <a:p>
            <a:pPr marL="457200">
              <a:lnSpc>
                <a:spcPct val="107000"/>
              </a:lnSpc>
              <a:spcAft>
                <a:spcPts val="800"/>
              </a:spcAft>
            </a:pPr>
            <a:r>
              <a:rPr lang="id-ID" sz="1600" dirty="0">
                <a:effectLst/>
                <a:latin typeface="Fira Code" panose="020B0809050000020004" pitchFamily="49" charset="0"/>
                <a:ea typeface="Fira Code" panose="020B0809050000020004" pitchFamily="49" charset="0"/>
                <a:cs typeface="Fira Code" panose="020B0809050000020004" pitchFamily="49" charset="0"/>
              </a:rPr>
              <a:t>	Pernyataan </a:t>
            </a:r>
            <a:r>
              <a:rPr lang="id-ID" sz="1600" b="1" dirty="0">
                <a:effectLst/>
                <a:latin typeface="Fira Code" panose="020B0809050000020004" pitchFamily="49" charset="0"/>
                <a:ea typeface="Fira Code" panose="020B0809050000020004" pitchFamily="49" charset="0"/>
                <a:cs typeface="Fira Code" panose="020B0809050000020004" pitchFamily="49" charset="0"/>
              </a:rPr>
              <a:t>break</a:t>
            </a:r>
            <a:r>
              <a:rPr lang="id-ID" sz="1600" dirty="0">
                <a:effectLst/>
                <a:latin typeface="Fira Code" panose="020B0809050000020004" pitchFamily="49" charset="0"/>
                <a:ea typeface="Fira Code" panose="020B0809050000020004" pitchFamily="49" charset="0"/>
                <a:cs typeface="Fira Code" panose="020B0809050000020004" pitchFamily="49" charset="0"/>
              </a:rPr>
              <a:t> sesungguhnya telah di perkenalkan pada pernyataan </a:t>
            </a:r>
            <a:r>
              <a:rPr lang="id-ID" sz="1600" b="1" dirty="0">
                <a:effectLst/>
                <a:latin typeface="Fira Code" panose="020B0809050000020004" pitchFamily="49" charset="0"/>
                <a:ea typeface="Fira Code" panose="020B0809050000020004" pitchFamily="49" charset="0"/>
                <a:cs typeface="Fira Code" panose="020B0809050000020004" pitchFamily="49" charset="0"/>
              </a:rPr>
              <a:t>switch</a:t>
            </a:r>
            <a:r>
              <a:rPr lang="id-ID" sz="1600" dirty="0">
                <a:effectLst/>
                <a:latin typeface="Fira Code" panose="020B0809050000020004" pitchFamily="49" charset="0"/>
                <a:ea typeface="Fira Code" panose="020B0809050000020004" pitchFamily="49" charset="0"/>
                <a:cs typeface="Fira Code" panose="020B0809050000020004" pitchFamily="49" charset="0"/>
              </a:rPr>
              <a:t>. Pernyataan ini berfungsi untuk keluar dari </a:t>
            </a:r>
            <a:r>
              <a:rPr lang="id-ID" sz="1600" b="1" dirty="0">
                <a:effectLst/>
                <a:latin typeface="Fira Code" panose="020B0809050000020004" pitchFamily="49" charset="0"/>
                <a:ea typeface="Fira Code" panose="020B0809050000020004" pitchFamily="49" charset="0"/>
                <a:cs typeface="Fira Code" panose="020B0809050000020004" pitchFamily="49" charset="0"/>
              </a:rPr>
              <a:t>loop for, do-while</a:t>
            </a:r>
            <a:r>
              <a:rPr lang="id-ID" sz="1600" dirty="0">
                <a:effectLst/>
                <a:latin typeface="Fira Code" panose="020B0809050000020004" pitchFamily="49" charset="0"/>
                <a:ea typeface="Fira Code" panose="020B0809050000020004" pitchFamily="49" charset="0"/>
                <a:cs typeface="Fira Code" panose="020B0809050000020004" pitchFamily="49" charset="0"/>
              </a:rPr>
              <a:t> dan </a:t>
            </a:r>
            <a:r>
              <a:rPr lang="id-ID" sz="1600" b="1" dirty="0">
                <a:effectLst/>
                <a:latin typeface="Fira Code" panose="020B0809050000020004" pitchFamily="49" charset="0"/>
                <a:ea typeface="Fira Code" panose="020B0809050000020004" pitchFamily="49" charset="0"/>
                <a:cs typeface="Fira Code" panose="020B0809050000020004" pitchFamily="49" charset="0"/>
              </a:rPr>
              <a:t>while</a:t>
            </a:r>
            <a:r>
              <a:rPr lang="id-ID" sz="1600" dirty="0">
                <a:effectLst/>
                <a:latin typeface="Fira Code" panose="020B0809050000020004" pitchFamily="49" charset="0"/>
                <a:ea typeface="Fira Code" panose="020B0809050000020004" pitchFamily="49" charset="0"/>
                <a:cs typeface="Fira Code" panose="020B0809050000020004" pitchFamily="49" charset="0"/>
              </a:rPr>
              <a:t>. Sedangkan pada </a:t>
            </a:r>
            <a:r>
              <a:rPr lang="id-ID" sz="1600" b="1" dirty="0">
                <a:effectLst/>
                <a:latin typeface="Fira Code" panose="020B0809050000020004" pitchFamily="49" charset="0"/>
                <a:ea typeface="Fira Code" panose="020B0809050000020004" pitchFamily="49" charset="0"/>
                <a:cs typeface="Fira Code" panose="020B0809050000020004" pitchFamily="49" charset="0"/>
              </a:rPr>
              <a:t>switch</a:t>
            </a:r>
            <a:r>
              <a:rPr lang="id-ID" sz="1600" dirty="0">
                <a:effectLst/>
                <a:latin typeface="Fira Code" panose="020B0809050000020004" pitchFamily="49" charset="0"/>
                <a:ea typeface="Fira Code" panose="020B0809050000020004" pitchFamily="49" charset="0"/>
                <a:cs typeface="Fira Code" panose="020B0809050000020004" pitchFamily="49" charset="0"/>
              </a:rPr>
              <a:t> yaitu untuk menuju ke akhir (keluar dari )struktur </a:t>
            </a:r>
            <a:r>
              <a:rPr lang="id-ID" sz="1600" b="1" dirty="0">
                <a:effectLst/>
                <a:latin typeface="Fira Code" panose="020B0809050000020004" pitchFamily="49" charset="0"/>
                <a:ea typeface="Fira Code" panose="020B0809050000020004" pitchFamily="49" charset="0"/>
                <a:cs typeface="Fira Code" panose="020B0809050000020004" pitchFamily="49" charset="0"/>
              </a:rPr>
              <a:t>switch.</a:t>
            </a:r>
            <a:r>
              <a:rPr lang="id-ID" sz="1600" dirty="0">
                <a:effectLst/>
                <a:latin typeface="Fira Code" panose="020B0809050000020004" pitchFamily="49" charset="0"/>
                <a:ea typeface="Fira Code" panose="020B0809050000020004" pitchFamily="49" charset="0"/>
                <a:cs typeface="Fira Code" panose="020B0809050000020004" pitchFamily="49" charset="0"/>
              </a:rPr>
              <a:t> Sebagai contoh dapat dilihat pada program. kalau pernyataan break dijalankan maka eksekusi akan dilanjutkan ke pernyataan yang terletak sesudah akhir tubuh </a:t>
            </a:r>
            <a:r>
              <a:rPr lang="id-ID" sz="1600" b="1" dirty="0">
                <a:effectLst/>
                <a:latin typeface="Fira Code" panose="020B0809050000020004" pitchFamily="49" charset="0"/>
                <a:ea typeface="Fira Code" panose="020B0809050000020004" pitchFamily="49" charset="0"/>
                <a:cs typeface="Fira Code" panose="020B0809050000020004" pitchFamily="49" charset="0"/>
              </a:rPr>
              <a:t>loop for.</a:t>
            </a:r>
            <a:endParaRPr lang="en-ID" sz="1600" dirty="0">
              <a:effectLst/>
              <a:latin typeface="Fira Code" panose="020B0809050000020004" pitchFamily="49" charset="0"/>
              <a:ea typeface="Fira Code" panose="020B0809050000020004" pitchFamily="49" charset="0"/>
              <a:cs typeface="Fira Code" panose="020B0809050000020004" pitchFamily="49" charset="0"/>
            </a:endParaRPr>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r>
              <a:rPr lang="en" sz="1600" dirty="0">
                <a:latin typeface="Fira Code" panose="020B0809050000020004" pitchFamily="49" charset="0"/>
                <a:ea typeface="Fira Code" panose="020B0809050000020004" pitchFamily="49" charset="0"/>
                <a:cs typeface="Fira Code" panose="020B0809050000020004" pitchFamily="49" charset="0"/>
              </a:rPr>
              <a:t> </a:t>
            </a:r>
            <a:r>
              <a:rPr lang="en" sz="16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 </a:t>
            </a:r>
            <a:r>
              <a:rPr lang="id-ID" sz="1800" b="1" dirty="0">
                <a:effectLst/>
                <a:latin typeface="Fira Code" panose="020B0809050000020004" pitchFamily="49" charset="0"/>
                <a:ea typeface="Fira Code" panose="020B0809050000020004" pitchFamily="49" charset="0"/>
                <a:cs typeface="Fira Code" panose="020B0809050000020004" pitchFamily="49" charset="0"/>
              </a:rPr>
              <a:t>PERNYATAAN BREAK </a:t>
            </a:r>
            <a:r>
              <a:rPr lang="en-US" sz="1600" b="1" dirty="0">
                <a:effectLst/>
                <a:latin typeface="Fira Code" panose="020B0809050000020004" pitchFamily="49" charset="0"/>
                <a:ea typeface="Fira Code" panose="020B0809050000020004" pitchFamily="49" charset="0"/>
                <a:cs typeface="Fira Code" panose="020B0809050000020004" pitchFamily="49" charset="0"/>
              </a:rPr>
              <a:t> </a:t>
            </a:r>
            <a:r>
              <a:rPr lang="en" sz="16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a:t>
            </a:r>
            <a:r>
              <a:rPr lang="en" sz="1600" dirty="0">
                <a:latin typeface="Fira Code" panose="020B0809050000020004" pitchFamily="49" charset="0"/>
                <a:ea typeface="Fira Code" panose="020B0809050000020004" pitchFamily="49" charset="0"/>
                <a:cs typeface="Fira Code" panose="020B0809050000020004" pitchFamily="49" charset="0"/>
              </a:rPr>
              <a:t> </a:t>
            </a:r>
            <a:endParaRPr lang="en" sz="16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a:t>
            </a:r>
            <a:r>
              <a:rPr lang="en" dirty="0"/>
              <a:t>H</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a:t>
            </a:r>
            <a:r>
              <a:rPr lang="en" dirty="0"/>
              <a:t>H</a:t>
            </a:r>
            <a:endParaRPr sz="1400" dirty="0">
              <a:solidFill>
                <a:schemeClr val="accent3"/>
              </a:solidFill>
            </a:endParaRPr>
          </a:p>
        </p:txBody>
      </p:sp>
    </p:spTree>
    <p:extLst>
      <p:ext uri="{BB962C8B-B14F-4D97-AF65-F5344CB8AC3E}">
        <p14:creationId xmlns:p14="http://schemas.microsoft.com/office/powerpoint/2010/main" val="4123953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151872" y="-341911"/>
            <a:ext cx="2843908"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solidFill>
                  <a:schemeClr val="accent6"/>
                </a:solidFill>
              </a:rPr>
              <a:t>Contoh</a:t>
            </a:r>
            <a:endParaRPr sz="2500" dirty="0">
              <a:solidFill>
                <a:schemeClr val="accent6"/>
              </a:solidFill>
            </a:endParaRPr>
          </a:p>
        </p:txBody>
      </p:sp>
      <p:sp>
        <p:nvSpPr>
          <p:cNvPr id="501" name="Google Shape;501;p30"/>
          <p:cNvSpPr txBox="1">
            <a:spLocks noGrp="1"/>
          </p:cNvSpPr>
          <p:nvPr>
            <p:ph type="title" idx="2"/>
          </p:nvPr>
        </p:nvSpPr>
        <p:spPr>
          <a:xfrm>
            <a:off x="1949114" y="307152"/>
            <a:ext cx="3101155" cy="2885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r>
              <a:rPr lang="en-US" sz="1200" dirty="0">
                <a:solidFill>
                  <a:srgbClr val="7030A0"/>
                </a:solidFill>
                <a:latin typeface="Fira Code" panose="020B0809050000020004" pitchFamily="49" charset="0"/>
                <a:ea typeface="Fira Code" panose="020B0809050000020004" pitchFamily="49" charset="0"/>
                <a:cs typeface="Fira Code" panose="020B0809050000020004" pitchFamily="49" charset="0"/>
              </a:rPr>
              <a:t>P</a:t>
            </a:r>
            <a:r>
              <a:rPr lang="id-ID" sz="1200" kern="0" dirty="0">
                <a:solidFill>
                  <a:srgbClr val="7030A0"/>
                </a:solidFill>
                <a:effectLst/>
                <a:latin typeface="Fira Code" panose="020B0809050000020004" pitchFamily="49" charset="0"/>
                <a:ea typeface="Fira Code" panose="020B0809050000020004" pitchFamily="49" charset="0"/>
                <a:cs typeface="Fira Code" panose="020B0809050000020004" pitchFamily="49" charset="0"/>
              </a:rPr>
              <a:t>enggunaan break pada loop pernyataan for</a:t>
            </a:r>
            <a:r>
              <a:rPr lang="en" sz="12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r>
              <a:rPr lang="en" sz="1200" dirty="0">
                <a:solidFill>
                  <a:srgbClr val="7030A0"/>
                </a:solidFill>
                <a:latin typeface="Fira Code" panose="020B0809050000020004" pitchFamily="49" charset="0"/>
                <a:ea typeface="Fira Code" panose="020B0809050000020004" pitchFamily="49" charset="0"/>
                <a:cs typeface="Fira Code" panose="020B0809050000020004" pitchFamily="49" charset="0"/>
              </a:rPr>
              <a:t> </a:t>
            </a:r>
            <a:endParaRPr sz="1200" dirty="0">
              <a:solidFill>
                <a:srgbClr val="7030A0"/>
              </a:solidFill>
              <a:latin typeface="Fira Code" panose="020B0809050000020004" pitchFamily="49" charset="0"/>
              <a:ea typeface="Fira Code" panose="020B0809050000020004" pitchFamily="49" charset="0"/>
              <a:cs typeface="Fira Code" panose="020B0809050000020004" pitchFamily="49" charset="0"/>
            </a:endParaRPr>
          </a:p>
        </p:txBody>
      </p:sp>
      <p:sp>
        <p:nvSpPr>
          <p:cNvPr id="502" name="Google Shape;502;p30"/>
          <p:cNvSpPr txBox="1">
            <a:spLocks noGrp="1"/>
          </p:cNvSpPr>
          <p:nvPr>
            <p:ph type="subTitle" idx="1"/>
          </p:nvPr>
        </p:nvSpPr>
        <p:spPr>
          <a:xfrm>
            <a:off x="1031232" y="762689"/>
            <a:ext cx="5698504" cy="3368040"/>
          </a:xfrm>
          <a:prstGeom prst="rect">
            <a:avLst/>
          </a:prstGeom>
        </p:spPr>
        <p:txBody>
          <a:bodyPr spcFirstLastPara="1" wrap="square" lIns="91425" tIns="91425" rIns="91425" bIns="91425" anchor="ctr" anchorCtr="0">
            <a:noAutofit/>
          </a:bodyPr>
          <a:lstStyle/>
          <a:p>
            <a:pPr marL="457200" algn="just">
              <a:lnSpc>
                <a:spcPct val="107000"/>
              </a:lnSpc>
            </a:pPr>
            <a:r>
              <a:rPr lang="id-ID" sz="1200"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#include &lt;stdio.h&gt;</a:t>
            </a:r>
            <a:endParaRPr lang="en-ID" sz="12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1200"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#include &lt;conio.h&gt;</a:t>
            </a:r>
            <a:endParaRPr lang="en-ID" sz="12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1200"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a:t>
            </a:r>
            <a:endParaRPr lang="en-ID" sz="12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1200"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#define ENTER '\r'</a:t>
            </a:r>
            <a:endParaRPr lang="en-ID" sz="12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1200"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a:t>
            </a:r>
            <a:endParaRPr lang="en-ID" sz="12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1200"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main (){</a:t>
            </a:r>
            <a:endParaRPr lang="en-ID" sz="12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1200"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char karakter;</a:t>
            </a:r>
            <a:endParaRPr lang="en-ID" sz="12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1200"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puts("Anda bisa mengetik apa saja ");</a:t>
            </a:r>
            <a:endParaRPr lang="en-ID" sz="12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1200"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puts("sampai tombol enter anda tekan");</a:t>
            </a:r>
            <a:endParaRPr lang="en-ID" sz="12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1200"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a:t>
            </a:r>
            <a:endParaRPr lang="en-ID" sz="12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1200"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for ( ; ; ){</a:t>
            </a:r>
            <a:endParaRPr lang="en-ID" sz="12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1200"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karakter=getche();</a:t>
            </a:r>
            <a:endParaRPr lang="en-ID" sz="12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1200"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if ( karakter == ENTER)</a:t>
            </a:r>
            <a:endParaRPr lang="en-ID" sz="12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1200"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break;</a:t>
            </a:r>
            <a:endParaRPr lang="en-ID" sz="12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1200"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a:t>
            </a:r>
            <a:endParaRPr lang="en-ID" sz="12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spcAft>
                <a:spcPts val="800"/>
              </a:spcAft>
            </a:pPr>
            <a:r>
              <a:rPr lang="id-ID" sz="1200"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a:t>
            </a:r>
            <a:endParaRPr lang="en-ID" sz="12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p:txBody>
      </p:sp>
      <p:cxnSp>
        <p:nvCxnSpPr>
          <p:cNvPr id="504" name="Google Shape;504;p30"/>
          <p:cNvCxnSpPr>
            <a:cxnSpLocks/>
          </p:cNvCxnSpPr>
          <p:nvPr/>
        </p:nvCxnSpPr>
        <p:spPr>
          <a:xfrm>
            <a:off x="1216440" y="2208350"/>
            <a:ext cx="0" cy="1243974"/>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pic>
        <p:nvPicPr>
          <p:cNvPr id="2" name="Picture 1">
            <a:extLst>
              <a:ext uri="{FF2B5EF4-FFF2-40B4-BE49-F238E27FC236}">
                <a16:creationId xmlns:a16="http://schemas.microsoft.com/office/drawing/2014/main" id="{E2F80099-55A1-A4DD-0FBE-479E1AF03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512" y="2939241"/>
            <a:ext cx="4320488" cy="1657748"/>
          </a:xfrm>
          <a:prstGeom prst="rect">
            <a:avLst/>
          </a:prstGeom>
        </p:spPr>
      </p:pic>
    </p:spTree>
    <p:extLst>
      <p:ext uri="{BB962C8B-B14F-4D97-AF65-F5344CB8AC3E}">
        <p14:creationId xmlns:p14="http://schemas.microsoft.com/office/powerpoint/2010/main" val="39571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1384532" y="1559271"/>
            <a:ext cx="6496230" cy="1468450"/>
          </a:xfrm>
          <a:prstGeom prst="rect">
            <a:avLst/>
          </a:prstGeom>
        </p:spPr>
        <p:txBody>
          <a:bodyPr spcFirstLastPara="1" wrap="square" lIns="91425" tIns="91425" rIns="91425" bIns="91425" anchor="ctr" anchorCtr="0">
            <a:noAutofit/>
          </a:bodyPr>
          <a:lstStyle/>
          <a:p>
            <a:pPr marL="457200" algn="just">
              <a:lnSpc>
                <a:spcPct val="107000"/>
              </a:lnSpc>
              <a:spcAft>
                <a:spcPts val="800"/>
              </a:spcAft>
            </a:pPr>
            <a:r>
              <a:rPr lang="id-ID" sz="1800" dirty="0">
                <a:effectLst/>
                <a:latin typeface="Fira Code" panose="020B0809050000020004" pitchFamily="49" charset="0"/>
                <a:ea typeface="Fira Code" panose="020B0809050000020004" pitchFamily="49" charset="0"/>
                <a:cs typeface="Fira Code" panose="020B0809050000020004" pitchFamily="49" charset="0"/>
              </a:rPr>
              <a:t>	Pernyataan continue digunakan untuk mengarahkan eksekusi ke iterasi ( Proses ) berikutnya pada loop yang sama. Pada do-while, pernyataan continue menyebabkan eksekusi menuju ke kondisi pengujian pengulangan.</a:t>
            </a:r>
            <a:endParaRPr lang="en-ID" sz="1800" dirty="0">
              <a:effectLst/>
              <a:latin typeface="Fira Code" panose="020B0809050000020004" pitchFamily="49" charset="0"/>
              <a:ea typeface="Fira Code" panose="020B0809050000020004" pitchFamily="49" charset="0"/>
              <a:cs typeface="Fira Code" panose="020B0809050000020004" pitchFamily="49" charset="0"/>
            </a:endParaRPr>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r>
              <a:rPr lang="en" sz="1600" dirty="0">
                <a:latin typeface="Fira Code" panose="020B0809050000020004" pitchFamily="49" charset="0"/>
                <a:ea typeface="Fira Code" panose="020B0809050000020004" pitchFamily="49" charset="0"/>
                <a:cs typeface="Fira Code" panose="020B0809050000020004" pitchFamily="49" charset="0"/>
              </a:rPr>
              <a:t> </a:t>
            </a:r>
            <a:r>
              <a:rPr lang="en" sz="16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 </a:t>
            </a:r>
            <a:r>
              <a:rPr lang="en-US" sz="1800" b="1" dirty="0">
                <a:solidFill>
                  <a:schemeClr val="accent2"/>
                </a:solidFill>
                <a:latin typeface="Fira Code" panose="020B0809050000020004" pitchFamily="49" charset="0"/>
                <a:ea typeface="Fira Code" panose="020B0809050000020004" pitchFamily="49" charset="0"/>
                <a:cs typeface="Fira Code" panose="020B0809050000020004" pitchFamily="49" charset="0"/>
              </a:rPr>
              <a:t>Continue</a:t>
            </a:r>
            <a:r>
              <a:rPr lang="id-ID" sz="1800" b="1" dirty="0">
                <a:effectLst/>
                <a:latin typeface="Fira Code" panose="020B0809050000020004" pitchFamily="49" charset="0"/>
                <a:ea typeface="Fira Code" panose="020B0809050000020004" pitchFamily="49" charset="0"/>
                <a:cs typeface="Fira Code" panose="020B0809050000020004" pitchFamily="49" charset="0"/>
              </a:rPr>
              <a:t> </a:t>
            </a:r>
            <a:r>
              <a:rPr lang="en-US" sz="1600" b="1" dirty="0">
                <a:effectLst/>
                <a:latin typeface="Fira Code" panose="020B0809050000020004" pitchFamily="49" charset="0"/>
                <a:ea typeface="Fira Code" panose="020B0809050000020004" pitchFamily="49" charset="0"/>
                <a:cs typeface="Fira Code" panose="020B0809050000020004" pitchFamily="49" charset="0"/>
              </a:rPr>
              <a:t> </a:t>
            </a:r>
            <a:r>
              <a:rPr lang="en" sz="16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a:t>
            </a:r>
            <a:r>
              <a:rPr lang="en" sz="1600" dirty="0">
                <a:latin typeface="Fira Code" panose="020B0809050000020004" pitchFamily="49" charset="0"/>
                <a:ea typeface="Fira Code" panose="020B0809050000020004" pitchFamily="49" charset="0"/>
                <a:cs typeface="Fira Code" panose="020B0809050000020004" pitchFamily="49" charset="0"/>
              </a:rPr>
              <a:t> </a:t>
            </a:r>
            <a:endParaRPr lang="en" sz="16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a:t>
            </a:r>
            <a:r>
              <a:rPr lang="en" dirty="0"/>
              <a:t>H</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a:t>
            </a:r>
            <a:r>
              <a:rPr lang="en" dirty="0"/>
              <a:t>H</a:t>
            </a:r>
            <a:endParaRPr sz="1400" dirty="0">
              <a:solidFill>
                <a:schemeClr val="accent3"/>
              </a:solidFill>
            </a:endParaRPr>
          </a:p>
        </p:txBody>
      </p:sp>
    </p:spTree>
    <p:extLst>
      <p:ext uri="{BB962C8B-B14F-4D97-AF65-F5344CB8AC3E}">
        <p14:creationId xmlns:p14="http://schemas.microsoft.com/office/powerpoint/2010/main" val="1147595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151872" y="-341911"/>
            <a:ext cx="2843908"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solidFill>
                  <a:schemeClr val="accent6"/>
                </a:solidFill>
              </a:rPr>
              <a:t>Contoh</a:t>
            </a:r>
            <a:endParaRPr sz="2500" dirty="0">
              <a:solidFill>
                <a:schemeClr val="accent6"/>
              </a:solidFill>
            </a:endParaRPr>
          </a:p>
        </p:txBody>
      </p:sp>
      <p:sp>
        <p:nvSpPr>
          <p:cNvPr id="501" name="Google Shape;501;p30"/>
          <p:cNvSpPr txBox="1">
            <a:spLocks noGrp="1"/>
          </p:cNvSpPr>
          <p:nvPr>
            <p:ph type="title" idx="2"/>
          </p:nvPr>
        </p:nvSpPr>
        <p:spPr>
          <a:xfrm>
            <a:off x="1949114" y="307152"/>
            <a:ext cx="3101155" cy="2885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r>
              <a:rPr lang="id-ID" sz="1100" b="1" kern="0" dirty="0">
                <a:solidFill>
                  <a:srgbClr val="7030A0"/>
                </a:solidFill>
                <a:effectLst/>
                <a:latin typeface="Fira Code" panose="020B0809050000020004" pitchFamily="49" charset="0"/>
                <a:ea typeface="Fira Code" panose="020B0809050000020004" pitchFamily="49" charset="0"/>
                <a:cs typeface="Fira Code" panose="020B0809050000020004" pitchFamily="49" charset="0"/>
              </a:rPr>
              <a:t>pemakain continue pada while</a:t>
            </a:r>
            <a:r>
              <a:rPr lang="en" sz="11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r>
              <a:rPr lang="en" sz="1100" dirty="0">
                <a:solidFill>
                  <a:srgbClr val="7030A0"/>
                </a:solidFill>
                <a:latin typeface="Fira Code" panose="020B0809050000020004" pitchFamily="49" charset="0"/>
                <a:ea typeface="Fira Code" panose="020B0809050000020004" pitchFamily="49" charset="0"/>
                <a:cs typeface="Fira Code" panose="020B0809050000020004" pitchFamily="49" charset="0"/>
              </a:rPr>
              <a:t> </a:t>
            </a:r>
            <a:endParaRPr sz="1100" dirty="0">
              <a:solidFill>
                <a:srgbClr val="7030A0"/>
              </a:solidFill>
              <a:latin typeface="Fira Code" panose="020B0809050000020004" pitchFamily="49" charset="0"/>
              <a:ea typeface="Fira Code" panose="020B0809050000020004" pitchFamily="49" charset="0"/>
              <a:cs typeface="Fira Code" panose="020B0809050000020004" pitchFamily="49" charset="0"/>
            </a:endParaRPr>
          </a:p>
        </p:txBody>
      </p:sp>
      <p:sp>
        <p:nvSpPr>
          <p:cNvPr id="502" name="Google Shape;502;p30"/>
          <p:cNvSpPr txBox="1">
            <a:spLocks noGrp="1"/>
          </p:cNvSpPr>
          <p:nvPr>
            <p:ph type="subTitle" idx="1"/>
          </p:nvPr>
        </p:nvSpPr>
        <p:spPr>
          <a:xfrm>
            <a:off x="921672" y="678710"/>
            <a:ext cx="4128597" cy="3956180"/>
          </a:xfrm>
          <a:prstGeom prst="rect">
            <a:avLst/>
          </a:prstGeom>
        </p:spPr>
        <p:txBody>
          <a:bodyPr spcFirstLastPara="1" wrap="square" lIns="91425" tIns="91425" rIns="91425" bIns="91425" anchor="ctr" anchorCtr="0">
            <a:noAutofit/>
          </a:bodyPr>
          <a:lstStyle/>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#include &lt;stdio.h&gt;</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main(){</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int jum_data =0;</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int nomor = 1;</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float tn= 0;</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float n, r;</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puts("Untuk mengakhiri pemasukan data");</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puts("masuk NILAI NEGATIF \n");</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while (1){</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printf("data ke-%d :", nomor);</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scanf("%f", &amp;n);</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if ( n &gt; 100 )</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continue;</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if ( n &lt; 0){</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jum_data = nomor - 1;</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r = tn / jum_data ;</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break;</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tn += n;</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nomor++;</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printf("Jumlah data = %d\n", jum_data);</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gn="just">
              <a:lnSpc>
                <a:spcPct val="107000"/>
              </a:lnSpc>
              <a:spcAft>
                <a:spcPts val="800"/>
              </a:spcAft>
            </a:pPr>
            <a:r>
              <a:rPr lang="id-ID" sz="800" b="1" dirty="0">
                <a:solidFill>
                  <a:schemeClr val="accent2"/>
                </a:solidFill>
                <a:effectLst/>
                <a:latin typeface="Courier New" panose="02070309020205020404" pitchFamily="49" charset="0"/>
                <a:ea typeface="Calibri" panose="020F0502020204030204" pitchFamily="34" charset="0"/>
                <a:cs typeface="Arial" panose="020B0604020202020204" pitchFamily="34" charset="0"/>
              </a:rPr>
              <a:t>	printf("Rata-rata = %g", r);</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r>
              <a:rPr lang="id-ID" sz="800" b="1" kern="0" dirty="0">
                <a:solidFill>
                  <a:schemeClr val="accent2"/>
                </a:solidFill>
                <a:effectLst/>
                <a:latin typeface="Courier New" panose="02070309020205020404" pitchFamily="49" charset="0"/>
                <a:ea typeface="Calibri" panose="020F0502020204030204" pitchFamily="34" charset="0"/>
              </a:rPr>
              <a:t>}</a:t>
            </a:r>
            <a:endParaRPr lang="en-ID" sz="8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p:txBody>
      </p:sp>
      <p:cxnSp>
        <p:nvCxnSpPr>
          <p:cNvPr id="504" name="Google Shape;504;p30"/>
          <p:cNvCxnSpPr>
            <a:cxnSpLocks/>
          </p:cNvCxnSpPr>
          <p:nvPr/>
        </p:nvCxnSpPr>
        <p:spPr>
          <a:xfrm>
            <a:off x="1216440" y="2208350"/>
            <a:ext cx="0" cy="1243974"/>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pic>
        <p:nvPicPr>
          <p:cNvPr id="3" name="Picture 2">
            <a:extLst>
              <a:ext uri="{FF2B5EF4-FFF2-40B4-BE49-F238E27FC236}">
                <a16:creationId xmlns:a16="http://schemas.microsoft.com/office/drawing/2014/main" id="{4C4774E2-9055-8F04-6C31-48C32463E1F1}"/>
              </a:ext>
            </a:extLst>
          </p:cNvPr>
          <p:cNvPicPr>
            <a:picLocks noChangeAspect="1"/>
          </p:cNvPicPr>
          <p:nvPr/>
        </p:nvPicPr>
        <p:blipFill>
          <a:blip r:embed="rId3"/>
          <a:stretch>
            <a:fillRect/>
          </a:stretch>
        </p:blipFill>
        <p:spPr>
          <a:xfrm>
            <a:off x="5827425" y="2688095"/>
            <a:ext cx="3178041" cy="1918802"/>
          </a:xfrm>
          <a:prstGeom prst="rect">
            <a:avLst/>
          </a:prstGeom>
        </p:spPr>
      </p:pic>
    </p:spTree>
    <p:extLst>
      <p:ext uri="{BB962C8B-B14F-4D97-AF65-F5344CB8AC3E}">
        <p14:creationId xmlns:p14="http://schemas.microsoft.com/office/powerpoint/2010/main" val="405221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1291220" y="1500012"/>
            <a:ext cx="6496230" cy="1468450"/>
          </a:xfrm>
          <a:prstGeom prst="rect">
            <a:avLst/>
          </a:prstGeom>
        </p:spPr>
        <p:txBody>
          <a:bodyPr spcFirstLastPara="1" wrap="square" lIns="91425" tIns="91425" rIns="91425" bIns="91425" anchor="ctr" anchorCtr="0">
            <a:noAutofit/>
          </a:bodyPr>
          <a:lstStyle/>
          <a:p>
            <a:pPr marL="457200" algn="just">
              <a:lnSpc>
                <a:spcPct val="107000"/>
              </a:lnSpc>
              <a:spcAft>
                <a:spcPts val="800"/>
              </a:spcAft>
            </a:pPr>
            <a:r>
              <a:rPr lang="en-ID" sz="1800" dirty="0">
                <a:effectLst/>
                <a:latin typeface="Fira Code" panose="020B0809050000020004" pitchFamily="49" charset="0"/>
                <a:ea typeface="Fira Code" panose="020B0809050000020004" pitchFamily="49" charset="0"/>
                <a:cs typeface="Fira Code" panose="020B0809050000020004" pitchFamily="49" charset="0"/>
              </a:rPr>
              <a:t> </a:t>
            </a:r>
            <a:r>
              <a:rPr lang="id-ID" sz="1800" dirty="0">
                <a:effectLst/>
                <a:latin typeface="Fira Code" panose="020B0809050000020004" pitchFamily="49" charset="0"/>
                <a:ea typeface="Fira Code" panose="020B0809050000020004" pitchFamily="49" charset="0"/>
                <a:cs typeface="Fira Code" panose="020B0809050000020004" pitchFamily="49" charset="0"/>
              </a:rPr>
              <a:t>	Pernyataan goto merupakan intruksi untuk mengarahkan eksekusi ke pernyataan yang di awali dengan suatu label. Label sendiri berupa suatu pengenal ( identifier ) yang diikuti dengan tanda titik dua (:).</a:t>
            </a:r>
            <a:endParaRPr lang="en-ID" sz="1800" dirty="0">
              <a:effectLst/>
              <a:latin typeface="Fira Code" panose="020B0809050000020004" pitchFamily="49" charset="0"/>
              <a:ea typeface="Fira Code" panose="020B0809050000020004" pitchFamily="49" charset="0"/>
              <a:cs typeface="Fira Code" panose="020B0809050000020004" pitchFamily="49" charset="0"/>
            </a:endParaRPr>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r>
              <a:rPr lang="en" sz="1600" dirty="0">
                <a:latin typeface="Fira Code" panose="020B0809050000020004" pitchFamily="49" charset="0"/>
                <a:ea typeface="Fira Code" panose="020B0809050000020004" pitchFamily="49" charset="0"/>
                <a:cs typeface="Fira Code" panose="020B0809050000020004" pitchFamily="49" charset="0"/>
              </a:rPr>
              <a:t> </a:t>
            </a:r>
            <a:r>
              <a:rPr lang="en" sz="16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 </a:t>
            </a:r>
            <a:r>
              <a:rPr lang="en-US" sz="1800" b="1" dirty="0">
                <a:solidFill>
                  <a:schemeClr val="accent2"/>
                </a:solidFill>
                <a:latin typeface="Fira Code" panose="020B0809050000020004" pitchFamily="49" charset="0"/>
                <a:ea typeface="Fira Code" panose="020B0809050000020004" pitchFamily="49" charset="0"/>
                <a:cs typeface="Fira Code" panose="020B0809050000020004" pitchFamily="49" charset="0"/>
              </a:rPr>
              <a:t>Goto</a:t>
            </a:r>
            <a:r>
              <a:rPr lang="id-ID" sz="1800" b="1" dirty="0">
                <a:effectLst/>
                <a:latin typeface="Fira Code" panose="020B0809050000020004" pitchFamily="49" charset="0"/>
                <a:ea typeface="Fira Code" panose="020B0809050000020004" pitchFamily="49" charset="0"/>
                <a:cs typeface="Fira Code" panose="020B0809050000020004" pitchFamily="49" charset="0"/>
              </a:rPr>
              <a:t> </a:t>
            </a:r>
            <a:r>
              <a:rPr lang="en-US" sz="1600" b="1" dirty="0">
                <a:effectLst/>
                <a:latin typeface="Fira Code" panose="020B0809050000020004" pitchFamily="49" charset="0"/>
                <a:ea typeface="Fira Code" panose="020B0809050000020004" pitchFamily="49" charset="0"/>
                <a:cs typeface="Fira Code" panose="020B0809050000020004" pitchFamily="49" charset="0"/>
              </a:rPr>
              <a:t> </a:t>
            </a:r>
            <a:r>
              <a:rPr lang="en" sz="16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a:t>
            </a:r>
            <a:r>
              <a:rPr lang="en" sz="1600" dirty="0">
                <a:latin typeface="Fira Code" panose="020B0809050000020004" pitchFamily="49" charset="0"/>
                <a:ea typeface="Fira Code" panose="020B0809050000020004" pitchFamily="49" charset="0"/>
                <a:cs typeface="Fira Code" panose="020B0809050000020004" pitchFamily="49" charset="0"/>
              </a:rPr>
              <a:t> </a:t>
            </a:r>
            <a:endParaRPr lang="en" sz="16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a:t>
            </a:r>
            <a:r>
              <a:rPr lang="en" dirty="0"/>
              <a:t>H</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a:t>
            </a:r>
            <a:r>
              <a:rPr lang="en" dirty="0"/>
              <a:t>H</a:t>
            </a:r>
            <a:endParaRPr sz="1400" dirty="0">
              <a:solidFill>
                <a:schemeClr val="accent3"/>
              </a:solidFill>
            </a:endParaRPr>
          </a:p>
        </p:txBody>
      </p:sp>
    </p:spTree>
    <p:extLst>
      <p:ext uri="{BB962C8B-B14F-4D97-AF65-F5344CB8AC3E}">
        <p14:creationId xmlns:p14="http://schemas.microsoft.com/office/powerpoint/2010/main" val="1803392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151872" y="-341911"/>
            <a:ext cx="2843908"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solidFill>
                  <a:schemeClr val="accent6"/>
                </a:solidFill>
              </a:rPr>
              <a:t>Contoh</a:t>
            </a:r>
            <a:endParaRPr sz="2500" dirty="0">
              <a:solidFill>
                <a:schemeClr val="accent6"/>
              </a:solidFill>
            </a:endParaRPr>
          </a:p>
        </p:txBody>
      </p:sp>
      <p:sp>
        <p:nvSpPr>
          <p:cNvPr id="501" name="Google Shape;501;p30"/>
          <p:cNvSpPr txBox="1">
            <a:spLocks noGrp="1"/>
          </p:cNvSpPr>
          <p:nvPr>
            <p:ph type="title" idx="2"/>
          </p:nvPr>
        </p:nvSpPr>
        <p:spPr>
          <a:xfrm>
            <a:off x="2539387" y="265209"/>
            <a:ext cx="3101155" cy="2885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r>
              <a:rPr lang="en-US" sz="1400" b="1" dirty="0">
                <a:solidFill>
                  <a:srgbClr val="7030A0"/>
                </a:solidFill>
                <a:latin typeface="Fira Code" panose="020B0809050000020004" pitchFamily="49" charset="0"/>
                <a:ea typeface="Fira Code" panose="020B0809050000020004" pitchFamily="49" charset="0"/>
                <a:cs typeface="Fira Code" panose="020B0809050000020004" pitchFamily="49" charset="0"/>
              </a:rPr>
              <a:t>Goto</a:t>
            </a:r>
            <a:r>
              <a:rPr lang="en" sz="14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r>
              <a:rPr lang="en" sz="1400" dirty="0">
                <a:solidFill>
                  <a:srgbClr val="7030A0"/>
                </a:solidFill>
                <a:latin typeface="Fira Code" panose="020B0809050000020004" pitchFamily="49" charset="0"/>
                <a:ea typeface="Fira Code" panose="020B0809050000020004" pitchFamily="49" charset="0"/>
                <a:cs typeface="Fira Code" panose="020B0809050000020004" pitchFamily="49" charset="0"/>
              </a:rPr>
              <a:t> </a:t>
            </a:r>
            <a:endParaRPr sz="1400" dirty="0">
              <a:solidFill>
                <a:srgbClr val="7030A0"/>
              </a:solidFill>
              <a:latin typeface="Fira Code" panose="020B0809050000020004" pitchFamily="49" charset="0"/>
              <a:ea typeface="Fira Code" panose="020B0809050000020004" pitchFamily="49" charset="0"/>
              <a:cs typeface="Fira Code" panose="020B0809050000020004" pitchFamily="49" charset="0"/>
            </a:endParaRPr>
          </a:p>
        </p:txBody>
      </p:sp>
      <p:sp>
        <p:nvSpPr>
          <p:cNvPr id="502" name="Google Shape;502;p30"/>
          <p:cNvSpPr txBox="1">
            <a:spLocks noGrp="1"/>
          </p:cNvSpPr>
          <p:nvPr>
            <p:ph type="subTitle" idx="1"/>
          </p:nvPr>
        </p:nvSpPr>
        <p:spPr>
          <a:xfrm>
            <a:off x="865686" y="529417"/>
            <a:ext cx="3883593" cy="3744000"/>
          </a:xfrm>
          <a:prstGeom prst="rect">
            <a:avLst/>
          </a:prstGeom>
        </p:spPr>
        <p:txBody>
          <a:bodyPr spcFirstLastPara="1" wrap="square" lIns="91425" tIns="91425" rIns="91425" bIns="91425" anchor="ctr" anchorCtr="0">
            <a:noAutofit/>
          </a:bodyPr>
          <a:lstStyle/>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#include &lt;stdio.h&gt;</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int main() {</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int i = 0;</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loop:</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printf("Perulangan ke-%d\n", i);</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i++;</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if (i &lt;= 10) {</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goto loop; // Loncat kembali ke label 'loop'</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spcAft>
                <a:spcPts val="800"/>
              </a:spcAft>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return 0;</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r>
              <a:rPr lang="id-ID" sz="1200" kern="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p:txBody>
      </p:sp>
      <p:cxnSp>
        <p:nvCxnSpPr>
          <p:cNvPr id="504" name="Google Shape;504;p30"/>
          <p:cNvCxnSpPr>
            <a:cxnSpLocks/>
          </p:cNvCxnSpPr>
          <p:nvPr/>
        </p:nvCxnSpPr>
        <p:spPr>
          <a:xfrm>
            <a:off x="1216440" y="2208350"/>
            <a:ext cx="0" cy="1243974"/>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pic>
        <p:nvPicPr>
          <p:cNvPr id="2" name="Picture 1">
            <a:extLst>
              <a:ext uri="{FF2B5EF4-FFF2-40B4-BE49-F238E27FC236}">
                <a16:creationId xmlns:a16="http://schemas.microsoft.com/office/drawing/2014/main" id="{0003493E-B927-88E2-97B0-628FA1D0B1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542" y="2310991"/>
            <a:ext cx="3489092" cy="2278709"/>
          </a:xfrm>
          <a:prstGeom prst="rect">
            <a:avLst/>
          </a:prstGeom>
        </p:spPr>
      </p:pic>
    </p:spTree>
    <p:extLst>
      <p:ext uri="{BB962C8B-B14F-4D97-AF65-F5344CB8AC3E}">
        <p14:creationId xmlns:p14="http://schemas.microsoft.com/office/powerpoint/2010/main" val="1445544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Pengulangan </a:t>
            </a:r>
            <a:r>
              <a:rPr lang="en" dirty="0">
                <a:solidFill>
                  <a:schemeClr val="accent2"/>
                </a:solidFill>
              </a:rPr>
              <a:t>‘adalah’;</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800" kern="0" dirty="0">
                <a:effectLst/>
                <a:latin typeface="Fira Code" panose="020B0809050000020004" pitchFamily="49" charset="0"/>
                <a:ea typeface="Fira Code" panose="020B0809050000020004" pitchFamily="49" charset="0"/>
                <a:cs typeface="Fira Code" panose="020B0809050000020004" pitchFamily="49" charset="0"/>
              </a:rPr>
              <a:t>Mengulang suatu proses merupakan Tindakan yang banyak dijumpai dalam pemrograman. Pada semua Bahasa pemrograman, pengulangan proses ditangani dengan suatu mekanisme yang disebut loop. Pada C terdapat tiga buah struktur loop. Pernyataan yang dipakai berupa while, do while dan for. Berhubugan dengan penanganan loop ada beberapa pernyatan lain yang berfungsi diantaranya untuk keluar dari loop adalah break, goto dan continue.</a:t>
            </a:r>
            <a:endParaRPr dirty="0">
              <a:solidFill>
                <a:schemeClr val="accent3"/>
              </a:solidFill>
              <a:latin typeface="Fira Code" panose="020B0809050000020004" pitchFamily="49" charset="0"/>
              <a:ea typeface="Fira Code" panose="020B0809050000020004" pitchFamily="49" charset="0"/>
              <a:cs typeface="Fira Code" panose="020B0809050000020004" pitchFamily="49" charset="0"/>
            </a:endParaRP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74" name="Google Shape;474;p28"/>
          <p:cNvSpPr txBox="1">
            <a:spLocks noGrp="1"/>
          </p:cNvSpPr>
          <p:nvPr>
            <p:ph type="subTitle" idx="4294967295"/>
          </p:nvPr>
        </p:nvSpPr>
        <p:spPr>
          <a:xfrm>
            <a:off x="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a:t>
            </a:r>
            <a:r>
              <a:rPr lang="en" dirty="0">
                <a:solidFill>
                  <a:schemeClr val="accent3"/>
                </a:solidFill>
              </a:rPr>
              <a:t>H</a:t>
            </a:r>
            <a:endParaRPr sz="140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a:t>
            </a:r>
            <a:r>
              <a:rPr lang="en" dirty="0">
                <a:solidFill>
                  <a:schemeClr val="accent3"/>
                </a:solidFill>
              </a:rPr>
              <a:t>H</a:t>
            </a:r>
            <a:endParaRPr sz="1400" dirty="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1792690" y="1569530"/>
            <a:ext cx="6176965" cy="1468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a:t>
            </a:r>
            <a:r>
              <a:rPr lang="id-ID" dirty="0"/>
              <a:t>alah satu jenis perulangan (loop) yang digunakan untuk menjalankan sebuah blok kode berulang kali selama suatu kondisi tertentu terpenuhi. Perbedaannya dengan loop "while" adalah bahwa "do-while" akan menjalankan blok kode setidaknya sekali, bahkan jika kondisi awalnya tidak terpenuhi. Setelah satu iterasi selesai, kondisi akan diperiksa, dan jika kondisinya masih terpenuhi, maka iterasi selanjutnya akan dilakukan.</a:t>
            </a:r>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a:t>
            </a:r>
            <a:r>
              <a:rPr lang="en" dirty="0">
                <a:solidFill>
                  <a:schemeClr val="accent2"/>
                </a:solidFill>
              </a:rPr>
              <a:t>‘while’</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a:t>
            </a:r>
            <a:r>
              <a:rPr lang="en" dirty="0"/>
              <a:t>H</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a:t>
            </a:r>
            <a:r>
              <a:rPr lang="en" dirty="0"/>
              <a:t>H</a:t>
            </a:r>
            <a:endParaRPr sz="1400" dirty="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151872" y="-341911"/>
            <a:ext cx="2843908"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solidFill>
                  <a:schemeClr val="accent6"/>
                </a:solidFill>
              </a:rPr>
              <a:t>Contoh</a:t>
            </a:r>
            <a:endParaRPr sz="2500" dirty="0">
              <a:solidFill>
                <a:schemeClr val="accent6"/>
              </a:solidFill>
            </a:endParaRPr>
          </a:p>
        </p:txBody>
      </p:sp>
      <p:sp>
        <p:nvSpPr>
          <p:cNvPr id="501" name="Google Shape;501;p30"/>
          <p:cNvSpPr txBox="1">
            <a:spLocks noGrp="1"/>
          </p:cNvSpPr>
          <p:nvPr>
            <p:ph type="title" idx="2"/>
          </p:nvPr>
        </p:nvSpPr>
        <p:spPr>
          <a:xfrm>
            <a:off x="2646502" y="280576"/>
            <a:ext cx="3850995" cy="1508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chemeClr val="accent6"/>
                </a:solidFill>
              </a:rPr>
              <a:t>[</a:t>
            </a:r>
            <a:r>
              <a:rPr lang="en" sz="1500" dirty="0">
                <a:solidFill>
                  <a:schemeClr val="accent1"/>
                </a:solidFill>
              </a:rPr>
              <a:t>do - while</a:t>
            </a:r>
            <a:r>
              <a:rPr lang="en" sz="1500" dirty="0">
                <a:solidFill>
                  <a:schemeClr val="accent6"/>
                </a:solidFill>
              </a:rPr>
              <a:t>]</a:t>
            </a:r>
            <a:r>
              <a:rPr lang="en" sz="1500" dirty="0">
                <a:solidFill>
                  <a:schemeClr val="accent1"/>
                </a:solidFill>
              </a:rPr>
              <a:t> </a:t>
            </a:r>
            <a:endParaRPr sz="1500" dirty="0">
              <a:solidFill>
                <a:schemeClr val="accent3"/>
              </a:solidFill>
            </a:endParaRPr>
          </a:p>
        </p:txBody>
      </p:sp>
      <p:sp>
        <p:nvSpPr>
          <p:cNvPr id="502" name="Google Shape;502;p30"/>
          <p:cNvSpPr txBox="1">
            <a:spLocks noGrp="1"/>
          </p:cNvSpPr>
          <p:nvPr>
            <p:ph type="subTitle" idx="1"/>
          </p:nvPr>
        </p:nvSpPr>
        <p:spPr>
          <a:xfrm>
            <a:off x="842137" y="1109911"/>
            <a:ext cx="4414456" cy="3069601"/>
          </a:xfrm>
          <a:prstGeom prst="rect">
            <a:avLst/>
          </a:prstGeom>
        </p:spPr>
        <p:txBody>
          <a:bodyPr spcFirstLastPara="1" wrap="square" lIns="91425" tIns="91425" rIns="91425" bIns="91425" anchor="ctr" anchorCtr="0">
            <a:noAutofit/>
          </a:bodyPr>
          <a:lstStyle/>
          <a:p>
            <a:pPr algn="just">
              <a:lnSpc>
                <a:spcPct val="150000"/>
              </a:lnSpc>
              <a:spcAft>
                <a:spcPts val="300"/>
              </a:spcAft>
            </a:pPr>
            <a:r>
              <a:rPr lang="id-ID" sz="1200" b="1" dirty="0">
                <a:solidFill>
                  <a:srgbClr val="92D050"/>
                </a:solidFill>
                <a:effectLst/>
                <a:latin typeface="Courier New" panose="02070309020205020404" pitchFamily="49" charset="0"/>
                <a:ea typeface="Calibri" panose="020F0502020204030204" pitchFamily="34" charset="0"/>
                <a:cs typeface="Arial" panose="020B0604020202020204" pitchFamily="34" charset="0"/>
              </a:rPr>
              <a:t>#include &lt;stdio.h&gt;</a:t>
            </a:r>
            <a:endParaRPr lang="en-ID" sz="12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300"/>
              </a:spcAft>
            </a:pPr>
            <a:r>
              <a:rPr lang="id-ID" sz="1200" b="1" dirty="0">
                <a:solidFill>
                  <a:srgbClr val="92D050"/>
                </a:solidFill>
                <a:effectLst/>
                <a:latin typeface="Courier New" panose="02070309020205020404" pitchFamily="49" charset="0"/>
                <a:ea typeface="Calibri" panose="020F0502020204030204" pitchFamily="34" charset="0"/>
                <a:cs typeface="Arial" panose="020B0604020202020204" pitchFamily="34" charset="0"/>
              </a:rPr>
              <a:t> </a:t>
            </a:r>
            <a:endParaRPr lang="en-ID" sz="12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300"/>
              </a:spcAft>
            </a:pPr>
            <a:r>
              <a:rPr lang="id-ID" sz="1200" b="1" dirty="0">
                <a:solidFill>
                  <a:srgbClr val="92D050"/>
                </a:solidFill>
                <a:effectLst/>
                <a:latin typeface="Courier New" panose="02070309020205020404" pitchFamily="49" charset="0"/>
                <a:ea typeface="Calibri" panose="020F0502020204030204" pitchFamily="34" charset="0"/>
                <a:cs typeface="Arial" panose="020B0604020202020204" pitchFamily="34" charset="0"/>
              </a:rPr>
              <a:t>main(){</a:t>
            </a:r>
            <a:endParaRPr lang="en-ID" sz="12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300"/>
              </a:spcAft>
            </a:pPr>
            <a:r>
              <a:rPr lang="id-ID" sz="1200" b="1" dirty="0">
                <a:solidFill>
                  <a:srgbClr val="92D050"/>
                </a:solidFill>
                <a:effectLst/>
                <a:latin typeface="Courier New" panose="02070309020205020404" pitchFamily="49" charset="0"/>
                <a:ea typeface="Calibri" panose="020F0502020204030204" pitchFamily="34" charset="0"/>
                <a:cs typeface="Arial" panose="020B0604020202020204" pitchFamily="34" charset="0"/>
              </a:rPr>
              <a:t>	int N;</a:t>
            </a:r>
            <a:endParaRPr lang="en-ID" sz="12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300"/>
              </a:spcAft>
            </a:pPr>
            <a:r>
              <a:rPr lang="id-ID" sz="1200" b="1" dirty="0">
                <a:solidFill>
                  <a:srgbClr val="92D050"/>
                </a:solidFill>
                <a:effectLst/>
                <a:latin typeface="Courier New" panose="02070309020205020404" pitchFamily="49" charset="0"/>
                <a:ea typeface="Calibri" panose="020F0502020204030204" pitchFamily="34" charset="0"/>
                <a:cs typeface="Arial" panose="020B0604020202020204" pitchFamily="34" charset="0"/>
              </a:rPr>
              <a:t>	N =0;</a:t>
            </a:r>
            <a:endParaRPr lang="en-ID" sz="12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300"/>
              </a:spcAft>
            </a:pPr>
            <a:r>
              <a:rPr lang="id-ID" sz="1200" b="1" dirty="0">
                <a:solidFill>
                  <a:srgbClr val="92D050"/>
                </a:solidFill>
                <a:effectLst/>
                <a:latin typeface="Courier New" panose="02070309020205020404" pitchFamily="49" charset="0"/>
                <a:ea typeface="Calibri" panose="020F0502020204030204" pitchFamily="34" charset="0"/>
                <a:cs typeface="Arial" panose="020B0604020202020204" pitchFamily="34" charset="0"/>
              </a:rPr>
              <a:t>	do</a:t>
            </a:r>
            <a:endParaRPr lang="en-ID" sz="12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300"/>
              </a:spcAft>
            </a:pPr>
            <a:r>
              <a:rPr lang="id-ID" sz="1200" b="1" dirty="0">
                <a:solidFill>
                  <a:srgbClr val="92D050"/>
                </a:solidFill>
                <a:effectLst/>
                <a:latin typeface="Courier New" panose="02070309020205020404" pitchFamily="49" charset="0"/>
                <a:ea typeface="Calibri" panose="020F0502020204030204" pitchFamily="34" charset="0"/>
                <a:cs typeface="Arial" panose="020B0604020202020204" pitchFamily="34" charset="0"/>
              </a:rPr>
              <a:t>	{</a:t>
            </a:r>
            <a:endParaRPr lang="en-ID" sz="12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300"/>
              </a:spcAft>
            </a:pPr>
            <a:r>
              <a:rPr lang="id-ID" sz="1200" b="1" dirty="0">
                <a:solidFill>
                  <a:srgbClr val="92D050"/>
                </a:solidFill>
                <a:effectLst/>
                <a:latin typeface="Courier New" panose="02070309020205020404" pitchFamily="49" charset="0"/>
                <a:ea typeface="Calibri" panose="020F0502020204030204" pitchFamily="34" charset="0"/>
                <a:cs typeface="Arial" panose="020B0604020202020204" pitchFamily="34" charset="0"/>
              </a:rPr>
              <a:t>		puts("HAFIDL PASTI BISA ");</a:t>
            </a:r>
            <a:endParaRPr lang="en-ID" sz="12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300"/>
              </a:spcAft>
            </a:pPr>
            <a:r>
              <a:rPr lang="id-ID" sz="1200" b="1" dirty="0">
                <a:solidFill>
                  <a:srgbClr val="92D050"/>
                </a:solidFill>
                <a:effectLst/>
                <a:latin typeface="Courier New" panose="02070309020205020404" pitchFamily="49" charset="0"/>
                <a:ea typeface="Calibri" panose="020F0502020204030204" pitchFamily="34" charset="0"/>
                <a:cs typeface="Arial" panose="020B0604020202020204" pitchFamily="34" charset="0"/>
              </a:rPr>
              <a:t>		N++;</a:t>
            </a:r>
            <a:endParaRPr lang="en-ID" sz="12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300"/>
              </a:spcAft>
            </a:pPr>
            <a:r>
              <a:rPr lang="id-ID" sz="1200" b="1" dirty="0">
                <a:solidFill>
                  <a:srgbClr val="92D050"/>
                </a:solidFill>
                <a:effectLst/>
                <a:latin typeface="Courier New" panose="02070309020205020404" pitchFamily="49" charset="0"/>
                <a:ea typeface="Calibri" panose="020F0502020204030204" pitchFamily="34" charset="0"/>
                <a:cs typeface="Arial" panose="020B0604020202020204" pitchFamily="34" charset="0"/>
              </a:rPr>
              <a:t>	}</a:t>
            </a:r>
            <a:endParaRPr lang="en-ID" sz="12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300"/>
              </a:spcAft>
            </a:pPr>
            <a:r>
              <a:rPr lang="id-ID" sz="1200" b="1" dirty="0">
                <a:solidFill>
                  <a:srgbClr val="92D050"/>
                </a:solidFill>
                <a:effectLst/>
                <a:latin typeface="Courier New" panose="02070309020205020404" pitchFamily="49" charset="0"/>
                <a:ea typeface="Calibri" panose="020F0502020204030204" pitchFamily="34" charset="0"/>
                <a:cs typeface="Arial" panose="020B0604020202020204" pitchFamily="34" charset="0"/>
              </a:rPr>
              <a:t>	while ( N &lt; 10);</a:t>
            </a:r>
            <a:endParaRPr lang="en-ID" sz="12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300"/>
              </a:spcAft>
            </a:pPr>
            <a:r>
              <a:rPr lang="id-ID" sz="1200" b="1" dirty="0">
                <a:solidFill>
                  <a:srgbClr val="92D050"/>
                </a:solidFill>
                <a:effectLst/>
                <a:latin typeface="Courier New" panose="02070309020205020404" pitchFamily="49" charset="0"/>
                <a:ea typeface="Calibri" panose="020F0502020204030204" pitchFamily="34" charset="0"/>
                <a:cs typeface="Arial" panose="020B0604020202020204" pitchFamily="34" charset="0"/>
              </a:rPr>
              <a:t>}</a:t>
            </a:r>
            <a:endParaRPr lang="en-ID" sz="1200" dirty="0">
              <a:solidFill>
                <a:srgbClr val="92D050"/>
              </a:solidFill>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sz="1200" dirty="0">
              <a:solidFill>
                <a:srgbClr val="92D050"/>
              </a:solidFill>
            </a:endParaRPr>
          </a:p>
        </p:txBody>
      </p:sp>
      <p:cxnSp>
        <p:nvCxnSpPr>
          <p:cNvPr id="504" name="Google Shape;504;p30"/>
          <p:cNvCxnSpPr>
            <a:cxnSpLocks/>
          </p:cNvCxnSpPr>
          <p:nvPr/>
        </p:nvCxnSpPr>
        <p:spPr>
          <a:xfrm>
            <a:off x="1270082" y="178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pic>
        <p:nvPicPr>
          <p:cNvPr id="2" name="Picture 1">
            <a:extLst>
              <a:ext uri="{FF2B5EF4-FFF2-40B4-BE49-F238E27FC236}">
                <a16:creationId xmlns:a16="http://schemas.microsoft.com/office/drawing/2014/main" id="{E22FA51C-DF19-C298-7699-2AB333B85175}"/>
              </a:ext>
            </a:extLst>
          </p:cNvPr>
          <p:cNvPicPr>
            <a:picLocks noChangeAspect="1"/>
          </p:cNvPicPr>
          <p:nvPr/>
        </p:nvPicPr>
        <p:blipFill>
          <a:blip r:embed="rId3"/>
          <a:stretch>
            <a:fillRect/>
          </a:stretch>
        </p:blipFill>
        <p:spPr>
          <a:xfrm>
            <a:off x="5955133" y="2690115"/>
            <a:ext cx="3167927" cy="19126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1792690" y="1569530"/>
            <a:ext cx="6176965" cy="1468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Salah </a:t>
            </a:r>
            <a:r>
              <a:rPr lang="en-ID" dirty="0" err="1"/>
              <a:t>satu</a:t>
            </a:r>
            <a:r>
              <a:rPr lang="en-ID" dirty="0"/>
              <a:t> </a:t>
            </a:r>
            <a:r>
              <a:rPr lang="en-ID" dirty="0" err="1"/>
              <a:t>jenis</a:t>
            </a:r>
            <a:r>
              <a:rPr lang="en-ID" dirty="0"/>
              <a:t> </a:t>
            </a:r>
            <a:r>
              <a:rPr lang="en-ID" dirty="0" err="1"/>
              <a:t>perulangan</a:t>
            </a:r>
            <a:r>
              <a:rPr lang="en-ID" dirty="0"/>
              <a:t> (loop) </a:t>
            </a:r>
            <a:r>
              <a:rPr lang="en-ID" dirty="0" err="1"/>
              <a:t>dalam</a:t>
            </a:r>
            <a:r>
              <a:rPr lang="en-ID" dirty="0"/>
              <a:t> </a:t>
            </a:r>
            <a:r>
              <a:rPr lang="en-ID" dirty="0" err="1"/>
              <a:t>bahasa</a:t>
            </a:r>
            <a:r>
              <a:rPr lang="en-ID" dirty="0"/>
              <a:t> </a:t>
            </a:r>
            <a:r>
              <a:rPr lang="en-ID" dirty="0" err="1"/>
              <a:t>pemrograman</a:t>
            </a:r>
            <a:r>
              <a:rPr lang="en-ID" dirty="0"/>
              <a:t> C yang </a:t>
            </a:r>
            <a:r>
              <a:rPr lang="en-ID" dirty="0" err="1"/>
              <a:t>digunakan</a:t>
            </a:r>
            <a:r>
              <a:rPr lang="en-ID" dirty="0"/>
              <a:t> </a:t>
            </a:r>
            <a:r>
              <a:rPr lang="en-ID" dirty="0" err="1"/>
              <a:t>untuk</a:t>
            </a:r>
            <a:r>
              <a:rPr lang="en-ID" dirty="0"/>
              <a:t> </a:t>
            </a:r>
            <a:r>
              <a:rPr lang="en-ID" dirty="0" err="1"/>
              <a:t>menjalankan</a:t>
            </a:r>
            <a:r>
              <a:rPr lang="en-ID" dirty="0"/>
              <a:t> </a:t>
            </a:r>
            <a:r>
              <a:rPr lang="en-ID" dirty="0" err="1"/>
              <a:t>blok</a:t>
            </a:r>
            <a:r>
              <a:rPr lang="en-ID" dirty="0"/>
              <a:t> </a:t>
            </a:r>
            <a:r>
              <a:rPr lang="en-ID" dirty="0" err="1"/>
              <a:t>kode</a:t>
            </a:r>
            <a:r>
              <a:rPr lang="en-ID" dirty="0"/>
              <a:t> </a:t>
            </a:r>
            <a:r>
              <a:rPr lang="en-ID" dirty="0" err="1"/>
              <a:t>berulang</a:t>
            </a:r>
            <a:r>
              <a:rPr lang="en-ID" dirty="0"/>
              <a:t> kali </a:t>
            </a:r>
            <a:r>
              <a:rPr lang="en-ID" dirty="0" err="1"/>
              <a:t>dengan</a:t>
            </a:r>
            <a:r>
              <a:rPr lang="en-ID" dirty="0"/>
              <a:t> </a:t>
            </a:r>
            <a:r>
              <a:rPr lang="en-ID" dirty="0" err="1"/>
              <a:t>jumlah</a:t>
            </a:r>
            <a:r>
              <a:rPr lang="en-ID" dirty="0"/>
              <a:t> </a:t>
            </a:r>
            <a:r>
              <a:rPr lang="en-ID" dirty="0" err="1"/>
              <a:t>iterasi</a:t>
            </a:r>
            <a:r>
              <a:rPr lang="en-ID" dirty="0"/>
              <a:t> yang </a:t>
            </a:r>
            <a:r>
              <a:rPr lang="en-ID" dirty="0" err="1"/>
              <a:t>telah</a:t>
            </a:r>
            <a:r>
              <a:rPr lang="en-ID" dirty="0"/>
              <a:t> </a:t>
            </a:r>
            <a:r>
              <a:rPr lang="en-ID" dirty="0" err="1"/>
              <a:t>ditentukan</a:t>
            </a:r>
            <a:r>
              <a:rPr lang="en-ID" dirty="0"/>
              <a:t> </a:t>
            </a:r>
            <a:r>
              <a:rPr lang="en-ID" dirty="0" err="1"/>
              <a:t>sebelumnya</a:t>
            </a:r>
            <a:r>
              <a:rPr lang="en-ID" dirty="0"/>
              <a:t>. Loop for </a:t>
            </a:r>
            <a:r>
              <a:rPr lang="en-ID" dirty="0" err="1"/>
              <a:t>umumnya</a:t>
            </a:r>
            <a:r>
              <a:rPr lang="en-ID" dirty="0"/>
              <a:t> </a:t>
            </a:r>
            <a:r>
              <a:rPr lang="en-ID" dirty="0" err="1"/>
              <a:t>digunakan</a:t>
            </a:r>
            <a:r>
              <a:rPr lang="en-ID" dirty="0"/>
              <a:t> </a:t>
            </a:r>
            <a:r>
              <a:rPr lang="en-ID" dirty="0" err="1"/>
              <a:t>ketika</a:t>
            </a:r>
            <a:r>
              <a:rPr lang="en-ID" dirty="0"/>
              <a:t> Anda </a:t>
            </a:r>
            <a:r>
              <a:rPr lang="en-ID" dirty="0" err="1"/>
              <a:t>tahu</a:t>
            </a:r>
            <a:r>
              <a:rPr lang="en-ID" dirty="0"/>
              <a:t> </a:t>
            </a:r>
            <a:r>
              <a:rPr lang="en-ID" dirty="0" err="1"/>
              <a:t>berapa</a:t>
            </a:r>
            <a:r>
              <a:rPr lang="en-ID" dirty="0"/>
              <a:t> kali Anda </a:t>
            </a:r>
            <a:r>
              <a:rPr lang="en-ID" dirty="0" err="1"/>
              <a:t>ingin</a:t>
            </a:r>
            <a:r>
              <a:rPr lang="en-ID" dirty="0"/>
              <a:t> </a:t>
            </a:r>
            <a:r>
              <a:rPr lang="en-ID" dirty="0" err="1"/>
              <a:t>menjalankan</a:t>
            </a:r>
            <a:r>
              <a:rPr lang="en-ID" dirty="0"/>
              <a:t> </a:t>
            </a:r>
            <a:r>
              <a:rPr lang="en-ID" dirty="0" err="1"/>
              <a:t>sebuah</a:t>
            </a:r>
            <a:r>
              <a:rPr lang="en-ID" dirty="0"/>
              <a:t> </a:t>
            </a:r>
            <a:r>
              <a:rPr lang="en-ID" dirty="0" err="1"/>
              <a:t>blok</a:t>
            </a:r>
            <a:r>
              <a:rPr lang="en-ID" dirty="0"/>
              <a:t> </a:t>
            </a:r>
            <a:r>
              <a:rPr lang="en-ID" dirty="0" err="1"/>
              <a:t>kode</a:t>
            </a:r>
            <a:r>
              <a:rPr lang="en-ID" dirty="0"/>
              <a:t>.</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dirty="0">
                <a:solidFill>
                  <a:schemeClr val="accent2"/>
                </a:solidFill>
              </a:rPr>
              <a:t>‘For’</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a:t>
            </a:r>
            <a:r>
              <a:rPr lang="en" dirty="0"/>
              <a:t>H</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a:t>
            </a:r>
            <a:r>
              <a:rPr lang="en" dirty="0"/>
              <a:t>H</a:t>
            </a:r>
            <a:endParaRPr sz="1400" dirty="0">
              <a:solidFill>
                <a:schemeClr val="accent3"/>
              </a:solidFill>
            </a:endParaRPr>
          </a:p>
        </p:txBody>
      </p:sp>
    </p:spTree>
    <p:extLst>
      <p:ext uri="{BB962C8B-B14F-4D97-AF65-F5344CB8AC3E}">
        <p14:creationId xmlns:p14="http://schemas.microsoft.com/office/powerpoint/2010/main" val="4934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151872" y="-341911"/>
            <a:ext cx="2843908"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solidFill>
                  <a:schemeClr val="accent6"/>
                </a:solidFill>
              </a:rPr>
              <a:t>Contoh</a:t>
            </a:r>
            <a:endParaRPr sz="2500" dirty="0">
              <a:solidFill>
                <a:schemeClr val="accent6"/>
              </a:solidFill>
            </a:endParaRPr>
          </a:p>
        </p:txBody>
      </p:sp>
      <p:sp>
        <p:nvSpPr>
          <p:cNvPr id="501" name="Google Shape;501;p30"/>
          <p:cNvSpPr txBox="1">
            <a:spLocks noGrp="1"/>
          </p:cNvSpPr>
          <p:nvPr>
            <p:ph type="title" idx="2"/>
          </p:nvPr>
        </p:nvSpPr>
        <p:spPr>
          <a:xfrm>
            <a:off x="2646502" y="280576"/>
            <a:ext cx="3850995" cy="1508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chemeClr val="accent6"/>
                </a:solidFill>
              </a:rPr>
              <a:t>[</a:t>
            </a:r>
            <a:r>
              <a:rPr lang="en" sz="1500" dirty="0">
                <a:solidFill>
                  <a:schemeClr val="accent1"/>
                </a:solidFill>
              </a:rPr>
              <a:t>For</a:t>
            </a:r>
            <a:r>
              <a:rPr lang="en" sz="1500" dirty="0">
                <a:solidFill>
                  <a:schemeClr val="accent6"/>
                </a:solidFill>
              </a:rPr>
              <a:t>]</a:t>
            </a:r>
            <a:r>
              <a:rPr lang="en" sz="1500" dirty="0">
                <a:solidFill>
                  <a:schemeClr val="accent1"/>
                </a:solidFill>
              </a:rPr>
              <a:t> </a:t>
            </a:r>
            <a:endParaRPr sz="1500" dirty="0">
              <a:solidFill>
                <a:schemeClr val="accent3"/>
              </a:solidFill>
            </a:endParaRPr>
          </a:p>
        </p:txBody>
      </p:sp>
      <p:sp>
        <p:nvSpPr>
          <p:cNvPr id="502" name="Google Shape;502;p30"/>
          <p:cNvSpPr txBox="1">
            <a:spLocks noGrp="1"/>
          </p:cNvSpPr>
          <p:nvPr>
            <p:ph type="subTitle" idx="1"/>
          </p:nvPr>
        </p:nvSpPr>
        <p:spPr>
          <a:xfrm>
            <a:off x="842137" y="540735"/>
            <a:ext cx="4414456" cy="3069601"/>
          </a:xfrm>
          <a:prstGeom prst="rect">
            <a:avLst/>
          </a:prstGeom>
        </p:spPr>
        <p:txBody>
          <a:bodyPr spcFirstLastPara="1" wrap="square" lIns="91425" tIns="91425" rIns="91425" bIns="91425" anchor="ctr" anchorCtr="0">
            <a:noAutofit/>
          </a:bodyPr>
          <a:lstStyle/>
          <a:p>
            <a:pPr algn="just">
              <a:lnSpc>
                <a:spcPct val="107000"/>
              </a:lnSpc>
              <a:spcAft>
                <a:spcPts val="800"/>
              </a:spcAft>
            </a:pPr>
            <a:r>
              <a:rPr lang="id-ID" sz="1500" dirty="0">
                <a:solidFill>
                  <a:srgbClr val="92D050"/>
                </a:solidFill>
                <a:effectLst/>
                <a:latin typeface="Fira Code" panose="020B0809050000020004" pitchFamily="49" charset="0"/>
                <a:ea typeface="Fira Code" panose="020B0809050000020004" pitchFamily="49" charset="0"/>
                <a:cs typeface="Fira Code" panose="020B0809050000020004" pitchFamily="49" charset="0"/>
              </a:rPr>
              <a:t>#include &lt;stdio.h&gt;</a:t>
            </a:r>
            <a:endParaRPr lang="en-ID" sz="1500" dirty="0">
              <a:solidFill>
                <a:srgbClr val="92D050"/>
              </a:solidFill>
              <a:effectLst/>
              <a:latin typeface="Fira Code" panose="020B0809050000020004" pitchFamily="49" charset="0"/>
              <a:ea typeface="Fira Code" panose="020B0809050000020004" pitchFamily="49" charset="0"/>
              <a:cs typeface="Fira Code" panose="020B0809050000020004" pitchFamily="49" charset="0"/>
            </a:endParaRPr>
          </a:p>
          <a:p>
            <a:pPr algn="just">
              <a:lnSpc>
                <a:spcPct val="107000"/>
              </a:lnSpc>
              <a:spcAft>
                <a:spcPts val="800"/>
              </a:spcAft>
            </a:pPr>
            <a:r>
              <a:rPr lang="id-ID" sz="1500" dirty="0">
                <a:solidFill>
                  <a:srgbClr val="92D050"/>
                </a:solidFill>
                <a:effectLst/>
                <a:latin typeface="Fira Code" panose="020B0809050000020004" pitchFamily="49" charset="0"/>
                <a:ea typeface="Fira Code" panose="020B0809050000020004" pitchFamily="49" charset="0"/>
                <a:cs typeface="Fira Code" panose="020B0809050000020004" pitchFamily="49" charset="0"/>
              </a:rPr>
              <a:t> </a:t>
            </a:r>
            <a:endParaRPr lang="en-ID" sz="1500" dirty="0">
              <a:solidFill>
                <a:srgbClr val="92D050"/>
              </a:solidFill>
              <a:effectLst/>
              <a:latin typeface="Fira Code" panose="020B0809050000020004" pitchFamily="49" charset="0"/>
              <a:ea typeface="Fira Code" panose="020B0809050000020004" pitchFamily="49" charset="0"/>
              <a:cs typeface="Fira Code" panose="020B0809050000020004" pitchFamily="49" charset="0"/>
            </a:endParaRPr>
          </a:p>
          <a:p>
            <a:pPr algn="just">
              <a:lnSpc>
                <a:spcPct val="107000"/>
              </a:lnSpc>
              <a:spcAft>
                <a:spcPts val="800"/>
              </a:spcAft>
            </a:pPr>
            <a:r>
              <a:rPr lang="id-ID" sz="1500" dirty="0">
                <a:solidFill>
                  <a:srgbClr val="92D050"/>
                </a:solidFill>
                <a:effectLst/>
                <a:latin typeface="Fira Code" panose="020B0809050000020004" pitchFamily="49" charset="0"/>
                <a:ea typeface="Fira Code" panose="020B0809050000020004" pitchFamily="49" charset="0"/>
                <a:cs typeface="Fira Code" panose="020B0809050000020004" pitchFamily="49" charset="0"/>
              </a:rPr>
              <a:t>main(){</a:t>
            </a:r>
            <a:endParaRPr lang="en-ID" sz="1500" dirty="0">
              <a:solidFill>
                <a:srgbClr val="92D050"/>
              </a:solidFill>
              <a:effectLst/>
              <a:latin typeface="Fira Code" panose="020B0809050000020004" pitchFamily="49" charset="0"/>
              <a:ea typeface="Fira Code" panose="020B0809050000020004" pitchFamily="49" charset="0"/>
              <a:cs typeface="Fira Code" panose="020B0809050000020004" pitchFamily="49" charset="0"/>
            </a:endParaRPr>
          </a:p>
          <a:p>
            <a:pPr algn="just">
              <a:lnSpc>
                <a:spcPct val="107000"/>
              </a:lnSpc>
              <a:spcAft>
                <a:spcPts val="800"/>
              </a:spcAft>
            </a:pPr>
            <a:r>
              <a:rPr lang="id-ID" sz="1500" dirty="0">
                <a:solidFill>
                  <a:srgbClr val="92D050"/>
                </a:solidFill>
                <a:effectLst/>
                <a:latin typeface="Fira Code" panose="020B0809050000020004" pitchFamily="49" charset="0"/>
                <a:ea typeface="Fira Code" panose="020B0809050000020004" pitchFamily="49" charset="0"/>
                <a:cs typeface="Fira Code" panose="020B0809050000020004" pitchFamily="49" charset="0"/>
              </a:rPr>
              <a:t>	int bil;</a:t>
            </a:r>
            <a:endParaRPr lang="en-ID" sz="1500" dirty="0">
              <a:solidFill>
                <a:srgbClr val="92D050"/>
              </a:solidFill>
              <a:effectLst/>
              <a:latin typeface="Fira Code" panose="020B0809050000020004" pitchFamily="49" charset="0"/>
              <a:ea typeface="Fira Code" panose="020B0809050000020004" pitchFamily="49" charset="0"/>
              <a:cs typeface="Fira Code" panose="020B0809050000020004" pitchFamily="49" charset="0"/>
            </a:endParaRPr>
          </a:p>
          <a:p>
            <a:pPr algn="just">
              <a:lnSpc>
                <a:spcPct val="107000"/>
              </a:lnSpc>
              <a:spcAft>
                <a:spcPts val="800"/>
              </a:spcAft>
            </a:pPr>
            <a:r>
              <a:rPr lang="id-ID" sz="1500" dirty="0">
                <a:solidFill>
                  <a:srgbClr val="92D050"/>
                </a:solidFill>
                <a:effectLst/>
                <a:latin typeface="Fira Code" panose="020B0809050000020004" pitchFamily="49" charset="0"/>
                <a:ea typeface="Fira Code" panose="020B0809050000020004" pitchFamily="49" charset="0"/>
                <a:cs typeface="Fira Code" panose="020B0809050000020004" pitchFamily="49" charset="0"/>
              </a:rPr>
              <a:t>	for( bil =20 ; bil &lt;= 100 ; bil += 10 ) </a:t>
            </a:r>
            <a:endParaRPr lang="en-ID" sz="1500" dirty="0">
              <a:solidFill>
                <a:srgbClr val="92D050"/>
              </a:solidFill>
              <a:effectLst/>
              <a:latin typeface="Fira Code" panose="020B0809050000020004" pitchFamily="49" charset="0"/>
              <a:ea typeface="Fira Code" panose="020B0809050000020004" pitchFamily="49" charset="0"/>
              <a:cs typeface="Fira Code" panose="020B0809050000020004" pitchFamily="49" charset="0"/>
            </a:endParaRPr>
          </a:p>
          <a:p>
            <a:pPr algn="just">
              <a:lnSpc>
                <a:spcPct val="107000"/>
              </a:lnSpc>
              <a:spcAft>
                <a:spcPts val="800"/>
              </a:spcAft>
            </a:pPr>
            <a:r>
              <a:rPr lang="id-ID" sz="1500" dirty="0">
                <a:solidFill>
                  <a:srgbClr val="92D050"/>
                </a:solidFill>
                <a:effectLst/>
                <a:latin typeface="Fira Code" panose="020B0809050000020004" pitchFamily="49" charset="0"/>
                <a:ea typeface="Fira Code" panose="020B0809050000020004" pitchFamily="49" charset="0"/>
                <a:cs typeface="Fira Code" panose="020B0809050000020004" pitchFamily="49" charset="0"/>
              </a:rPr>
              <a:t>	printf(" %d\n ", bil );</a:t>
            </a:r>
            <a:endParaRPr lang="en-ID" sz="1500" dirty="0">
              <a:solidFill>
                <a:srgbClr val="92D050"/>
              </a:solidFill>
              <a:effectLst/>
              <a:latin typeface="Fira Code" panose="020B0809050000020004" pitchFamily="49" charset="0"/>
              <a:ea typeface="Fira Code" panose="020B0809050000020004" pitchFamily="49" charset="0"/>
              <a:cs typeface="Fira Code" panose="020B0809050000020004" pitchFamily="49" charset="0"/>
            </a:endParaRPr>
          </a:p>
          <a:p>
            <a:pPr algn="just">
              <a:lnSpc>
                <a:spcPct val="107000"/>
              </a:lnSpc>
              <a:spcAft>
                <a:spcPts val="800"/>
              </a:spcAft>
            </a:pPr>
            <a:r>
              <a:rPr lang="id-ID" sz="1500" dirty="0">
                <a:solidFill>
                  <a:srgbClr val="92D050"/>
                </a:solidFill>
                <a:effectLst/>
                <a:latin typeface="Fira Code" panose="020B0809050000020004" pitchFamily="49" charset="0"/>
                <a:ea typeface="Fira Code" panose="020B0809050000020004" pitchFamily="49" charset="0"/>
                <a:cs typeface="Fira Code" panose="020B0809050000020004" pitchFamily="49" charset="0"/>
              </a:rPr>
              <a:t>}</a:t>
            </a:r>
            <a:endParaRPr lang="en-ID" sz="1500" dirty="0">
              <a:solidFill>
                <a:srgbClr val="92D050"/>
              </a:solidFill>
              <a:effectLst/>
              <a:latin typeface="Fira Code" panose="020B0809050000020004" pitchFamily="49" charset="0"/>
              <a:ea typeface="Fira Code" panose="020B0809050000020004" pitchFamily="49" charset="0"/>
              <a:cs typeface="Fira Code" panose="020B0809050000020004" pitchFamily="49" charset="0"/>
            </a:endParaRPr>
          </a:p>
        </p:txBody>
      </p:sp>
      <p:cxnSp>
        <p:nvCxnSpPr>
          <p:cNvPr id="504" name="Google Shape;504;p30"/>
          <p:cNvCxnSpPr>
            <a:cxnSpLocks/>
          </p:cNvCxnSpPr>
          <p:nvPr/>
        </p:nvCxnSpPr>
        <p:spPr>
          <a:xfrm>
            <a:off x="1291085" y="1760487"/>
            <a:ext cx="0" cy="1243974"/>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pic>
        <p:nvPicPr>
          <p:cNvPr id="4" name="Picture 3">
            <a:extLst>
              <a:ext uri="{FF2B5EF4-FFF2-40B4-BE49-F238E27FC236}">
                <a16:creationId xmlns:a16="http://schemas.microsoft.com/office/drawing/2014/main" id="{DC05EAEF-29A6-F216-79B1-83378DFC62B6}"/>
              </a:ext>
            </a:extLst>
          </p:cNvPr>
          <p:cNvPicPr>
            <a:picLocks noChangeAspect="1"/>
          </p:cNvPicPr>
          <p:nvPr/>
        </p:nvPicPr>
        <p:blipFill>
          <a:blip r:embed="rId3"/>
          <a:stretch>
            <a:fillRect/>
          </a:stretch>
        </p:blipFill>
        <p:spPr>
          <a:xfrm>
            <a:off x="5705541" y="2571750"/>
            <a:ext cx="3381940" cy="2069132"/>
          </a:xfrm>
          <a:prstGeom prst="rect">
            <a:avLst/>
          </a:prstGeom>
        </p:spPr>
      </p:pic>
    </p:spTree>
    <p:extLst>
      <p:ext uri="{BB962C8B-B14F-4D97-AF65-F5344CB8AC3E}">
        <p14:creationId xmlns:p14="http://schemas.microsoft.com/office/powerpoint/2010/main" val="388479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1102330" y="1741263"/>
            <a:ext cx="6176965" cy="1468450"/>
          </a:xfrm>
          <a:prstGeom prst="rect">
            <a:avLst/>
          </a:prstGeom>
        </p:spPr>
        <p:txBody>
          <a:bodyPr spcFirstLastPara="1" wrap="square" lIns="91425" tIns="91425" rIns="91425" bIns="91425" anchor="ctr" anchorCtr="0">
            <a:noAutofit/>
          </a:bodyPr>
          <a:lstStyle/>
          <a:p>
            <a:pPr>
              <a:lnSpc>
                <a:spcPct val="106000"/>
              </a:lnSpc>
              <a:spcAft>
                <a:spcPts val="800"/>
              </a:spcAft>
            </a:pPr>
            <a:r>
              <a:rPr lang="id-ID" sz="1800" dirty="0">
                <a:effectLst/>
                <a:latin typeface="Fira Code" panose="020B0809050000020004" pitchFamily="49" charset="0"/>
                <a:ea typeface="Fira Code" panose="020B0809050000020004" pitchFamily="49" charset="0"/>
                <a:cs typeface="Fira Code" panose="020B0809050000020004" pitchFamily="49" charset="0"/>
              </a:rPr>
              <a:t>Loop dalam loop, juga dikenal sebagai "nested loop," merujuk</a:t>
            </a:r>
            <a:r>
              <a:rPr lang="en-US" sz="1800" dirty="0">
                <a:effectLst/>
                <a:latin typeface="Fira Code" panose="020B0809050000020004" pitchFamily="49" charset="0"/>
                <a:ea typeface="Fira Code" panose="020B0809050000020004" pitchFamily="49" charset="0"/>
                <a:cs typeface="Fira Code" panose="020B0809050000020004" pitchFamily="49" charset="0"/>
              </a:rPr>
              <a:t> </a:t>
            </a:r>
            <a:r>
              <a:rPr lang="id-ID" sz="1800" dirty="0">
                <a:effectLst/>
                <a:latin typeface="Fira Code" panose="020B0809050000020004" pitchFamily="49" charset="0"/>
                <a:ea typeface="Fira Code" panose="020B0809050000020004" pitchFamily="49" charset="0"/>
                <a:cs typeface="Fira Code" panose="020B0809050000020004" pitchFamily="49" charset="0"/>
              </a:rPr>
              <a:t>pada penggunaan satu atau lebih loop di dalam loop lainnya. Ini digunakan ketika Anda perlu melakukan perulangan dalam konteks yang lebih kompleks, seperti mengakses elemen dalam array multi-dimensi atau membuat pola tertentu. </a:t>
            </a:r>
            <a:endParaRPr lang="en-ID" sz="1800" dirty="0">
              <a:effectLst/>
              <a:latin typeface="Fira Code" panose="020B0809050000020004" pitchFamily="49" charset="0"/>
              <a:ea typeface="Fira Code" panose="020B0809050000020004" pitchFamily="49" charset="0"/>
              <a:cs typeface="Fira Code" panose="020B0809050000020004" pitchFamily="49" charset="0"/>
            </a:endParaRPr>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r>
              <a:rPr lang="en" dirty="0">
                <a:latin typeface="Fira Code" panose="020B0809050000020004" pitchFamily="49" charset="0"/>
                <a:ea typeface="Fira Code" panose="020B0809050000020004" pitchFamily="49" charset="0"/>
                <a:cs typeface="Fira Code" panose="020B0809050000020004" pitchFamily="49" charset="0"/>
              </a:rPr>
              <a:t> </a:t>
            </a:r>
            <a:r>
              <a:rPr lang="en" dirty="0">
                <a:solidFill>
                  <a:schemeClr val="accent2"/>
                </a:solidFill>
                <a:latin typeface="Fira Code" panose="020B0809050000020004" pitchFamily="49" charset="0"/>
                <a:ea typeface="Fira Code" panose="020B0809050000020004" pitchFamily="49" charset="0"/>
                <a:cs typeface="Fira Code" panose="020B0809050000020004" pitchFamily="49" charset="0"/>
              </a:rPr>
              <a:t>‘</a:t>
            </a:r>
            <a:r>
              <a:rPr lang="id-ID" sz="1800" b="1" dirty="0">
                <a:effectLst/>
                <a:latin typeface="Fira Code" panose="020B0809050000020004" pitchFamily="49" charset="0"/>
                <a:ea typeface="Fira Code" panose="020B0809050000020004" pitchFamily="49" charset="0"/>
                <a:cs typeface="Fira Code" panose="020B0809050000020004" pitchFamily="49" charset="0"/>
              </a:rPr>
              <a:t>LOOP DALAM LOOP </a:t>
            </a:r>
            <a:r>
              <a:rPr lang="en" dirty="0">
                <a:solidFill>
                  <a:schemeClr val="accent2"/>
                </a:solidFill>
                <a:latin typeface="Fira Code" panose="020B0809050000020004" pitchFamily="49" charset="0"/>
                <a:ea typeface="Fira Code" panose="020B0809050000020004" pitchFamily="49" charset="0"/>
                <a:cs typeface="Fira Code" panose="020B0809050000020004" pitchFamily="49" charset="0"/>
              </a:rPr>
              <a:t>’</a:t>
            </a:r>
            <a:r>
              <a:rPr lang="en" dirty="0">
                <a:latin typeface="Fira Code" panose="020B0809050000020004" pitchFamily="49" charset="0"/>
                <a:ea typeface="Fira Code" panose="020B0809050000020004" pitchFamily="49" charset="0"/>
                <a:cs typeface="Fira Code" panose="020B0809050000020004" pitchFamily="49" charset="0"/>
              </a:rPr>
              <a:t> </a:t>
            </a:r>
            <a:r>
              <a:rPr lang="en"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a:t>
            </a:r>
            <a:r>
              <a:rPr lang="en" dirty="0"/>
              <a:t>H</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a:t>
            </a:r>
            <a:r>
              <a:rPr lang="en" dirty="0"/>
              <a:t>H</a:t>
            </a:r>
            <a:endParaRPr sz="1400" dirty="0">
              <a:solidFill>
                <a:schemeClr val="accent3"/>
              </a:solidFill>
            </a:endParaRPr>
          </a:p>
        </p:txBody>
      </p:sp>
    </p:spTree>
    <p:extLst>
      <p:ext uri="{BB962C8B-B14F-4D97-AF65-F5344CB8AC3E}">
        <p14:creationId xmlns:p14="http://schemas.microsoft.com/office/powerpoint/2010/main" val="274829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151872" y="-341911"/>
            <a:ext cx="2843908"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solidFill>
                  <a:schemeClr val="accent6"/>
                </a:solidFill>
              </a:rPr>
              <a:t>Contoh</a:t>
            </a:r>
            <a:endParaRPr sz="2500" dirty="0">
              <a:solidFill>
                <a:schemeClr val="accent6"/>
              </a:solidFill>
            </a:endParaRPr>
          </a:p>
        </p:txBody>
      </p:sp>
      <p:sp>
        <p:nvSpPr>
          <p:cNvPr id="501" name="Google Shape;501;p30"/>
          <p:cNvSpPr txBox="1">
            <a:spLocks noGrp="1"/>
          </p:cNvSpPr>
          <p:nvPr>
            <p:ph type="title" idx="2"/>
          </p:nvPr>
        </p:nvSpPr>
        <p:spPr>
          <a:xfrm>
            <a:off x="2389255" y="287142"/>
            <a:ext cx="3101155" cy="2885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chemeClr val="accent6"/>
                </a:solidFill>
              </a:rPr>
              <a:t>[</a:t>
            </a:r>
            <a:r>
              <a:rPr lang="en" sz="1500" dirty="0">
                <a:solidFill>
                  <a:schemeClr val="accent1"/>
                </a:solidFill>
              </a:rPr>
              <a:t>Loop dalam Loopp</a:t>
            </a:r>
            <a:r>
              <a:rPr lang="en" sz="1500" dirty="0">
                <a:solidFill>
                  <a:schemeClr val="accent6"/>
                </a:solidFill>
              </a:rPr>
              <a:t>]</a:t>
            </a:r>
            <a:r>
              <a:rPr lang="en" sz="1500" dirty="0">
                <a:solidFill>
                  <a:schemeClr val="accent1"/>
                </a:solidFill>
              </a:rPr>
              <a:t> </a:t>
            </a:r>
            <a:endParaRPr sz="1500" dirty="0">
              <a:solidFill>
                <a:schemeClr val="accent3"/>
              </a:solidFill>
            </a:endParaRPr>
          </a:p>
        </p:txBody>
      </p:sp>
      <p:sp>
        <p:nvSpPr>
          <p:cNvPr id="502" name="Google Shape;502;p30"/>
          <p:cNvSpPr txBox="1">
            <a:spLocks noGrp="1"/>
          </p:cNvSpPr>
          <p:nvPr>
            <p:ph type="subTitle" idx="1"/>
          </p:nvPr>
        </p:nvSpPr>
        <p:spPr>
          <a:xfrm>
            <a:off x="888907" y="1072587"/>
            <a:ext cx="5306737" cy="2902261"/>
          </a:xfrm>
          <a:prstGeom prst="rect">
            <a:avLst/>
          </a:prstGeom>
        </p:spPr>
        <p:txBody>
          <a:bodyPr spcFirstLastPara="1" wrap="square" lIns="91425" tIns="91425" rIns="91425" bIns="91425" anchor="ctr" anchorCtr="0">
            <a:noAutofit/>
          </a:bodyPr>
          <a:lstStyle/>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#include &lt;stdio.h&gt;</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#define MAKS 8</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int main() {</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int baris, kolam , hasil_kali;</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for(baris = 1; baris &lt;= MAKS; baris++)</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for ( kolam = 1; kolam &lt;= MAKS; kolam++)</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hasil_kali = baris * kolam;</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printf("%2d", hasil_kali);</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printf("\n"); </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	}</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marL="457200" algn="just">
              <a:lnSpc>
                <a:spcPct val="107000"/>
              </a:lnSpc>
              <a:spcAft>
                <a:spcPts val="800"/>
              </a:spcAft>
            </a:pPr>
            <a:r>
              <a:rPr lang="id-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rPr>
              <a:t>}</a:t>
            </a: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a:p>
            <a:pPr algn="just">
              <a:lnSpc>
                <a:spcPct val="107000"/>
              </a:lnSpc>
              <a:spcAft>
                <a:spcPts val="800"/>
              </a:spcAft>
            </a:pPr>
            <a:endParaRPr lang="en-ID" sz="1200" dirty="0">
              <a:solidFill>
                <a:schemeClr val="accent2"/>
              </a:solidFill>
              <a:effectLst/>
              <a:latin typeface="Fira Code" panose="020B0809050000020004" pitchFamily="49" charset="0"/>
              <a:ea typeface="Fira Code" panose="020B0809050000020004" pitchFamily="49" charset="0"/>
              <a:cs typeface="Fira Code" panose="020B0809050000020004" pitchFamily="49" charset="0"/>
            </a:endParaRPr>
          </a:p>
        </p:txBody>
      </p:sp>
      <p:cxnSp>
        <p:nvCxnSpPr>
          <p:cNvPr id="504" name="Google Shape;504;p30"/>
          <p:cNvCxnSpPr>
            <a:cxnSpLocks/>
          </p:cNvCxnSpPr>
          <p:nvPr/>
        </p:nvCxnSpPr>
        <p:spPr>
          <a:xfrm>
            <a:off x="1291085" y="1760487"/>
            <a:ext cx="0" cy="1243974"/>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pic>
        <p:nvPicPr>
          <p:cNvPr id="2" name="Picture 1">
            <a:extLst>
              <a:ext uri="{FF2B5EF4-FFF2-40B4-BE49-F238E27FC236}">
                <a16:creationId xmlns:a16="http://schemas.microsoft.com/office/drawing/2014/main" id="{515C31D7-D169-5D12-78A2-23C6E7A80505}"/>
              </a:ext>
            </a:extLst>
          </p:cNvPr>
          <p:cNvPicPr>
            <a:picLocks noChangeAspect="1"/>
          </p:cNvPicPr>
          <p:nvPr/>
        </p:nvPicPr>
        <p:blipFill>
          <a:blip r:embed="rId3"/>
          <a:stretch>
            <a:fillRect/>
          </a:stretch>
        </p:blipFill>
        <p:spPr>
          <a:xfrm>
            <a:off x="6080266" y="3034031"/>
            <a:ext cx="3063734" cy="1581966"/>
          </a:xfrm>
          <a:prstGeom prst="rect">
            <a:avLst/>
          </a:prstGeom>
        </p:spPr>
      </p:pic>
    </p:spTree>
    <p:extLst>
      <p:ext uri="{BB962C8B-B14F-4D97-AF65-F5344CB8AC3E}">
        <p14:creationId xmlns:p14="http://schemas.microsoft.com/office/powerpoint/2010/main" val="383014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1337875" y="1440862"/>
            <a:ext cx="6176965" cy="1468450"/>
          </a:xfrm>
          <a:prstGeom prst="rect">
            <a:avLst/>
          </a:prstGeom>
        </p:spPr>
        <p:txBody>
          <a:bodyPr spcFirstLastPara="1" wrap="square" lIns="91425" tIns="91425" rIns="91425" bIns="91425" anchor="ctr" anchorCtr="0">
            <a:noAutofit/>
          </a:bodyPr>
          <a:lstStyle/>
          <a:p>
            <a:pPr marL="457200" algn="just">
              <a:lnSpc>
                <a:spcPct val="107000"/>
              </a:lnSpc>
              <a:spcAft>
                <a:spcPts val="800"/>
              </a:spcAft>
            </a:pPr>
            <a:r>
              <a:rPr lang="id-ID" sz="1800" b="1" dirty="0">
                <a:effectLst/>
                <a:latin typeface="Fira Code" panose="020B0809050000020004" pitchFamily="49" charset="0"/>
                <a:ea typeface="Fira Code" panose="020B0809050000020004" pitchFamily="49" charset="0"/>
                <a:cs typeface="Fira Code" panose="020B0809050000020004" pitchFamily="49" charset="0"/>
              </a:rPr>
              <a:t>LOOP </a:t>
            </a:r>
            <a:r>
              <a:rPr lang="id-ID" sz="1800" dirty="0">
                <a:effectLst/>
                <a:latin typeface="Fira Code" panose="020B0809050000020004" pitchFamily="49" charset="0"/>
                <a:ea typeface="Fira Code" panose="020B0809050000020004" pitchFamily="49" charset="0"/>
                <a:cs typeface="Fira Code" panose="020B0809050000020004" pitchFamily="49" charset="0"/>
              </a:rPr>
              <a:t>yang tidak pernah berhenti ( berputar terus ) sering terjadi disebabkan adanya kesalahan pada penanganan kondisi yang dipakai untuk keluar dari </a:t>
            </a:r>
            <a:r>
              <a:rPr lang="id-ID" sz="1800" b="1" dirty="0">
                <a:effectLst/>
                <a:latin typeface="Fira Code" panose="020B0809050000020004" pitchFamily="49" charset="0"/>
                <a:ea typeface="Fira Code" panose="020B0809050000020004" pitchFamily="49" charset="0"/>
                <a:cs typeface="Fira Code" panose="020B0809050000020004" pitchFamily="49" charset="0"/>
              </a:rPr>
              <a:t>loop.</a:t>
            </a:r>
            <a:endParaRPr lang="en-ID" sz="1800" dirty="0">
              <a:effectLst/>
              <a:latin typeface="Fira Code" panose="020B0809050000020004" pitchFamily="49" charset="0"/>
              <a:ea typeface="Fira Code" panose="020B0809050000020004" pitchFamily="49" charset="0"/>
              <a:cs typeface="Fira Code" panose="020B0809050000020004" pitchFamily="49" charset="0"/>
            </a:endParaRPr>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r>
              <a:rPr lang="en" sz="1600" dirty="0">
                <a:latin typeface="Fira Code" panose="020B0809050000020004" pitchFamily="49" charset="0"/>
                <a:ea typeface="Fira Code" panose="020B0809050000020004" pitchFamily="49" charset="0"/>
                <a:cs typeface="Fira Code" panose="020B0809050000020004" pitchFamily="49" charset="0"/>
              </a:rPr>
              <a:t> </a:t>
            </a:r>
            <a:r>
              <a:rPr lang="en" sz="16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 </a:t>
            </a:r>
            <a:r>
              <a:rPr lang="id-ID" sz="1600" b="1" dirty="0">
                <a:effectLst/>
                <a:latin typeface="Fira Code" panose="020B0809050000020004" pitchFamily="49" charset="0"/>
                <a:ea typeface="Fira Code" panose="020B0809050000020004" pitchFamily="49" charset="0"/>
                <a:cs typeface="Fira Code" panose="020B0809050000020004" pitchFamily="49" charset="0"/>
              </a:rPr>
              <a:t>LOOP YANG TAK PERNAH BERHENTI</a:t>
            </a:r>
            <a:r>
              <a:rPr lang="en-US" sz="1600" b="1" dirty="0">
                <a:effectLst/>
                <a:latin typeface="Fira Code" panose="020B0809050000020004" pitchFamily="49" charset="0"/>
                <a:ea typeface="Fira Code" panose="020B0809050000020004" pitchFamily="49" charset="0"/>
                <a:cs typeface="Fira Code" panose="020B0809050000020004" pitchFamily="49" charset="0"/>
              </a:rPr>
              <a:t> </a:t>
            </a:r>
            <a:r>
              <a:rPr lang="en" sz="16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a:t>
            </a:r>
            <a:r>
              <a:rPr lang="en" sz="1600" dirty="0">
                <a:latin typeface="Fira Code" panose="020B0809050000020004" pitchFamily="49" charset="0"/>
                <a:ea typeface="Fira Code" panose="020B0809050000020004" pitchFamily="49" charset="0"/>
                <a:cs typeface="Fira Code" panose="020B0809050000020004" pitchFamily="49" charset="0"/>
              </a:rPr>
              <a:t> </a:t>
            </a:r>
            <a:endParaRPr lang="en" sz="16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a:t>
            </a:r>
            <a:r>
              <a:rPr lang="en" dirty="0"/>
              <a:t>H</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a:t>
            </a:r>
            <a:r>
              <a:rPr lang="en" dirty="0"/>
              <a:t>H</a:t>
            </a:r>
            <a:endParaRPr sz="1400" dirty="0">
              <a:solidFill>
                <a:schemeClr val="accent3"/>
              </a:solidFill>
            </a:endParaRPr>
          </a:p>
        </p:txBody>
      </p:sp>
    </p:spTree>
    <p:extLst>
      <p:ext uri="{BB962C8B-B14F-4D97-AF65-F5344CB8AC3E}">
        <p14:creationId xmlns:p14="http://schemas.microsoft.com/office/powerpoint/2010/main" val="3212504920"/>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1100</Words>
  <Application>Microsoft Office PowerPoint</Application>
  <PresentationFormat>On-screen Show (16:9)</PresentationFormat>
  <Paragraphs>176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Fira Code</vt:lpstr>
      <vt:lpstr>Courier New</vt:lpstr>
      <vt:lpstr>Arial</vt:lpstr>
      <vt:lpstr>Calibri</vt:lpstr>
      <vt:lpstr>Programming Language Workshop for Beginners by Slidesgo</vt:lpstr>
      <vt:lpstr>Perulangan ‘C Language’ {</vt:lpstr>
      <vt:lpstr>Pengulangan ‘adalah’;</vt:lpstr>
      <vt:lpstr>do ‘while’ {</vt:lpstr>
      <vt:lpstr>Contoh</vt:lpstr>
      <vt:lpstr> ‘For’ {</vt:lpstr>
      <vt:lpstr>Contoh</vt:lpstr>
      <vt:lpstr> ‘LOOP DALAM LOOP ’ {</vt:lpstr>
      <vt:lpstr>Contoh</vt:lpstr>
      <vt:lpstr> ‘ LOOP YANG TAK PERNAH BERHENTI ’ </vt:lpstr>
      <vt:lpstr>Contoh</vt:lpstr>
      <vt:lpstr> ‘ PERNYATAAN BREAK  ’ </vt:lpstr>
      <vt:lpstr>Contoh</vt:lpstr>
      <vt:lpstr> ‘ Continue  ’ </vt:lpstr>
      <vt:lpstr>Contoh</vt:lpstr>
      <vt:lpstr> ‘ Goto  ’ </vt:lpstr>
      <vt:lpstr>Contoh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 {</dc:title>
  <dc:creator>hafid al khair</dc:creator>
  <cp:lastModifiedBy>hafid al khair</cp:lastModifiedBy>
  <cp:revision>7</cp:revision>
  <dcterms:modified xsi:type="dcterms:W3CDTF">2023-09-23T04:36:54Z</dcterms:modified>
</cp:coreProperties>
</file>