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301" r:id="rId2"/>
    <p:sldId id="257" r:id="rId3"/>
    <p:sldId id="314" r:id="rId4"/>
    <p:sldId id="258" r:id="rId5"/>
    <p:sldId id="259" r:id="rId6"/>
    <p:sldId id="302" r:id="rId7"/>
    <p:sldId id="303" r:id="rId8"/>
    <p:sldId id="304" r:id="rId9"/>
    <p:sldId id="305" r:id="rId10"/>
    <p:sldId id="306" r:id="rId11"/>
  </p:sldIdLst>
  <p:sldSz cx="9144000" cy="5143500" type="screen16x9"/>
  <p:notesSz cx="6858000" cy="9144000"/>
  <p:embeddedFontLst>
    <p:embeddedFont>
      <p:font typeface="Fira Code" panose="020B0809050000020004" pitchFamily="49"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AF1BE6-35C5-4080-A580-FB6F28ECB8AA}">
  <a:tblStyle styleId="{F6AF1BE6-35C5-4080-A580-FB6F28ECB8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4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725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30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7980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8146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263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5306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54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4"/>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0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9" r:id="rId6"/>
    <p:sldLayoutId id="214748367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273560"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Array </a:t>
            </a:r>
            <a:r>
              <a:rPr lang="en" dirty="0">
                <a:solidFill>
                  <a:schemeClr val="accent3"/>
                </a:solidFill>
              </a:rPr>
              <a:t>{</a:t>
            </a:r>
            <a:endParaRPr dirty="0">
              <a:solidFill>
                <a:schemeClr val="accent3"/>
              </a:solidFill>
            </a:endParaRPr>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61" name="Google Shape;461;p27"/>
          <p:cNvSpPr txBox="1">
            <a:spLocks noGrp="1"/>
          </p:cNvSpPr>
          <p:nvPr>
            <p:ph type="subTitle" idx="2"/>
          </p:nvPr>
        </p:nvSpPr>
        <p:spPr>
          <a:xfrm>
            <a:off x="2633397" y="2095283"/>
            <a:ext cx="5773482"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accent6"/>
                </a:solidFill>
              </a:rPr>
              <a:t>[</a:t>
            </a:r>
            <a:r>
              <a:rPr lang="en-ID" dirty="0">
                <a:solidFill>
                  <a:schemeClr val="accent1"/>
                </a:solidFill>
              </a:rPr>
              <a:t>L HAFIDL ALKHAIR</a:t>
            </a:r>
            <a:r>
              <a:rPr lang="en-ID" dirty="0">
                <a:solidFill>
                  <a:schemeClr val="accent6"/>
                </a:solidFill>
              </a:rPr>
              <a:t>] </a:t>
            </a:r>
          </a:p>
        </p:txBody>
      </p:sp>
      <p:grpSp>
        <p:nvGrpSpPr>
          <p:cNvPr id="462" name="Google Shape;462;p27"/>
          <p:cNvGrpSpPr/>
          <p:nvPr/>
        </p:nvGrpSpPr>
        <p:grpSpPr>
          <a:xfrm>
            <a:off x="1273560" y="1825217"/>
            <a:ext cx="506100" cy="2667806"/>
            <a:chOff x="1357539" y="1759900"/>
            <a:chExt cx="506100" cy="2667806"/>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357539" y="3781206"/>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accent3"/>
                  </a:solidFill>
                  <a:latin typeface="Fira Code"/>
                  <a:ea typeface="Fira Code"/>
                  <a:cs typeface="Fira Code"/>
                  <a:sym typeface="Fira Code"/>
                </a:rPr>
                <a:t>}</a:t>
              </a:r>
              <a:endParaRPr sz="3000" dirty="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forbeginners.h</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workshop.</a:t>
            </a:r>
            <a:r>
              <a:rPr lang="en" sz="1400" dirty="0"/>
              <a:t>h</a:t>
            </a:r>
            <a:endParaRPr sz="1400" dirty="0">
              <a:solidFill>
                <a:schemeClr val="accent3"/>
              </a:solidFill>
            </a:endParaRPr>
          </a:p>
        </p:txBody>
      </p:sp>
      <p:sp>
        <p:nvSpPr>
          <p:cNvPr id="2" name="Google Shape;461;p27">
            <a:extLst>
              <a:ext uri="{FF2B5EF4-FFF2-40B4-BE49-F238E27FC236}">
                <a16:creationId xmlns:a16="http://schemas.microsoft.com/office/drawing/2014/main" id="{1D884DB7-DD00-62A5-1D31-3E032111A81F}"/>
              </a:ext>
            </a:extLst>
          </p:cNvPr>
          <p:cNvSpPr txBox="1">
            <a:spLocks/>
          </p:cNvSpPr>
          <p:nvPr/>
        </p:nvSpPr>
        <p:spPr>
          <a:xfrm>
            <a:off x="1597702" y="2530976"/>
            <a:ext cx="5773482" cy="46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30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lgn="ctr"/>
            <a:r>
              <a:rPr lang="en-ID" dirty="0">
                <a:solidFill>
                  <a:schemeClr val="accent6"/>
                </a:solidFill>
              </a:rPr>
              <a:t>[</a:t>
            </a:r>
            <a:r>
              <a:rPr lang="en-ID" dirty="0">
                <a:solidFill>
                  <a:schemeClr val="accent1"/>
                </a:solidFill>
              </a:rPr>
              <a:t>TRKJ 1C</a:t>
            </a:r>
            <a:r>
              <a:rPr lang="en-ID" dirty="0">
                <a:solidFill>
                  <a:schemeClr val="accent6"/>
                </a:solidFill>
              </a:rPr>
              <a:t>] </a:t>
            </a:r>
          </a:p>
        </p:txBody>
      </p:sp>
      <p:sp>
        <p:nvSpPr>
          <p:cNvPr id="3" name="Google Shape;461;p27">
            <a:extLst>
              <a:ext uri="{FF2B5EF4-FFF2-40B4-BE49-F238E27FC236}">
                <a16:creationId xmlns:a16="http://schemas.microsoft.com/office/drawing/2014/main" id="{39A16DAF-9389-ADEF-D05B-77049EDB722E}"/>
              </a:ext>
            </a:extLst>
          </p:cNvPr>
          <p:cNvSpPr txBox="1">
            <a:spLocks/>
          </p:cNvSpPr>
          <p:nvPr/>
        </p:nvSpPr>
        <p:spPr>
          <a:xfrm>
            <a:off x="1273560" y="2955326"/>
            <a:ext cx="5773482" cy="46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Fira Code"/>
              <a:buNone/>
              <a:defRPr sz="30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2800"/>
              <a:buFont typeface="Fira Code"/>
              <a:buNone/>
              <a:defRPr sz="2800" b="0" i="0" u="none" strike="noStrike" cap="none">
                <a:solidFill>
                  <a:schemeClr val="dk2"/>
                </a:solidFill>
                <a:latin typeface="Fira Code"/>
                <a:ea typeface="Fira Code"/>
                <a:cs typeface="Fira Code"/>
                <a:sym typeface="Fira Code"/>
              </a:defRPr>
            </a:lvl9pPr>
          </a:lstStyle>
          <a:p>
            <a:pPr marL="0" indent="0" algn="ctr"/>
            <a:r>
              <a:rPr lang="en-ID" dirty="0">
                <a:solidFill>
                  <a:schemeClr val="accent6"/>
                </a:solidFill>
              </a:rPr>
              <a:t>[</a:t>
            </a:r>
            <a:r>
              <a:rPr lang="en-ID" dirty="0">
                <a:solidFill>
                  <a:schemeClr val="accent1"/>
                </a:solidFill>
              </a:rPr>
              <a:t>2023903430060</a:t>
            </a:r>
            <a:r>
              <a:rPr lang="en-ID" dirty="0">
                <a:solidFill>
                  <a:schemeClr val="accent6"/>
                </a:solidFill>
              </a:rPr>
              <a:t>] </a:t>
            </a:r>
          </a:p>
        </p:txBody>
      </p:sp>
    </p:spTree>
    <p:extLst>
      <p:ext uri="{BB962C8B-B14F-4D97-AF65-F5344CB8AC3E}">
        <p14:creationId xmlns:p14="http://schemas.microsoft.com/office/powerpoint/2010/main" val="824596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Google Shape;481;p29"/>
          <p:cNvSpPr txBox="1">
            <a:spLocks noGrp="1"/>
          </p:cNvSpPr>
          <p:nvPr>
            <p:ph type="subTitle" idx="1"/>
          </p:nvPr>
        </p:nvSpPr>
        <p:spPr>
          <a:xfrm>
            <a:off x="710125" y="1273194"/>
            <a:ext cx="6468246" cy="1825515"/>
          </a:xfrm>
          <a:prstGeom prst="rect">
            <a:avLst/>
          </a:prstGeom>
        </p:spPr>
        <p:txBody>
          <a:bodyPr spcFirstLastPara="1" wrap="square" lIns="91425" tIns="91425" rIns="91425" bIns="91425" anchor="ctr" anchorCtr="0">
            <a:noAutofit/>
          </a:bodyPr>
          <a:lstStyle/>
          <a:p>
            <a:pPr marL="596900" indent="0" algn="just">
              <a:lnSpc>
                <a:spcPct val="150000"/>
              </a:lnSpc>
              <a:spcAft>
                <a:spcPts val="800"/>
              </a:spcAft>
            </a:pPr>
            <a:r>
              <a:rPr lang="id-ID" dirty="0">
                <a:effectLst/>
                <a:latin typeface="Fira Code" panose="020B0809050000020004" pitchFamily="49" charset="0"/>
                <a:ea typeface="Fira Code" panose="020B0809050000020004" pitchFamily="49" charset="0"/>
                <a:cs typeface="Fira Code" panose="020B0809050000020004" pitchFamily="49" charset="0"/>
              </a:rPr>
              <a:t>Program </a:t>
            </a:r>
            <a:r>
              <a:rPr lang="en-US" dirty="0" err="1">
                <a:latin typeface="Fira Code" panose="020B0809050000020004" pitchFamily="49" charset="0"/>
                <a:ea typeface="Fira Code" panose="020B0809050000020004" pitchFamily="49" charset="0"/>
                <a:cs typeface="Fira Code" panose="020B0809050000020004" pitchFamily="49" charset="0"/>
              </a:rPr>
              <a:t>tersebut</a:t>
            </a:r>
            <a:r>
              <a:rPr lang="id-ID" dirty="0">
                <a:effectLst/>
                <a:latin typeface="Fira Code" panose="020B0809050000020004" pitchFamily="49" charset="0"/>
                <a:ea typeface="Fira Code" panose="020B0809050000020004" pitchFamily="49" charset="0"/>
                <a:cs typeface="Fira Code" panose="020B0809050000020004" pitchFamily="49" charset="0"/>
              </a:rPr>
              <a:t> adalah contoh penggunaan array tiga dimensi dalam bahasa C. Dalam program ini, array tiga dimensi digunakan untuk menyimpan data volume kubus dalam tiga dimensi. Program kemudian menghitung total volume dari semua kubus yang disimpan dalam array. Ini adalah salah satu contoh penggunaan array.</a:t>
            </a:r>
            <a:endParaRPr lang="en-ID" dirty="0">
              <a:effectLst/>
              <a:latin typeface="Fira Code" panose="020B0809050000020004" pitchFamily="49" charset="0"/>
              <a:ea typeface="Fira Code" panose="020B0809050000020004" pitchFamily="49" charset="0"/>
              <a:cs typeface="Fira Code" panose="020B0809050000020004" pitchFamily="49" charset="0"/>
            </a:endParaRPr>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r>
              <a:rPr lang="en" sz="1600" dirty="0">
                <a:latin typeface="Fira Code" panose="020B0809050000020004" pitchFamily="49" charset="0"/>
                <a:ea typeface="Fira Code" panose="020B0809050000020004" pitchFamily="49" charset="0"/>
                <a:cs typeface="Fira Code" panose="020B0809050000020004" pitchFamily="49" charset="0"/>
              </a:rPr>
              <a:t> </a:t>
            </a:r>
            <a:r>
              <a:rPr lang="en" sz="16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 </a:t>
            </a:r>
            <a:r>
              <a:rPr lang="en-US" sz="1600" b="1" dirty="0">
                <a:effectLst/>
                <a:latin typeface="Fira Code" panose="020B0809050000020004" pitchFamily="49" charset="0"/>
                <a:ea typeface="Fira Code" panose="020B0809050000020004" pitchFamily="49" charset="0"/>
                <a:cs typeface="Fira Code" panose="020B0809050000020004" pitchFamily="49" charset="0"/>
              </a:rPr>
              <a:t>Array 3d </a:t>
            </a:r>
            <a:r>
              <a:rPr lang="en" sz="1600" dirty="0">
                <a:solidFill>
                  <a:schemeClr val="accent2"/>
                </a:solidFill>
                <a:latin typeface="Fira Code" panose="020B0809050000020004" pitchFamily="49" charset="0"/>
                <a:ea typeface="Fira Code" panose="020B0809050000020004" pitchFamily="49" charset="0"/>
                <a:cs typeface="Fira Code" panose="020B0809050000020004" pitchFamily="49" charset="0"/>
              </a:rPr>
              <a:t>’</a:t>
            </a:r>
            <a:r>
              <a:rPr lang="en" sz="1600" dirty="0">
                <a:latin typeface="Fira Code" panose="020B0809050000020004" pitchFamily="49" charset="0"/>
                <a:ea typeface="Fira Code" panose="020B0809050000020004" pitchFamily="49" charset="0"/>
                <a:cs typeface="Fira Code" panose="020B0809050000020004" pitchFamily="49" charset="0"/>
              </a:rPr>
              <a:t> </a:t>
            </a:r>
            <a:endParaRPr lang="en" sz="1600"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p:txBody>
      </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forbeginners.</a:t>
            </a:r>
            <a:r>
              <a:rPr lang="en" dirty="0"/>
              <a:t>H</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workshop.</a:t>
            </a:r>
            <a:r>
              <a:rPr lang="en" dirty="0"/>
              <a:t>H</a:t>
            </a:r>
            <a:endParaRPr sz="1400" dirty="0">
              <a:solidFill>
                <a:schemeClr val="accent3"/>
              </a:solidFill>
            </a:endParaRPr>
          </a:p>
        </p:txBody>
      </p:sp>
    </p:spTree>
    <p:extLst>
      <p:ext uri="{BB962C8B-B14F-4D97-AF65-F5344CB8AC3E}">
        <p14:creationId xmlns:p14="http://schemas.microsoft.com/office/powerpoint/2010/main" val="3212504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Array </a:t>
            </a:r>
            <a:r>
              <a:rPr lang="en" dirty="0">
                <a:solidFill>
                  <a:schemeClr val="accent2"/>
                </a:solidFill>
              </a:rPr>
              <a:t>‘adalah’;</a:t>
            </a:r>
            <a:endParaRPr dirty="0">
              <a:solidFill>
                <a:schemeClr val="accent2"/>
              </a:solidFill>
            </a:endParaRPr>
          </a:p>
        </p:txBody>
      </p:sp>
      <p:sp>
        <p:nvSpPr>
          <p:cNvPr id="472" name="Google Shape;472;p28"/>
          <p:cNvSpPr txBox="1">
            <a:spLocks noGrp="1"/>
          </p:cNvSpPr>
          <p:nvPr>
            <p:ph type="body" idx="1"/>
          </p:nvPr>
        </p:nvSpPr>
        <p:spPr>
          <a:xfrm>
            <a:off x="1338037" y="1063175"/>
            <a:ext cx="6662713" cy="29564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2000" dirty="0"/>
              <a:t>Array </a:t>
            </a:r>
            <a:r>
              <a:rPr lang="en-ID" sz="2000" dirty="0" err="1"/>
              <a:t>adalah</a:t>
            </a:r>
            <a:r>
              <a:rPr lang="en-ID" sz="2000" dirty="0"/>
              <a:t> </a:t>
            </a:r>
            <a:r>
              <a:rPr lang="en-ID" sz="2000" dirty="0" err="1"/>
              <a:t>struktur</a:t>
            </a:r>
            <a:r>
              <a:rPr lang="en-ID" sz="2000" dirty="0"/>
              <a:t> data yang </a:t>
            </a:r>
            <a:r>
              <a:rPr lang="en-ID" sz="2000" dirty="0" err="1"/>
              <a:t>digunakan</a:t>
            </a:r>
            <a:r>
              <a:rPr lang="en-ID" sz="2000" dirty="0"/>
              <a:t> </a:t>
            </a:r>
            <a:r>
              <a:rPr lang="en-ID" sz="2000" dirty="0" err="1"/>
              <a:t>dalam</a:t>
            </a:r>
            <a:r>
              <a:rPr lang="en-ID" sz="2000" dirty="0"/>
              <a:t> </a:t>
            </a:r>
            <a:r>
              <a:rPr lang="en-ID" sz="2000" dirty="0" err="1"/>
              <a:t>pemrograman</a:t>
            </a:r>
            <a:r>
              <a:rPr lang="en-ID" sz="2000" dirty="0"/>
              <a:t> </a:t>
            </a:r>
            <a:r>
              <a:rPr lang="en-ID" sz="2000" dirty="0" err="1"/>
              <a:t>untuk</a:t>
            </a:r>
            <a:r>
              <a:rPr lang="en-ID" sz="2000" dirty="0"/>
              <a:t> </a:t>
            </a:r>
            <a:r>
              <a:rPr lang="en-ID" sz="2000" dirty="0" err="1"/>
              <a:t>menyimpan</a:t>
            </a:r>
            <a:r>
              <a:rPr lang="en-ID" sz="2000" dirty="0"/>
              <a:t> </a:t>
            </a:r>
            <a:r>
              <a:rPr lang="en-ID" sz="2000" dirty="0" err="1"/>
              <a:t>kumpulan</a:t>
            </a:r>
            <a:r>
              <a:rPr lang="en-ID" sz="2000" dirty="0"/>
              <a:t> </a:t>
            </a:r>
            <a:r>
              <a:rPr lang="en-ID" sz="2000" dirty="0" err="1"/>
              <a:t>nilai</a:t>
            </a:r>
            <a:r>
              <a:rPr lang="en-ID" sz="2000" dirty="0"/>
              <a:t> </a:t>
            </a:r>
            <a:r>
              <a:rPr lang="en-ID" sz="2000" dirty="0" err="1"/>
              <a:t>atau</a:t>
            </a:r>
            <a:r>
              <a:rPr lang="en-ID" sz="2000" dirty="0"/>
              <a:t> </a:t>
            </a:r>
            <a:r>
              <a:rPr lang="en-ID" sz="2000" dirty="0" err="1"/>
              <a:t>elemen-elemen</a:t>
            </a:r>
            <a:r>
              <a:rPr lang="en-ID" sz="2000" dirty="0"/>
              <a:t> data </a:t>
            </a:r>
            <a:r>
              <a:rPr lang="en-ID" sz="2000" dirty="0" err="1"/>
              <a:t>sejenis</a:t>
            </a:r>
            <a:r>
              <a:rPr lang="en-ID" sz="2000" dirty="0"/>
              <a:t> </a:t>
            </a:r>
            <a:r>
              <a:rPr lang="en-ID" sz="2000" dirty="0" err="1"/>
              <a:t>dalam</a:t>
            </a:r>
            <a:r>
              <a:rPr lang="en-ID" sz="2000" dirty="0"/>
              <a:t> </a:t>
            </a:r>
            <a:r>
              <a:rPr lang="en-ID" sz="2000" dirty="0" err="1"/>
              <a:t>satu</a:t>
            </a:r>
            <a:r>
              <a:rPr lang="en-ID" sz="2000" dirty="0"/>
              <a:t> </a:t>
            </a:r>
            <a:r>
              <a:rPr lang="en-ID" sz="2000" dirty="0" err="1"/>
              <a:t>variabel</a:t>
            </a:r>
            <a:r>
              <a:rPr lang="en-ID" sz="2000" dirty="0"/>
              <a:t>. </a:t>
            </a:r>
            <a:r>
              <a:rPr lang="en-ID" sz="2000" dirty="0" err="1"/>
              <a:t>Elemen-elemen</a:t>
            </a:r>
            <a:r>
              <a:rPr lang="en-ID" sz="2000" dirty="0"/>
              <a:t> </a:t>
            </a:r>
            <a:r>
              <a:rPr lang="en-ID" sz="2000" dirty="0" err="1"/>
              <a:t>ini</a:t>
            </a:r>
            <a:r>
              <a:rPr lang="en-ID" sz="2000" dirty="0"/>
              <a:t> </a:t>
            </a:r>
            <a:r>
              <a:rPr lang="en-ID" sz="2000" dirty="0" err="1"/>
              <a:t>disusun</a:t>
            </a:r>
            <a:r>
              <a:rPr lang="en-ID" sz="2000" dirty="0"/>
              <a:t> </a:t>
            </a:r>
            <a:r>
              <a:rPr lang="en-ID" sz="2000" dirty="0" err="1"/>
              <a:t>dalam</a:t>
            </a:r>
            <a:r>
              <a:rPr lang="en-ID" sz="2000" dirty="0"/>
              <a:t> </a:t>
            </a:r>
            <a:r>
              <a:rPr lang="en-ID" sz="2000" dirty="0" err="1"/>
              <a:t>urutan</a:t>
            </a:r>
            <a:r>
              <a:rPr lang="en-ID" sz="2000" dirty="0"/>
              <a:t> </a:t>
            </a:r>
            <a:r>
              <a:rPr lang="en-ID" sz="2000" dirty="0" err="1"/>
              <a:t>tertentu</a:t>
            </a:r>
            <a:r>
              <a:rPr lang="en-ID" sz="2000" dirty="0"/>
              <a:t> dan </a:t>
            </a:r>
            <a:r>
              <a:rPr lang="en-ID" sz="2000" dirty="0" err="1"/>
              <a:t>diidentifikasi</a:t>
            </a:r>
            <a:r>
              <a:rPr lang="en-ID" sz="2000" dirty="0"/>
              <a:t> oleh </a:t>
            </a:r>
            <a:r>
              <a:rPr lang="en-ID" sz="2000" dirty="0" err="1"/>
              <a:t>indeks</a:t>
            </a:r>
            <a:r>
              <a:rPr lang="en-ID" sz="2000" dirty="0"/>
              <a:t> </a:t>
            </a:r>
            <a:r>
              <a:rPr lang="en-ID" sz="2000" dirty="0" err="1"/>
              <a:t>atau</a:t>
            </a:r>
            <a:r>
              <a:rPr lang="en-ID" sz="2000" dirty="0"/>
              <a:t> </a:t>
            </a:r>
            <a:r>
              <a:rPr lang="en-ID" sz="2000" dirty="0" err="1"/>
              <a:t>posisi</a:t>
            </a:r>
            <a:r>
              <a:rPr lang="en-ID" sz="2000" dirty="0"/>
              <a:t> </a:t>
            </a:r>
            <a:r>
              <a:rPr lang="en-ID" sz="2000" dirty="0" err="1"/>
              <a:t>relatif</a:t>
            </a:r>
            <a:r>
              <a:rPr lang="en-ID" sz="2000" dirty="0"/>
              <a:t> </a:t>
            </a:r>
            <a:r>
              <a:rPr lang="en-ID" sz="2000" dirty="0" err="1"/>
              <a:t>mereka</a:t>
            </a:r>
            <a:r>
              <a:rPr lang="en-ID" sz="2000" dirty="0"/>
              <a:t> </a:t>
            </a:r>
            <a:r>
              <a:rPr lang="en-ID" sz="2000" dirty="0" err="1"/>
              <a:t>dalam</a:t>
            </a:r>
            <a:r>
              <a:rPr lang="en-ID" sz="2000" dirty="0"/>
              <a:t> array.</a:t>
            </a:r>
            <a:endParaRPr sz="2000" dirty="0">
              <a:solidFill>
                <a:schemeClr val="accent3"/>
              </a:solidFill>
              <a:latin typeface="Fira Code" panose="020B0809050000020004" pitchFamily="49" charset="0"/>
              <a:ea typeface="Fira Code" panose="020B0809050000020004" pitchFamily="49" charset="0"/>
              <a:cs typeface="Fira Code" panose="020B0809050000020004" pitchFamily="49" charset="0"/>
            </a:endParaRPr>
          </a:p>
        </p:txBody>
      </p:sp>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74" name="Google Shape;474;p28"/>
          <p:cNvSpPr txBox="1">
            <a:spLocks noGrp="1"/>
          </p:cNvSpPr>
          <p:nvPr>
            <p:ph type="subTitle" idx="4294967295"/>
          </p:nvPr>
        </p:nvSpPr>
        <p:spPr>
          <a:xfrm>
            <a:off x="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forbeginners.</a:t>
            </a:r>
            <a:r>
              <a:rPr lang="en" dirty="0">
                <a:solidFill>
                  <a:schemeClr val="accent3"/>
                </a:solidFill>
              </a:rPr>
              <a:t>H</a:t>
            </a:r>
            <a:endParaRPr sz="1400" dirty="0">
              <a:solidFill>
                <a:schemeClr val="accent3"/>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workshop.</a:t>
            </a:r>
            <a:r>
              <a:rPr lang="en" dirty="0">
                <a:solidFill>
                  <a:schemeClr val="accent3"/>
                </a:solidFill>
              </a:rPr>
              <a:t>H</a:t>
            </a:r>
            <a:endParaRPr sz="1400" dirty="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2" name="Google Shape;472;p28"/>
          <p:cNvSpPr txBox="1">
            <a:spLocks noGrp="1"/>
          </p:cNvSpPr>
          <p:nvPr>
            <p:ph type="body" idx="1"/>
          </p:nvPr>
        </p:nvSpPr>
        <p:spPr>
          <a:xfrm>
            <a:off x="1543311" y="988530"/>
            <a:ext cx="6662713" cy="2956475"/>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D" sz="2000" dirty="0" err="1"/>
              <a:t>Konsep</a:t>
            </a:r>
            <a:r>
              <a:rPr lang="en-ID" sz="2000" dirty="0"/>
              <a:t> Array </a:t>
            </a:r>
            <a:r>
              <a:rPr lang="en-ID" sz="2000" dirty="0" err="1"/>
              <a:t>adalah</a:t>
            </a:r>
            <a:r>
              <a:rPr lang="en-ID" sz="2000" dirty="0"/>
              <a:t> </a:t>
            </a:r>
            <a:r>
              <a:rPr lang="en-ID" sz="2000" dirty="0" err="1"/>
              <a:t>bagian</a:t>
            </a:r>
            <a:r>
              <a:rPr lang="en-ID" sz="2000" dirty="0"/>
              <a:t> integral </a:t>
            </a:r>
            <a:r>
              <a:rPr lang="en-ID" sz="2000" dirty="0" err="1"/>
              <a:t>dari</a:t>
            </a:r>
            <a:r>
              <a:rPr lang="en-ID" sz="2000" dirty="0"/>
              <a:t> </a:t>
            </a:r>
            <a:r>
              <a:rPr lang="en-ID" sz="2000" dirty="0" err="1"/>
              <a:t>bahasa</a:t>
            </a:r>
            <a:r>
              <a:rPr lang="en-ID" sz="2000" dirty="0"/>
              <a:t> </a:t>
            </a:r>
            <a:r>
              <a:rPr lang="en-ID" sz="2000" dirty="0" err="1"/>
              <a:t>pemrograman</a:t>
            </a:r>
            <a:r>
              <a:rPr lang="en-ID" sz="2000" dirty="0"/>
              <a:t> C yang </a:t>
            </a:r>
            <a:r>
              <a:rPr lang="en-ID" sz="2000" dirty="0" err="1"/>
              <a:t>dikembangkan</a:t>
            </a:r>
            <a:r>
              <a:rPr lang="en-ID" sz="2000" dirty="0"/>
              <a:t> oleh Dennis Ritchie di </a:t>
            </a:r>
            <a:r>
              <a:rPr lang="en-ID" sz="2000" dirty="0" err="1"/>
              <a:t>Laboratorium</a:t>
            </a:r>
            <a:r>
              <a:rPr lang="en-ID" sz="2000" dirty="0"/>
              <a:t> Bell pada </a:t>
            </a:r>
            <a:r>
              <a:rPr lang="en-ID" sz="2000" dirty="0" err="1"/>
              <a:t>tahun</a:t>
            </a:r>
            <a:r>
              <a:rPr lang="en-ID" sz="2000" dirty="0"/>
              <a:t> 1972. Array </a:t>
            </a:r>
            <a:r>
              <a:rPr lang="en-ID" sz="2000" dirty="0" err="1"/>
              <a:t>digunakan</a:t>
            </a:r>
            <a:r>
              <a:rPr lang="en-ID" sz="2000" dirty="0"/>
              <a:t> </a:t>
            </a:r>
            <a:r>
              <a:rPr lang="en-ID" sz="2000" dirty="0" err="1"/>
              <a:t>untuk</a:t>
            </a:r>
            <a:r>
              <a:rPr lang="en-ID" sz="2000" dirty="0"/>
              <a:t> </a:t>
            </a:r>
            <a:r>
              <a:rPr lang="en-ID" sz="2000" dirty="0" err="1"/>
              <a:t>mengatur</a:t>
            </a:r>
            <a:r>
              <a:rPr lang="en-ID" sz="2000" dirty="0"/>
              <a:t> dan </a:t>
            </a:r>
            <a:r>
              <a:rPr lang="en-ID" sz="2000" dirty="0" err="1"/>
              <a:t>mengelola</a:t>
            </a:r>
            <a:r>
              <a:rPr lang="en-ID" sz="2000" dirty="0"/>
              <a:t> data </a:t>
            </a:r>
            <a:r>
              <a:rPr lang="en-ID" sz="2000" dirty="0" err="1"/>
              <a:t>dalam</a:t>
            </a:r>
            <a:r>
              <a:rPr lang="en-ID" sz="2000" dirty="0"/>
              <a:t> </a:t>
            </a:r>
            <a:r>
              <a:rPr lang="en-ID" sz="2000" dirty="0" err="1"/>
              <a:t>berbagai</a:t>
            </a:r>
            <a:r>
              <a:rPr lang="en-ID" sz="2000" dirty="0"/>
              <a:t> program C, dan </a:t>
            </a:r>
            <a:r>
              <a:rPr lang="en-ID" sz="2000" dirty="0" err="1"/>
              <a:t>ini</a:t>
            </a:r>
            <a:r>
              <a:rPr lang="en-ID" sz="2000" dirty="0"/>
              <a:t> </a:t>
            </a:r>
            <a:r>
              <a:rPr lang="en-ID" sz="2000" dirty="0" err="1"/>
              <a:t>adalah</a:t>
            </a:r>
            <a:r>
              <a:rPr lang="en-ID" sz="2000" dirty="0"/>
              <a:t> salah </a:t>
            </a:r>
            <a:r>
              <a:rPr lang="en-ID" sz="2000" dirty="0" err="1"/>
              <a:t>satu</a:t>
            </a:r>
            <a:r>
              <a:rPr lang="en-ID" sz="2000" dirty="0"/>
              <a:t> </a:t>
            </a:r>
            <a:r>
              <a:rPr lang="en-ID" sz="2000" dirty="0" err="1"/>
              <a:t>fitur</a:t>
            </a:r>
            <a:r>
              <a:rPr lang="en-ID" sz="2000" dirty="0"/>
              <a:t> </a:t>
            </a:r>
            <a:r>
              <a:rPr lang="en-ID" sz="2000" dirty="0" err="1"/>
              <a:t>dasar</a:t>
            </a:r>
            <a:r>
              <a:rPr lang="en-ID" sz="2000" dirty="0"/>
              <a:t> </a:t>
            </a:r>
            <a:r>
              <a:rPr lang="en-ID" sz="2000" dirty="0" err="1"/>
              <a:t>dalam</a:t>
            </a:r>
            <a:r>
              <a:rPr lang="en-ID" sz="2000" dirty="0"/>
              <a:t> </a:t>
            </a:r>
            <a:r>
              <a:rPr lang="en-ID" sz="2000" dirty="0" err="1"/>
              <a:t>bahasa</a:t>
            </a:r>
            <a:r>
              <a:rPr lang="en-ID" sz="2000" dirty="0"/>
              <a:t> </a:t>
            </a:r>
            <a:r>
              <a:rPr lang="en-ID" sz="2000" dirty="0" err="1"/>
              <a:t>tersebut</a:t>
            </a:r>
            <a:r>
              <a:rPr lang="en-ID" sz="2000" dirty="0"/>
              <a:t>. Jadi, </a:t>
            </a:r>
            <a:r>
              <a:rPr lang="en-ID" sz="2000" dirty="0" err="1"/>
              <a:t>tidak</a:t>
            </a:r>
            <a:r>
              <a:rPr lang="en-ID" sz="2000" dirty="0"/>
              <a:t> </a:t>
            </a:r>
            <a:r>
              <a:rPr lang="en-ID" sz="2000" dirty="0" err="1"/>
              <a:t>ada</a:t>
            </a:r>
            <a:r>
              <a:rPr lang="en-ID" sz="2000" dirty="0"/>
              <a:t> </a:t>
            </a:r>
            <a:r>
              <a:rPr lang="en-ID" sz="2000" dirty="0" err="1"/>
              <a:t>satu</a:t>
            </a:r>
            <a:r>
              <a:rPr lang="en-ID" sz="2000" dirty="0"/>
              <a:t> </a:t>
            </a:r>
            <a:r>
              <a:rPr lang="en-ID" sz="2000" dirty="0" err="1"/>
              <a:t>penemu</a:t>
            </a:r>
            <a:r>
              <a:rPr lang="en-ID" sz="2000" dirty="0"/>
              <a:t> </a:t>
            </a:r>
            <a:r>
              <a:rPr lang="en-ID" sz="2000" dirty="0" err="1"/>
              <a:t>tunggal</a:t>
            </a:r>
            <a:r>
              <a:rPr lang="en-ID" sz="2000" dirty="0"/>
              <a:t> </a:t>
            </a:r>
            <a:r>
              <a:rPr lang="en-ID" sz="2000" dirty="0" err="1"/>
              <a:t>untuk</a:t>
            </a:r>
            <a:r>
              <a:rPr lang="en-ID" sz="2000" dirty="0"/>
              <a:t> </a:t>
            </a:r>
            <a:r>
              <a:rPr lang="en-ID" sz="2000" dirty="0" err="1"/>
              <a:t>konsep</a:t>
            </a:r>
            <a:r>
              <a:rPr lang="en-ID" sz="2000" dirty="0"/>
              <a:t> array </a:t>
            </a:r>
            <a:r>
              <a:rPr lang="en-ID" sz="2000" dirty="0" err="1"/>
              <a:t>dalam</a:t>
            </a:r>
            <a:r>
              <a:rPr lang="en-ID" sz="2000" dirty="0"/>
              <a:t> </a:t>
            </a:r>
            <a:r>
              <a:rPr lang="en-ID" sz="2000" dirty="0" err="1"/>
              <a:t>bahasa</a:t>
            </a:r>
            <a:r>
              <a:rPr lang="en-ID" sz="2000" dirty="0"/>
              <a:t> C</a:t>
            </a:r>
            <a:endParaRPr sz="2000" dirty="0">
              <a:solidFill>
                <a:schemeClr val="accent3"/>
              </a:solidFill>
              <a:latin typeface="Fira Code" panose="020B0809050000020004" pitchFamily="49" charset="0"/>
              <a:ea typeface="Fira Code" panose="020B0809050000020004" pitchFamily="49" charset="0"/>
              <a:cs typeface="Fira Code" panose="020B0809050000020004" pitchFamily="49" charset="0"/>
            </a:endParaRPr>
          </a:p>
        </p:txBody>
      </p:sp>
      <p:sp>
        <p:nvSpPr>
          <p:cNvPr id="473" name="Google Shape;473;p2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74" name="Google Shape;474;p28"/>
          <p:cNvSpPr txBox="1">
            <a:spLocks noGrp="1"/>
          </p:cNvSpPr>
          <p:nvPr>
            <p:ph type="subTitle" idx="4294967295"/>
          </p:nvPr>
        </p:nvSpPr>
        <p:spPr>
          <a:xfrm>
            <a:off x="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forbeginners.</a:t>
            </a:r>
            <a:r>
              <a:rPr lang="en" dirty="0">
                <a:solidFill>
                  <a:schemeClr val="accent3"/>
                </a:solidFill>
              </a:rPr>
              <a:t>H</a:t>
            </a:r>
            <a:endParaRPr sz="1400" dirty="0">
              <a:solidFill>
                <a:schemeClr val="accent3"/>
              </a:solidFill>
            </a:endParaRPr>
          </a:p>
        </p:txBody>
      </p:sp>
      <p:sp>
        <p:nvSpPr>
          <p:cNvPr id="475" name="Google Shape;475;p28"/>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workshop.</a:t>
            </a:r>
            <a:r>
              <a:rPr lang="en" dirty="0">
                <a:solidFill>
                  <a:schemeClr val="accent3"/>
                </a:solidFill>
              </a:rPr>
              <a:t>H</a:t>
            </a:r>
            <a:endParaRPr sz="1400" dirty="0">
              <a:solidFill>
                <a:schemeClr val="accent3"/>
              </a:solidFill>
            </a:endParaRPr>
          </a:p>
        </p:txBody>
      </p:sp>
    </p:spTree>
    <p:extLst>
      <p:ext uri="{BB962C8B-B14F-4D97-AF65-F5344CB8AC3E}">
        <p14:creationId xmlns:p14="http://schemas.microsoft.com/office/powerpoint/2010/main" val="261562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Google Shape;481;p29"/>
          <p:cNvSpPr txBox="1">
            <a:spLocks noGrp="1"/>
          </p:cNvSpPr>
          <p:nvPr>
            <p:ph type="subTitle" idx="1"/>
          </p:nvPr>
        </p:nvSpPr>
        <p:spPr>
          <a:xfrm>
            <a:off x="819959" y="650309"/>
            <a:ext cx="5496866" cy="7093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2000" dirty="0" err="1"/>
              <a:t>Beberapa</a:t>
            </a:r>
            <a:r>
              <a:rPr lang="en-ID" sz="2000" dirty="0"/>
              <a:t> </a:t>
            </a:r>
            <a:r>
              <a:rPr lang="en-ID" sz="2000" dirty="0" err="1"/>
              <a:t>karakteristik</a:t>
            </a:r>
            <a:r>
              <a:rPr lang="en-ID" sz="2000" dirty="0"/>
              <a:t> </a:t>
            </a:r>
            <a:r>
              <a:rPr lang="en-ID" sz="2000" dirty="0" err="1"/>
              <a:t>utama</a:t>
            </a:r>
            <a:r>
              <a:rPr lang="en-ID" sz="2000" dirty="0"/>
              <a:t> </a:t>
            </a:r>
            <a:r>
              <a:rPr lang="en-ID" sz="2000" dirty="0" err="1"/>
              <a:t>dari</a:t>
            </a:r>
            <a:r>
              <a:rPr lang="en-ID" sz="2000" dirty="0"/>
              <a:t> </a:t>
            </a:r>
            <a:r>
              <a:rPr lang="en-ID" sz="2000" dirty="0">
                <a:solidFill>
                  <a:schemeClr val="accent2"/>
                </a:solidFill>
              </a:rPr>
              <a:t>Array </a:t>
            </a:r>
            <a:r>
              <a:rPr lang="en-ID" sz="2000" dirty="0" err="1"/>
              <a:t>adalah</a:t>
            </a:r>
            <a:r>
              <a:rPr lang="en-ID" sz="2000" dirty="0"/>
              <a:t>: </a:t>
            </a:r>
            <a:endParaRPr lang="id-ID" sz="2000" dirty="0"/>
          </a:p>
        </p:txBody>
      </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forbeginners.</a:t>
            </a:r>
            <a:r>
              <a:rPr lang="en" dirty="0"/>
              <a:t>H</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workshop.</a:t>
            </a:r>
            <a:r>
              <a:rPr lang="en" dirty="0"/>
              <a:t>H</a:t>
            </a:r>
            <a:endParaRPr sz="1400" dirty="0">
              <a:solidFill>
                <a:schemeClr val="accent3"/>
              </a:solidFill>
            </a:endParaRPr>
          </a:p>
        </p:txBody>
      </p:sp>
      <p:sp>
        <p:nvSpPr>
          <p:cNvPr id="4" name="Google Shape;481;p29">
            <a:extLst>
              <a:ext uri="{FF2B5EF4-FFF2-40B4-BE49-F238E27FC236}">
                <a16:creationId xmlns:a16="http://schemas.microsoft.com/office/drawing/2014/main" id="{EDE75DCD-C256-29AB-F416-522D128BAE5F}"/>
              </a:ext>
            </a:extLst>
          </p:cNvPr>
          <p:cNvSpPr txBox="1">
            <a:spLocks/>
          </p:cNvSpPr>
          <p:nvPr/>
        </p:nvSpPr>
        <p:spPr>
          <a:xfrm>
            <a:off x="1081215" y="1214373"/>
            <a:ext cx="4097275" cy="18833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r>
              <a:rPr lang="en-US" sz="1800" dirty="0" err="1">
                <a:solidFill>
                  <a:schemeClr val="accent2"/>
                </a:solidFill>
              </a:rPr>
              <a:t>Tipe</a:t>
            </a:r>
            <a:r>
              <a:rPr lang="en-US" sz="1800" dirty="0">
                <a:solidFill>
                  <a:schemeClr val="accent2"/>
                </a:solidFill>
              </a:rPr>
              <a:t> data </a:t>
            </a:r>
            <a:r>
              <a:rPr lang="en-US" sz="1800" dirty="0" err="1">
                <a:solidFill>
                  <a:schemeClr val="accent2"/>
                </a:solidFill>
              </a:rPr>
              <a:t>seragam</a:t>
            </a:r>
            <a:endParaRPr lang="en-US" sz="1800" dirty="0">
              <a:solidFill>
                <a:schemeClr val="accent2"/>
              </a:solidFill>
            </a:endParaRPr>
          </a:p>
          <a:p>
            <a:pPr marL="0" indent="0"/>
            <a:r>
              <a:rPr lang="en-US" sz="1800" dirty="0" err="1">
                <a:solidFill>
                  <a:schemeClr val="bg1"/>
                </a:solidFill>
              </a:rPr>
              <a:t>Indeks</a:t>
            </a:r>
            <a:endParaRPr lang="en-US" sz="1800" dirty="0">
              <a:solidFill>
                <a:schemeClr val="bg1"/>
              </a:solidFill>
            </a:endParaRPr>
          </a:p>
          <a:p>
            <a:pPr marL="0" indent="0"/>
            <a:r>
              <a:rPr lang="en-US" sz="1800" dirty="0" err="1">
                <a:solidFill>
                  <a:schemeClr val="accent2"/>
                </a:solidFill>
              </a:rPr>
              <a:t>Ukuran</a:t>
            </a:r>
            <a:r>
              <a:rPr lang="en-US" sz="1800" dirty="0">
                <a:solidFill>
                  <a:schemeClr val="accent2"/>
                </a:solidFill>
              </a:rPr>
              <a:t> </a:t>
            </a:r>
            <a:r>
              <a:rPr lang="en-US" sz="1800" dirty="0" err="1">
                <a:solidFill>
                  <a:schemeClr val="accent2"/>
                </a:solidFill>
              </a:rPr>
              <a:t>tetap</a:t>
            </a:r>
            <a:endParaRPr lang="en-US" sz="1800" dirty="0">
              <a:solidFill>
                <a:schemeClr val="accent2"/>
              </a:solidFill>
            </a:endParaRPr>
          </a:p>
          <a:p>
            <a:pPr marL="0" indent="0"/>
            <a:r>
              <a:rPr lang="en-US" sz="1800" dirty="0" err="1">
                <a:solidFill>
                  <a:schemeClr val="bg1"/>
                </a:solidFill>
              </a:rPr>
              <a:t>Penyimpanan</a:t>
            </a:r>
            <a:r>
              <a:rPr lang="en-US" sz="1800" dirty="0">
                <a:solidFill>
                  <a:schemeClr val="bg1"/>
                </a:solidFill>
              </a:rPr>
              <a:t> </a:t>
            </a:r>
            <a:r>
              <a:rPr lang="en-US" sz="1800" dirty="0" err="1">
                <a:solidFill>
                  <a:schemeClr val="bg1"/>
                </a:solidFill>
              </a:rPr>
              <a:t>terkompak</a:t>
            </a:r>
            <a:endParaRPr lang="id-ID" sz="18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151872" y="-341911"/>
            <a:ext cx="2843908"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err="1">
                <a:solidFill>
                  <a:schemeClr val="accent6"/>
                </a:solidFill>
              </a:rPr>
              <a:t>Contoh</a:t>
            </a:r>
            <a:endParaRPr sz="2500" dirty="0">
              <a:solidFill>
                <a:schemeClr val="accent6"/>
              </a:solidFill>
            </a:endParaRPr>
          </a:p>
        </p:txBody>
      </p:sp>
      <p:sp>
        <p:nvSpPr>
          <p:cNvPr id="501" name="Google Shape;501;p30"/>
          <p:cNvSpPr txBox="1">
            <a:spLocks noGrp="1"/>
          </p:cNvSpPr>
          <p:nvPr>
            <p:ph type="title" idx="2"/>
          </p:nvPr>
        </p:nvSpPr>
        <p:spPr>
          <a:xfrm>
            <a:off x="2646502" y="280576"/>
            <a:ext cx="3850995" cy="1508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solidFill>
                  <a:schemeClr val="accent6"/>
                </a:solidFill>
              </a:rPr>
              <a:t>[</a:t>
            </a:r>
            <a:r>
              <a:rPr lang="en" sz="1500" dirty="0">
                <a:solidFill>
                  <a:schemeClr val="accent1"/>
                </a:solidFill>
              </a:rPr>
              <a:t>Array 1d</a:t>
            </a:r>
            <a:r>
              <a:rPr lang="en" sz="1500" dirty="0">
                <a:solidFill>
                  <a:schemeClr val="accent6"/>
                </a:solidFill>
              </a:rPr>
              <a:t>]</a:t>
            </a:r>
            <a:r>
              <a:rPr lang="en" sz="1500" dirty="0">
                <a:solidFill>
                  <a:schemeClr val="accent1"/>
                </a:solidFill>
              </a:rPr>
              <a:t> </a:t>
            </a:r>
            <a:endParaRPr sz="1500" dirty="0">
              <a:solidFill>
                <a:schemeClr val="accent3"/>
              </a:solidFill>
            </a:endParaRPr>
          </a:p>
        </p:txBody>
      </p: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pic>
        <p:nvPicPr>
          <p:cNvPr id="6" name="Picture 5">
            <a:extLst>
              <a:ext uri="{FF2B5EF4-FFF2-40B4-BE49-F238E27FC236}">
                <a16:creationId xmlns:a16="http://schemas.microsoft.com/office/drawing/2014/main" id="{49C537B3-902C-E5E9-8E92-EB39E8360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642" y="681382"/>
            <a:ext cx="2462269" cy="3763399"/>
          </a:xfrm>
          <a:prstGeom prst="rect">
            <a:avLst/>
          </a:prstGeom>
        </p:spPr>
      </p:pic>
      <p:pic>
        <p:nvPicPr>
          <p:cNvPr id="7" name="Picture 6">
            <a:extLst>
              <a:ext uri="{FF2B5EF4-FFF2-40B4-BE49-F238E27FC236}">
                <a16:creationId xmlns:a16="http://schemas.microsoft.com/office/drawing/2014/main" id="{D783ED2F-1874-62CC-34F4-D5D6308768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2911" y="669497"/>
            <a:ext cx="2847975" cy="1842770"/>
          </a:xfrm>
          <a:prstGeom prst="rect">
            <a:avLst/>
          </a:prstGeom>
        </p:spPr>
      </p:pic>
      <p:pic>
        <p:nvPicPr>
          <p:cNvPr id="8" name="Picture 7">
            <a:extLst>
              <a:ext uri="{FF2B5EF4-FFF2-40B4-BE49-F238E27FC236}">
                <a16:creationId xmlns:a16="http://schemas.microsoft.com/office/drawing/2014/main" id="{4A7EA883-D985-8D8F-5380-4CB7DE47F2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2474" y="3150677"/>
            <a:ext cx="2962275" cy="1323975"/>
          </a:xfrm>
          <a:prstGeom prst="rect">
            <a:avLst/>
          </a:prstGeom>
        </p:spPr>
      </p:pic>
      <p:sp>
        <p:nvSpPr>
          <p:cNvPr id="9" name="Arrow: Right 8">
            <a:extLst>
              <a:ext uri="{FF2B5EF4-FFF2-40B4-BE49-F238E27FC236}">
                <a16:creationId xmlns:a16="http://schemas.microsoft.com/office/drawing/2014/main" id="{73A762FB-0AD1-DB26-B693-49D44FBD32CA}"/>
              </a:ext>
            </a:extLst>
          </p:cNvPr>
          <p:cNvSpPr/>
          <p:nvPr/>
        </p:nvSpPr>
        <p:spPr>
          <a:xfrm rot="2061567">
            <a:off x="4753732" y="2744324"/>
            <a:ext cx="755780" cy="466531"/>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Google Shape;481;p29"/>
          <p:cNvSpPr txBox="1">
            <a:spLocks noGrp="1"/>
          </p:cNvSpPr>
          <p:nvPr>
            <p:ph type="subTitle" idx="1"/>
          </p:nvPr>
        </p:nvSpPr>
        <p:spPr>
          <a:xfrm>
            <a:off x="1337875" y="1210050"/>
            <a:ext cx="6989582" cy="2645667"/>
          </a:xfrm>
          <a:prstGeom prst="rect">
            <a:avLst/>
          </a:prstGeom>
        </p:spPr>
        <p:txBody>
          <a:bodyPr spcFirstLastPara="1" wrap="square" lIns="91425" tIns="91425" rIns="91425" bIns="91425" anchor="ctr" anchorCtr="0">
            <a:noAutofit/>
          </a:bodyPr>
          <a:lstStyle/>
          <a:p>
            <a:pPr marL="0" lvl="0" indent="0">
              <a:lnSpc>
                <a:spcPct val="150000"/>
              </a:lnSpc>
            </a:pPr>
            <a:r>
              <a:rPr lang="id-ID" kern="0" dirty="0">
                <a:effectLst/>
                <a:latin typeface="Fira Code" panose="020B0809050000020004" pitchFamily="49" charset="0"/>
                <a:ea typeface="Fira Code" panose="020B0809050000020004" pitchFamily="49" charset="0"/>
                <a:cs typeface="Fira Code" panose="020B0809050000020004" pitchFamily="49" charset="0"/>
              </a:rPr>
              <a:t>Program </a:t>
            </a:r>
            <a:r>
              <a:rPr lang="en-US" kern="0" dirty="0" err="1">
                <a:effectLst/>
                <a:latin typeface="Fira Code" panose="020B0809050000020004" pitchFamily="49" charset="0"/>
                <a:ea typeface="Fira Code" panose="020B0809050000020004" pitchFamily="49" charset="0"/>
                <a:cs typeface="Fira Code" panose="020B0809050000020004" pitchFamily="49" charset="0"/>
              </a:rPr>
              <a:t>tersebut</a:t>
            </a:r>
            <a:r>
              <a:rPr lang="id-ID" kern="0" dirty="0">
                <a:effectLst/>
                <a:latin typeface="Fira Code" panose="020B0809050000020004" pitchFamily="49" charset="0"/>
                <a:ea typeface="Fira Code" panose="020B0809050000020004" pitchFamily="49" charset="0"/>
                <a:cs typeface="Fira Code" panose="020B0809050000020004" pitchFamily="49" charset="0"/>
              </a:rPr>
              <a:t> adalah contoh sederhana penggunaan array satu dimensi dalam bahasa C. Program ini menunjukkan cara mendeklarasikan, mengisi, dan melakukan operasi dasar seperti mencari nilai maksimum, minimum, rata-rata, dan mencari elemen tertentu dalam array. Penggunaan array memungkinkan kita untuk mengorganisasi dan mengelola kumpulan data dengan lebih efisien dalam pemrograman.</a:t>
            </a:r>
            <a:endParaRPr lang="en-ID" dirty="0">
              <a:effectLst/>
              <a:latin typeface="Fira Code" panose="020B0809050000020004" pitchFamily="49" charset="0"/>
              <a:ea typeface="Fira Code" panose="020B0809050000020004" pitchFamily="49" charset="0"/>
              <a:cs typeface="Fira Code" panose="020B0809050000020004" pitchFamily="49" charset="0"/>
            </a:endParaRPr>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dirty="0">
                <a:solidFill>
                  <a:schemeClr val="accent2"/>
                </a:solidFill>
              </a:rPr>
              <a:t>‘Array 1d’</a:t>
            </a:r>
            <a:r>
              <a:rPr lang="en" dirty="0"/>
              <a:t> </a:t>
            </a:r>
            <a:endParaRPr dirty="0">
              <a:solidFill>
                <a:schemeClr val="accent6"/>
              </a:solidFill>
            </a:endParaRPr>
          </a:p>
        </p:txBody>
      </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forbeginners.</a:t>
            </a:r>
            <a:r>
              <a:rPr lang="en" dirty="0"/>
              <a:t>H</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workshop.</a:t>
            </a:r>
            <a:r>
              <a:rPr lang="en" dirty="0"/>
              <a:t>H</a:t>
            </a:r>
            <a:endParaRPr sz="1400" dirty="0">
              <a:solidFill>
                <a:schemeClr val="accent3"/>
              </a:solidFill>
            </a:endParaRPr>
          </a:p>
        </p:txBody>
      </p:sp>
    </p:spTree>
    <p:extLst>
      <p:ext uri="{BB962C8B-B14F-4D97-AF65-F5344CB8AC3E}">
        <p14:creationId xmlns:p14="http://schemas.microsoft.com/office/powerpoint/2010/main" val="49343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151872" y="-341911"/>
            <a:ext cx="2843908"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err="1">
                <a:solidFill>
                  <a:schemeClr val="accent6"/>
                </a:solidFill>
              </a:rPr>
              <a:t>Contoh</a:t>
            </a:r>
            <a:endParaRPr sz="2500" dirty="0">
              <a:solidFill>
                <a:schemeClr val="accent6"/>
              </a:solidFill>
            </a:endParaRPr>
          </a:p>
        </p:txBody>
      </p:sp>
      <p:sp>
        <p:nvSpPr>
          <p:cNvPr id="501" name="Google Shape;501;p30"/>
          <p:cNvSpPr txBox="1">
            <a:spLocks noGrp="1"/>
          </p:cNvSpPr>
          <p:nvPr>
            <p:ph type="title" idx="2"/>
          </p:nvPr>
        </p:nvSpPr>
        <p:spPr>
          <a:xfrm>
            <a:off x="2646502" y="280576"/>
            <a:ext cx="3850995" cy="1508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solidFill>
                  <a:schemeClr val="accent6"/>
                </a:solidFill>
              </a:rPr>
              <a:t>[</a:t>
            </a:r>
            <a:r>
              <a:rPr lang="en" sz="1500" dirty="0">
                <a:solidFill>
                  <a:schemeClr val="accent1"/>
                </a:solidFill>
              </a:rPr>
              <a:t>Array 2d</a:t>
            </a:r>
            <a:r>
              <a:rPr lang="en" sz="1500" dirty="0">
                <a:solidFill>
                  <a:schemeClr val="accent6"/>
                </a:solidFill>
              </a:rPr>
              <a:t>]</a:t>
            </a:r>
            <a:r>
              <a:rPr lang="en" sz="1500" dirty="0">
                <a:solidFill>
                  <a:schemeClr val="accent1"/>
                </a:solidFill>
              </a:rPr>
              <a:t> </a:t>
            </a:r>
            <a:endParaRPr sz="1500" dirty="0">
              <a:solidFill>
                <a:schemeClr val="accent3"/>
              </a:solidFill>
            </a:endParaRPr>
          </a:p>
        </p:txBody>
      </p:sp>
      <p:cxnSp>
        <p:nvCxnSpPr>
          <p:cNvPr id="504" name="Google Shape;504;p30"/>
          <p:cNvCxnSpPr>
            <a:cxnSpLocks/>
          </p:cNvCxnSpPr>
          <p:nvPr/>
        </p:nvCxnSpPr>
        <p:spPr>
          <a:xfrm>
            <a:off x="1291085" y="1760487"/>
            <a:ext cx="0" cy="1243974"/>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pic>
        <p:nvPicPr>
          <p:cNvPr id="5" name="Picture 4">
            <a:extLst>
              <a:ext uri="{FF2B5EF4-FFF2-40B4-BE49-F238E27FC236}">
                <a16:creationId xmlns:a16="http://schemas.microsoft.com/office/drawing/2014/main" id="{1C748280-9245-24B7-863F-C8389E2757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574" y="762689"/>
            <a:ext cx="3417244" cy="3454747"/>
          </a:xfrm>
          <a:prstGeom prst="rect">
            <a:avLst/>
          </a:prstGeom>
        </p:spPr>
      </p:pic>
      <p:pic>
        <p:nvPicPr>
          <p:cNvPr id="6" name="Picture 5">
            <a:extLst>
              <a:ext uri="{FF2B5EF4-FFF2-40B4-BE49-F238E27FC236}">
                <a16:creationId xmlns:a16="http://schemas.microsoft.com/office/drawing/2014/main" id="{BD705B5A-BD4E-BE6D-6C3D-2CCCF385B3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4938" y="4217176"/>
            <a:ext cx="2517775" cy="266700"/>
          </a:xfrm>
          <a:prstGeom prst="rect">
            <a:avLst/>
          </a:prstGeom>
        </p:spPr>
      </p:pic>
      <p:pic>
        <p:nvPicPr>
          <p:cNvPr id="7" name="Picture 6">
            <a:extLst>
              <a:ext uri="{FF2B5EF4-FFF2-40B4-BE49-F238E27FC236}">
                <a16:creationId xmlns:a16="http://schemas.microsoft.com/office/drawing/2014/main" id="{E1912C8D-3D81-6999-BDF4-38B226D1EE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8264" y="1597301"/>
            <a:ext cx="1447800" cy="1407160"/>
          </a:xfrm>
          <a:prstGeom prst="rect">
            <a:avLst/>
          </a:prstGeom>
        </p:spPr>
      </p:pic>
      <p:sp>
        <p:nvSpPr>
          <p:cNvPr id="8" name="Arrow: Right 7">
            <a:extLst>
              <a:ext uri="{FF2B5EF4-FFF2-40B4-BE49-F238E27FC236}">
                <a16:creationId xmlns:a16="http://schemas.microsoft.com/office/drawing/2014/main" id="{4797F7B6-2AE1-C74E-3F74-7C024274A77D}"/>
              </a:ext>
            </a:extLst>
          </p:cNvPr>
          <p:cNvSpPr/>
          <p:nvPr/>
        </p:nvSpPr>
        <p:spPr>
          <a:xfrm>
            <a:off x="5197335" y="2096550"/>
            <a:ext cx="755780" cy="466531"/>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88479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Google Shape;481;p29"/>
          <p:cNvSpPr txBox="1">
            <a:spLocks noGrp="1"/>
          </p:cNvSpPr>
          <p:nvPr>
            <p:ph type="subTitle" idx="1"/>
          </p:nvPr>
        </p:nvSpPr>
        <p:spPr>
          <a:xfrm>
            <a:off x="691463" y="1257775"/>
            <a:ext cx="6176965" cy="2528037"/>
          </a:xfrm>
          <a:prstGeom prst="rect">
            <a:avLst/>
          </a:prstGeom>
        </p:spPr>
        <p:txBody>
          <a:bodyPr spcFirstLastPara="1" wrap="square" lIns="91425" tIns="91425" rIns="91425" bIns="91425" anchor="ctr" anchorCtr="0">
            <a:noAutofit/>
          </a:bodyPr>
          <a:lstStyle/>
          <a:p>
            <a:pPr marL="596900" indent="0" algn="just">
              <a:lnSpc>
                <a:spcPct val="150000"/>
              </a:lnSpc>
              <a:spcAft>
                <a:spcPts val="800"/>
              </a:spcAft>
            </a:pPr>
            <a:r>
              <a:rPr lang="id-ID" dirty="0">
                <a:effectLst/>
                <a:latin typeface="Fira Code" panose="020B0809050000020004" pitchFamily="49" charset="0"/>
                <a:ea typeface="Fira Code" panose="020B0809050000020004" pitchFamily="49" charset="0"/>
                <a:cs typeface="Fira Code" panose="020B0809050000020004" pitchFamily="49" charset="0"/>
              </a:rPr>
              <a:t>Program </a:t>
            </a:r>
            <a:r>
              <a:rPr lang="en-US" dirty="0" err="1">
                <a:effectLst/>
                <a:latin typeface="Fira Code" panose="020B0809050000020004" pitchFamily="49" charset="0"/>
                <a:ea typeface="Fira Code" panose="020B0809050000020004" pitchFamily="49" charset="0"/>
                <a:cs typeface="Fira Code" panose="020B0809050000020004" pitchFamily="49" charset="0"/>
              </a:rPr>
              <a:t>tersebu</a:t>
            </a:r>
            <a:r>
              <a:rPr lang="id-ID" dirty="0">
                <a:effectLst/>
                <a:latin typeface="Fira Code" panose="020B0809050000020004" pitchFamily="49" charset="0"/>
                <a:ea typeface="Fira Code" panose="020B0809050000020004" pitchFamily="49" charset="0"/>
                <a:cs typeface="Fira Code" panose="020B0809050000020004" pitchFamily="49" charset="0"/>
              </a:rPr>
              <a:t> adalah contoh penggunaan array dua dimensi dalam bahasa C untuk menyimpan dan mengelola data matriks. Program ini memungkinkan pengguna untuk memasukkan elemen-elemen matriks, menampilkan matriks, menghitung total elemen matriks, dan menampilkan hasilnya. Ini adalah salah satu contoh sederhana penggunaan array dua dimensi dalam pemrograman C.</a:t>
            </a:r>
            <a:endParaRPr lang="en-ID" dirty="0">
              <a:effectLst/>
              <a:latin typeface="Fira Code" panose="020B0809050000020004" pitchFamily="49" charset="0"/>
              <a:ea typeface="Fira Code" panose="020B0809050000020004" pitchFamily="49" charset="0"/>
              <a:cs typeface="Fira Code" panose="020B0809050000020004" pitchFamily="49" charset="0"/>
            </a:endParaRPr>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r>
              <a:rPr lang="en" dirty="0">
                <a:latin typeface="Fira Code" panose="020B0809050000020004" pitchFamily="49" charset="0"/>
                <a:ea typeface="Fira Code" panose="020B0809050000020004" pitchFamily="49" charset="0"/>
                <a:cs typeface="Fira Code" panose="020B0809050000020004" pitchFamily="49" charset="0"/>
              </a:rPr>
              <a:t> </a:t>
            </a:r>
            <a:r>
              <a:rPr lang="en" dirty="0">
                <a:solidFill>
                  <a:schemeClr val="accent2"/>
                </a:solidFill>
                <a:latin typeface="Fira Code" panose="020B0809050000020004" pitchFamily="49" charset="0"/>
                <a:ea typeface="Fira Code" panose="020B0809050000020004" pitchFamily="49" charset="0"/>
                <a:cs typeface="Fira Code" panose="020B0809050000020004" pitchFamily="49" charset="0"/>
              </a:rPr>
              <a:t>‘</a:t>
            </a:r>
            <a:r>
              <a:rPr lang="en-US" sz="1800" b="1" dirty="0">
                <a:effectLst/>
                <a:latin typeface="Fira Code" panose="020B0809050000020004" pitchFamily="49" charset="0"/>
                <a:ea typeface="Fira Code" panose="020B0809050000020004" pitchFamily="49" charset="0"/>
                <a:cs typeface="Fira Code" panose="020B0809050000020004" pitchFamily="49" charset="0"/>
              </a:rPr>
              <a:t>Array 2d</a:t>
            </a:r>
            <a:r>
              <a:rPr lang="id-ID" sz="1800" b="1" dirty="0">
                <a:effectLst/>
                <a:latin typeface="Fira Code" panose="020B0809050000020004" pitchFamily="49" charset="0"/>
                <a:ea typeface="Fira Code" panose="020B0809050000020004" pitchFamily="49" charset="0"/>
                <a:cs typeface="Fira Code" panose="020B0809050000020004" pitchFamily="49" charset="0"/>
              </a:rPr>
              <a:t> </a:t>
            </a:r>
            <a:r>
              <a:rPr lang="en" dirty="0">
                <a:solidFill>
                  <a:schemeClr val="accent2"/>
                </a:solidFill>
                <a:latin typeface="Fira Code" panose="020B0809050000020004" pitchFamily="49" charset="0"/>
                <a:ea typeface="Fira Code" panose="020B0809050000020004" pitchFamily="49" charset="0"/>
                <a:cs typeface="Fira Code" panose="020B0809050000020004" pitchFamily="49" charset="0"/>
              </a:rPr>
              <a:t>’</a:t>
            </a:r>
            <a:r>
              <a:rPr lang="en" dirty="0">
                <a:latin typeface="Fira Code" panose="020B0809050000020004" pitchFamily="49" charset="0"/>
                <a:ea typeface="Fira Code" panose="020B0809050000020004" pitchFamily="49" charset="0"/>
                <a:cs typeface="Fira Code" panose="020B0809050000020004" pitchFamily="49" charset="0"/>
              </a:rPr>
              <a:t> </a:t>
            </a:r>
            <a:endParaRPr lang="en"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p:txBody>
      </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forbeginners.</a:t>
            </a:r>
            <a:r>
              <a:rPr lang="en" dirty="0"/>
              <a:t>H</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workshop.</a:t>
            </a:r>
            <a:r>
              <a:rPr lang="en" dirty="0"/>
              <a:t>H</a:t>
            </a:r>
            <a:endParaRPr sz="1400" dirty="0">
              <a:solidFill>
                <a:schemeClr val="accent3"/>
              </a:solidFill>
            </a:endParaRPr>
          </a:p>
        </p:txBody>
      </p:sp>
    </p:spTree>
    <p:extLst>
      <p:ext uri="{BB962C8B-B14F-4D97-AF65-F5344CB8AC3E}">
        <p14:creationId xmlns:p14="http://schemas.microsoft.com/office/powerpoint/2010/main" val="2748296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151872" y="-341911"/>
            <a:ext cx="2843908"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err="1">
                <a:solidFill>
                  <a:schemeClr val="accent6"/>
                </a:solidFill>
              </a:rPr>
              <a:t>Contoh</a:t>
            </a:r>
            <a:endParaRPr sz="2500" dirty="0">
              <a:solidFill>
                <a:schemeClr val="accent6"/>
              </a:solidFill>
            </a:endParaRPr>
          </a:p>
        </p:txBody>
      </p:sp>
      <p:sp>
        <p:nvSpPr>
          <p:cNvPr id="501" name="Google Shape;501;p30"/>
          <p:cNvSpPr txBox="1">
            <a:spLocks noGrp="1"/>
          </p:cNvSpPr>
          <p:nvPr>
            <p:ph type="title" idx="2"/>
          </p:nvPr>
        </p:nvSpPr>
        <p:spPr>
          <a:xfrm>
            <a:off x="2389255" y="287142"/>
            <a:ext cx="3101155" cy="2885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solidFill>
                  <a:schemeClr val="accent6"/>
                </a:solidFill>
              </a:rPr>
              <a:t>[</a:t>
            </a:r>
            <a:r>
              <a:rPr lang="en" sz="1500" dirty="0">
                <a:solidFill>
                  <a:schemeClr val="accent1"/>
                </a:solidFill>
              </a:rPr>
              <a:t>Array 3d</a:t>
            </a:r>
            <a:r>
              <a:rPr lang="en" sz="1500" dirty="0">
                <a:solidFill>
                  <a:schemeClr val="accent6"/>
                </a:solidFill>
              </a:rPr>
              <a:t>]</a:t>
            </a:r>
            <a:r>
              <a:rPr lang="en" sz="1500" dirty="0">
                <a:solidFill>
                  <a:schemeClr val="accent1"/>
                </a:solidFill>
              </a:rPr>
              <a:t> </a:t>
            </a:r>
            <a:endParaRPr sz="1500" dirty="0">
              <a:solidFill>
                <a:schemeClr val="accent3"/>
              </a:solidFill>
            </a:endParaRPr>
          </a:p>
        </p:txBody>
      </p:sp>
      <p:cxnSp>
        <p:nvCxnSpPr>
          <p:cNvPr id="504" name="Google Shape;504;p30"/>
          <p:cNvCxnSpPr>
            <a:cxnSpLocks/>
          </p:cNvCxnSpPr>
          <p:nvPr/>
        </p:nvCxnSpPr>
        <p:spPr>
          <a:xfrm>
            <a:off x="1291085" y="1760487"/>
            <a:ext cx="0" cy="1243974"/>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pic>
        <p:nvPicPr>
          <p:cNvPr id="5" name="Picture 4">
            <a:extLst>
              <a:ext uri="{FF2B5EF4-FFF2-40B4-BE49-F238E27FC236}">
                <a16:creationId xmlns:a16="http://schemas.microsoft.com/office/drawing/2014/main" id="{92796822-3468-9A9D-A095-0D0DE2CD6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698" y="646743"/>
            <a:ext cx="3489953" cy="3612419"/>
          </a:xfrm>
          <a:prstGeom prst="rect">
            <a:avLst/>
          </a:prstGeom>
        </p:spPr>
      </p:pic>
      <p:pic>
        <p:nvPicPr>
          <p:cNvPr id="6" name="Picture 5">
            <a:extLst>
              <a:ext uri="{FF2B5EF4-FFF2-40B4-BE49-F238E27FC236}">
                <a16:creationId xmlns:a16="http://schemas.microsoft.com/office/drawing/2014/main" id="{B9DBD985-4763-2236-751A-3F9E0E9DE4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5923" y="911536"/>
            <a:ext cx="2447925" cy="2741930"/>
          </a:xfrm>
          <a:prstGeom prst="rect">
            <a:avLst/>
          </a:prstGeom>
        </p:spPr>
      </p:pic>
      <p:sp>
        <p:nvSpPr>
          <p:cNvPr id="7" name="Arrow: Right 6">
            <a:extLst>
              <a:ext uri="{FF2B5EF4-FFF2-40B4-BE49-F238E27FC236}">
                <a16:creationId xmlns:a16="http://schemas.microsoft.com/office/drawing/2014/main" id="{5822B951-F162-6A06-303C-84B866C4A54E}"/>
              </a:ext>
            </a:extLst>
          </p:cNvPr>
          <p:cNvSpPr/>
          <p:nvPr/>
        </p:nvSpPr>
        <p:spPr>
          <a:xfrm>
            <a:off x="5122506" y="2258008"/>
            <a:ext cx="755780" cy="466531"/>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830143226"/>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380</Words>
  <Application>Microsoft Office PowerPoint</Application>
  <PresentationFormat>On-screen Show (16:9)</PresentationFormat>
  <Paragraphs>49</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Fira Code</vt:lpstr>
      <vt:lpstr>Programming Language Workshop for Beginners by Slidesgo</vt:lpstr>
      <vt:lpstr>Array {</vt:lpstr>
      <vt:lpstr>Array ‘adalah’;</vt:lpstr>
      <vt:lpstr>PowerPoint Presentation</vt:lpstr>
      <vt:lpstr>PowerPoint Presentation</vt:lpstr>
      <vt:lpstr>Contoh</vt:lpstr>
      <vt:lpstr> ‘Array 1d’ </vt:lpstr>
      <vt:lpstr>Contoh</vt:lpstr>
      <vt:lpstr> ‘Array 2d ’ </vt:lpstr>
      <vt:lpstr>Contoh</vt:lpstr>
      <vt:lpstr> ‘ Array 3d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 {</dc:title>
  <dc:creator>hafid al khair</dc:creator>
  <cp:lastModifiedBy>hafid al khair</cp:lastModifiedBy>
  <cp:revision>9</cp:revision>
  <dcterms:modified xsi:type="dcterms:W3CDTF">2023-09-30T04:07:35Z</dcterms:modified>
</cp:coreProperties>
</file>