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9" r:id="rId3"/>
    <p:sldId id="283" r:id="rId4"/>
    <p:sldId id="264" r:id="rId5"/>
    <p:sldId id="266" r:id="rId6"/>
    <p:sldId id="267" r:id="rId7"/>
    <p:sldId id="284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Inconsolata" pitchFamily="1" charset="0"/>
      <p:regular r:id="rId18"/>
      <p:bold r:id="rId19"/>
    </p:embeddedFont>
    <p:embeddedFont>
      <p:font typeface="Inconsolata Medium" pitchFamily="1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ED297E-9C11-48AA-8B39-CF525E9425D2}">
  <a:tblStyle styleId="{B0ED297E-9C11-48AA-8B39-CF525E942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dfb86472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dfb86472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ef56894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ef56894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ef56894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ef56894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96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40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1925" y="717275"/>
            <a:ext cx="4861500" cy="24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1925" y="3627675"/>
            <a:ext cx="23691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5275" y="2475750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01975" y="1388013"/>
            <a:ext cx="1176600" cy="6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5275" y="3416425"/>
            <a:ext cx="4146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700275" y="1474138"/>
            <a:ext cx="3730500" cy="18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713225" y="30589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2"/>
          </p:nvPr>
        </p:nvSpPr>
        <p:spPr>
          <a:xfrm>
            <a:off x="3484347" y="30589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3"/>
          </p:nvPr>
        </p:nvSpPr>
        <p:spPr>
          <a:xfrm>
            <a:off x="6255475" y="30589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4"/>
          </p:nvPr>
        </p:nvSpPr>
        <p:spPr>
          <a:xfrm>
            <a:off x="713225" y="25898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ubTitle" idx="5"/>
          </p:nvPr>
        </p:nvSpPr>
        <p:spPr>
          <a:xfrm>
            <a:off x="3484347" y="25898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6"/>
          </p:nvPr>
        </p:nvSpPr>
        <p:spPr>
          <a:xfrm>
            <a:off x="6255475" y="25898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720002" y="198887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ubTitle" idx="2"/>
          </p:nvPr>
        </p:nvSpPr>
        <p:spPr>
          <a:xfrm>
            <a:off x="3579000" y="198887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3"/>
          </p:nvPr>
        </p:nvSpPr>
        <p:spPr>
          <a:xfrm>
            <a:off x="720002" y="362658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4"/>
          </p:nvPr>
        </p:nvSpPr>
        <p:spPr>
          <a:xfrm>
            <a:off x="3579000" y="362658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5"/>
          </p:nvPr>
        </p:nvSpPr>
        <p:spPr>
          <a:xfrm>
            <a:off x="6437998" y="198887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6"/>
          </p:nvPr>
        </p:nvSpPr>
        <p:spPr>
          <a:xfrm>
            <a:off x="6437998" y="362658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7"/>
          </p:nvPr>
        </p:nvSpPr>
        <p:spPr>
          <a:xfrm>
            <a:off x="720000" y="1600353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8"/>
          </p:nvPr>
        </p:nvSpPr>
        <p:spPr>
          <a:xfrm>
            <a:off x="3579000" y="1600353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9"/>
          </p:nvPr>
        </p:nvSpPr>
        <p:spPr>
          <a:xfrm>
            <a:off x="6438000" y="1600353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3"/>
          </p:nvPr>
        </p:nvSpPr>
        <p:spPr>
          <a:xfrm>
            <a:off x="720000" y="3238039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14"/>
          </p:nvPr>
        </p:nvSpPr>
        <p:spPr>
          <a:xfrm>
            <a:off x="3579000" y="3238039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15"/>
          </p:nvPr>
        </p:nvSpPr>
        <p:spPr>
          <a:xfrm>
            <a:off x="6438000" y="3238039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 hasCustomPrompt="1"/>
          </p:nvPr>
        </p:nvSpPr>
        <p:spPr>
          <a:xfrm>
            <a:off x="886857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1"/>
          </p:nvPr>
        </p:nvSpPr>
        <p:spPr>
          <a:xfrm>
            <a:off x="7200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2"/>
          </p:nvPr>
        </p:nvSpPr>
        <p:spPr>
          <a:xfrm>
            <a:off x="7200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3" hasCustomPrompt="1"/>
          </p:nvPr>
        </p:nvSpPr>
        <p:spPr>
          <a:xfrm>
            <a:off x="3656306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4"/>
          </p:nvPr>
        </p:nvSpPr>
        <p:spPr>
          <a:xfrm>
            <a:off x="34854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ubTitle" idx="5"/>
          </p:nvPr>
        </p:nvSpPr>
        <p:spPr>
          <a:xfrm>
            <a:off x="34854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6" hasCustomPrompt="1"/>
          </p:nvPr>
        </p:nvSpPr>
        <p:spPr>
          <a:xfrm>
            <a:off x="6416100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7"/>
          </p:nvPr>
        </p:nvSpPr>
        <p:spPr>
          <a:xfrm>
            <a:off x="62508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8"/>
          </p:nvPr>
        </p:nvSpPr>
        <p:spPr>
          <a:xfrm>
            <a:off x="62508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33"/>
          <p:cNvCxnSpPr/>
          <p:nvPr/>
        </p:nvCxnSpPr>
        <p:spPr>
          <a:xfrm>
            <a:off x="716700" y="269700"/>
            <a:ext cx="77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33"/>
          <p:cNvCxnSpPr/>
          <p:nvPr/>
        </p:nvCxnSpPr>
        <p:spPr>
          <a:xfrm>
            <a:off x="716700" y="4873700"/>
            <a:ext cx="77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4"/>
          <p:cNvCxnSpPr/>
          <p:nvPr/>
        </p:nvCxnSpPr>
        <p:spPr>
          <a:xfrm>
            <a:off x="363525" y="539500"/>
            <a:ext cx="0" cy="406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4"/>
          <p:cNvCxnSpPr/>
          <p:nvPr/>
        </p:nvCxnSpPr>
        <p:spPr>
          <a:xfrm>
            <a:off x="8787325" y="539500"/>
            <a:ext cx="0" cy="406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70" r:id="rId5"/>
    <p:sldLayoutId id="2147483673" r:id="rId6"/>
    <p:sldLayoutId id="2147483675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/>
          <p:nvPr/>
        </p:nvSpPr>
        <p:spPr>
          <a:xfrm rot="20390567">
            <a:off x="5391788" y="820030"/>
            <a:ext cx="2311546" cy="1044616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ctrTitle"/>
          </p:nvPr>
        </p:nvSpPr>
        <p:spPr>
          <a:xfrm>
            <a:off x="721925" y="717275"/>
            <a:ext cx="4861500" cy="24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 Hafidl Alkhair TRKJ 1C</a:t>
            </a:r>
            <a:br>
              <a:rPr lang="en" sz="4000" dirty="0"/>
            </a:br>
            <a:r>
              <a:rPr lang="en" sz="4000" dirty="0"/>
              <a:t>2023903430060</a:t>
            </a:r>
            <a:endParaRPr sz="4000" dirty="0"/>
          </a:p>
        </p:txBody>
      </p:sp>
      <p:cxnSp>
        <p:nvCxnSpPr>
          <p:cNvPr id="232" name="Google Shape;232;p38"/>
          <p:cNvCxnSpPr/>
          <p:nvPr/>
        </p:nvCxnSpPr>
        <p:spPr>
          <a:xfrm>
            <a:off x="721925" y="3401200"/>
            <a:ext cx="404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8"/>
          <p:cNvSpPr txBox="1">
            <a:spLocks noGrp="1"/>
          </p:cNvSpPr>
          <p:nvPr>
            <p:ph type="ctrTitle" idx="4294967295"/>
          </p:nvPr>
        </p:nvSpPr>
        <p:spPr>
          <a:xfrm rot="20879591">
            <a:off x="5651373" y="878343"/>
            <a:ext cx="1635300" cy="825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Struktur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&amp;</a:t>
            </a:r>
            <a:r>
              <a:rPr lang="en-US" sz="2400" dirty="0" err="1"/>
              <a:t>Fungsi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685275" y="399760"/>
            <a:ext cx="1354203" cy="915755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713226" y="313695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</a:t>
            </a:r>
            <a:endParaRPr dirty="0"/>
          </a:p>
        </p:txBody>
      </p:sp>
      <p:sp>
        <p:nvSpPr>
          <p:cNvPr id="279" name="Google Shape;279;p41"/>
          <p:cNvSpPr txBox="1">
            <a:spLocks noGrp="1"/>
          </p:cNvSpPr>
          <p:nvPr>
            <p:ph type="subTitle" idx="1"/>
          </p:nvPr>
        </p:nvSpPr>
        <p:spPr>
          <a:xfrm>
            <a:off x="70477" y="1296074"/>
            <a:ext cx="5757184" cy="3515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Struktur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dalam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Bahasa C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adalah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cara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untuk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mengorganisasi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data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dengan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menggabungkan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tipe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data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berbeda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ke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dalam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satu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entitas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Penjelasan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tentang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elemen-elemen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yang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dapat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dimasukkan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ke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dalam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struktur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seperti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variabel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dengan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tipe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data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berbeda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, yang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memungkinkan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penyusunan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data yang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lebih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kompleks</a:t>
            </a:r>
            <a:endParaRPr lang="en-US" sz="1500" dirty="0">
              <a:solidFill>
                <a:srgbClr val="000000"/>
              </a:solidFill>
              <a:latin typeface="Source Sans Pro"/>
            </a:endParaRP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lustrasi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contoh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struktur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data,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misalnya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penggunaan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struktur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untuk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merepresentasikan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informasi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kontak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dengan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nama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nomor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telepon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, dan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alamat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email.</a:t>
            </a:r>
          </a:p>
        </p:txBody>
      </p:sp>
      <p:grpSp>
        <p:nvGrpSpPr>
          <p:cNvPr id="280" name="Google Shape;280;p41"/>
          <p:cNvGrpSpPr/>
          <p:nvPr/>
        </p:nvGrpSpPr>
        <p:grpSpPr>
          <a:xfrm>
            <a:off x="6649069" y="1798236"/>
            <a:ext cx="2662882" cy="2834723"/>
            <a:chOff x="5153450" y="1023795"/>
            <a:chExt cx="3143974" cy="3095897"/>
          </a:xfrm>
        </p:grpSpPr>
        <p:sp>
          <p:nvSpPr>
            <p:cNvPr id="281" name="Google Shape;281;p41"/>
            <p:cNvSpPr/>
            <p:nvPr/>
          </p:nvSpPr>
          <p:spPr>
            <a:xfrm rot="-5400000">
              <a:off x="4963788" y="1745120"/>
              <a:ext cx="2564234" cy="2184910"/>
            </a:xfrm>
            <a:custGeom>
              <a:avLst/>
              <a:gdLst/>
              <a:ahLst/>
              <a:cxnLst/>
              <a:rect l="l" t="t" r="r" b="b"/>
              <a:pathLst>
                <a:path w="65310" h="44182" extrusionOk="0">
                  <a:moveTo>
                    <a:pt x="22640" y="0"/>
                  </a:moveTo>
                  <a:cubicBezTo>
                    <a:pt x="9997" y="0"/>
                    <a:pt x="0" y="9749"/>
                    <a:pt x="181" y="22126"/>
                  </a:cubicBezTo>
                  <a:cubicBezTo>
                    <a:pt x="343" y="31113"/>
                    <a:pt x="5679" y="38807"/>
                    <a:pt x="13373" y="42272"/>
                  </a:cubicBezTo>
                  <a:cubicBezTo>
                    <a:pt x="13373" y="42272"/>
                    <a:pt x="17855" y="44005"/>
                    <a:pt x="21321" y="44144"/>
                  </a:cubicBezTo>
                  <a:cubicBezTo>
                    <a:pt x="21794" y="44171"/>
                    <a:pt x="22276" y="44182"/>
                    <a:pt x="22761" y="44182"/>
                  </a:cubicBezTo>
                  <a:cubicBezTo>
                    <a:pt x="23104" y="44182"/>
                    <a:pt x="23448" y="44176"/>
                    <a:pt x="23793" y="44167"/>
                  </a:cubicBezTo>
                  <a:lnTo>
                    <a:pt x="41813" y="43450"/>
                  </a:lnTo>
                  <a:cubicBezTo>
                    <a:pt x="54659" y="42919"/>
                    <a:pt x="65217" y="33192"/>
                    <a:pt x="65310" y="21872"/>
                  </a:cubicBezTo>
                  <a:cubicBezTo>
                    <a:pt x="65310" y="10643"/>
                    <a:pt x="54775" y="1194"/>
                    <a:pt x="41813" y="686"/>
                  </a:cubicBezTo>
                  <a:lnTo>
                    <a:pt x="23515" y="16"/>
                  </a:lnTo>
                  <a:cubicBezTo>
                    <a:pt x="23222" y="5"/>
                    <a:pt x="22930" y="0"/>
                    <a:pt x="22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41"/>
            <p:cNvGrpSpPr/>
            <p:nvPr/>
          </p:nvGrpSpPr>
          <p:grpSpPr>
            <a:xfrm>
              <a:off x="5303900" y="2165504"/>
              <a:ext cx="1947743" cy="1344151"/>
              <a:chOff x="5804200" y="1899675"/>
              <a:chExt cx="1947743" cy="1344151"/>
            </a:xfrm>
          </p:grpSpPr>
          <p:sp>
            <p:nvSpPr>
              <p:cNvPr id="283" name="Google Shape;283;p41"/>
              <p:cNvSpPr/>
              <p:nvPr/>
            </p:nvSpPr>
            <p:spPr>
              <a:xfrm>
                <a:off x="6825721" y="2129432"/>
                <a:ext cx="451300" cy="421873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1555" extrusionOk="0">
                    <a:moveTo>
                      <a:pt x="490" y="1"/>
                    </a:moveTo>
                    <a:cubicBezTo>
                      <a:pt x="420" y="1"/>
                      <a:pt x="349" y="1"/>
                      <a:pt x="278" y="3"/>
                    </a:cubicBezTo>
                    <a:cubicBezTo>
                      <a:pt x="0" y="26"/>
                      <a:pt x="23" y="442"/>
                      <a:pt x="301" y="442"/>
                    </a:cubicBezTo>
                    <a:cubicBezTo>
                      <a:pt x="5430" y="580"/>
                      <a:pt x="9196" y="3838"/>
                      <a:pt x="9842" y="8944"/>
                    </a:cubicBezTo>
                    <a:cubicBezTo>
                      <a:pt x="9935" y="9452"/>
                      <a:pt x="9935" y="9960"/>
                      <a:pt x="10027" y="10469"/>
                    </a:cubicBezTo>
                    <a:lnTo>
                      <a:pt x="8526" y="8736"/>
                    </a:lnTo>
                    <a:cubicBezTo>
                      <a:pt x="8476" y="8686"/>
                      <a:pt x="8413" y="8663"/>
                      <a:pt x="8351" y="8663"/>
                    </a:cubicBezTo>
                    <a:cubicBezTo>
                      <a:pt x="8298" y="8663"/>
                      <a:pt x="8245" y="8681"/>
                      <a:pt x="8202" y="8713"/>
                    </a:cubicBezTo>
                    <a:cubicBezTo>
                      <a:pt x="8133" y="8782"/>
                      <a:pt x="8110" y="8921"/>
                      <a:pt x="8202" y="9013"/>
                    </a:cubicBezTo>
                    <a:lnTo>
                      <a:pt x="10351" y="11485"/>
                    </a:lnTo>
                    <a:cubicBezTo>
                      <a:pt x="10397" y="11531"/>
                      <a:pt x="10443" y="11554"/>
                      <a:pt x="10512" y="11554"/>
                    </a:cubicBezTo>
                    <a:lnTo>
                      <a:pt x="10536" y="11554"/>
                    </a:lnTo>
                    <a:cubicBezTo>
                      <a:pt x="10605" y="11531"/>
                      <a:pt x="10674" y="11508"/>
                      <a:pt x="10697" y="11439"/>
                    </a:cubicBezTo>
                    <a:lnTo>
                      <a:pt x="12291" y="8574"/>
                    </a:lnTo>
                    <a:cubicBezTo>
                      <a:pt x="12361" y="8482"/>
                      <a:pt x="12315" y="8343"/>
                      <a:pt x="12199" y="8297"/>
                    </a:cubicBezTo>
                    <a:lnTo>
                      <a:pt x="12222" y="8297"/>
                    </a:lnTo>
                    <a:cubicBezTo>
                      <a:pt x="12184" y="8274"/>
                      <a:pt x="12143" y="8263"/>
                      <a:pt x="12103" y="8263"/>
                    </a:cubicBezTo>
                    <a:cubicBezTo>
                      <a:pt x="12024" y="8263"/>
                      <a:pt x="11953" y="8305"/>
                      <a:pt x="11922" y="8366"/>
                    </a:cubicBezTo>
                    <a:lnTo>
                      <a:pt x="10720" y="10538"/>
                    </a:lnTo>
                    <a:cubicBezTo>
                      <a:pt x="10767" y="9937"/>
                      <a:pt x="10605" y="9082"/>
                      <a:pt x="10582" y="8828"/>
                    </a:cubicBezTo>
                    <a:cubicBezTo>
                      <a:pt x="9852" y="3469"/>
                      <a:pt x="5881" y="1"/>
                      <a:pt x="4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1"/>
              <p:cNvSpPr/>
              <p:nvPr/>
            </p:nvSpPr>
            <p:spPr>
              <a:xfrm>
                <a:off x="6333928" y="2570655"/>
                <a:ext cx="476346" cy="390547"/>
              </a:xfrm>
              <a:custGeom>
                <a:avLst/>
                <a:gdLst/>
                <a:ahLst/>
                <a:cxnLst/>
                <a:rect l="l" t="t" r="r" b="b"/>
                <a:pathLst>
                  <a:path w="13047" h="10697" extrusionOk="0">
                    <a:moveTo>
                      <a:pt x="1549" y="1"/>
                    </a:moveTo>
                    <a:cubicBezTo>
                      <a:pt x="1480" y="24"/>
                      <a:pt x="1433" y="70"/>
                      <a:pt x="1410" y="116"/>
                    </a:cubicBezTo>
                    <a:lnTo>
                      <a:pt x="70" y="3120"/>
                    </a:lnTo>
                    <a:cubicBezTo>
                      <a:pt x="1" y="3212"/>
                      <a:pt x="70" y="3351"/>
                      <a:pt x="163" y="3397"/>
                    </a:cubicBezTo>
                    <a:cubicBezTo>
                      <a:pt x="209" y="3397"/>
                      <a:pt x="232" y="3420"/>
                      <a:pt x="255" y="3420"/>
                    </a:cubicBezTo>
                    <a:cubicBezTo>
                      <a:pt x="347" y="3420"/>
                      <a:pt x="417" y="3374"/>
                      <a:pt x="463" y="3282"/>
                    </a:cubicBezTo>
                    <a:lnTo>
                      <a:pt x="1456" y="1064"/>
                    </a:lnTo>
                    <a:cubicBezTo>
                      <a:pt x="1456" y="1641"/>
                      <a:pt x="1687" y="2473"/>
                      <a:pt x="1734" y="2727"/>
                    </a:cubicBezTo>
                    <a:cubicBezTo>
                      <a:pt x="2862" y="7643"/>
                      <a:pt x="6636" y="10696"/>
                      <a:pt x="11503" y="10696"/>
                    </a:cubicBezTo>
                    <a:cubicBezTo>
                      <a:pt x="11920" y="10696"/>
                      <a:pt x="12345" y="10674"/>
                      <a:pt x="12777" y="10628"/>
                    </a:cubicBezTo>
                    <a:cubicBezTo>
                      <a:pt x="13047" y="10584"/>
                      <a:pt x="12989" y="10189"/>
                      <a:pt x="12730" y="10189"/>
                    </a:cubicBezTo>
                    <a:cubicBezTo>
                      <a:pt x="12723" y="10189"/>
                      <a:pt x="12715" y="10189"/>
                      <a:pt x="12708" y="10190"/>
                    </a:cubicBezTo>
                    <a:cubicBezTo>
                      <a:pt x="12483" y="10202"/>
                      <a:pt x="12260" y="10208"/>
                      <a:pt x="12039" y="10208"/>
                    </a:cubicBezTo>
                    <a:cubicBezTo>
                      <a:pt x="7253" y="10208"/>
                      <a:pt x="3533" y="7357"/>
                      <a:pt x="2473" y="2542"/>
                    </a:cubicBezTo>
                    <a:cubicBezTo>
                      <a:pt x="2334" y="2057"/>
                      <a:pt x="2311" y="1549"/>
                      <a:pt x="2173" y="1064"/>
                    </a:cubicBezTo>
                    <a:lnTo>
                      <a:pt x="2173" y="1064"/>
                    </a:lnTo>
                    <a:lnTo>
                      <a:pt x="3813" y="2635"/>
                    </a:lnTo>
                    <a:cubicBezTo>
                      <a:pt x="3848" y="2681"/>
                      <a:pt x="3900" y="2704"/>
                      <a:pt x="3955" y="2704"/>
                    </a:cubicBezTo>
                    <a:cubicBezTo>
                      <a:pt x="4009" y="2704"/>
                      <a:pt x="4067" y="2681"/>
                      <a:pt x="4113" y="2635"/>
                    </a:cubicBezTo>
                    <a:cubicBezTo>
                      <a:pt x="4206" y="2542"/>
                      <a:pt x="4183" y="2404"/>
                      <a:pt x="4113" y="2334"/>
                    </a:cubicBezTo>
                    <a:lnTo>
                      <a:pt x="1757" y="70"/>
                    </a:lnTo>
                    <a:cubicBezTo>
                      <a:pt x="1687" y="24"/>
                      <a:pt x="1618" y="1"/>
                      <a:pt x="1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1"/>
              <p:cNvSpPr/>
              <p:nvPr/>
            </p:nvSpPr>
            <p:spPr>
              <a:xfrm>
                <a:off x="5804200" y="1899675"/>
                <a:ext cx="1004682" cy="710667"/>
              </a:xfrm>
              <a:custGeom>
                <a:avLst/>
                <a:gdLst/>
                <a:ahLst/>
                <a:cxnLst/>
                <a:rect l="l" t="t" r="r" b="b"/>
                <a:pathLst>
                  <a:path w="27518" h="19465" extrusionOk="0">
                    <a:moveTo>
                      <a:pt x="19645" y="1"/>
                    </a:moveTo>
                    <a:cubicBezTo>
                      <a:pt x="12783" y="1"/>
                      <a:pt x="3006" y="675"/>
                      <a:pt x="1803" y="2183"/>
                    </a:cubicBezTo>
                    <a:cubicBezTo>
                      <a:pt x="1" y="4447"/>
                      <a:pt x="3674" y="15953"/>
                      <a:pt x="3674" y="15953"/>
                    </a:cubicBezTo>
                    <a:cubicBezTo>
                      <a:pt x="3582" y="16831"/>
                      <a:pt x="2011" y="18772"/>
                      <a:pt x="486" y="19465"/>
                    </a:cubicBezTo>
                    <a:cubicBezTo>
                      <a:pt x="2011" y="19326"/>
                      <a:pt x="3767" y="18448"/>
                      <a:pt x="5546" y="17408"/>
                    </a:cubicBezTo>
                    <a:cubicBezTo>
                      <a:pt x="5828" y="17456"/>
                      <a:pt x="6570" y="17478"/>
                      <a:pt x="7607" y="17478"/>
                    </a:cubicBezTo>
                    <a:cubicBezTo>
                      <a:pt x="12171" y="17478"/>
                      <a:pt x="22457" y="17042"/>
                      <a:pt x="24491" y="16346"/>
                    </a:cubicBezTo>
                    <a:cubicBezTo>
                      <a:pt x="26986" y="15491"/>
                      <a:pt x="27517" y="1536"/>
                      <a:pt x="26362" y="520"/>
                    </a:cubicBezTo>
                    <a:cubicBezTo>
                      <a:pt x="25961" y="181"/>
                      <a:pt x="23192" y="1"/>
                      <a:pt x="19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1"/>
              <p:cNvSpPr/>
              <p:nvPr/>
            </p:nvSpPr>
            <p:spPr>
              <a:xfrm>
                <a:off x="6797864" y="2567916"/>
                <a:ext cx="954079" cy="675910"/>
              </a:xfrm>
              <a:custGeom>
                <a:avLst/>
                <a:gdLst/>
                <a:ahLst/>
                <a:cxnLst/>
                <a:rect l="l" t="t" r="r" b="b"/>
                <a:pathLst>
                  <a:path w="26132" h="18513" extrusionOk="0">
                    <a:moveTo>
                      <a:pt x="6406" y="0"/>
                    </a:moveTo>
                    <a:cubicBezTo>
                      <a:pt x="3503" y="0"/>
                      <a:pt x="1332" y="152"/>
                      <a:pt x="1017" y="445"/>
                    </a:cubicBezTo>
                    <a:cubicBezTo>
                      <a:pt x="1" y="1416"/>
                      <a:pt x="532" y="13615"/>
                      <a:pt x="1734" y="15024"/>
                    </a:cubicBezTo>
                    <a:cubicBezTo>
                      <a:pt x="2686" y="16141"/>
                      <a:pt x="13501" y="16591"/>
                      <a:pt x="18619" y="16591"/>
                    </a:cubicBezTo>
                    <a:cubicBezTo>
                      <a:pt x="19956" y="16591"/>
                      <a:pt x="20905" y="16560"/>
                      <a:pt x="21187" y="16502"/>
                    </a:cubicBezTo>
                    <a:cubicBezTo>
                      <a:pt x="22434" y="17588"/>
                      <a:pt x="23913" y="18397"/>
                      <a:pt x="25992" y="18513"/>
                    </a:cubicBezTo>
                    <a:cubicBezTo>
                      <a:pt x="24398" y="17681"/>
                      <a:pt x="23474" y="16479"/>
                      <a:pt x="22850" y="15116"/>
                    </a:cubicBezTo>
                    <a:cubicBezTo>
                      <a:pt x="22850" y="15116"/>
                      <a:pt x="26131" y="4673"/>
                      <a:pt x="24260" y="2363"/>
                    </a:cubicBezTo>
                    <a:cubicBezTo>
                      <a:pt x="22968" y="753"/>
                      <a:pt x="12872" y="0"/>
                      <a:pt x="6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1"/>
              <p:cNvSpPr/>
              <p:nvPr/>
            </p:nvSpPr>
            <p:spPr>
              <a:xfrm>
                <a:off x="6032791" y="2056960"/>
                <a:ext cx="590513" cy="16904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3" extrusionOk="0">
                    <a:moveTo>
                      <a:pt x="301" y="1"/>
                    </a:moveTo>
                    <a:cubicBezTo>
                      <a:pt x="209" y="1"/>
                      <a:pt x="116" y="24"/>
                      <a:pt x="70" y="93"/>
                    </a:cubicBezTo>
                    <a:cubicBezTo>
                      <a:pt x="1" y="209"/>
                      <a:pt x="47" y="324"/>
                      <a:pt x="140" y="393"/>
                    </a:cubicBezTo>
                    <a:cubicBezTo>
                      <a:pt x="186" y="440"/>
                      <a:pt x="232" y="463"/>
                      <a:pt x="4898" y="463"/>
                    </a:cubicBezTo>
                    <a:lnTo>
                      <a:pt x="4894" y="463"/>
                    </a:lnTo>
                    <a:cubicBezTo>
                      <a:pt x="7250" y="463"/>
                      <a:pt x="10735" y="463"/>
                      <a:pt x="15966" y="440"/>
                    </a:cubicBezTo>
                    <a:cubicBezTo>
                      <a:pt x="16081" y="440"/>
                      <a:pt x="16173" y="347"/>
                      <a:pt x="16173" y="232"/>
                    </a:cubicBezTo>
                    <a:cubicBezTo>
                      <a:pt x="16173" y="93"/>
                      <a:pt x="16081" y="1"/>
                      <a:pt x="15966" y="1"/>
                    </a:cubicBezTo>
                    <a:cubicBezTo>
                      <a:pt x="13538" y="14"/>
                      <a:pt x="8861" y="27"/>
                      <a:pt x="5244" y="27"/>
                    </a:cubicBezTo>
                    <a:cubicBezTo>
                      <a:pt x="2596" y="27"/>
                      <a:pt x="516" y="20"/>
                      <a:pt x="301" y="1"/>
                    </a:cubicBezTo>
                    <a:close/>
                    <a:moveTo>
                      <a:pt x="4894" y="463"/>
                    </a:moveTo>
                    <a:cubicBezTo>
                      <a:pt x="4888" y="463"/>
                      <a:pt x="4882" y="463"/>
                      <a:pt x="4876" y="463"/>
                    </a:cubicBezTo>
                    <a:lnTo>
                      <a:pt x="4899" y="463"/>
                    </a:lnTo>
                    <a:cubicBezTo>
                      <a:pt x="4899" y="463"/>
                      <a:pt x="4898" y="463"/>
                      <a:pt x="4898" y="4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1"/>
              <p:cNvSpPr/>
              <p:nvPr/>
            </p:nvSpPr>
            <p:spPr>
              <a:xfrm>
                <a:off x="6032791" y="2132681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1"/>
                      <a:pt x="70" y="98"/>
                    </a:cubicBezTo>
                    <a:cubicBezTo>
                      <a:pt x="1" y="191"/>
                      <a:pt x="47" y="329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53"/>
                      <a:pt x="16173" y="214"/>
                    </a:cubicBezTo>
                    <a:cubicBezTo>
                      <a:pt x="16173" y="98"/>
                      <a:pt x="16081" y="6"/>
                      <a:pt x="15966" y="6"/>
                    </a:cubicBezTo>
                    <a:cubicBezTo>
                      <a:pt x="13538" y="19"/>
                      <a:pt x="8861" y="33"/>
                      <a:pt x="5244" y="33"/>
                    </a:cubicBezTo>
                    <a:cubicBezTo>
                      <a:pt x="2596" y="33"/>
                      <a:pt x="516" y="26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1"/>
              <p:cNvSpPr/>
              <p:nvPr/>
            </p:nvSpPr>
            <p:spPr>
              <a:xfrm>
                <a:off x="6032791" y="2208586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2"/>
                      <a:pt x="70" y="99"/>
                    </a:cubicBezTo>
                    <a:cubicBezTo>
                      <a:pt x="1" y="191"/>
                      <a:pt x="47" y="330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30"/>
                      <a:pt x="16173" y="214"/>
                    </a:cubicBezTo>
                    <a:cubicBezTo>
                      <a:pt x="16173" y="99"/>
                      <a:pt x="16081" y="6"/>
                      <a:pt x="15966" y="6"/>
                    </a:cubicBezTo>
                    <a:cubicBezTo>
                      <a:pt x="13162" y="6"/>
                      <a:pt x="7361" y="27"/>
                      <a:pt x="3654" y="27"/>
                    </a:cubicBezTo>
                    <a:cubicBezTo>
                      <a:pt x="1800" y="27"/>
                      <a:pt x="471" y="22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1"/>
              <p:cNvSpPr/>
              <p:nvPr/>
            </p:nvSpPr>
            <p:spPr>
              <a:xfrm>
                <a:off x="6033667" y="2284490"/>
                <a:ext cx="589637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69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399"/>
                    </a:cubicBezTo>
                    <a:cubicBezTo>
                      <a:pt x="162" y="423"/>
                      <a:pt x="208" y="469"/>
                      <a:pt x="4875" y="469"/>
                    </a:cubicBez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7"/>
                      <a:pt x="3630" y="27"/>
                    </a:cubicBezTo>
                    <a:cubicBezTo>
                      <a:pt x="1776" y="27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1"/>
              <p:cNvSpPr/>
              <p:nvPr/>
            </p:nvSpPr>
            <p:spPr>
              <a:xfrm>
                <a:off x="6033667" y="2360394"/>
                <a:ext cx="589637" cy="17160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70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400"/>
                    </a:cubicBezTo>
                    <a:cubicBezTo>
                      <a:pt x="162" y="423"/>
                      <a:pt x="208" y="446"/>
                      <a:pt x="4875" y="446"/>
                    </a:cubicBezTo>
                    <a:lnTo>
                      <a:pt x="4875" y="469"/>
                    </a:ln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8"/>
                      <a:pt x="3630" y="28"/>
                    </a:cubicBezTo>
                    <a:cubicBezTo>
                      <a:pt x="1776" y="28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1"/>
              <p:cNvSpPr/>
              <p:nvPr/>
            </p:nvSpPr>
            <p:spPr>
              <a:xfrm>
                <a:off x="6996114" y="271742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54" y="1"/>
                    </a:moveTo>
                    <a:cubicBezTo>
                      <a:pt x="185" y="1"/>
                      <a:pt x="116" y="24"/>
                      <a:pt x="70" y="93"/>
                    </a:cubicBezTo>
                    <a:cubicBezTo>
                      <a:pt x="0" y="186"/>
                      <a:pt x="23" y="301"/>
                      <a:pt x="93" y="371"/>
                    </a:cubicBezTo>
                    <a:cubicBezTo>
                      <a:pt x="162" y="417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47" y="417"/>
                    </a:cubicBezTo>
                    <a:cubicBezTo>
                      <a:pt x="13862" y="417"/>
                      <a:pt x="13955" y="324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38" y="28"/>
                    </a:cubicBezTo>
                    <a:cubicBezTo>
                      <a:pt x="2258" y="28"/>
                      <a:pt x="459" y="20"/>
                      <a:pt x="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6996114" y="279336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3"/>
                      <a:pt x="70" y="93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416"/>
                    </a:cubicBezTo>
                    <a:cubicBezTo>
                      <a:pt x="13862" y="416"/>
                      <a:pt x="13955" y="324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6996114" y="2869270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4"/>
                      <a:pt x="70" y="70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393"/>
                    </a:cubicBezTo>
                    <a:cubicBezTo>
                      <a:pt x="13862" y="393"/>
                      <a:pt x="13955" y="301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6996114" y="2945174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1"/>
                    </a:moveTo>
                    <a:cubicBezTo>
                      <a:pt x="185" y="1"/>
                      <a:pt x="116" y="24"/>
                      <a:pt x="70" y="70"/>
                    </a:cubicBezTo>
                    <a:cubicBezTo>
                      <a:pt x="0" y="163"/>
                      <a:pt x="23" y="301"/>
                      <a:pt x="116" y="370"/>
                    </a:cubicBezTo>
                    <a:cubicBezTo>
                      <a:pt x="162" y="394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70" y="394"/>
                    </a:cubicBezTo>
                    <a:cubicBezTo>
                      <a:pt x="13862" y="394"/>
                      <a:pt x="13955" y="301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42" y="28"/>
                    </a:cubicBezTo>
                    <a:cubicBezTo>
                      <a:pt x="2265" y="28"/>
                      <a:pt x="473" y="20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6996114" y="3020786"/>
                <a:ext cx="509497" cy="15553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26" extrusionOk="0">
                    <a:moveTo>
                      <a:pt x="212" y="0"/>
                    </a:moveTo>
                    <a:cubicBezTo>
                      <a:pt x="152" y="0"/>
                      <a:pt x="104" y="26"/>
                      <a:pt x="70" y="78"/>
                    </a:cubicBezTo>
                    <a:cubicBezTo>
                      <a:pt x="0" y="171"/>
                      <a:pt x="23" y="310"/>
                      <a:pt x="116" y="356"/>
                    </a:cubicBezTo>
                    <a:cubicBezTo>
                      <a:pt x="162" y="402"/>
                      <a:pt x="185" y="425"/>
                      <a:pt x="4228" y="425"/>
                    </a:cubicBezTo>
                    <a:cubicBezTo>
                      <a:pt x="6238" y="425"/>
                      <a:pt x="9242" y="425"/>
                      <a:pt x="13770" y="402"/>
                    </a:cubicBezTo>
                    <a:cubicBezTo>
                      <a:pt x="13862" y="402"/>
                      <a:pt x="13955" y="310"/>
                      <a:pt x="13955" y="217"/>
                    </a:cubicBezTo>
                    <a:cubicBezTo>
                      <a:pt x="13955" y="102"/>
                      <a:pt x="13862" y="9"/>
                      <a:pt x="13747" y="9"/>
                    </a:cubicBezTo>
                    <a:cubicBezTo>
                      <a:pt x="11344" y="9"/>
                      <a:pt x="6364" y="30"/>
                      <a:pt x="3174" y="30"/>
                    </a:cubicBezTo>
                    <a:cubicBezTo>
                      <a:pt x="1579" y="30"/>
                      <a:pt x="431" y="25"/>
                      <a:pt x="277" y="9"/>
                    </a:cubicBezTo>
                    <a:cubicBezTo>
                      <a:pt x="254" y="3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41"/>
            <p:cNvGrpSpPr/>
            <p:nvPr/>
          </p:nvGrpSpPr>
          <p:grpSpPr>
            <a:xfrm>
              <a:off x="7155983" y="1023795"/>
              <a:ext cx="1141441" cy="1400172"/>
              <a:chOff x="7414583" y="949095"/>
              <a:chExt cx="1141441" cy="1400172"/>
            </a:xfrm>
          </p:grpSpPr>
          <p:sp>
            <p:nvSpPr>
              <p:cNvPr id="298" name="Google Shape;298;p41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10800000">
                <a:off x="8218220" y="1845170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10800000">
                <a:off x="8387124" y="1084283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685275" y="399760"/>
            <a:ext cx="1354203" cy="792935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713226" y="313695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endParaRPr dirty="0"/>
          </a:p>
        </p:txBody>
      </p:sp>
      <p:sp>
        <p:nvSpPr>
          <p:cNvPr id="279" name="Google Shape;279;p41"/>
          <p:cNvSpPr txBox="1">
            <a:spLocks noGrp="1"/>
          </p:cNvSpPr>
          <p:nvPr>
            <p:ph type="subTitle" idx="1"/>
          </p:nvPr>
        </p:nvSpPr>
        <p:spPr>
          <a:xfrm>
            <a:off x="70476" y="1192696"/>
            <a:ext cx="6421189" cy="3619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Fungsi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dalam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Bahasa C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adalah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blok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kode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yang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dapat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dipanggil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untuk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menjalankan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tugas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tertentu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.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Fungsi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membantu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memecah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program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menjadi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bagian-bagian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yang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lebih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kecil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dan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terorganisir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Penjelasan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tentang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bagaimana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fungsi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dapat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digunakan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untuk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mengeksekusi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operasi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matematika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operasi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logika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atau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tugas-tugas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khusus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lainnya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Pengertian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parameter (input) yang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diterima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oleh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fungsi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dan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nilai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yang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dikembalikan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(output) oleh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fungsi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setelah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operasi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selesai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dieksekusi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Ilustrasi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contoh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fungsi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sederhana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seperti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fungsi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untuk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menghitung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luas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lingkaran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dengan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penjelasan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langkah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 demi </a:t>
            </a:r>
            <a:r>
              <a:rPr lang="en-US" sz="1500" dirty="0" err="1">
                <a:solidFill>
                  <a:srgbClr val="000000"/>
                </a:solidFill>
                <a:latin typeface="Source Sans Pro"/>
              </a:rPr>
              <a:t>langkah</a:t>
            </a:r>
            <a:r>
              <a:rPr lang="en-US" sz="1500" dirty="0">
                <a:solidFill>
                  <a:srgbClr val="000000"/>
                </a:solidFill>
                <a:latin typeface="Source Sans Pro"/>
              </a:rPr>
              <a:t>.</a:t>
            </a:r>
          </a:p>
        </p:txBody>
      </p:sp>
      <p:grpSp>
        <p:nvGrpSpPr>
          <p:cNvPr id="280" name="Google Shape;280;p41"/>
          <p:cNvGrpSpPr/>
          <p:nvPr/>
        </p:nvGrpSpPr>
        <p:grpSpPr>
          <a:xfrm>
            <a:off x="6649069" y="1798236"/>
            <a:ext cx="2662882" cy="2834723"/>
            <a:chOff x="5153450" y="1023795"/>
            <a:chExt cx="3143974" cy="3095897"/>
          </a:xfrm>
        </p:grpSpPr>
        <p:sp>
          <p:nvSpPr>
            <p:cNvPr id="281" name="Google Shape;281;p41"/>
            <p:cNvSpPr/>
            <p:nvPr/>
          </p:nvSpPr>
          <p:spPr>
            <a:xfrm rot="-5400000">
              <a:off x="4963788" y="1745120"/>
              <a:ext cx="2564234" cy="2184910"/>
            </a:xfrm>
            <a:custGeom>
              <a:avLst/>
              <a:gdLst/>
              <a:ahLst/>
              <a:cxnLst/>
              <a:rect l="l" t="t" r="r" b="b"/>
              <a:pathLst>
                <a:path w="65310" h="44182" extrusionOk="0">
                  <a:moveTo>
                    <a:pt x="22640" y="0"/>
                  </a:moveTo>
                  <a:cubicBezTo>
                    <a:pt x="9997" y="0"/>
                    <a:pt x="0" y="9749"/>
                    <a:pt x="181" y="22126"/>
                  </a:cubicBezTo>
                  <a:cubicBezTo>
                    <a:pt x="343" y="31113"/>
                    <a:pt x="5679" y="38807"/>
                    <a:pt x="13373" y="42272"/>
                  </a:cubicBezTo>
                  <a:cubicBezTo>
                    <a:pt x="13373" y="42272"/>
                    <a:pt x="17855" y="44005"/>
                    <a:pt x="21321" y="44144"/>
                  </a:cubicBezTo>
                  <a:cubicBezTo>
                    <a:pt x="21794" y="44171"/>
                    <a:pt x="22276" y="44182"/>
                    <a:pt x="22761" y="44182"/>
                  </a:cubicBezTo>
                  <a:cubicBezTo>
                    <a:pt x="23104" y="44182"/>
                    <a:pt x="23448" y="44176"/>
                    <a:pt x="23793" y="44167"/>
                  </a:cubicBezTo>
                  <a:lnTo>
                    <a:pt x="41813" y="43450"/>
                  </a:lnTo>
                  <a:cubicBezTo>
                    <a:pt x="54659" y="42919"/>
                    <a:pt x="65217" y="33192"/>
                    <a:pt x="65310" y="21872"/>
                  </a:cubicBezTo>
                  <a:cubicBezTo>
                    <a:pt x="65310" y="10643"/>
                    <a:pt x="54775" y="1194"/>
                    <a:pt x="41813" y="686"/>
                  </a:cubicBezTo>
                  <a:lnTo>
                    <a:pt x="23515" y="16"/>
                  </a:lnTo>
                  <a:cubicBezTo>
                    <a:pt x="23222" y="5"/>
                    <a:pt x="22930" y="0"/>
                    <a:pt x="22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41"/>
            <p:cNvGrpSpPr/>
            <p:nvPr/>
          </p:nvGrpSpPr>
          <p:grpSpPr>
            <a:xfrm>
              <a:off x="5303900" y="2165504"/>
              <a:ext cx="1947743" cy="1344151"/>
              <a:chOff x="5804200" y="1899675"/>
              <a:chExt cx="1947743" cy="1344151"/>
            </a:xfrm>
          </p:grpSpPr>
          <p:sp>
            <p:nvSpPr>
              <p:cNvPr id="283" name="Google Shape;283;p41"/>
              <p:cNvSpPr/>
              <p:nvPr/>
            </p:nvSpPr>
            <p:spPr>
              <a:xfrm>
                <a:off x="6825721" y="2129432"/>
                <a:ext cx="451300" cy="421873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1555" extrusionOk="0">
                    <a:moveTo>
                      <a:pt x="490" y="1"/>
                    </a:moveTo>
                    <a:cubicBezTo>
                      <a:pt x="420" y="1"/>
                      <a:pt x="349" y="1"/>
                      <a:pt x="278" y="3"/>
                    </a:cubicBezTo>
                    <a:cubicBezTo>
                      <a:pt x="0" y="26"/>
                      <a:pt x="23" y="442"/>
                      <a:pt x="301" y="442"/>
                    </a:cubicBezTo>
                    <a:cubicBezTo>
                      <a:pt x="5430" y="580"/>
                      <a:pt x="9196" y="3838"/>
                      <a:pt x="9842" y="8944"/>
                    </a:cubicBezTo>
                    <a:cubicBezTo>
                      <a:pt x="9935" y="9452"/>
                      <a:pt x="9935" y="9960"/>
                      <a:pt x="10027" y="10469"/>
                    </a:cubicBezTo>
                    <a:lnTo>
                      <a:pt x="8526" y="8736"/>
                    </a:lnTo>
                    <a:cubicBezTo>
                      <a:pt x="8476" y="8686"/>
                      <a:pt x="8413" y="8663"/>
                      <a:pt x="8351" y="8663"/>
                    </a:cubicBezTo>
                    <a:cubicBezTo>
                      <a:pt x="8298" y="8663"/>
                      <a:pt x="8245" y="8681"/>
                      <a:pt x="8202" y="8713"/>
                    </a:cubicBezTo>
                    <a:cubicBezTo>
                      <a:pt x="8133" y="8782"/>
                      <a:pt x="8110" y="8921"/>
                      <a:pt x="8202" y="9013"/>
                    </a:cubicBezTo>
                    <a:lnTo>
                      <a:pt x="10351" y="11485"/>
                    </a:lnTo>
                    <a:cubicBezTo>
                      <a:pt x="10397" y="11531"/>
                      <a:pt x="10443" y="11554"/>
                      <a:pt x="10512" y="11554"/>
                    </a:cubicBezTo>
                    <a:lnTo>
                      <a:pt x="10536" y="11554"/>
                    </a:lnTo>
                    <a:cubicBezTo>
                      <a:pt x="10605" y="11531"/>
                      <a:pt x="10674" y="11508"/>
                      <a:pt x="10697" y="11439"/>
                    </a:cubicBezTo>
                    <a:lnTo>
                      <a:pt x="12291" y="8574"/>
                    </a:lnTo>
                    <a:cubicBezTo>
                      <a:pt x="12361" y="8482"/>
                      <a:pt x="12315" y="8343"/>
                      <a:pt x="12199" y="8297"/>
                    </a:cubicBezTo>
                    <a:lnTo>
                      <a:pt x="12222" y="8297"/>
                    </a:lnTo>
                    <a:cubicBezTo>
                      <a:pt x="12184" y="8274"/>
                      <a:pt x="12143" y="8263"/>
                      <a:pt x="12103" y="8263"/>
                    </a:cubicBezTo>
                    <a:cubicBezTo>
                      <a:pt x="12024" y="8263"/>
                      <a:pt x="11953" y="8305"/>
                      <a:pt x="11922" y="8366"/>
                    </a:cubicBezTo>
                    <a:lnTo>
                      <a:pt x="10720" y="10538"/>
                    </a:lnTo>
                    <a:cubicBezTo>
                      <a:pt x="10767" y="9937"/>
                      <a:pt x="10605" y="9082"/>
                      <a:pt x="10582" y="8828"/>
                    </a:cubicBezTo>
                    <a:cubicBezTo>
                      <a:pt x="9852" y="3469"/>
                      <a:pt x="5881" y="1"/>
                      <a:pt x="4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1"/>
              <p:cNvSpPr/>
              <p:nvPr/>
            </p:nvSpPr>
            <p:spPr>
              <a:xfrm>
                <a:off x="6333928" y="2570655"/>
                <a:ext cx="476346" cy="390547"/>
              </a:xfrm>
              <a:custGeom>
                <a:avLst/>
                <a:gdLst/>
                <a:ahLst/>
                <a:cxnLst/>
                <a:rect l="l" t="t" r="r" b="b"/>
                <a:pathLst>
                  <a:path w="13047" h="10697" extrusionOk="0">
                    <a:moveTo>
                      <a:pt x="1549" y="1"/>
                    </a:moveTo>
                    <a:cubicBezTo>
                      <a:pt x="1480" y="24"/>
                      <a:pt x="1433" y="70"/>
                      <a:pt x="1410" y="116"/>
                    </a:cubicBezTo>
                    <a:lnTo>
                      <a:pt x="70" y="3120"/>
                    </a:lnTo>
                    <a:cubicBezTo>
                      <a:pt x="1" y="3212"/>
                      <a:pt x="70" y="3351"/>
                      <a:pt x="163" y="3397"/>
                    </a:cubicBezTo>
                    <a:cubicBezTo>
                      <a:pt x="209" y="3397"/>
                      <a:pt x="232" y="3420"/>
                      <a:pt x="255" y="3420"/>
                    </a:cubicBezTo>
                    <a:cubicBezTo>
                      <a:pt x="347" y="3420"/>
                      <a:pt x="417" y="3374"/>
                      <a:pt x="463" y="3282"/>
                    </a:cubicBezTo>
                    <a:lnTo>
                      <a:pt x="1456" y="1064"/>
                    </a:lnTo>
                    <a:cubicBezTo>
                      <a:pt x="1456" y="1641"/>
                      <a:pt x="1687" y="2473"/>
                      <a:pt x="1734" y="2727"/>
                    </a:cubicBezTo>
                    <a:cubicBezTo>
                      <a:pt x="2862" y="7643"/>
                      <a:pt x="6636" y="10696"/>
                      <a:pt x="11503" y="10696"/>
                    </a:cubicBezTo>
                    <a:cubicBezTo>
                      <a:pt x="11920" y="10696"/>
                      <a:pt x="12345" y="10674"/>
                      <a:pt x="12777" y="10628"/>
                    </a:cubicBezTo>
                    <a:cubicBezTo>
                      <a:pt x="13047" y="10584"/>
                      <a:pt x="12989" y="10189"/>
                      <a:pt x="12730" y="10189"/>
                    </a:cubicBezTo>
                    <a:cubicBezTo>
                      <a:pt x="12723" y="10189"/>
                      <a:pt x="12715" y="10189"/>
                      <a:pt x="12708" y="10190"/>
                    </a:cubicBezTo>
                    <a:cubicBezTo>
                      <a:pt x="12483" y="10202"/>
                      <a:pt x="12260" y="10208"/>
                      <a:pt x="12039" y="10208"/>
                    </a:cubicBezTo>
                    <a:cubicBezTo>
                      <a:pt x="7253" y="10208"/>
                      <a:pt x="3533" y="7357"/>
                      <a:pt x="2473" y="2542"/>
                    </a:cubicBezTo>
                    <a:cubicBezTo>
                      <a:pt x="2334" y="2057"/>
                      <a:pt x="2311" y="1549"/>
                      <a:pt x="2173" y="1064"/>
                    </a:cubicBezTo>
                    <a:lnTo>
                      <a:pt x="2173" y="1064"/>
                    </a:lnTo>
                    <a:lnTo>
                      <a:pt x="3813" y="2635"/>
                    </a:lnTo>
                    <a:cubicBezTo>
                      <a:pt x="3848" y="2681"/>
                      <a:pt x="3900" y="2704"/>
                      <a:pt x="3955" y="2704"/>
                    </a:cubicBezTo>
                    <a:cubicBezTo>
                      <a:pt x="4009" y="2704"/>
                      <a:pt x="4067" y="2681"/>
                      <a:pt x="4113" y="2635"/>
                    </a:cubicBezTo>
                    <a:cubicBezTo>
                      <a:pt x="4206" y="2542"/>
                      <a:pt x="4183" y="2404"/>
                      <a:pt x="4113" y="2334"/>
                    </a:cubicBezTo>
                    <a:lnTo>
                      <a:pt x="1757" y="70"/>
                    </a:lnTo>
                    <a:cubicBezTo>
                      <a:pt x="1687" y="24"/>
                      <a:pt x="1618" y="1"/>
                      <a:pt x="1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1"/>
              <p:cNvSpPr/>
              <p:nvPr/>
            </p:nvSpPr>
            <p:spPr>
              <a:xfrm>
                <a:off x="5804200" y="1899675"/>
                <a:ext cx="1004682" cy="710667"/>
              </a:xfrm>
              <a:custGeom>
                <a:avLst/>
                <a:gdLst/>
                <a:ahLst/>
                <a:cxnLst/>
                <a:rect l="l" t="t" r="r" b="b"/>
                <a:pathLst>
                  <a:path w="27518" h="19465" extrusionOk="0">
                    <a:moveTo>
                      <a:pt x="19645" y="1"/>
                    </a:moveTo>
                    <a:cubicBezTo>
                      <a:pt x="12783" y="1"/>
                      <a:pt x="3006" y="675"/>
                      <a:pt x="1803" y="2183"/>
                    </a:cubicBezTo>
                    <a:cubicBezTo>
                      <a:pt x="1" y="4447"/>
                      <a:pt x="3674" y="15953"/>
                      <a:pt x="3674" y="15953"/>
                    </a:cubicBezTo>
                    <a:cubicBezTo>
                      <a:pt x="3582" y="16831"/>
                      <a:pt x="2011" y="18772"/>
                      <a:pt x="486" y="19465"/>
                    </a:cubicBezTo>
                    <a:cubicBezTo>
                      <a:pt x="2011" y="19326"/>
                      <a:pt x="3767" y="18448"/>
                      <a:pt x="5546" y="17408"/>
                    </a:cubicBezTo>
                    <a:cubicBezTo>
                      <a:pt x="5828" y="17456"/>
                      <a:pt x="6570" y="17478"/>
                      <a:pt x="7607" y="17478"/>
                    </a:cubicBezTo>
                    <a:cubicBezTo>
                      <a:pt x="12171" y="17478"/>
                      <a:pt x="22457" y="17042"/>
                      <a:pt x="24491" y="16346"/>
                    </a:cubicBezTo>
                    <a:cubicBezTo>
                      <a:pt x="26986" y="15491"/>
                      <a:pt x="27517" y="1536"/>
                      <a:pt x="26362" y="520"/>
                    </a:cubicBezTo>
                    <a:cubicBezTo>
                      <a:pt x="25961" y="181"/>
                      <a:pt x="23192" y="1"/>
                      <a:pt x="19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1"/>
              <p:cNvSpPr/>
              <p:nvPr/>
            </p:nvSpPr>
            <p:spPr>
              <a:xfrm>
                <a:off x="6797864" y="2567916"/>
                <a:ext cx="954079" cy="675910"/>
              </a:xfrm>
              <a:custGeom>
                <a:avLst/>
                <a:gdLst/>
                <a:ahLst/>
                <a:cxnLst/>
                <a:rect l="l" t="t" r="r" b="b"/>
                <a:pathLst>
                  <a:path w="26132" h="18513" extrusionOk="0">
                    <a:moveTo>
                      <a:pt x="6406" y="0"/>
                    </a:moveTo>
                    <a:cubicBezTo>
                      <a:pt x="3503" y="0"/>
                      <a:pt x="1332" y="152"/>
                      <a:pt x="1017" y="445"/>
                    </a:cubicBezTo>
                    <a:cubicBezTo>
                      <a:pt x="1" y="1416"/>
                      <a:pt x="532" y="13615"/>
                      <a:pt x="1734" y="15024"/>
                    </a:cubicBezTo>
                    <a:cubicBezTo>
                      <a:pt x="2686" y="16141"/>
                      <a:pt x="13501" y="16591"/>
                      <a:pt x="18619" y="16591"/>
                    </a:cubicBezTo>
                    <a:cubicBezTo>
                      <a:pt x="19956" y="16591"/>
                      <a:pt x="20905" y="16560"/>
                      <a:pt x="21187" y="16502"/>
                    </a:cubicBezTo>
                    <a:cubicBezTo>
                      <a:pt x="22434" y="17588"/>
                      <a:pt x="23913" y="18397"/>
                      <a:pt x="25992" y="18513"/>
                    </a:cubicBezTo>
                    <a:cubicBezTo>
                      <a:pt x="24398" y="17681"/>
                      <a:pt x="23474" y="16479"/>
                      <a:pt x="22850" y="15116"/>
                    </a:cubicBezTo>
                    <a:cubicBezTo>
                      <a:pt x="22850" y="15116"/>
                      <a:pt x="26131" y="4673"/>
                      <a:pt x="24260" y="2363"/>
                    </a:cubicBezTo>
                    <a:cubicBezTo>
                      <a:pt x="22968" y="753"/>
                      <a:pt x="12872" y="0"/>
                      <a:pt x="6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1"/>
              <p:cNvSpPr/>
              <p:nvPr/>
            </p:nvSpPr>
            <p:spPr>
              <a:xfrm>
                <a:off x="6032791" y="2056960"/>
                <a:ext cx="590513" cy="16904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3" extrusionOk="0">
                    <a:moveTo>
                      <a:pt x="301" y="1"/>
                    </a:moveTo>
                    <a:cubicBezTo>
                      <a:pt x="209" y="1"/>
                      <a:pt x="116" y="24"/>
                      <a:pt x="70" y="93"/>
                    </a:cubicBezTo>
                    <a:cubicBezTo>
                      <a:pt x="1" y="209"/>
                      <a:pt x="47" y="324"/>
                      <a:pt x="140" y="393"/>
                    </a:cubicBezTo>
                    <a:cubicBezTo>
                      <a:pt x="186" y="440"/>
                      <a:pt x="232" y="463"/>
                      <a:pt x="4898" y="463"/>
                    </a:cubicBezTo>
                    <a:lnTo>
                      <a:pt x="4894" y="463"/>
                    </a:lnTo>
                    <a:cubicBezTo>
                      <a:pt x="7250" y="463"/>
                      <a:pt x="10735" y="463"/>
                      <a:pt x="15966" y="440"/>
                    </a:cubicBezTo>
                    <a:cubicBezTo>
                      <a:pt x="16081" y="440"/>
                      <a:pt x="16173" y="347"/>
                      <a:pt x="16173" y="232"/>
                    </a:cubicBezTo>
                    <a:cubicBezTo>
                      <a:pt x="16173" y="93"/>
                      <a:pt x="16081" y="1"/>
                      <a:pt x="15966" y="1"/>
                    </a:cubicBezTo>
                    <a:cubicBezTo>
                      <a:pt x="13538" y="14"/>
                      <a:pt x="8861" y="27"/>
                      <a:pt x="5244" y="27"/>
                    </a:cubicBezTo>
                    <a:cubicBezTo>
                      <a:pt x="2596" y="27"/>
                      <a:pt x="516" y="20"/>
                      <a:pt x="301" y="1"/>
                    </a:cubicBezTo>
                    <a:close/>
                    <a:moveTo>
                      <a:pt x="4894" y="463"/>
                    </a:moveTo>
                    <a:cubicBezTo>
                      <a:pt x="4888" y="463"/>
                      <a:pt x="4882" y="463"/>
                      <a:pt x="4876" y="463"/>
                    </a:cubicBezTo>
                    <a:lnTo>
                      <a:pt x="4899" y="463"/>
                    </a:lnTo>
                    <a:cubicBezTo>
                      <a:pt x="4899" y="463"/>
                      <a:pt x="4898" y="463"/>
                      <a:pt x="4898" y="4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1"/>
              <p:cNvSpPr/>
              <p:nvPr/>
            </p:nvSpPr>
            <p:spPr>
              <a:xfrm>
                <a:off x="6032791" y="2132681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1"/>
                      <a:pt x="70" y="98"/>
                    </a:cubicBezTo>
                    <a:cubicBezTo>
                      <a:pt x="1" y="191"/>
                      <a:pt x="47" y="329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53"/>
                      <a:pt x="16173" y="214"/>
                    </a:cubicBezTo>
                    <a:cubicBezTo>
                      <a:pt x="16173" y="98"/>
                      <a:pt x="16081" y="6"/>
                      <a:pt x="15966" y="6"/>
                    </a:cubicBezTo>
                    <a:cubicBezTo>
                      <a:pt x="13538" y="19"/>
                      <a:pt x="8861" y="33"/>
                      <a:pt x="5244" y="33"/>
                    </a:cubicBezTo>
                    <a:cubicBezTo>
                      <a:pt x="2596" y="33"/>
                      <a:pt x="516" y="26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1"/>
              <p:cNvSpPr/>
              <p:nvPr/>
            </p:nvSpPr>
            <p:spPr>
              <a:xfrm>
                <a:off x="6032791" y="2208586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2"/>
                      <a:pt x="70" y="99"/>
                    </a:cubicBezTo>
                    <a:cubicBezTo>
                      <a:pt x="1" y="191"/>
                      <a:pt x="47" y="330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30"/>
                      <a:pt x="16173" y="214"/>
                    </a:cubicBezTo>
                    <a:cubicBezTo>
                      <a:pt x="16173" y="99"/>
                      <a:pt x="16081" y="6"/>
                      <a:pt x="15966" y="6"/>
                    </a:cubicBezTo>
                    <a:cubicBezTo>
                      <a:pt x="13162" y="6"/>
                      <a:pt x="7361" y="27"/>
                      <a:pt x="3654" y="27"/>
                    </a:cubicBezTo>
                    <a:cubicBezTo>
                      <a:pt x="1800" y="27"/>
                      <a:pt x="471" y="22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1"/>
              <p:cNvSpPr/>
              <p:nvPr/>
            </p:nvSpPr>
            <p:spPr>
              <a:xfrm>
                <a:off x="6033667" y="2284490"/>
                <a:ext cx="589637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69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399"/>
                    </a:cubicBezTo>
                    <a:cubicBezTo>
                      <a:pt x="162" y="423"/>
                      <a:pt x="208" y="469"/>
                      <a:pt x="4875" y="469"/>
                    </a:cubicBez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7"/>
                      <a:pt x="3630" y="27"/>
                    </a:cubicBezTo>
                    <a:cubicBezTo>
                      <a:pt x="1776" y="27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1"/>
              <p:cNvSpPr/>
              <p:nvPr/>
            </p:nvSpPr>
            <p:spPr>
              <a:xfrm>
                <a:off x="6033667" y="2360394"/>
                <a:ext cx="589637" cy="17160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70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400"/>
                    </a:cubicBezTo>
                    <a:cubicBezTo>
                      <a:pt x="162" y="423"/>
                      <a:pt x="208" y="446"/>
                      <a:pt x="4875" y="446"/>
                    </a:cubicBezTo>
                    <a:lnTo>
                      <a:pt x="4875" y="469"/>
                    </a:ln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8"/>
                      <a:pt x="3630" y="28"/>
                    </a:cubicBezTo>
                    <a:cubicBezTo>
                      <a:pt x="1776" y="28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1"/>
              <p:cNvSpPr/>
              <p:nvPr/>
            </p:nvSpPr>
            <p:spPr>
              <a:xfrm>
                <a:off x="6996114" y="271742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54" y="1"/>
                    </a:moveTo>
                    <a:cubicBezTo>
                      <a:pt x="185" y="1"/>
                      <a:pt x="116" y="24"/>
                      <a:pt x="70" y="93"/>
                    </a:cubicBezTo>
                    <a:cubicBezTo>
                      <a:pt x="0" y="186"/>
                      <a:pt x="23" y="301"/>
                      <a:pt x="93" y="371"/>
                    </a:cubicBezTo>
                    <a:cubicBezTo>
                      <a:pt x="162" y="417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47" y="417"/>
                    </a:cubicBezTo>
                    <a:cubicBezTo>
                      <a:pt x="13862" y="417"/>
                      <a:pt x="13955" y="324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38" y="28"/>
                    </a:cubicBezTo>
                    <a:cubicBezTo>
                      <a:pt x="2258" y="28"/>
                      <a:pt x="459" y="20"/>
                      <a:pt x="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6996114" y="279336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3"/>
                      <a:pt x="70" y="93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416"/>
                    </a:cubicBezTo>
                    <a:cubicBezTo>
                      <a:pt x="13862" y="416"/>
                      <a:pt x="13955" y="324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6996114" y="2869270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4"/>
                      <a:pt x="70" y="70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393"/>
                    </a:cubicBezTo>
                    <a:cubicBezTo>
                      <a:pt x="13862" y="393"/>
                      <a:pt x="13955" y="301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6996114" y="2945174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1"/>
                    </a:moveTo>
                    <a:cubicBezTo>
                      <a:pt x="185" y="1"/>
                      <a:pt x="116" y="24"/>
                      <a:pt x="70" y="70"/>
                    </a:cubicBezTo>
                    <a:cubicBezTo>
                      <a:pt x="0" y="163"/>
                      <a:pt x="23" y="301"/>
                      <a:pt x="116" y="370"/>
                    </a:cubicBezTo>
                    <a:cubicBezTo>
                      <a:pt x="162" y="394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70" y="394"/>
                    </a:cubicBezTo>
                    <a:cubicBezTo>
                      <a:pt x="13862" y="394"/>
                      <a:pt x="13955" y="301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42" y="28"/>
                    </a:cubicBezTo>
                    <a:cubicBezTo>
                      <a:pt x="2265" y="28"/>
                      <a:pt x="473" y="20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6996114" y="3020786"/>
                <a:ext cx="509497" cy="15553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26" extrusionOk="0">
                    <a:moveTo>
                      <a:pt x="212" y="0"/>
                    </a:moveTo>
                    <a:cubicBezTo>
                      <a:pt x="152" y="0"/>
                      <a:pt x="104" y="26"/>
                      <a:pt x="70" y="78"/>
                    </a:cubicBezTo>
                    <a:cubicBezTo>
                      <a:pt x="0" y="171"/>
                      <a:pt x="23" y="310"/>
                      <a:pt x="116" y="356"/>
                    </a:cubicBezTo>
                    <a:cubicBezTo>
                      <a:pt x="162" y="402"/>
                      <a:pt x="185" y="425"/>
                      <a:pt x="4228" y="425"/>
                    </a:cubicBezTo>
                    <a:cubicBezTo>
                      <a:pt x="6238" y="425"/>
                      <a:pt x="9242" y="425"/>
                      <a:pt x="13770" y="402"/>
                    </a:cubicBezTo>
                    <a:cubicBezTo>
                      <a:pt x="13862" y="402"/>
                      <a:pt x="13955" y="310"/>
                      <a:pt x="13955" y="217"/>
                    </a:cubicBezTo>
                    <a:cubicBezTo>
                      <a:pt x="13955" y="102"/>
                      <a:pt x="13862" y="9"/>
                      <a:pt x="13747" y="9"/>
                    </a:cubicBezTo>
                    <a:cubicBezTo>
                      <a:pt x="11344" y="9"/>
                      <a:pt x="6364" y="30"/>
                      <a:pt x="3174" y="30"/>
                    </a:cubicBezTo>
                    <a:cubicBezTo>
                      <a:pt x="1579" y="30"/>
                      <a:pt x="431" y="25"/>
                      <a:pt x="277" y="9"/>
                    </a:cubicBezTo>
                    <a:cubicBezTo>
                      <a:pt x="254" y="3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41"/>
            <p:cNvGrpSpPr/>
            <p:nvPr/>
          </p:nvGrpSpPr>
          <p:grpSpPr>
            <a:xfrm>
              <a:off x="7155983" y="1023795"/>
              <a:ext cx="1141441" cy="1400172"/>
              <a:chOff x="7414583" y="949095"/>
              <a:chExt cx="1141441" cy="1400172"/>
            </a:xfrm>
          </p:grpSpPr>
          <p:sp>
            <p:nvSpPr>
              <p:cNvPr id="298" name="Google Shape;298;p41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10800000">
                <a:off x="8218220" y="1845170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10800000">
                <a:off x="8387124" y="1084283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95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"/>
          <p:cNvSpPr txBox="1">
            <a:spLocks noGrp="1"/>
          </p:cNvSpPr>
          <p:nvPr>
            <p:ph type="title"/>
          </p:nvPr>
        </p:nvSpPr>
        <p:spPr>
          <a:xfrm>
            <a:off x="1214133" y="121507"/>
            <a:ext cx="59611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 </a:t>
            </a:r>
            <a:r>
              <a:rPr lang="en-US" dirty="0" err="1"/>
              <a:t>fungsi:Fibonacci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D28E4-9C9F-0F89-5DA5-D8C7CE7BBEC6}"/>
              </a:ext>
            </a:extLst>
          </p:cNvPr>
          <p:cNvSpPr txBox="1"/>
          <p:nvPr/>
        </p:nvSpPr>
        <p:spPr>
          <a:xfrm>
            <a:off x="289249" y="1058101"/>
            <a:ext cx="382555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#include &lt;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stdio.h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endParaRPr lang="en-ID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fibonacci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n) {</a:t>
            </a: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if (n &lt;= 1)</a:t>
            </a: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return n;</a:t>
            </a: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return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fibonacci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(n - 1) +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fibonacci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(n - 2);</a:t>
            </a: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endParaRPr lang="en-ID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main() {</a:t>
            </a: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int n = 10; //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Ubah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nilai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sesuai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kebutuhan</a:t>
            </a:r>
            <a:endParaRPr lang="en-ID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("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Deret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Fibonacci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hingga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suku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ke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-%d: \n", n);</a:t>
            </a: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for (int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0;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&lt; n;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 {</a:t>
            </a: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("%d ", 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fibonacci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ID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));</a:t>
            </a: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return 0;</a:t>
            </a:r>
          </a:p>
          <a:p>
            <a:r>
              <a:rPr lang="en-ID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D9C8A0-DA6F-D113-363F-1FEE816A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786810"/>
            <a:ext cx="7584246" cy="3974841"/>
          </a:xfrm>
        </p:spPr>
        <p:txBody>
          <a:bodyPr/>
          <a:lstStyle/>
          <a:p>
            <a:pPr>
              <a:buSzPct val="25000"/>
            </a:pPr>
            <a: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Fungsi Fibonacci:</a:t>
            </a: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-Fungsi `fibonacci(n)` mengambil suku ke-n sebagai parameter.</a:t>
            </a: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-Jika n kurang dari atau sama dengan 1, fungsi mengembalikan nilai n (basis kasus).</a:t>
            </a: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-Jika n lebih besar dari 1, fungsi memanggil dirinya sendiri dua kali, yaitu untuk `n - 1` dan `n - 2`, dan mengembalikan hasil penjumlahan dari dua panggilan rekursif ini.</a:t>
            </a: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Panggilan Rekursif:</a:t>
            </a: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- Setiap kali fungsi `fibonacci(n)` dipanggil, itu akan memanggil dirinya sendiri untuk dua nilai yang lebih kecil.</a:t>
            </a: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- Ini terus berlanjut hingga mencapai basis kasus (n &lt;= 1), dan dari situ, nilai-nilai kembali dihitung secara rekursif.</a:t>
            </a: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Iterasi dalam `main()`:**</a:t>
            </a: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- Dalam fungsi `main()`, program mengiterasi dari 0 hingga `n - 1`.</a:t>
            </a: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- Pada setiap iterasi, nilai deret Fibonacci untuk suku ke-i dihitung dan dicetak menggunakan fungsi `fibonacci(i)`.</a:t>
            </a: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id-ID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id-ID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D859-3F93-EC47-EF93-732476D79B2F}"/>
              </a:ext>
            </a:extLst>
          </p:cNvPr>
          <p:cNvSpPr txBox="1"/>
          <p:nvPr/>
        </p:nvSpPr>
        <p:spPr>
          <a:xfrm>
            <a:off x="391886" y="2635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  <a:p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Program: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8338D-B25E-97C5-E521-157F338526BC}"/>
              </a:ext>
            </a:extLst>
          </p:cNvPr>
          <p:cNvSpPr txBox="1"/>
          <p:nvPr/>
        </p:nvSpPr>
        <p:spPr>
          <a:xfrm>
            <a:off x="415212" y="502615"/>
            <a:ext cx="85141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Hasil Keluaran Program (Misalnya, jika `n = 10`):</a:t>
            </a:r>
          </a:p>
          <a:p>
            <a:pPr algn="just"/>
            <a:endParaRPr lang="id-ID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```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Deret Fibonacci hingga suku ke-10: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0 1 1 2 3 5 8 13 21 34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```</a:t>
            </a:r>
          </a:p>
          <a:p>
            <a:pPr algn="just"/>
            <a:endParaRPr lang="id-ID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Penjelasan hasil keluaran: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`fibonacci(0)` = 0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`fibonacci(1)` = 1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`fibonacci(2)` = 1 (0 + 1)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`fibonacci(3)` = 2 (1 + 1)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`fibonacci(4)` = 3 (1 + 2)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`fibonacci(5)` = 5 (2 + 3)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`fibonacci(6)` = 8 (3 + 5)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`fibonacci(7)` = 13 (5 + 8)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`fibonacci(8)` = 21 (8 + 13)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`fibonacci(9)` = 34 (13 + 21)</a:t>
            </a:r>
          </a:p>
          <a:p>
            <a:pPr algn="just"/>
            <a:endParaRPr lang="id-ID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Program ini mencetak deret Fibonacci hingga suku ke-10 (sesuai nilai `n`) sebagai hasil keluarannya. Semakin besar nilai `n`, semakin panjang deret Fibonacci yang dihasilkan oleh program.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8338D-B25E-97C5-E521-157F338526BC}"/>
              </a:ext>
            </a:extLst>
          </p:cNvPr>
          <p:cNvSpPr txBox="1"/>
          <p:nvPr/>
        </p:nvSpPr>
        <p:spPr>
          <a:xfrm>
            <a:off x="415212" y="771257"/>
            <a:ext cx="851418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Pemahaman tentang struktur dan fungsi dalam Bahasa C sangat penting karena:</a:t>
            </a:r>
          </a:p>
          <a:p>
            <a:pPr algn="just"/>
            <a:endParaRPr lang="id-ID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1. **Organisasi Data Efisien:**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- Struktur membantu mengelompokkan data terkait untuk pengelolaan yang efisien.</a:t>
            </a:r>
          </a:p>
          <a:p>
            <a:pPr algn="just"/>
            <a:endParaRPr lang="id-ID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2. **Modularitas Kode:**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- Fungsi memungkinkan pemecahan masalah menjadi bagian-bagian kecil yang dikelola secara terpisah, meningkatkan keterbacaan dan pemeliharaan kode.</a:t>
            </a:r>
          </a:p>
          <a:p>
            <a:pPr algn="just"/>
            <a:endParaRPr lang="id-ID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3. **Reusabilitas dan Optimalisasi:**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- Struktur dan fungsi dapat digunakan kembali, menghemat waktu pengembangan, dan memungkinkan penulisan kode yang efisien dan kreatif.</a:t>
            </a:r>
          </a:p>
          <a:p>
            <a:pPr algn="just"/>
            <a:endParaRPr lang="id-ID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4. **Manajemen Sumber Daya:**</a:t>
            </a: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- Memahami struktur dan fungsi membantu dalam manajemen memori dan sumber daya komputer, mencegah kebocoran memori dan kerugian sumber daya.</a:t>
            </a:r>
          </a:p>
          <a:p>
            <a:pPr algn="just"/>
            <a:endParaRPr lang="id-ID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id-ID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Dengan pemahaman yang baik tentang struktur dan fungsi, pengembang dapat membuat program yang efisien, mudah dimengerti, dan mudah dipelihara.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C9E6B-3BA7-898A-C068-B030928B7E3E}"/>
              </a:ext>
            </a:extLst>
          </p:cNvPr>
          <p:cNvSpPr txBox="1"/>
          <p:nvPr/>
        </p:nvSpPr>
        <p:spPr>
          <a:xfrm>
            <a:off x="961053" y="214604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110037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ository Writing - Language Arts - 9th grade by Slidesgo">
  <a:themeElements>
    <a:clrScheme name="Simple Light">
      <a:dk1>
        <a:srgbClr val="010B33"/>
      </a:dk1>
      <a:lt1>
        <a:srgbClr val="FFFBF3"/>
      </a:lt1>
      <a:dk2>
        <a:srgbClr val="3B4E9A"/>
      </a:dk2>
      <a:lt2>
        <a:srgbClr val="F4E0B9"/>
      </a:lt2>
      <a:accent1>
        <a:srgbClr val="FDF3E0"/>
      </a:accent1>
      <a:accent2>
        <a:srgbClr val="FFC772"/>
      </a:accent2>
      <a:accent3>
        <a:srgbClr val="FFA51E"/>
      </a:accent3>
      <a:accent4>
        <a:srgbClr val="C53441"/>
      </a:accent4>
      <a:accent5>
        <a:srgbClr val="FFFFFF"/>
      </a:accent5>
      <a:accent6>
        <a:srgbClr val="FFFFFF"/>
      </a:accent6>
      <a:hlink>
        <a:srgbClr val="010B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790</Words>
  <Application>Microsoft Office PowerPoint</Application>
  <PresentationFormat>On-screen Show (16:9)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Barlow</vt:lpstr>
      <vt:lpstr>Inconsolata Medium</vt:lpstr>
      <vt:lpstr>Inconsolata</vt:lpstr>
      <vt:lpstr>Arial</vt:lpstr>
      <vt:lpstr>Source Sans Pro</vt:lpstr>
      <vt:lpstr>DM Sans</vt:lpstr>
      <vt:lpstr>Expository Writing - Language Arts - 9th grade by Slidesgo</vt:lpstr>
      <vt:lpstr>L Hafidl Alkhair TRKJ 1C 2023903430060</vt:lpstr>
      <vt:lpstr>Struktur</vt:lpstr>
      <vt:lpstr>Fungsi</vt:lpstr>
      <vt:lpstr>Program fungsi:Fibonacci</vt:lpstr>
      <vt:lpstr>Fungsi Fibonacci:    -Fungsi `fibonacci(n)` mengambil suku ke-n sebagai parameter.    -Jika n kurang dari atau sama dengan 1, fungsi mengembalikan nilai n (basis kasus).    -Jika n lebih besar dari 1, fungsi memanggil dirinya sendiri dua kali, yaitu untuk `n - 1` dan `n - 2`, dan mengembalikan hasil penjumlahan dari dua panggilan rekursif ini.  Panggilan Rekursif:    - Setiap kali fungsi `fibonacci(n)` dipanggil, itu akan memanggil dirinya sendiri untuk dua nilai yang lebih kecil.    - Ini terus berlanjut hingga mencapai basis kasus (n &lt;= 1), dan dari situ, nilai-nilai kembali dihitung secara rekursif.  Iterasi dalam `main()`:**    - Dalam fungsi `main()`, program mengiterasi dari 0 hingga `n - 1`.    - Pada setiap iterasi, nilai deret Fibonacci untuk suku ke-i dihitung dan dicetak menggunakan fungsi `fibonacci(i)`.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Expository Writing - Language Arts</dc:title>
  <dc:creator>hafid al khair</dc:creator>
  <cp:lastModifiedBy>hafid al khair</cp:lastModifiedBy>
  <cp:revision>6</cp:revision>
  <dcterms:modified xsi:type="dcterms:W3CDTF">2023-10-15T08:24:19Z</dcterms:modified>
</cp:coreProperties>
</file>