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F007E-C44A-DA53-81E1-6A35127AB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4EBB0-2B69-35C3-50E1-9D660134B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1C957-5686-7C9A-D293-FA7E50D5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5F7D-2498-4B0A-B3B7-64E030B42565}" type="datetimeFigureOut">
              <a:rPr lang="en-ID" smtClean="0"/>
              <a:t>12/09/2023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C66E7-CE1B-1262-53F3-472FCCF9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72670-94D8-34DE-A093-E42761CF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5FB6-08B1-4FDF-8CE5-A4795E4AB1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6610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A4E18-51A9-A7DD-6225-76D52CBB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72635-95D6-5B6B-6CD7-1CA96C3E4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73C28-D57B-999D-2A4B-ADF8A3F93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5F7D-2498-4B0A-B3B7-64E030B42565}" type="datetimeFigureOut">
              <a:rPr lang="en-ID" smtClean="0"/>
              <a:t>12/09/2023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A0443-6860-25C5-290C-EF8BC8278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0E856-80BF-ABBD-1902-D0E32D0D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5FB6-08B1-4FDF-8CE5-A4795E4AB1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971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5D683E-2130-B747-2566-AA3BB03BD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23F5F-AE8D-1D12-6CAA-BE9AE3385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F450F-2EAD-7292-9415-C45F60C0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5F7D-2498-4B0A-B3B7-64E030B42565}" type="datetimeFigureOut">
              <a:rPr lang="en-ID" smtClean="0"/>
              <a:t>12/09/2023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D4ED8-821B-4919-9BC9-3B2276D00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A8025-C07A-7472-584F-DF90B16E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5FB6-08B1-4FDF-8CE5-A4795E4AB1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085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1AC41-95CB-635B-C141-4A3E5016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998B9-855F-4E53-4DD0-321AC0C8C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CA40D-D8F5-B003-4B0F-1593D9FDB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5F7D-2498-4B0A-B3B7-64E030B42565}" type="datetimeFigureOut">
              <a:rPr lang="en-ID" smtClean="0"/>
              <a:t>12/09/2023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30C7D-51DB-4E43-5DAB-04C883975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CBF36-D06B-C6A3-232B-AD97EB264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5FB6-08B1-4FDF-8CE5-A4795E4AB1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246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6168-0156-41D0-3C47-7C2582BCE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B0565-ED15-3721-E65D-B2FCC388A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C4069-D08E-E711-9757-238C70F22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5F7D-2498-4B0A-B3B7-64E030B42565}" type="datetimeFigureOut">
              <a:rPr lang="en-ID" smtClean="0"/>
              <a:t>12/09/2023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305C5-A616-1C1B-8B15-23385988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BC51F-E4E4-3D80-3AD4-327E3D4F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5FB6-08B1-4FDF-8CE5-A4795E4AB1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475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CC51-94C9-E8AE-216F-89DF2465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E404A-7D69-7BAA-9CA5-E85EB81D0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100A3-A8A2-1C4B-F34E-D6B9C244D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53242-1740-40B1-FED9-5B7E9ADA9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5F7D-2498-4B0A-B3B7-64E030B42565}" type="datetimeFigureOut">
              <a:rPr lang="en-ID" smtClean="0"/>
              <a:t>12/09/2023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01673-B056-53CF-E12E-7EAFD2FA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BC080-43F2-D094-FB29-C63DAD32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5FB6-08B1-4FDF-8CE5-A4795E4AB1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370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DC64-FBE4-D0B8-C350-661F62462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23528-A40C-C4E7-AC2C-611AFA8AC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80A31-FCC9-A2D4-B072-922505955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8DE797-A3C8-1475-8F83-6239220CA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64D999-BAA8-F2CB-9325-F3925213E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455CB1-1293-D159-C2A1-9E5F68805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5F7D-2498-4B0A-B3B7-64E030B42565}" type="datetimeFigureOut">
              <a:rPr lang="en-ID" smtClean="0"/>
              <a:t>12/09/2023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D67800-E07E-AF61-39B9-83D83431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F6EDFD-698F-4119-0D39-F101DA60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5FB6-08B1-4FDF-8CE5-A4795E4AB1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22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ED28A-9331-6204-8930-5874FF46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441B5-A515-7977-74F0-8DF6DDCD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5F7D-2498-4B0A-B3B7-64E030B42565}" type="datetimeFigureOut">
              <a:rPr lang="en-ID" smtClean="0"/>
              <a:t>12/09/2023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19087-8461-FE5C-8E7C-1E0F75FB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8607C-D83C-F298-3846-D4D6DF885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5FB6-08B1-4FDF-8CE5-A4795E4AB1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4342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0E916-4290-E0FA-30FE-FE65BD8F9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5F7D-2498-4B0A-B3B7-64E030B42565}" type="datetimeFigureOut">
              <a:rPr lang="en-ID" smtClean="0"/>
              <a:t>12/09/2023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EB94A-90E3-E1A1-D51D-AA3A0BD20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0A934-8FC0-11BE-BB8F-BB7AAF3D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5FB6-08B1-4FDF-8CE5-A4795E4AB1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607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51402-085A-1F22-EE71-04B01639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FB615-134A-B8C2-B7DD-0B2EEE4F8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711B3-9AF9-0005-4128-923960BDE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70AA6-99C9-5673-6CC5-05F87BD1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5F7D-2498-4B0A-B3B7-64E030B42565}" type="datetimeFigureOut">
              <a:rPr lang="en-ID" smtClean="0"/>
              <a:t>12/09/2023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F80B7-B37C-6172-E432-07C1A4AC3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B1866-91F6-9E30-659D-B25EAF8F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5FB6-08B1-4FDF-8CE5-A4795E4AB1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471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26BB-4AF3-9B79-0AE5-8D7642B4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BA933-574D-CD36-4FF5-EEBF7B254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FBF2F-BC0D-3CB9-8552-A6948EC08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7E9EE-FCB3-1548-346E-48895BADA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5F7D-2498-4B0A-B3B7-64E030B42565}" type="datetimeFigureOut">
              <a:rPr lang="en-ID" smtClean="0"/>
              <a:t>12/09/2023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DD00B-469F-EF71-4753-164758BBD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B77C8-6753-DE88-EF01-EC7E4E8A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5FB6-08B1-4FDF-8CE5-A4795E4AB1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151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B5AAB-68D2-88E1-9876-61E5CB94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48902-6AE1-B1D7-CB24-E030D2DF4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718FA-66CF-DF7D-7EAD-296EC69E6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45F7D-2498-4B0A-B3B7-64E030B42565}" type="datetimeFigureOut">
              <a:rPr lang="en-ID" smtClean="0"/>
              <a:t>12/09/2023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10AD7-7F00-422F-5417-CCDFE9364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7AA1B-5F57-4E0E-0B23-BD0A01DF0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15FB6-08B1-4FDF-8CE5-A4795E4AB1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979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9515C9-4268-EEEF-9728-9C3961711DD2}"/>
              </a:ext>
            </a:extLst>
          </p:cNvPr>
          <p:cNvSpPr txBox="1"/>
          <p:nvPr/>
        </p:nvSpPr>
        <p:spPr>
          <a:xfrm>
            <a:off x="4489938" y="3429000"/>
            <a:ext cx="3212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Bahnschrift" panose="020B0502040204020203" pitchFamily="34" charset="0"/>
              </a:rPr>
              <a:t>NAMA :	 L HAFIDL ALKHAIR</a:t>
            </a:r>
          </a:p>
          <a:p>
            <a:r>
              <a:rPr lang="en-US" sz="1800" b="1" dirty="0">
                <a:latin typeface="Bahnschrift" panose="020B0502040204020203" pitchFamily="34" charset="0"/>
              </a:rPr>
              <a:t>KELAS : TRKJ-1C</a:t>
            </a:r>
          </a:p>
          <a:p>
            <a:r>
              <a:rPr lang="en-US" sz="1800" b="1" dirty="0">
                <a:latin typeface="Bahnschrift" panose="020B0502040204020203" pitchFamily="34" charset="0"/>
              </a:rPr>
              <a:t>NIM : 2023903430060</a:t>
            </a:r>
            <a:endParaRPr lang="en-ID" sz="1800" b="1" dirty="0">
              <a:latin typeface="Bahnschrift" panose="020B0502040204020203" pitchFamily="34" charset="0"/>
            </a:endParaRPr>
          </a:p>
          <a:p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8B15B-5524-6CAF-3375-B037A74E0714}"/>
              </a:ext>
            </a:extLst>
          </p:cNvPr>
          <p:cNvSpPr txBox="1"/>
          <p:nvPr/>
        </p:nvSpPr>
        <p:spPr>
          <a:xfrm>
            <a:off x="2069123" y="1413917"/>
            <a:ext cx="7514492" cy="480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id-ID" sz="2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ALGORTIMA PROGRAM DALAM BAHASA C</a:t>
            </a:r>
            <a:endParaRPr lang="en-ID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5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7C59E7-77C2-2CB5-B3F6-4BB41FFB42B9}"/>
              </a:ext>
            </a:extLst>
          </p:cNvPr>
          <p:cNvSpPr txBox="1"/>
          <p:nvPr/>
        </p:nvSpPr>
        <p:spPr>
          <a:xfrm>
            <a:off x="3048000" y="640465"/>
            <a:ext cx="6096000" cy="372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id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ALGORTIMA PROGRAM DALAM BAHASA C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E08A7-2303-E8CC-069B-955ADD2AF757}"/>
              </a:ext>
            </a:extLst>
          </p:cNvPr>
          <p:cNvSpPr txBox="1"/>
          <p:nvPr/>
        </p:nvSpPr>
        <p:spPr>
          <a:xfrm>
            <a:off x="3153508" y="2527880"/>
            <a:ext cx="6096000" cy="2135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lgoritma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urutan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menyelesaikan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ditulis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berurutan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disebutnya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urutan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menyelesaikan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dunia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sangat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dipahami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yakni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logika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mengatasi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ID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09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FF84A8C-E4E4-8DE7-5301-022408FD3D5F}"/>
              </a:ext>
            </a:extLst>
          </p:cNvPr>
          <p:cNvSpPr txBox="1"/>
          <p:nvPr/>
        </p:nvSpPr>
        <p:spPr>
          <a:xfrm>
            <a:off x="3212124" y="255183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ID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serangkaian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instruksi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ditulis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dijalankan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Program </a:t>
            </a:r>
            <a:r>
              <a:rPr lang="en-ID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dirancang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menjalankan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Program </a:t>
            </a:r>
            <a:r>
              <a:rPr lang="en-ID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skrip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bahkan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mengendalikan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086F17-DDFC-6B18-E9F0-70E9BF89983E}"/>
              </a:ext>
            </a:extLst>
          </p:cNvPr>
          <p:cNvSpPr txBox="1"/>
          <p:nvPr/>
        </p:nvSpPr>
        <p:spPr>
          <a:xfrm>
            <a:off x="2602523" y="1052118"/>
            <a:ext cx="17350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PROGRAM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4525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158CC0-8301-3EE3-66B2-4F9CCBD9F4B8}"/>
              </a:ext>
            </a:extLst>
          </p:cNvPr>
          <p:cNvSpPr txBox="1"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Bahasa C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kali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dikembangkan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1972 oleh Dennis Ritchie di Bell Labs. Bahasa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salah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paling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berpengaruh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sejarah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pengaruh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perkembangan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bahasa-bahasa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CAC4E0-CBE4-CDFC-DE08-D8DDCF3D63DA}"/>
              </a:ext>
            </a:extLst>
          </p:cNvPr>
          <p:cNvSpPr txBox="1"/>
          <p:nvPr/>
        </p:nvSpPr>
        <p:spPr>
          <a:xfrm>
            <a:off x="2684584" y="1181073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Bahasa C</a:t>
            </a:r>
          </a:p>
        </p:txBody>
      </p:sp>
    </p:spTree>
    <p:extLst>
      <p:ext uri="{BB962C8B-B14F-4D97-AF65-F5344CB8AC3E}">
        <p14:creationId xmlns:p14="http://schemas.microsoft.com/office/powerpoint/2010/main" val="92770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EACF7F-1105-46F6-90CE-8B6CA74CF87F}"/>
              </a:ext>
            </a:extLst>
          </p:cNvPr>
          <p:cNvSpPr txBox="1"/>
          <p:nvPr/>
        </p:nvSpPr>
        <p:spPr>
          <a:xfrm>
            <a:off x="2930770" y="464619"/>
            <a:ext cx="6096000" cy="372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BERIKUT CONTOH BAHASA C</a:t>
            </a:r>
            <a:endParaRPr lang="en-ID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7E2D76-D691-12F6-1D34-EE7F5D0B8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2513"/>
            <a:ext cx="4246393" cy="22681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4430CE-6FDC-EC8B-2144-F9CE99F44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23" y="4573775"/>
            <a:ext cx="4522720" cy="1604285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3968F13-B5CA-5B2E-D3F5-6E13B41E5CBA}"/>
              </a:ext>
            </a:extLst>
          </p:cNvPr>
          <p:cNvSpPr/>
          <p:nvPr/>
        </p:nvSpPr>
        <p:spPr>
          <a:xfrm>
            <a:off x="3716215" y="1664677"/>
            <a:ext cx="2039816" cy="120747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E266D68-290D-BF2F-DDA9-303D44C60A0F}"/>
              </a:ext>
            </a:extLst>
          </p:cNvPr>
          <p:cNvSpPr/>
          <p:nvPr/>
        </p:nvSpPr>
        <p:spPr>
          <a:xfrm rot="8702833">
            <a:off x="5334000" y="3970036"/>
            <a:ext cx="2039816" cy="120747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66A976-98EE-7CE5-F22D-B6779CE368BB}"/>
              </a:ext>
            </a:extLst>
          </p:cNvPr>
          <p:cNvSpPr txBox="1"/>
          <p:nvPr/>
        </p:nvSpPr>
        <p:spPr>
          <a:xfrm>
            <a:off x="3716215" y="2004646"/>
            <a:ext cx="173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</a:t>
            </a:r>
            <a:endParaRPr lang="en-ID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F7C3B7-EABE-1EB3-5A23-81ED9D06553B}"/>
              </a:ext>
            </a:extLst>
          </p:cNvPr>
          <p:cNvSpPr txBox="1"/>
          <p:nvPr/>
        </p:nvSpPr>
        <p:spPr>
          <a:xfrm rot="19508025">
            <a:off x="5545017" y="4330493"/>
            <a:ext cx="173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OUTPUT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99618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E08CD2-8606-3C23-27CC-1CA8AD30D0FB}"/>
              </a:ext>
            </a:extLst>
          </p:cNvPr>
          <p:cNvSpPr txBox="1"/>
          <p:nvPr/>
        </p:nvSpPr>
        <p:spPr>
          <a:xfrm>
            <a:off x="3048000" y="610997"/>
            <a:ext cx="6096000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Perbedaan</a:t>
            </a:r>
            <a:r>
              <a:rPr lang="en-ID" sz="2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ID" sz="2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Flowchart</a:t>
            </a:r>
          </a:p>
          <a:p>
            <a:br>
              <a:rPr lang="en-ID" dirty="0"/>
            </a:b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85EB25-574B-6C14-E6CE-6C3C61190528}"/>
              </a:ext>
            </a:extLst>
          </p:cNvPr>
          <p:cNvSpPr txBox="1"/>
          <p:nvPr/>
        </p:nvSpPr>
        <p:spPr>
          <a:xfrm>
            <a:off x="515815" y="2952600"/>
            <a:ext cx="4443047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sz="2200" b="1" i="0" dirty="0" err="1">
                <a:solidFill>
                  <a:srgbClr val="000000"/>
                </a:solidFill>
                <a:effectLst/>
                <a:latin typeface="SuisseIntl"/>
              </a:rPr>
              <a:t>Algoritma</a:t>
            </a:r>
            <a:r>
              <a:rPr lang="en-ID" sz="2200" b="1" i="0" dirty="0">
                <a:solidFill>
                  <a:srgbClr val="000000"/>
                </a:solidFill>
                <a:effectLst/>
                <a:latin typeface="SuisseIntl"/>
              </a:rPr>
              <a:t> </a:t>
            </a:r>
            <a:r>
              <a:rPr lang="en-ID" sz="2200" b="0" i="0" dirty="0" err="1">
                <a:solidFill>
                  <a:srgbClr val="000000"/>
                </a:solidFill>
                <a:effectLst/>
                <a:latin typeface="SuisseIntl"/>
              </a:rPr>
              <a:t>merupakan</a:t>
            </a:r>
            <a:r>
              <a:rPr lang="en-ID" sz="2200" b="0" i="0" dirty="0">
                <a:solidFill>
                  <a:srgbClr val="000000"/>
                </a:solidFill>
                <a:effectLst/>
                <a:latin typeface="SuisseIntl"/>
              </a:rPr>
              <a:t> </a:t>
            </a:r>
            <a:r>
              <a:rPr lang="en-ID" sz="2200" b="0" i="0" dirty="0" err="1">
                <a:solidFill>
                  <a:srgbClr val="000000"/>
                </a:solidFill>
                <a:effectLst/>
                <a:latin typeface="SuisseIntl"/>
              </a:rPr>
              <a:t>sebuah</a:t>
            </a:r>
            <a:r>
              <a:rPr lang="en-ID" sz="2200" b="0" i="0" dirty="0">
                <a:solidFill>
                  <a:srgbClr val="000000"/>
                </a:solidFill>
                <a:effectLst/>
                <a:latin typeface="SuisseIntl"/>
              </a:rPr>
              <a:t> </a:t>
            </a:r>
            <a:r>
              <a:rPr lang="en-ID" sz="2200" b="0" i="0" dirty="0" err="1">
                <a:solidFill>
                  <a:srgbClr val="000000"/>
                </a:solidFill>
                <a:effectLst/>
                <a:latin typeface="SuisseIntl"/>
              </a:rPr>
              <a:t>alur</a:t>
            </a:r>
            <a:r>
              <a:rPr lang="en-ID" sz="2200" b="0" i="0" dirty="0">
                <a:solidFill>
                  <a:srgbClr val="000000"/>
                </a:solidFill>
                <a:effectLst/>
                <a:latin typeface="SuisseIntl"/>
              </a:rPr>
              <a:t> </a:t>
            </a:r>
            <a:r>
              <a:rPr lang="en-ID" sz="2200" b="0" i="0" dirty="0" err="1">
                <a:solidFill>
                  <a:srgbClr val="000000"/>
                </a:solidFill>
                <a:effectLst/>
                <a:latin typeface="SuisseIntl"/>
              </a:rPr>
              <a:t>atau</a:t>
            </a:r>
            <a:r>
              <a:rPr lang="en-ID" sz="2200" b="0" i="0" dirty="0">
                <a:solidFill>
                  <a:srgbClr val="000000"/>
                </a:solidFill>
                <a:effectLst/>
                <a:latin typeface="SuisseIntl"/>
              </a:rPr>
              <a:t> </a:t>
            </a:r>
            <a:r>
              <a:rPr lang="en-ID" sz="2200" b="0" i="0" dirty="0" err="1">
                <a:solidFill>
                  <a:srgbClr val="000000"/>
                </a:solidFill>
                <a:effectLst/>
                <a:latin typeface="SuisseIntl"/>
              </a:rPr>
              <a:t>urutan</a:t>
            </a:r>
            <a:r>
              <a:rPr lang="en-ID" sz="2200" b="0" i="0" dirty="0">
                <a:solidFill>
                  <a:srgbClr val="000000"/>
                </a:solidFill>
                <a:effectLst/>
                <a:latin typeface="SuisseIntl"/>
              </a:rPr>
              <a:t> </a:t>
            </a:r>
            <a:r>
              <a:rPr lang="en-ID" sz="2200" b="0" i="0" dirty="0" err="1">
                <a:solidFill>
                  <a:srgbClr val="000000"/>
                </a:solidFill>
                <a:effectLst/>
                <a:latin typeface="SuisseIntl"/>
              </a:rPr>
              <a:t>secara</a:t>
            </a:r>
            <a:r>
              <a:rPr lang="en-ID" sz="2200" b="0" i="0" dirty="0">
                <a:solidFill>
                  <a:srgbClr val="000000"/>
                </a:solidFill>
                <a:effectLst/>
                <a:latin typeface="SuisseIntl"/>
              </a:rPr>
              <a:t> </a:t>
            </a:r>
            <a:r>
              <a:rPr lang="en-ID" sz="2200" b="0" i="0" dirty="0" err="1">
                <a:solidFill>
                  <a:srgbClr val="000000"/>
                </a:solidFill>
                <a:effectLst/>
                <a:latin typeface="SuisseIntl"/>
              </a:rPr>
              <a:t>sistematis</a:t>
            </a:r>
            <a:r>
              <a:rPr lang="en-ID" sz="2200" b="0" i="0" dirty="0">
                <a:solidFill>
                  <a:srgbClr val="000000"/>
                </a:solidFill>
                <a:effectLst/>
                <a:latin typeface="SuisseIntl"/>
              </a:rPr>
              <a:t> </a:t>
            </a:r>
            <a:r>
              <a:rPr lang="en-ID" sz="2200" b="0" i="0" dirty="0" err="1">
                <a:solidFill>
                  <a:srgbClr val="000000"/>
                </a:solidFill>
                <a:effectLst/>
                <a:latin typeface="SuisseIntl"/>
              </a:rPr>
              <a:t>tujuanya</a:t>
            </a:r>
            <a:r>
              <a:rPr lang="en-ID" sz="2200" b="0" i="0" dirty="0">
                <a:solidFill>
                  <a:srgbClr val="000000"/>
                </a:solidFill>
                <a:effectLst/>
                <a:latin typeface="SuisseIntl"/>
              </a:rPr>
              <a:t> </a:t>
            </a:r>
            <a:r>
              <a:rPr lang="en-ID" sz="2200" b="0" i="0" dirty="0" err="1">
                <a:solidFill>
                  <a:srgbClr val="000000"/>
                </a:solidFill>
                <a:effectLst/>
                <a:latin typeface="SuisseIntl"/>
              </a:rPr>
              <a:t>untuk</a:t>
            </a:r>
            <a:r>
              <a:rPr lang="en-ID" sz="2200" b="0" i="0" dirty="0">
                <a:solidFill>
                  <a:srgbClr val="000000"/>
                </a:solidFill>
                <a:effectLst/>
                <a:latin typeface="SuisseIntl"/>
              </a:rPr>
              <a:t> </a:t>
            </a:r>
            <a:r>
              <a:rPr lang="en-ID" sz="2200" b="0" i="0" dirty="0" err="1">
                <a:solidFill>
                  <a:srgbClr val="000000"/>
                </a:solidFill>
                <a:effectLst/>
                <a:latin typeface="SuisseIntl"/>
              </a:rPr>
              <a:t>menyelesaikan</a:t>
            </a:r>
            <a:r>
              <a:rPr lang="en-ID" sz="2200" b="0" i="0" dirty="0">
                <a:solidFill>
                  <a:srgbClr val="000000"/>
                </a:solidFill>
                <a:effectLst/>
                <a:latin typeface="SuisseIntl"/>
              </a:rPr>
              <a:t> </a:t>
            </a:r>
            <a:r>
              <a:rPr lang="en-ID" sz="2200" b="0" i="0" dirty="0" err="1">
                <a:solidFill>
                  <a:srgbClr val="000000"/>
                </a:solidFill>
                <a:effectLst/>
                <a:latin typeface="SuisseIntl"/>
              </a:rPr>
              <a:t>suatu</a:t>
            </a:r>
            <a:r>
              <a:rPr lang="en-ID" sz="2200" b="0" i="0" dirty="0">
                <a:solidFill>
                  <a:srgbClr val="000000"/>
                </a:solidFill>
                <a:effectLst/>
                <a:latin typeface="SuisseIntl"/>
              </a:rPr>
              <a:t> </a:t>
            </a:r>
            <a:r>
              <a:rPr lang="en-ID" sz="2200" b="0" i="0" dirty="0" err="1">
                <a:solidFill>
                  <a:srgbClr val="000000"/>
                </a:solidFill>
                <a:effectLst/>
                <a:latin typeface="SuisseIntl"/>
              </a:rPr>
              <a:t>masalah</a:t>
            </a:r>
            <a:r>
              <a:rPr lang="en-ID" sz="2200" b="0" i="0" dirty="0">
                <a:solidFill>
                  <a:srgbClr val="000000"/>
                </a:solidFill>
                <a:effectLst/>
                <a:latin typeface="SuisseIntl"/>
              </a:rPr>
              <a:t> dan salah </a:t>
            </a:r>
            <a:r>
              <a:rPr lang="en-ID" sz="2200" b="0" i="0" dirty="0" err="1">
                <a:solidFill>
                  <a:srgbClr val="000000"/>
                </a:solidFill>
                <a:effectLst/>
                <a:latin typeface="SuisseIntl"/>
              </a:rPr>
              <a:t>satu</a:t>
            </a:r>
            <a:r>
              <a:rPr lang="en-ID" sz="2200" b="0" i="0" dirty="0">
                <a:solidFill>
                  <a:srgbClr val="000000"/>
                </a:solidFill>
                <a:effectLst/>
                <a:latin typeface="SuisseIntl"/>
              </a:rPr>
              <a:t> </a:t>
            </a:r>
            <a:r>
              <a:rPr lang="en-ID" sz="2200" b="0" i="0" dirty="0" err="1">
                <a:solidFill>
                  <a:srgbClr val="000000"/>
                </a:solidFill>
                <a:effectLst/>
                <a:latin typeface="SuisseIntl"/>
              </a:rPr>
              <a:t>metode</a:t>
            </a:r>
            <a:r>
              <a:rPr lang="en-ID" sz="2200" b="0" i="0" dirty="0">
                <a:solidFill>
                  <a:srgbClr val="000000"/>
                </a:solidFill>
                <a:effectLst/>
                <a:latin typeface="SuisseIntl"/>
              </a:rPr>
              <a:t> </a:t>
            </a:r>
            <a:r>
              <a:rPr lang="en-ID" sz="2200" b="0" i="0" dirty="0" err="1">
                <a:solidFill>
                  <a:srgbClr val="000000"/>
                </a:solidFill>
                <a:effectLst/>
                <a:latin typeface="SuisseIntl"/>
              </a:rPr>
              <a:t>penyampaiannya</a:t>
            </a:r>
            <a:r>
              <a:rPr lang="en-ID" sz="2200" b="0" i="0" dirty="0">
                <a:solidFill>
                  <a:srgbClr val="000000"/>
                </a:solidFill>
                <a:effectLst/>
                <a:latin typeface="SuisseIntl"/>
              </a:rPr>
              <a:t> </a:t>
            </a:r>
            <a:r>
              <a:rPr lang="en-ID" sz="2200" b="0" i="0" dirty="0" err="1">
                <a:solidFill>
                  <a:srgbClr val="000000"/>
                </a:solidFill>
                <a:effectLst/>
                <a:latin typeface="SuisseIntl"/>
              </a:rPr>
              <a:t>melalui</a:t>
            </a:r>
            <a:r>
              <a:rPr lang="en-ID" sz="2200" b="0" i="0" dirty="0">
                <a:solidFill>
                  <a:srgbClr val="000000"/>
                </a:solidFill>
                <a:effectLst/>
                <a:latin typeface="SuisseIntl"/>
              </a:rPr>
              <a:t> </a:t>
            </a:r>
            <a:r>
              <a:rPr lang="en-ID" sz="2200" b="1" i="0" dirty="0">
                <a:solidFill>
                  <a:srgbClr val="000000"/>
                </a:solidFill>
                <a:effectLst/>
                <a:latin typeface="SuisseIntl"/>
              </a:rPr>
              <a:t>flowchart.</a:t>
            </a:r>
            <a:endParaRPr lang="en-ID" sz="2200" b="0" i="0" dirty="0">
              <a:solidFill>
                <a:srgbClr val="000000"/>
              </a:solidFill>
              <a:effectLst/>
              <a:latin typeface="SuisseIntl"/>
            </a:endParaRPr>
          </a:p>
          <a:p>
            <a:br>
              <a:rPr lang="en-ID" sz="2400" dirty="0"/>
            </a:br>
            <a:br>
              <a:rPr lang="en-ID" dirty="0"/>
            </a:b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7ACC06-2217-7700-24F2-58E0986B8AD5}"/>
              </a:ext>
            </a:extLst>
          </p:cNvPr>
          <p:cNvSpPr txBox="1"/>
          <p:nvPr/>
        </p:nvSpPr>
        <p:spPr>
          <a:xfrm>
            <a:off x="6969369" y="2793665"/>
            <a:ext cx="434926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200" b="0" i="0" dirty="0" err="1">
                <a:solidFill>
                  <a:srgbClr val="000000"/>
                </a:solidFill>
                <a:effectLst/>
                <a:latin typeface="SuisseIntl"/>
              </a:rPr>
              <a:t>Sedangkan</a:t>
            </a:r>
            <a:r>
              <a:rPr lang="en-ID" sz="2200" b="0" i="0" dirty="0">
                <a:solidFill>
                  <a:srgbClr val="000000"/>
                </a:solidFill>
                <a:effectLst/>
                <a:latin typeface="SuisseIntl"/>
              </a:rPr>
              <a:t> </a:t>
            </a:r>
            <a:r>
              <a:rPr lang="en-ID" sz="2200" b="1" i="0" dirty="0">
                <a:solidFill>
                  <a:srgbClr val="000000"/>
                </a:solidFill>
                <a:effectLst/>
                <a:latin typeface="SuisseIntl"/>
              </a:rPr>
              <a:t>flowchart</a:t>
            </a:r>
            <a:r>
              <a:rPr lang="en-ID" sz="2200" b="0" i="0" dirty="0">
                <a:solidFill>
                  <a:srgbClr val="000000"/>
                </a:solidFill>
                <a:effectLst/>
                <a:latin typeface="SuisseIntl"/>
              </a:rPr>
              <a:t> </a:t>
            </a:r>
            <a:r>
              <a:rPr lang="en-ID" sz="2200" b="0" i="0" dirty="0" err="1">
                <a:solidFill>
                  <a:srgbClr val="000000"/>
                </a:solidFill>
                <a:effectLst/>
                <a:latin typeface="SuisseIntl"/>
              </a:rPr>
              <a:t>merupakan</a:t>
            </a:r>
            <a:r>
              <a:rPr lang="en-ID" sz="2200" b="0" i="0" dirty="0">
                <a:solidFill>
                  <a:srgbClr val="000000"/>
                </a:solidFill>
                <a:effectLst/>
                <a:latin typeface="SuisseIntl"/>
              </a:rPr>
              <a:t> </a:t>
            </a:r>
            <a:r>
              <a:rPr lang="en-ID" sz="2200" b="0" i="0" dirty="0" err="1">
                <a:solidFill>
                  <a:srgbClr val="000000"/>
                </a:solidFill>
                <a:effectLst/>
                <a:latin typeface="SuisseIntl"/>
              </a:rPr>
              <a:t>sebuah</a:t>
            </a:r>
            <a:r>
              <a:rPr lang="en-ID" sz="2200" b="0" i="0" dirty="0">
                <a:solidFill>
                  <a:srgbClr val="000000"/>
                </a:solidFill>
                <a:effectLst/>
                <a:latin typeface="SuisseIntl"/>
              </a:rPr>
              <a:t> </a:t>
            </a:r>
            <a:r>
              <a:rPr lang="en-ID" sz="2200" b="0" i="0" dirty="0" err="1">
                <a:solidFill>
                  <a:srgbClr val="000000"/>
                </a:solidFill>
                <a:effectLst/>
                <a:latin typeface="SuisseIntl"/>
              </a:rPr>
              <a:t>penggambaran</a:t>
            </a:r>
            <a:r>
              <a:rPr lang="en-ID" sz="2200" b="0" i="0" dirty="0">
                <a:solidFill>
                  <a:srgbClr val="000000"/>
                </a:solidFill>
                <a:effectLst/>
                <a:latin typeface="SuisseIntl"/>
              </a:rPr>
              <a:t> </a:t>
            </a:r>
            <a:r>
              <a:rPr lang="en-ID" sz="2200" b="0" i="0" dirty="0" err="1">
                <a:solidFill>
                  <a:srgbClr val="000000"/>
                </a:solidFill>
                <a:effectLst/>
                <a:latin typeface="SuisseIntl"/>
              </a:rPr>
              <a:t>atau</a:t>
            </a:r>
            <a:r>
              <a:rPr lang="en-ID" sz="2200" b="0" i="0" dirty="0">
                <a:solidFill>
                  <a:srgbClr val="000000"/>
                </a:solidFill>
                <a:effectLst/>
                <a:latin typeface="SuisseIntl"/>
              </a:rPr>
              <a:t> diagram yang </a:t>
            </a:r>
            <a:r>
              <a:rPr lang="en-ID" sz="2200" b="0" i="0" dirty="0" err="1">
                <a:solidFill>
                  <a:srgbClr val="000000"/>
                </a:solidFill>
                <a:effectLst/>
                <a:latin typeface="SuisseIntl"/>
              </a:rPr>
              <a:t>mempunyai</a:t>
            </a:r>
            <a:r>
              <a:rPr lang="en-ID" sz="2200" b="0" i="0" dirty="0">
                <a:solidFill>
                  <a:srgbClr val="000000"/>
                </a:solidFill>
                <a:effectLst/>
                <a:latin typeface="SuisseIntl"/>
              </a:rPr>
              <a:t> </a:t>
            </a:r>
            <a:r>
              <a:rPr lang="en-ID" sz="2200" b="0" i="0" dirty="0" err="1">
                <a:solidFill>
                  <a:srgbClr val="000000"/>
                </a:solidFill>
                <a:effectLst/>
                <a:latin typeface="SuisseIntl"/>
              </a:rPr>
              <a:t>satu</a:t>
            </a:r>
            <a:r>
              <a:rPr lang="en-ID" sz="2200" b="0" i="0" dirty="0">
                <a:solidFill>
                  <a:srgbClr val="000000"/>
                </a:solidFill>
                <a:effectLst/>
                <a:latin typeface="SuisseIntl"/>
              </a:rPr>
              <a:t> </a:t>
            </a:r>
            <a:r>
              <a:rPr lang="en-ID" sz="2200" b="0" i="0" dirty="0" err="1">
                <a:solidFill>
                  <a:srgbClr val="000000"/>
                </a:solidFill>
                <a:effectLst/>
                <a:latin typeface="SuisseIntl"/>
              </a:rPr>
              <a:t>aliran</a:t>
            </a:r>
            <a:r>
              <a:rPr lang="en-ID" sz="2200" b="0" i="0" dirty="0">
                <a:solidFill>
                  <a:srgbClr val="000000"/>
                </a:solidFill>
                <a:effectLst/>
                <a:latin typeface="SuisseIntl"/>
              </a:rPr>
              <a:t> </a:t>
            </a:r>
            <a:r>
              <a:rPr lang="en-ID" sz="2200" b="0" i="0" dirty="0" err="1">
                <a:solidFill>
                  <a:srgbClr val="000000"/>
                </a:solidFill>
                <a:effectLst/>
                <a:latin typeface="SuisseIntl"/>
              </a:rPr>
              <a:t>atau</a:t>
            </a:r>
            <a:r>
              <a:rPr lang="en-ID" sz="2200" b="0" i="0" dirty="0">
                <a:solidFill>
                  <a:srgbClr val="000000"/>
                </a:solidFill>
                <a:effectLst/>
                <a:latin typeface="SuisseIntl"/>
              </a:rPr>
              <a:t> </a:t>
            </a:r>
            <a:r>
              <a:rPr lang="en-ID" sz="2200" b="0" i="0" dirty="0" err="1">
                <a:solidFill>
                  <a:srgbClr val="000000"/>
                </a:solidFill>
                <a:effectLst/>
                <a:latin typeface="SuisseIntl"/>
              </a:rPr>
              <a:t>lebih</a:t>
            </a:r>
            <a:r>
              <a:rPr lang="en-ID" sz="2200" b="0" i="0" dirty="0">
                <a:solidFill>
                  <a:srgbClr val="000000"/>
                </a:solidFill>
                <a:effectLst/>
                <a:latin typeface="SuisseIntl"/>
              </a:rPr>
              <a:t>, </a:t>
            </a:r>
            <a:r>
              <a:rPr lang="en-ID" sz="2200" b="0" i="0" dirty="0" err="1">
                <a:solidFill>
                  <a:srgbClr val="000000"/>
                </a:solidFill>
                <a:effectLst/>
                <a:latin typeface="SuisseIntl"/>
              </a:rPr>
              <a:t>namun</a:t>
            </a:r>
            <a:r>
              <a:rPr lang="en-ID" sz="2200" b="0" i="0" dirty="0">
                <a:solidFill>
                  <a:srgbClr val="000000"/>
                </a:solidFill>
                <a:effectLst/>
                <a:latin typeface="SuisseIntl"/>
              </a:rPr>
              <a:t> </a:t>
            </a:r>
            <a:r>
              <a:rPr lang="en-ID" sz="2200" b="0" i="0" dirty="0" err="1">
                <a:solidFill>
                  <a:srgbClr val="000000"/>
                </a:solidFill>
                <a:effectLst/>
                <a:latin typeface="SuisseIntl"/>
              </a:rPr>
              <a:t>dalam</a:t>
            </a:r>
            <a:r>
              <a:rPr lang="en-ID" sz="2200" b="0" i="0" dirty="0">
                <a:solidFill>
                  <a:srgbClr val="000000"/>
                </a:solidFill>
                <a:effectLst/>
                <a:latin typeface="SuisseIntl"/>
              </a:rPr>
              <a:t> </a:t>
            </a:r>
            <a:r>
              <a:rPr lang="en-ID" sz="2200" b="0" i="0" dirty="0" err="1">
                <a:solidFill>
                  <a:srgbClr val="000000"/>
                </a:solidFill>
                <a:effectLst/>
                <a:latin typeface="SuisseIntl"/>
              </a:rPr>
              <a:t>hal</a:t>
            </a:r>
            <a:r>
              <a:rPr lang="en-ID" sz="2200" b="0" i="0" dirty="0">
                <a:solidFill>
                  <a:srgbClr val="000000"/>
                </a:solidFill>
                <a:effectLst/>
                <a:latin typeface="SuisseIntl"/>
              </a:rPr>
              <a:t> </a:t>
            </a:r>
            <a:r>
              <a:rPr lang="en-ID" sz="2200" b="0" i="0" dirty="0" err="1">
                <a:solidFill>
                  <a:srgbClr val="000000"/>
                </a:solidFill>
                <a:effectLst/>
                <a:latin typeface="SuisseIntl"/>
              </a:rPr>
              <a:t>itu</a:t>
            </a:r>
            <a:r>
              <a:rPr lang="en-ID" sz="2200" b="0" i="0" dirty="0">
                <a:solidFill>
                  <a:srgbClr val="000000"/>
                </a:solidFill>
                <a:effectLst/>
                <a:latin typeface="SuisseIntl"/>
              </a:rPr>
              <a:t> </a:t>
            </a:r>
            <a:r>
              <a:rPr lang="en-ID" sz="2200" b="0" i="0" dirty="0" err="1">
                <a:solidFill>
                  <a:srgbClr val="000000"/>
                </a:solidFill>
                <a:effectLst/>
                <a:latin typeface="SuisseIntl"/>
              </a:rPr>
              <a:t>hanya</a:t>
            </a:r>
            <a:r>
              <a:rPr lang="en-ID" sz="2200" b="0" i="0" dirty="0">
                <a:solidFill>
                  <a:srgbClr val="000000"/>
                </a:solidFill>
                <a:effectLst/>
                <a:latin typeface="SuisseIntl"/>
              </a:rPr>
              <a:t> </a:t>
            </a:r>
            <a:r>
              <a:rPr lang="en-ID" sz="2200" b="0" i="0" dirty="0" err="1">
                <a:solidFill>
                  <a:srgbClr val="000000"/>
                </a:solidFill>
                <a:effectLst/>
                <a:latin typeface="SuisseIntl"/>
              </a:rPr>
              <a:t>berlaku</a:t>
            </a:r>
            <a:r>
              <a:rPr lang="en-ID" sz="2200" b="0" i="0" dirty="0">
                <a:solidFill>
                  <a:srgbClr val="000000"/>
                </a:solidFill>
                <a:effectLst/>
                <a:latin typeface="SuisseIntl"/>
              </a:rPr>
              <a:t> </a:t>
            </a:r>
            <a:r>
              <a:rPr lang="en-ID" sz="2200" b="0" i="0" dirty="0" err="1">
                <a:solidFill>
                  <a:srgbClr val="000000"/>
                </a:solidFill>
                <a:effectLst/>
                <a:latin typeface="SuisseIntl"/>
              </a:rPr>
              <a:t>secara</a:t>
            </a:r>
            <a:r>
              <a:rPr lang="en-ID" sz="2200" b="0" i="0" dirty="0">
                <a:solidFill>
                  <a:srgbClr val="000000"/>
                </a:solidFill>
                <a:effectLst/>
                <a:latin typeface="SuisseIntl"/>
              </a:rPr>
              <a:t> </a:t>
            </a:r>
            <a:r>
              <a:rPr lang="en-ID" sz="2200" b="0" i="0" dirty="0" err="1">
                <a:solidFill>
                  <a:srgbClr val="000000"/>
                </a:solidFill>
                <a:effectLst/>
                <a:latin typeface="SuisseIntl"/>
              </a:rPr>
              <a:t>sekuensial</a:t>
            </a:r>
            <a:r>
              <a:rPr lang="en-ID" sz="2200" b="0" i="0" dirty="0">
                <a:solidFill>
                  <a:srgbClr val="000000"/>
                </a:solidFill>
                <a:effectLst/>
                <a:latin typeface="SuisseIntl"/>
              </a:rPr>
              <a:t> </a:t>
            </a:r>
            <a:r>
              <a:rPr lang="en-ID" sz="2200" b="0" i="0" dirty="0" err="1">
                <a:solidFill>
                  <a:srgbClr val="000000"/>
                </a:solidFill>
                <a:effectLst/>
                <a:latin typeface="SuisseIntl"/>
              </a:rPr>
              <a:t>atau</a:t>
            </a:r>
            <a:r>
              <a:rPr lang="en-ID" sz="2200" b="0" i="0" dirty="0">
                <a:solidFill>
                  <a:srgbClr val="000000"/>
                </a:solidFill>
                <a:effectLst/>
                <a:latin typeface="SuisseIntl"/>
              </a:rPr>
              <a:t> </a:t>
            </a:r>
            <a:r>
              <a:rPr lang="en-ID" sz="2200" b="0" i="0" dirty="0" err="1">
                <a:solidFill>
                  <a:srgbClr val="000000"/>
                </a:solidFill>
                <a:effectLst/>
                <a:latin typeface="SuisseIntl"/>
              </a:rPr>
              <a:t>saling</a:t>
            </a:r>
            <a:r>
              <a:rPr lang="en-ID" sz="2200" b="0" i="0" dirty="0">
                <a:solidFill>
                  <a:srgbClr val="000000"/>
                </a:solidFill>
                <a:effectLst/>
                <a:latin typeface="SuisseIntl"/>
              </a:rPr>
              <a:t> </a:t>
            </a:r>
            <a:r>
              <a:rPr lang="en-ID" sz="2200" b="0" i="0" dirty="0" err="1">
                <a:solidFill>
                  <a:srgbClr val="000000"/>
                </a:solidFill>
                <a:effectLst/>
                <a:latin typeface="SuisseIntl"/>
              </a:rPr>
              <a:t>bisa</a:t>
            </a:r>
            <a:r>
              <a:rPr lang="en-ID" sz="2200" b="0" i="0" dirty="0">
                <a:solidFill>
                  <a:srgbClr val="000000"/>
                </a:solidFill>
                <a:effectLst/>
                <a:latin typeface="SuisseIntl"/>
              </a:rPr>
              <a:t> </a:t>
            </a:r>
            <a:r>
              <a:rPr lang="en-ID" sz="2200" b="0" i="0" dirty="0" err="1">
                <a:solidFill>
                  <a:srgbClr val="000000"/>
                </a:solidFill>
                <a:effectLst/>
                <a:latin typeface="SuisseIntl"/>
              </a:rPr>
              <a:t>berkesinambungan</a:t>
            </a:r>
            <a:r>
              <a:rPr lang="en-ID" sz="2200" b="0" i="0" dirty="0">
                <a:solidFill>
                  <a:srgbClr val="000000"/>
                </a:solidFill>
                <a:effectLst/>
                <a:latin typeface="SuisseIntl"/>
              </a:rPr>
              <a:t>.</a:t>
            </a:r>
            <a:endParaRPr lang="en-ID" sz="2200" dirty="0"/>
          </a:p>
        </p:txBody>
      </p:sp>
    </p:spTree>
    <p:extLst>
      <p:ext uri="{BB962C8B-B14F-4D97-AF65-F5344CB8AC3E}">
        <p14:creationId xmlns:p14="http://schemas.microsoft.com/office/powerpoint/2010/main" val="2971392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B8ABF-15A4-77B6-BAB2-5B83BEB93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TIPE DATA BAHASA C</a:t>
            </a:r>
            <a:endParaRPr lang="en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78570-BE53-4B94-3011-0A41A61CA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0469" y="2364887"/>
            <a:ext cx="3511062" cy="2910498"/>
          </a:xfrm>
        </p:spPr>
        <p:txBody>
          <a:bodyPr>
            <a:normAutofit lnSpcReduction="10000"/>
          </a:bodyPr>
          <a:lstStyle/>
          <a:p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</a:p>
          <a:p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</a:p>
          <a:p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 	</a:t>
            </a:r>
          </a:p>
          <a:p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</a:p>
          <a:p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_Bool </a:t>
            </a:r>
          </a:p>
          <a:p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</a:p>
        </p:txBody>
      </p:sp>
    </p:spTree>
    <p:extLst>
      <p:ext uri="{BB962C8B-B14F-4D97-AF65-F5344CB8AC3E}">
        <p14:creationId xmlns:p14="http://schemas.microsoft.com/office/powerpoint/2010/main" val="2049241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235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Bahnschrift</vt:lpstr>
      <vt:lpstr>Calibri</vt:lpstr>
      <vt:lpstr>Calibri Light</vt:lpstr>
      <vt:lpstr>SuisseIntl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TIPE DATA BAHASA 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hafid al khair</dc:creator>
  <cp:lastModifiedBy>hafid al khair</cp:lastModifiedBy>
  <cp:revision>3</cp:revision>
  <dcterms:created xsi:type="dcterms:W3CDTF">2023-09-11T09:56:44Z</dcterms:created>
  <dcterms:modified xsi:type="dcterms:W3CDTF">2023-09-12T12:16:31Z</dcterms:modified>
</cp:coreProperties>
</file>