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ctrTitle"/>
          </p:nvPr>
        </p:nvSpPr>
        <p:spPr/>
        <p:txBody>
          <a:bodyPr/>
          <a:p>
            <a:r>
              <a:rPr lang="en-US" altLang="id-ID"/>
              <a:t>Manajemen Proyek</a:t>
            </a:r>
            <a:br>
              <a:rPr lang="en-US" altLang="id-ID"/>
            </a:br>
            <a:r>
              <a:rPr lang="en-US" altLang="id-ID"/>
              <a:t>Teknologi Informasi</a:t>
            </a:r>
            <a:endParaRPr lang="en-US" altLang="id-ID"/>
          </a:p>
        </p:txBody>
      </p:sp>
      <p:sp>
        <p:nvSpPr>
          <p:cNvPr id="3" name="Subjudul 2"/>
          <p:cNvSpPr>
            <a:spLocks noGrp="1"/>
          </p:cNvSpPr>
          <p:nvPr>
            <p:ph type="subTitle" idx="1"/>
          </p:nvPr>
        </p:nvSpPr>
        <p:spPr/>
        <p:txBody>
          <a:bodyPr>
            <a:normAutofit lnSpcReduction="20000"/>
          </a:bodyPr>
          <a:p>
            <a:r>
              <a:rPr lang="en-US" altLang="id-ID"/>
              <a:t>Pengasuh : Nanang Prihatin, S.Kom., M.Cs</a:t>
            </a:r>
            <a:endParaRPr lang="en-US" altLang="id-ID"/>
          </a:p>
          <a:p>
            <a:endParaRPr lang="en-US" altLang="id-ID"/>
          </a:p>
          <a:p>
            <a:r>
              <a:rPr lang="en-US" altLang="id-ID"/>
              <a:t>Sumber Buku : Manajemen Proyek Teknologi Informasi</a:t>
            </a:r>
            <a:endParaRPr lang="en-US" altLang="id-ID"/>
          </a:p>
          <a:p>
            <a:endParaRPr lang="en-US" alt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laceholder Konten 2"/>
          <p:cNvSpPr>
            <a:spLocks noGrp="1"/>
          </p:cNvSpPr>
          <p:nvPr>
            <p:ph idx="1"/>
          </p:nvPr>
        </p:nvSpPr>
        <p:spPr>
          <a:xfrm>
            <a:off x="838200" y="447675"/>
            <a:ext cx="10515600" cy="5729605"/>
          </a:xfrm>
        </p:spPr>
        <p:txBody>
          <a:bodyPr>
            <a:normAutofit/>
          </a:bodyPr>
          <a:p>
            <a:pPr marL="514350" indent="-514350">
              <a:buFont typeface="+mj-lt"/>
              <a:buAutoNum type="arabicPeriod" startAt="4"/>
            </a:pPr>
            <a:r>
              <a:rPr lang="en-US" altLang="id-ID" b="1">
                <a:sym typeface="+mn-ea"/>
              </a:rPr>
              <a:t>Sumber Daya TI (IT Resources)</a:t>
            </a:r>
            <a:r>
              <a:rPr lang="en-US" altLang="id-ID">
                <a:sym typeface="+mn-ea"/>
              </a:rPr>
              <a:t> merupakan semua sumber daya TI yang digunakan dalam proyek, termasuk uang, personil, waktu, perangkat keras, perangkat lunak, infrastruktur jaringan dan teknologi.</a:t>
            </a:r>
            <a:endParaRPr lang="en-US" altLang="id-ID">
              <a:sym typeface="+mn-ea"/>
            </a:endParaRPr>
          </a:p>
          <a:p>
            <a:pPr marL="514350" indent="-514350">
              <a:buFont typeface="+mj-lt"/>
              <a:buAutoNum type="arabicPeriod" startAt="4"/>
            </a:pPr>
            <a:r>
              <a:rPr lang="id-ID" altLang="en-US" b="1"/>
              <a:t>Peran (Roles)</a:t>
            </a:r>
            <a:r>
              <a:rPr lang="en-US" altLang="id-ID"/>
              <a:t> m</a:t>
            </a:r>
            <a:r>
              <a:rPr lang="id-ID" altLang="en-US"/>
              <a:t>enyatakan fungsi dan tanggung jawab individu atau tim dalam proyek TI. Hal ini mencakup manajer proyek, sponsor proyek, analis bisnis,</a:t>
            </a:r>
            <a:r>
              <a:rPr lang="en-US" altLang="id-ID"/>
              <a:t> </a:t>
            </a:r>
            <a:r>
              <a:rPr lang="id-ID" altLang="en-US"/>
              <a:t>pengembang perangkat lunak, administrator jaringan, dan lainnya</a:t>
            </a:r>
            <a:r>
              <a:rPr lang="en-US" altLang="id-ID"/>
              <a:t>.</a:t>
            </a:r>
            <a:endParaRPr lang="en-US" altLang="id-ID"/>
          </a:p>
          <a:p>
            <a:pPr marL="514350" indent="-514350">
              <a:buFont typeface="+mj-lt"/>
              <a:buAutoNum type="arabicPeriod" startAt="4"/>
            </a:pPr>
            <a:r>
              <a:rPr lang="id-ID" altLang="en-US" b="1"/>
              <a:t>Risiko dan Asumsi (Risk and Assumptions)</a:t>
            </a:r>
            <a:r>
              <a:rPr lang="en-US" altLang="id-ID"/>
              <a:t> m</a:t>
            </a:r>
            <a:r>
              <a:rPr lang="id-ID" altLang="en-US"/>
              <a:t>engidentifikasi potensi risiko yang mungkin terjadi selama pelaksanaan proyek, serta asumsi</a:t>
            </a:r>
            <a:r>
              <a:rPr lang="en-US" altLang="id-ID"/>
              <a:t>-</a:t>
            </a:r>
            <a:r>
              <a:rPr lang="id-ID" altLang="en-US"/>
              <a:t>asumsi dasar yang dibuat dalam perencanaan dan pelaksanaan proyek. </a:t>
            </a:r>
            <a:r>
              <a:rPr lang="en-US" altLang="id-ID"/>
              <a:t>baik </a:t>
            </a:r>
            <a:r>
              <a:rPr lang="id-ID" altLang="en-US"/>
              <a:t> risiko internal </a:t>
            </a:r>
            <a:r>
              <a:rPr lang="en-US" altLang="id-ID"/>
              <a:t>maupun r</a:t>
            </a:r>
            <a:r>
              <a:rPr lang="id-ID" altLang="en-US"/>
              <a:t>isiko eksternal</a:t>
            </a:r>
            <a:r>
              <a:rPr lang="en-US" altLang="id-ID"/>
              <a:t>. </a:t>
            </a:r>
            <a:endParaRPr lang="id-ID" altLang="en-US"/>
          </a:p>
          <a:p>
            <a:pPr marL="0" indent="0">
              <a:buNone/>
            </a:pPr>
            <a:endParaRPr lang="en-US" altLang="id-I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laceholder Konten 2"/>
          <p:cNvSpPr>
            <a:spLocks noGrp="1"/>
          </p:cNvSpPr>
          <p:nvPr>
            <p:ph idx="1"/>
          </p:nvPr>
        </p:nvSpPr>
        <p:spPr>
          <a:xfrm>
            <a:off x="838200" y="868680"/>
            <a:ext cx="10515600" cy="5308600"/>
          </a:xfrm>
        </p:spPr>
        <p:txBody>
          <a:bodyPr>
            <a:normAutofit lnSpcReduction="20000"/>
          </a:bodyPr>
          <a:p>
            <a:pPr marL="514350" indent="-514350">
              <a:buFont typeface="+mj-lt"/>
              <a:buAutoNum type="arabicPeriod" startAt="7"/>
            </a:pPr>
            <a:r>
              <a:rPr lang="id-ID" altLang="en-US" b="1">
                <a:sym typeface="+mn-ea"/>
              </a:rPr>
              <a:t>Tugas Interdependen (Interdependent Task)</a:t>
            </a:r>
            <a:r>
              <a:rPr lang="en-US" altLang="id-ID">
                <a:sym typeface="+mn-ea"/>
              </a:rPr>
              <a:t> m</a:t>
            </a:r>
            <a:r>
              <a:rPr lang="id-ID" altLang="en-US">
                <a:sym typeface="+mn-ea"/>
              </a:rPr>
              <a:t>enunjukkan bahwa tugas-tugas dalam proyek TI sering kali saling tergantung satu sama lain, di mana kelancaran pelaksanaan suatu tugas bergantung pada keberhasilan tugas - tugas lainnya.</a:t>
            </a:r>
            <a:endParaRPr lang="id-ID" altLang="en-US">
              <a:sym typeface="+mn-ea"/>
            </a:endParaRPr>
          </a:p>
          <a:p>
            <a:pPr marL="514350" indent="-514350">
              <a:buFont typeface="+mj-lt"/>
              <a:buAutoNum type="arabicPeriod" startAt="7"/>
            </a:pPr>
            <a:r>
              <a:rPr lang="id-ID" altLang="en-US" b="1">
                <a:sym typeface="+mn-ea"/>
              </a:rPr>
              <a:t>Perubahan Organisasi (Organisational Change)</a:t>
            </a:r>
            <a:r>
              <a:rPr lang="en-US" altLang="id-ID">
                <a:sym typeface="+mn-ea"/>
              </a:rPr>
              <a:t> m</a:t>
            </a:r>
            <a:r>
              <a:rPr lang="id-ID" altLang="en-US">
                <a:sym typeface="+mn-ea"/>
              </a:rPr>
              <a:t>erupakan dampak dari proyek TI terhadap organisasi secara keseluruhan. Proyek TI seringkali memerlukan perubahan dalam struktur, proses, dan budaya organisasi.</a:t>
            </a:r>
            <a:endParaRPr lang="id-ID" altLang="en-US">
              <a:sym typeface="+mn-ea"/>
            </a:endParaRPr>
          </a:p>
          <a:p>
            <a:pPr marL="514350" indent="-514350">
              <a:buFont typeface="+mj-lt"/>
              <a:buAutoNum type="arabicPeriod" startAt="7"/>
            </a:pPr>
            <a:r>
              <a:rPr lang="id-ID" altLang="en-US" b="1">
                <a:sym typeface="+mn-ea"/>
              </a:rPr>
              <a:t>Operasi dalam Lingkungan Lebih Besar dari Proyek</a:t>
            </a:r>
            <a:r>
              <a:rPr lang="en-US" altLang="id-ID" b="1">
                <a:sym typeface="+mn-ea"/>
              </a:rPr>
              <a:t> </a:t>
            </a:r>
            <a:r>
              <a:rPr lang="id-ID" altLang="en-US" b="1">
                <a:sym typeface="+mn-ea"/>
              </a:rPr>
              <a:t>Itu Sendiri (Operating in an Environment Larger than the Project Itself)</a:t>
            </a:r>
            <a:r>
              <a:rPr lang="en-US" altLang="id-ID" b="1">
                <a:sym typeface="+mn-ea"/>
              </a:rPr>
              <a:t> </a:t>
            </a:r>
            <a:r>
              <a:rPr lang="en-US" altLang="id-ID">
                <a:sym typeface="+mn-ea"/>
              </a:rPr>
              <a:t>menyatakan bahwa proyek TI beroperasi dalam konteks yang lebih besar, termasuk regulasi industri, persaingan pasar, dan dinamika organisasi yang lebih luas.</a:t>
            </a:r>
            <a:endParaRPr lang="en-US" altLang="id-ID"/>
          </a:p>
          <a:p>
            <a:endParaRPr lang="id-ID"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40105" y="203200"/>
            <a:ext cx="9611995" cy="822325"/>
          </a:xfrm>
        </p:spPr>
        <p:txBody>
          <a:bodyPr>
            <a:normAutofit/>
          </a:bodyPr>
          <a:p>
            <a:r>
              <a:rPr lang="id-ID" altLang="en-US" b="1"/>
              <a:t>Batasan Proyek (Project Constraints)</a:t>
            </a:r>
            <a:endParaRPr lang="id-ID" altLang="en-US" b="1"/>
          </a:p>
        </p:txBody>
      </p:sp>
      <p:pic>
        <p:nvPicPr>
          <p:cNvPr id="6" name="Placeholder Gambar 5"/>
          <p:cNvPicPr>
            <a:picLocks noChangeAspect="1"/>
          </p:cNvPicPr>
          <p:nvPr>
            <p:ph type="pic" idx="1"/>
          </p:nvPr>
        </p:nvPicPr>
        <p:blipFill>
          <a:blip r:embed="rId1"/>
          <a:stretch>
            <a:fillRect/>
          </a:stretch>
        </p:blipFill>
        <p:spPr>
          <a:xfrm>
            <a:off x="6096000" y="973455"/>
            <a:ext cx="4518660" cy="5422265"/>
          </a:xfrm>
          <a:prstGeom prst="rect">
            <a:avLst/>
          </a:prstGeom>
        </p:spPr>
      </p:pic>
      <p:sp>
        <p:nvSpPr>
          <p:cNvPr id="3" name="Placeholder Teks 2"/>
          <p:cNvSpPr>
            <a:spLocks noGrp="1"/>
          </p:cNvSpPr>
          <p:nvPr>
            <p:ph type="body" sz="half" idx="2"/>
          </p:nvPr>
        </p:nvSpPr>
        <p:spPr>
          <a:xfrm>
            <a:off x="840105" y="1165225"/>
            <a:ext cx="4341495" cy="5313045"/>
          </a:xfrm>
        </p:spPr>
        <p:txBody>
          <a:bodyPr>
            <a:noAutofit/>
          </a:bodyPr>
          <a:p>
            <a:pPr algn="just"/>
            <a:r>
              <a:rPr lang="id-ID" altLang="en-US" sz="2800"/>
              <a:t>Setiap proyek memiliki pembatasan yang berbeda -beda, sering kali oleh ruang lingkupnya (scope), waktu (time), dan biaya (cost). Pembatasan - pembatasan ini terkadang disebut dalam manajemen proyek sebagai "the triple constraints" atau pembatasan tiga kali lipat (Marchewka, 2003; Sudarma, 2012; Widjaya, 2013; Schwalbe, 2016)</a:t>
            </a:r>
            <a:endParaRPr lang="id-ID" altLang="en-US" sz="2800"/>
          </a:p>
          <a:p>
            <a:pPr algn="just"/>
            <a:endParaRPr lang="id-ID"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Placeholder Konten 4"/>
          <p:cNvSpPr>
            <a:spLocks noGrp="1"/>
          </p:cNvSpPr>
          <p:nvPr>
            <p:ph idx="1"/>
          </p:nvPr>
        </p:nvSpPr>
        <p:spPr>
          <a:xfrm>
            <a:off x="838200" y="447675"/>
            <a:ext cx="10515600" cy="5729605"/>
          </a:xfrm>
        </p:spPr>
        <p:txBody>
          <a:bodyPr>
            <a:noAutofit/>
          </a:bodyPr>
          <a:p>
            <a:r>
              <a:rPr lang="id-ID" altLang="en-US" sz="2700"/>
              <a:t>Gambar </a:t>
            </a:r>
            <a:r>
              <a:rPr lang="en-US" altLang="id-ID" sz="2700"/>
              <a:t> di atas</a:t>
            </a:r>
            <a:r>
              <a:rPr lang="id-ID" altLang="en-US" sz="2700"/>
              <a:t>. menunjukkan bahwa setiap proyek memiliki batasan - batasan yang unik yang mempengaruhi cara mereka dijalankan dan diselesaikan. </a:t>
            </a:r>
            <a:endParaRPr lang="id-ID" altLang="en-US" sz="2700"/>
          </a:p>
          <a:p>
            <a:pPr marL="457200" indent="-457200" algn="just">
              <a:buFont typeface="+mj-lt"/>
              <a:buAutoNum type="alphaLcPeriod"/>
            </a:pPr>
            <a:r>
              <a:rPr lang="id-ID" altLang="en-US" sz="2700"/>
              <a:t>Lingkup (Scope): Apa pekerjaan yang akan dilakukan sebagai bagian dari proyek? Apa produk, layanan, atau hasil unik yang diharapkan oleh pelanggan atau sponsor dari proyek? Bagaimana lingkup akan diverifikasi?</a:t>
            </a:r>
            <a:endParaRPr lang="id-ID" altLang="en-US" sz="2700"/>
          </a:p>
          <a:p>
            <a:pPr marL="457200" indent="-457200" algn="just">
              <a:buFont typeface="+mj-lt"/>
              <a:buAutoNum type="alphaLcPeriod"/>
            </a:pPr>
            <a:r>
              <a:rPr lang="id-ID" altLang="en-US" sz="2700"/>
              <a:t>Waktu (Time): Berapa lama waktu yang diperlukan untuk menyelesaikan proyek? Apa jadwal proyeknya?</a:t>
            </a:r>
            <a:r>
              <a:rPr lang="en-US" altLang="id-ID" sz="2700"/>
              <a:t> </a:t>
            </a:r>
            <a:r>
              <a:rPr lang="id-ID" altLang="en-US" sz="2700"/>
              <a:t>Bagaimana tim melacak kinerja jadwal sesungguhnya</a:t>
            </a:r>
            <a:r>
              <a:rPr lang="en-US" altLang="id-ID" sz="2700"/>
              <a:t>? </a:t>
            </a:r>
            <a:r>
              <a:rPr lang="id-ID" altLang="en-US" sz="2700"/>
              <a:t>Siapa yang dapat menyetujui perubahan pada jadwal?</a:t>
            </a:r>
            <a:endParaRPr lang="id-ID" altLang="en-US" sz="2700"/>
          </a:p>
          <a:p>
            <a:pPr marL="457200" indent="-457200" algn="just">
              <a:buFont typeface="+mj-lt"/>
              <a:buAutoNum type="alphaLcPeriod"/>
            </a:pPr>
            <a:r>
              <a:rPr lang="id-ID" altLang="en-US" sz="2700"/>
              <a:t>Biaya (Cost): Berapa biaya yang harus dikeluarkan untuk menyelesaikan proyek? Apa anggaran proyeknya? Bagaimana biaya akan dilacak? Siapa yang dapat memberikan izin untuk perubahan pada anggaran?</a:t>
            </a:r>
            <a:endParaRPr lang="id-ID" altLang="en-US" sz="2700"/>
          </a:p>
          <a:p>
            <a:pPr marL="0" indent="0">
              <a:buNone/>
            </a:pPr>
            <a:endParaRPr lang="id-ID" altLang="en-US" sz="2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p:txBody>
          <a:bodyPr/>
          <a:p>
            <a:r>
              <a:rPr lang="en-US" altLang="id-ID"/>
              <a:t>a. </a:t>
            </a:r>
            <a:r>
              <a:rPr lang="id-ID" altLang="en-US"/>
              <a:t>Ruang Lingkup (Scope)</a:t>
            </a:r>
            <a:endParaRPr lang="id-ID" altLang="en-US"/>
          </a:p>
        </p:txBody>
      </p:sp>
      <p:sp>
        <p:nvSpPr>
          <p:cNvPr id="3" name="Placeholder Konten 2"/>
          <p:cNvSpPr>
            <a:spLocks noGrp="1"/>
          </p:cNvSpPr>
          <p:nvPr>
            <p:ph idx="1"/>
          </p:nvPr>
        </p:nvSpPr>
        <p:spPr/>
        <p:txBody>
          <a:bodyPr/>
          <a:p>
            <a:r>
              <a:rPr lang="en-US" altLang="id-ID"/>
              <a:t>T</a:t>
            </a:r>
            <a:r>
              <a:rPr lang="id-ID" altLang="en-US"/>
              <a:t>erdapat 6 proses dalam lingkup manajemen proyek yang dapat dilakukan sesuai dengan PMBOK 6th Edition (2017), yaitu:</a:t>
            </a:r>
            <a:endParaRPr lang="id-ID" altLang="en-US"/>
          </a:p>
          <a:p>
            <a:pPr marL="514350" indent="-514350">
              <a:buAutoNum type="arabicPeriod"/>
            </a:pPr>
            <a:r>
              <a:rPr lang="en-US" altLang="id-ID"/>
              <a:t>Plan Scope Management</a:t>
            </a:r>
            <a:endParaRPr lang="en-US" altLang="id-ID"/>
          </a:p>
          <a:p>
            <a:pPr marL="514350" indent="-514350">
              <a:buAutoNum type="arabicPeriod"/>
            </a:pPr>
            <a:r>
              <a:rPr lang="en-US" altLang="id-ID"/>
              <a:t>Collect Requirements</a:t>
            </a:r>
            <a:endParaRPr lang="en-US" altLang="id-ID"/>
          </a:p>
          <a:p>
            <a:pPr marL="514350" indent="-514350">
              <a:buAutoNum type="arabicPeriod"/>
            </a:pPr>
            <a:r>
              <a:rPr lang="en-US" altLang="id-ID"/>
              <a:t>Define Scope</a:t>
            </a:r>
            <a:endParaRPr lang="en-US" altLang="id-ID"/>
          </a:p>
          <a:p>
            <a:pPr marL="514350" indent="-514350">
              <a:buAutoNum type="arabicPeriod"/>
            </a:pPr>
            <a:r>
              <a:rPr lang="en-US" altLang="id-ID"/>
              <a:t>Create WBS (Work Breakdown Structure)</a:t>
            </a:r>
            <a:endParaRPr lang="en-US" altLang="id-ID"/>
          </a:p>
          <a:p>
            <a:pPr marL="514350" indent="-514350">
              <a:buAutoNum type="arabicPeriod"/>
            </a:pPr>
            <a:r>
              <a:rPr lang="en-US" altLang="id-ID"/>
              <a:t>Validate Scope</a:t>
            </a:r>
            <a:endParaRPr lang="en-US" altLang="id-ID"/>
          </a:p>
          <a:p>
            <a:pPr marL="514350" indent="-514350">
              <a:buAutoNum type="arabicPeriod"/>
            </a:pPr>
            <a:r>
              <a:rPr lang="en-US" altLang="id-ID"/>
              <a:t>Control Scope</a:t>
            </a:r>
            <a:endParaRPr lang="en-US" altLang="id-I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p:txBody>
          <a:bodyPr/>
          <a:p>
            <a:r>
              <a:rPr lang="id-ID" altLang="en-US"/>
              <a:t>b. Biaya (Cost)</a:t>
            </a:r>
            <a:endParaRPr lang="id-ID" altLang="en-US"/>
          </a:p>
        </p:txBody>
      </p:sp>
      <p:sp>
        <p:nvSpPr>
          <p:cNvPr id="3" name="Placeholder Konten 2"/>
          <p:cNvSpPr>
            <a:spLocks noGrp="1"/>
          </p:cNvSpPr>
          <p:nvPr>
            <p:ph idx="1"/>
          </p:nvPr>
        </p:nvSpPr>
        <p:spPr/>
        <p:txBody>
          <a:bodyPr/>
          <a:p>
            <a:r>
              <a:rPr lang="id-ID" altLang="en-US"/>
              <a:t>Dalam PMBOK 6th Edition (2017), ada 4 langkah manajemen biaya proyek:</a:t>
            </a:r>
            <a:endParaRPr lang="id-ID" altLang="en-US"/>
          </a:p>
          <a:p>
            <a:pPr marL="514350" indent="-514350">
              <a:buAutoNum type="arabicPeriod"/>
            </a:pPr>
            <a:r>
              <a:rPr lang="id-ID" altLang="en-US"/>
              <a:t>Plan Cost Management</a:t>
            </a:r>
            <a:endParaRPr lang="id-ID" altLang="en-US"/>
          </a:p>
          <a:p>
            <a:pPr marL="514350" indent="-514350">
              <a:buAutoNum type="arabicPeriod"/>
            </a:pPr>
            <a:r>
              <a:rPr lang="id-ID" altLang="en-US"/>
              <a:t>Estimate Costs</a:t>
            </a:r>
            <a:endParaRPr lang="id-ID" altLang="en-US"/>
          </a:p>
          <a:p>
            <a:pPr marL="514350" indent="-514350">
              <a:buAutoNum type="arabicPeriod"/>
            </a:pPr>
            <a:r>
              <a:rPr lang="id-ID" altLang="en-US"/>
              <a:t>Determine Budget</a:t>
            </a:r>
            <a:endParaRPr lang="id-ID" altLang="en-US"/>
          </a:p>
          <a:p>
            <a:pPr marL="514350" indent="-514350">
              <a:buAutoNum type="arabicPeriod"/>
            </a:pPr>
            <a:r>
              <a:rPr lang="id-ID" altLang="en-US"/>
              <a:t>Control Costs</a:t>
            </a:r>
            <a:endParaRPr lang="id-ID"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p:txBody>
          <a:bodyPr/>
          <a:p>
            <a:r>
              <a:rPr lang="id-ID" altLang="en-US"/>
              <a:t>c. Waktu (Time)</a:t>
            </a:r>
            <a:endParaRPr lang="id-ID" altLang="en-US"/>
          </a:p>
        </p:txBody>
      </p:sp>
      <p:sp>
        <p:nvSpPr>
          <p:cNvPr id="3" name="Placeholder Konten 2"/>
          <p:cNvSpPr>
            <a:spLocks noGrp="1"/>
          </p:cNvSpPr>
          <p:nvPr>
            <p:ph idx="1"/>
          </p:nvPr>
        </p:nvSpPr>
        <p:spPr/>
        <p:txBody>
          <a:bodyPr/>
          <a:p>
            <a:r>
              <a:rPr lang="id-ID" altLang="en-US"/>
              <a:t> PMBOK 6th Edition (2017)</a:t>
            </a:r>
            <a:r>
              <a:rPr lang="en-US" altLang="id-ID"/>
              <a:t> </a:t>
            </a:r>
            <a:r>
              <a:rPr lang="id-ID" altLang="en-US"/>
              <a:t>merangkum 6 tahapan manajemen waktu:</a:t>
            </a:r>
            <a:endParaRPr lang="id-ID" altLang="en-US"/>
          </a:p>
          <a:p>
            <a:pPr marL="514350" indent="-514350">
              <a:buAutoNum type="arabicPeriod"/>
            </a:pPr>
            <a:r>
              <a:rPr lang="id-ID" altLang="en-US"/>
              <a:t>Plan Schedule Management</a:t>
            </a:r>
            <a:endParaRPr lang="id-ID" altLang="en-US"/>
          </a:p>
          <a:p>
            <a:pPr marL="514350" indent="-514350">
              <a:buAutoNum type="arabicPeriod"/>
            </a:pPr>
            <a:r>
              <a:rPr lang="id-ID" altLang="en-US"/>
              <a:t>Define Activities</a:t>
            </a:r>
            <a:endParaRPr lang="id-ID" altLang="en-US"/>
          </a:p>
          <a:p>
            <a:pPr marL="514350" indent="-514350">
              <a:buAutoNum type="arabicPeriod"/>
            </a:pPr>
            <a:r>
              <a:rPr lang="id-ID" altLang="en-US"/>
              <a:t>Sequence Activities</a:t>
            </a:r>
            <a:endParaRPr lang="id-ID" altLang="en-US"/>
          </a:p>
          <a:p>
            <a:pPr marL="514350" indent="-514350">
              <a:buAutoNum type="arabicPeriod"/>
            </a:pPr>
            <a:r>
              <a:rPr lang="id-ID" altLang="en-US"/>
              <a:t>Estimate Activity Durations</a:t>
            </a:r>
            <a:endParaRPr lang="id-ID" altLang="en-US"/>
          </a:p>
          <a:p>
            <a:pPr marL="514350" indent="-514350">
              <a:buAutoNum type="arabicPeriod"/>
            </a:pPr>
            <a:r>
              <a:rPr lang="id-ID" altLang="en-US"/>
              <a:t>Develop Schedule</a:t>
            </a:r>
            <a:endParaRPr lang="id-ID" altLang="en-US"/>
          </a:p>
          <a:p>
            <a:pPr marL="514350" indent="-514350">
              <a:buAutoNum type="arabicPeriod"/>
            </a:pPr>
            <a:r>
              <a:rPr lang="id-ID" altLang="en-US"/>
              <a:t>Control Schedule</a:t>
            </a:r>
            <a:endParaRPr lang="id-ID"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p:txBody>
          <a:bodyPr/>
          <a:p>
            <a:r>
              <a:rPr lang="id-ID" altLang="en-US" sz="3600" b="1"/>
              <a:t>Pengertian Manajemen Proyek Teknologi Informasi (TI)</a:t>
            </a:r>
            <a:endParaRPr lang="id-ID" altLang="en-US" sz="3600" b="1"/>
          </a:p>
        </p:txBody>
      </p:sp>
      <p:sp>
        <p:nvSpPr>
          <p:cNvPr id="3" name="Placeholder Konten 2"/>
          <p:cNvSpPr>
            <a:spLocks noGrp="1"/>
          </p:cNvSpPr>
          <p:nvPr>
            <p:ph idx="1"/>
          </p:nvPr>
        </p:nvSpPr>
        <p:spPr/>
        <p:txBody>
          <a:bodyPr>
            <a:normAutofit lnSpcReduction="10000"/>
          </a:bodyPr>
          <a:p>
            <a:r>
              <a:rPr lang="en-US" altLang="id-ID"/>
              <a:t>Proyek adalah suatu aktivitas yang memiliki ciri - ciri: </a:t>
            </a:r>
            <a:endParaRPr lang="en-US" altLang="id-ID"/>
          </a:p>
          <a:p>
            <a:pPr marL="514350" indent="-514350">
              <a:buAutoNum type="arabicPeriod"/>
            </a:pPr>
            <a:r>
              <a:rPr lang="en-US" altLang="id-ID"/>
              <a:t>memiliki tujuan yang jelas;</a:t>
            </a:r>
            <a:endParaRPr lang="en-US" altLang="id-ID"/>
          </a:p>
          <a:p>
            <a:pPr marL="514350" indent="-514350">
              <a:buAutoNum type="arabicPeriod"/>
            </a:pPr>
            <a:r>
              <a:rPr lang="en-US" altLang="id-ID"/>
              <a:t>melibatkan semua lini atau lintas departemen;</a:t>
            </a:r>
            <a:endParaRPr lang="en-US" altLang="id-ID"/>
          </a:p>
          <a:p>
            <a:pPr marL="514350" indent="-514350">
              <a:buAutoNum type="arabicPeriod"/>
            </a:pPr>
            <a:r>
              <a:rPr lang="en-US" altLang="id-ID"/>
              <a:t>memiliki aktivitas yang unik</a:t>
            </a:r>
            <a:endParaRPr lang="en-US" altLang="id-ID"/>
          </a:p>
          <a:p>
            <a:pPr marL="514350" indent="-514350">
              <a:buAutoNum type="arabicPeriod"/>
            </a:pPr>
            <a:r>
              <a:rPr lang="en-US" altLang="id-ID"/>
              <a:t>dibatasi oleh waktu (sementara);</a:t>
            </a:r>
            <a:endParaRPr lang="en-US" altLang="id-ID"/>
          </a:p>
          <a:p>
            <a:pPr marL="514350" indent="-514350">
              <a:buAutoNum type="arabicPeriod"/>
            </a:pPr>
            <a:r>
              <a:rPr lang="en-US" altLang="id-ID"/>
              <a:t>memiliki sponsor atau pendukung yang kuat;</a:t>
            </a:r>
            <a:endParaRPr lang="en-US" altLang="id-ID"/>
          </a:p>
          <a:p>
            <a:pPr marL="514350" indent="-514350">
              <a:buAutoNum type="arabicPeriod"/>
            </a:pPr>
            <a:r>
              <a:rPr lang="en-US" altLang="id-ID"/>
              <a:t>memiliki sifat ketidakpastian (Widjaya, 2013).</a:t>
            </a:r>
            <a:endParaRPr lang="en-US" alt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laceholder Konten 2"/>
          <p:cNvSpPr>
            <a:spLocks noGrp="1"/>
          </p:cNvSpPr>
          <p:nvPr>
            <p:ph idx="1"/>
          </p:nvPr>
        </p:nvSpPr>
        <p:spPr>
          <a:xfrm>
            <a:off x="838200" y="595630"/>
            <a:ext cx="10515600" cy="5581650"/>
          </a:xfrm>
        </p:spPr>
        <p:txBody>
          <a:bodyPr>
            <a:noAutofit/>
          </a:bodyPr>
          <a:p>
            <a:pPr algn="just"/>
            <a:r>
              <a:rPr lang="id-ID" altLang="en-US" sz="2700" b="1"/>
              <a:t>Manajemen Proyek</a:t>
            </a:r>
            <a:r>
              <a:rPr lang="id-ID" altLang="en-US" sz="2700"/>
              <a:t> adalah penerapan pengetahuan, keterampilan, alat, dan teknik </a:t>
            </a:r>
            <a:r>
              <a:rPr lang="en-US" altLang="id-ID" sz="2700"/>
              <a:t>u</a:t>
            </a:r>
            <a:r>
              <a:rPr lang="id-ID" altLang="en-US" sz="2700"/>
              <a:t>ntuk memenuhi atau melampaui kebutuhan dan harapan pemangku kepentingan dari suatu proyek (Marchewka, 2003)</a:t>
            </a:r>
            <a:endParaRPr lang="id-ID" altLang="en-US" sz="2700"/>
          </a:p>
          <a:p>
            <a:pPr algn="just"/>
            <a:r>
              <a:rPr lang="id-ID" altLang="en-US" sz="2700" b="1"/>
              <a:t>Teknologi Informasi (TI)</a:t>
            </a:r>
            <a:r>
              <a:rPr lang="id-ID" altLang="en-US" sz="2700"/>
              <a:t> adalah teknologi yang berhubungan erat</a:t>
            </a:r>
            <a:r>
              <a:rPr lang="en-US" altLang="id-ID" sz="2700"/>
              <a:t> </a:t>
            </a:r>
            <a:r>
              <a:rPr lang="id-ID" altLang="en-US" sz="2700"/>
              <a:t>dengan pengolahan data menjadi informasi dan proses penyaluran informasi tersebut dalam batas ruang dan waktu (Marchewka, 2003).</a:t>
            </a:r>
            <a:endParaRPr lang="id-ID" altLang="en-US" sz="2700"/>
          </a:p>
          <a:p>
            <a:pPr algn="just"/>
            <a:r>
              <a:rPr lang="id-ID" altLang="en-US" sz="2700" b="1"/>
              <a:t>Manajemen Proyek Teknologi Informasi (TI)</a:t>
            </a:r>
            <a:r>
              <a:rPr lang="id-ID" altLang="en-US" sz="2700"/>
              <a:t> adalah proses penerapan pengetahuan, keterampilan, alat, dan teknik untuk memenuhi atau bahkan melampaui kebutuhan dan harapan pemangku kepentingan dari suatu proyek TI. Ini mencakup perencanaan, pengorganisasian, pengendalian, dan pengawasan atas semua aspek proyek TI, mulai dari pengembangan perangkat lunak hingga infrastruktur jaringan, dengan tujuan utama untuk menghasilkan hasil yang sesuai dengan kebutuhan pengguna dan pemangku kepentingan, dalam batas ruang dan waktu yang ditentukan.</a:t>
            </a:r>
            <a:endParaRPr lang="id-ID" altLang="en-US" sz="2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747395"/>
          </a:xfrm>
        </p:spPr>
        <p:txBody>
          <a:bodyPr>
            <a:normAutofit fontScale="90000"/>
          </a:bodyPr>
          <a:p>
            <a:r>
              <a:rPr lang="id-ID" altLang="en-US" b="1">
                <a:sym typeface="+mn-ea"/>
              </a:rPr>
              <a:t>Lingkup Manajemen Proyek TI</a:t>
            </a:r>
            <a:endParaRPr lang="id-ID" altLang="en-US" b="1">
              <a:sym typeface="+mn-ea"/>
            </a:endParaRPr>
          </a:p>
        </p:txBody>
      </p:sp>
      <p:sp>
        <p:nvSpPr>
          <p:cNvPr id="3" name="Placeholder Konten 2"/>
          <p:cNvSpPr>
            <a:spLocks noGrp="1"/>
          </p:cNvSpPr>
          <p:nvPr>
            <p:ph idx="1"/>
          </p:nvPr>
        </p:nvSpPr>
        <p:spPr>
          <a:xfrm>
            <a:off x="838200" y="1112520"/>
            <a:ext cx="10515600" cy="5064760"/>
          </a:xfrm>
        </p:spPr>
        <p:txBody>
          <a:bodyPr/>
          <a:p>
            <a:pPr algn="just"/>
            <a:r>
              <a:rPr lang="id-ID" altLang="en-US" sz="2400"/>
              <a:t>Lingkup manajemen proyek TI mencakup semua tahapan dan elemen yang terlibat dalam manajemen proyek TI dari awal hingga akhir</a:t>
            </a:r>
            <a:r>
              <a:rPr lang="en-US" altLang="id-ID" sz="2400"/>
              <a:t>.</a:t>
            </a:r>
            <a:endParaRPr lang="en-US" altLang="id-ID" sz="2400"/>
          </a:p>
          <a:p>
            <a:pPr algn="just"/>
            <a:r>
              <a:rPr lang="en-US" altLang="id-ID" sz="2400"/>
              <a:t>Gambar di bawah mengilustrasikan kerangka kerja (frame-work) manajemen proyek TI (Schwalbe, 2016)</a:t>
            </a:r>
            <a:endParaRPr lang="en-US" altLang="id-ID" sz="2400"/>
          </a:p>
          <a:p>
            <a:pPr algn="just"/>
            <a:endParaRPr lang="en-US" altLang="id-ID" sz="2400"/>
          </a:p>
        </p:txBody>
      </p:sp>
      <p:pic>
        <p:nvPicPr>
          <p:cNvPr id="4" name="Gambar 3"/>
          <p:cNvPicPr>
            <a:picLocks noChangeAspect="1"/>
          </p:cNvPicPr>
          <p:nvPr/>
        </p:nvPicPr>
        <p:blipFill>
          <a:blip r:embed="rId1"/>
          <a:stretch>
            <a:fillRect/>
          </a:stretch>
        </p:blipFill>
        <p:spPr>
          <a:xfrm>
            <a:off x="2521585" y="2728595"/>
            <a:ext cx="7138035" cy="37064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1167765"/>
          </a:xfrm>
        </p:spPr>
        <p:txBody>
          <a:bodyPr/>
          <a:p>
            <a:r>
              <a:rPr lang="id-ID" altLang="en-US" b="1"/>
              <a:t>Pentingnya Manajemen Proyek TI</a:t>
            </a:r>
            <a:endParaRPr lang="id-ID" altLang="en-US" b="1"/>
          </a:p>
        </p:txBody>
      </p:sp>
      <p:sp>
        <p:nvSpPr>
          <p:cNvPr id="3" name="Placeholder Konten 2"/>
          <p:cNvSpPr>
            <a:spLocks noGrp="1"/>
          </p:cNvSpPr>
          <p:nvPr>
            <p:ph idx="1"/>
          </p:nvPr>
        </p:nvSpPr>
        <p:spPr/>
        <p:txBody>
          <a:bodyPr>
            <a:normAutofit fontScale="80000"/>
          </a:bodyPr>
          <a:p>
            <a:pPr algn="just"/>
            <a:r>
              <a:rPr lang="id-ID" altLang="en-US"/>
              <a:t>Manajemen proyek TI sangat penting karena </a:t>
            </a:r>
            <a:r>
              <a:rPr lang="en-US" altLang="id-ID"/>
              <a:t> </a:t>
            </a:r>
            <a:r>
              <a:rPr lang="id-ID" altLang="en-US"/>
              <a:t>sejumlah faktor mendasar. </a:t>
            </a:r>
            <a:endParaRPr lang="id-ID" altLang="en-US"/>
          </a:p>
          <a:p>
            <a:pPr algn="just">
              <a:buAutoNum type="arabicPeriod"/>
            </a:pPr>
            <a:r>
              <a:rPr lang="en-US" altLang="id-ID"/>
              <a:t>K</a:t>
            </a:r>
            <a:r>
              <a:rPr lang="id-ID" altLang="en-US"/>
              <a:t>ompresi siklus hidup produk menjadi pendorong utama perlunya manajemen proyek. </a:t>
            </a:r>
            <a:endParaRPr lang="id-ID" altLang="en-US"/>
          </a:p>
          <a:p>
            <a:pPr algn="just">
              <a:buAutoNum type="arabicPeriod"/>
            </a:pPr>
            <a:r>
              <a:rPr lang="en-US" altLang="id-ID"/>
              <a:t>P</a:t>
            </a:r>
            <a:r>
              <a:rPr lang="id-ID" altLang="en-US"/>
              <a:t>ersaingan global yang semakin ketat menuntut pengelolaan proyek yang efektif. </a:t>
            </a:r>
            <a:endParaRPr lang="id-ID" altLang="en-US"/>
          </a:p>
          <a:p>
            <a:pPr algn="just">
              <a:buAutoNum type="arabicPeriod"/>
            </a:pPr>
            <a:r>
              <a:rPr lang="en-US" altLang="id-ID"/>
              <a:t>L</a:t>
            </a:r>
            <a:r>
              <a:rPr lang="id-ID" altLang="en-US"/>
              <a:t>edakan pengetahuan membuat lingkungan proyek semakin kompleks. </a:t>
            </a:r>
            <a:endParaRPr lang="id-ID" altLang="en-US"/>
          </a:p>
          <a:p>
            <a:pPr algn="just">
              <a:buAutoNum type="arabicPeriod"/>
            </a:pPr>
            <a:r>
              <a:rPr lang="en-US" altLang="id-ID"/>
              <a:t>D</a:t>
            </a:r>
            <a:r>
              <a:rPr lang="id-ID" altLang="en-US"/>
              <a:t>esentralisasi manajemen perusahaan, seperti proses pengurangan atau penurunan jumlah karyawan dan/atau operasi (downsizing), menuntut pengelolaan proyek yang efisien.</a:t>
            </a:r>
            <a:endParaRPr lang="id-ID" altLang="en-US"/>
          </a:p>
          <a:p>
            <a:pPr algn="just">
              <a:buAutoNum type="arabicPeriod"/>
            </a:pPr>
            <a:r>
              <a:rPr lang="en-US" altLang="id-ID"/>
              <a:t>P</a:t>
            </a:r>
            <a:r>
              <a:rPr lang="id-ID" altLang="en-US"/>
              <a:t>eningkatan fokus pada kebutuhan konsumen menuntut proyek untuk menghasilkan hasil yang sesuai.</a:t>
            </a:r>
            <a:endParaRPr lang="id-ID" altLang="en-US"/>
          </a:p>
          <a:p>
            <a:pPr algn="just">
              <a:buAutoNum type="arabicPeriod"/>
            </a:pPr>
            <a:r>
              <a:rPr lang="en-US" altLang="id-ID"/>
              <a:t>P</a:t>
            </a:r>
            <a:r>
              <a:rPr lang="id-ID" altLang="en-US"/>
              <a:t>erkembangan cepat di negara - negara seperti Asia dan ekonomi tertutup seperti China menambah kompleksitas dalam mengelola proyek</a:t>
            </a:r>
            <a:endParaRPr lang="id-ID"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1041400"/>
          </a:xfrm>
        </p:spPr>
        <p:txBody>
          <a:bodyPr/>
          <a:p>
            <a:r>
              <a:rPr lang="id-ID" altLang="en-US" b="1"/>
              <a:t>Karakteristik Proyek TI</a:t>
            </a:r>
            <a:endParaRPr lang="id-ID" altLang="en-US" b="1"/>
          </a:p>
        </p:txBody>
      </p:sp>
      <p:sp>
        <p:nvSpPr>
          <p:cNvPr id="3" name="Placeholder Konten 2"/>
          <p:cNvSpPr>
            <a:spLocks noGrp="1"/>
          </p:cNvSpPr>
          <p:nvPr>
            <p:ph idx="1"/>
          </p:nvPr>
        </p:nvSpPr>
        <p:spPr>
          <a:xfrm>
            <a:off x="838200" y="1520825"/>
            <a:ext cx="10515600" cy="4656455"/>
          </a:xfrm>
        </p:spPr>
        <p:txBody>
          <a:bodyPr>
            <a:noAutofit/>
          </a:bodyPr>
          <a:p>
            <a:pPr algn="just"/>
            <a:r>
              <a:rPr lang="id-ID" altLang="en-US" sz="2400"/>
              <a:t>Dalam proyek - proyek TI, ada beberapa aspek karakteristik yang perlu dipertimbangkan oleh seorang manajer proyek IT, yaitu:</a:t>
            </a:r>
            <a:endParaRPr lang="id-ID" altLang="en-US" sz="2400"/>
          </a:p>
          <a:p>
            <a:pPr marL="514350" indent="-514350" algn="just">
              <a:buAutoNum type="arabicPeriod"/>
            </a:pPr>
            <a:r>
              <a:rPr lang="en-US" altLang="id-ID" sz="2400"/>
              <a:t>K</a:t>
            </a:r>
            <a:r>
              <a:rPr lang="id-ID" altLang="en-US" sz="2400"/>
              <a:t>ekasatan (invisibility)</a:t>
            </a:r>
            <a:r>
              <a:rPr lang="en-US" altLang="id-ID" sz="2400"/>
              <a:t> </a:t>
            </a:r>
            <a:r>
              <a:rPr lang="id-ID" altLang="en-US" sz="2400"/>
              <a:t>di mana bentuk fisik dari proyek - proyek IT terkadang sulit untuk diamati secara langsung, sehingga </a:t>
            </a:r>
            <a:r>
              <a:rPr lang="en-US" altLang="id-ID" sz="2400"/>
              <a:t> </a:t>
            </a:r>
            <a:r>
              <a:rPr lang="id-ID" altLang="en-US" sz="2400"/>
              <a:t>mempersulit pemantauan kemajuannya</a:t>
            </a:r>
            <a:r>
              <a:rPr lang="en-US" altLang="id-ID" sz="2400"/>
              <a:t>.</a:t>
            </a:r>
            <a:endParaRPr lang="en-US" altLang="id-ID" sz="2400"/>
          </a:p>
          <a:p>
            <a:pPr marL="514350" indent="-514350" algn="just">
              <a:buAutoNum type="arabicPeriod"/>
            </a:pPr>
            <a:r>
              <a:rPr lang="en-US" altLang="id-ID" sz="2400"/>
              <a:t>K</a:t>
            </a:r>
            <a:r>
              <a:rPr lang="id-ID" altLang="en-US" sz="2400"/>
              <a:t>ompleksitas (complexity) yang melibatkan setiap sumber daya dan dana yang digunakan dalam produk IT memiliki tingkat kompleksitas yang lebih tinggi dibandingkan dengan proyek - proyek rekayasa lainnya</a:t>
            </a:r>
            <a:r>
              <a:rPr lang="en-US" altLang="id-ID" sz="2400"/>
              <a:t>.</a:t>
            </a:r>
            <a:r>
              <a:rPr lang="id-ID" altLang="en-US" sz="2400"/>
              <a:t> </a:t>
            </a:r>
            <a:endParaRPr lang="id-ID" altLang="en-US" sz="2400"/>
          </a:p>
          <a:p>
            <a:pPr marL="514350" indent="-514350" algn="just">
              <a:buAutoNum type="arabicPeriod"/>
            </a:pPr>
            <a:r>
              <a:rPr lang="en-US" altLang="id-ID" sz="2400"/>
              <a:t>F</a:t>
            </a:r>
            <a:r>
              <a:rPr lang="id-ID" altLang="en-US" sz="2400"/>
              <a:t>leksibilitas (flexibility) yang menjadi ciri khas proyek - proyek IT, meskipun sulit melakukan perubahan spesifikasi pada saat implementasi, namun proyek -proyek IT pada dasar-nya sangat fleksibel dan berperan sebagai pendukung bagi komponen lain dalam lingkungan kerja, sehingga sering mengalami perubahan yang signifikan</a:t>
            </a:r>
            <a:r>
              <a:rPr lang="en-US" altLang="id-ID" sz="2400"/>
              <a:t> </a:t>
            </a:r>
            <a:r>
              <a:rPr lang="id-ID" altLang="en-US" sz="2400"/>
              <a:t>(Marchewka, 2003; Sudarma, 2012).</a:t>
            </a:r>
            <a:endParaRPr lang="id-ID"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p:txBody>
          <a:bodyPr/>
          <a:p>
            <a:r>
              <a:rPr lang="id-ID" altLang="en-US" b="1">
                <a:sym typeface="+mn-ea"/>
              </a:rPr>
              <a:t>Pendekatan Proyek TI</a:t>
            </a:r>
            <a:endParaRPr lang="id-ID" altLang="en-US" b="1">
              <a:sym typeface="+mn-ea"/>
            </a:endParaRPr>
          </a:p>
        </p:txBody>
      </p:sp>
      <p:sp>
        <p:nvSpPr>
          <p:cNvPr id="3" name="Placeholder Konten 2"/>
          <p:cNvSpPr>
            <a:spLocks noGrp="1"/>
          </p:cNvSpPr>
          <p:nvPr>
            <p:ph idx="1"/>
          </p:nvPr>
        </p:nvSpPr>
        <p:spPr/>
        <p:txBody>
          <a:bodyPr>
            <a:normAutofit fontScale="90000"/>
          </a:bodyPr>
          <a:p>
            <a:pPr algn="just"/>
            <a:r>
              <a:rPr lang="id-ID" altLang="en-US"/>
              <a:t>Pendekatan proyek TI adalah strategi atau metode yang digunakan dalam mengelola proyek - proyek di bidang TI. Pendekatan ini mencakup proses - proses, prinsip - prinsip, dan praktik - praktik yang diterapkan untuk mencapai tujuan proyek secara efisien dan efektif. </a:t>
            </a:r>
            <a:endParaRPr lang="id-ID" altLang="en-US"/>
          </a:p>
          <a:p>
            <a:pPr algn="just"/>
            <a:r>
              <a:rPr lang="id-ID" altLang="en-US"/>
              <a:t>Menurut Marchewka (2003) bahwa terdapat berbagai macam pendekatan proyek TI yang digunakan, yaitu:</a:t>
            </a:r>
            <a:endParaRPr lang="id-ID" altLang="en-US"/>
          </a:p>
          <a:p>
            <a:pPr marL="514350" indent="-514350" algn="just">
              <a:buAutoNum type="arabicPeriod"/>
            </a:pPr>
            <a:r>
              <a:rPr lang="id-ID" altLang="en-US" b="1"/>
              <a:t>Pendekatan Sosial Teknologi (Socio-Technical Approach)</a:t>
            </a:r>
            <a:r>
              <a:rPr lang="en-US" altLang="id-ID"/>
              <a:t> : </a:t>
            </a:r>
            <a:r>
              <a:rPr lang="id-ID" altLang="en-US"/>
              <a:t>enggab</a:t>
            </a:r>
            <a:r>
              <a:rPr lang="en-US" altLang="id-ID"/>
              <a:t>m</a:t>
            </a:r>
            <a:r>
              <a:rPr lang="id-ID" altLang="en-US"/>
              <a:t>ungkan aspek manusia (sosial) dan teknologi untuk mencapai tujuan proyek. Pendekatan ini melibatkan penggunaan alat, teknik, dan metode yang mempertimbangkan interaksi antara sistem teknis dan faktor - faktor manusia.</a:t>
            </a:r>
            <a:endParaRPr lang="id-ID" altLang="en-US"/>
          </a:p>
          <a:p>
            <a:pPr marL="0" indent="0" algn="just">
              <a:buNone/>
            </a:pPr>
            <a:endParaRPr lang="id-ID"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laceholder Konten 2"/>
          <p:cNvSpPr>
            <a:spLocks noGrp="1"/>
          </p:cNvSpPr>
          <p:nvPr>
            <p:ph idx="1"/>
          </p:nvPr>
        </p:nvSpPr>
        <p:spPr>
          <a:xfrm>
            <a:off x="838200" y="815975"/>
            <a:ext cx="10515600" cy="5361305"/>
          </a:xfrm>
        </p:spPr>
        <p:txBody>
          <a:bodyPr/>
          <a:p>
            <a:pPr marL="514350" indent="-514350" algn="just">
              <a:buFont typeface="+mj-lt"/>
              <a:buAutoNum type="arabicPeriod" startAt="2"/>
            </a:pPr>
            <a:r>
              <a:rPr lang="id-ID" altLang="en-US" sz="3200" b="1">
                <a:sym typeface="+mn-ea"/>
              </a:rPr>
              <a:t>Pendekatan Manajemen Proyek (A Project-Management Approach)</a:t>
            </a:r>
            <a:r>
              <a:rPr lang="en-US" altLang="id-ID" sz="3200" b="1">
                <a:sym typeface="+mn-ea"/>
              </a:rPr>
              <a:t> : </a:t>
            </a:r>
            <a:r>
              <a:rPr lang="en-US" altLang="id-ID" sz="3200">
                <a:sym typeface="+mn-ea"/>
              </a:rPr>
              <a:t>Menekankan pada pengelolaan sumber daya, </a:t>
            </a:r>
            <a:r>
              <a:rPr lang="id-ID" altLang="en-US" sz="3200"/>
              <a:t>ekspektasi, kompetisi, serta pencapaian efisiensi dan efektivitas dalam mencapai tujuan proyek TI. Ini melibatkan penggunaan metodologi manajemen proyek yang terstruktur dan terkoordinasi</a:t>
            </a:r>
            <a:endParaRPr lang="id-ID" altLang="en-US" sz="3200"/>
          </a:p>
          <a:p>
            <a:pPr marL="514350" indent="-514350" algn="just">
              <a:buFont typeface="+mj-lt"/>
              <a:buAutoNum type="arabicPeriod" startAt="2"/>
            </a:pPr>
            <a:r>
              <a:rPr lang="id-ID" altLang="en-US" sz="3200" b="1">
                <a:sym typeface="+mn-ea"/>
              </a:rPr>
              <a:t>Pendekatan Manajemen Pengetahua</a:t>
            </a:r>
            <a:r>
              <a:rPr lang="en-US" altLang="id-ID" sz="3200" b="1">
                <a:sym typeface="+mn-ea"/>
              </a:rPr>
              <a:t>n </a:t>
            </a:r>
            <a:r>
              <a:rPr lang="id-ID" altLang="en-US" sz="3200" b="1">
                <a:sym typeface="+mn-ea"/>
              </a:rPr>
              <a:t>(A</a:t>
            </a:r>
            <a:r>
              <a:rPr lang="en-US" altLang="id-ID" sz="3200" b="1">
                <a:sym typeface="+mn-ea"/>
              </a:rPr>
              <a:t> </a:t>
            </a:r>
            <a:r>
              <a:rPr lang="id-ID" altLang="en-US" sz="3200" b="1">
                <a:sym typeface="+mn-ea"/>
              </a:rPr>
              <a:t>Knowledge</a:t>
            </a:r>
            <a:r>
              <a:rPr lang="en-US" altLang="id-ID" sz="3200" b="1">
                <a:sym typeface="+mn-ea"/>
              </a:rPr>
              <a:t> </a:t>
            </a:r>
            <a:r>
              <a:rPr lang="id-ID" altLang="en-US" sz="3200" b="1">
                <a:sym typeface="+mn-ea"/>
              </a:rPr>
              <a:t>Management Approach)</a:t>
            </a:r>
            <a:r>
              <a:rPr lang="en-US" altLang="id-ID" sz="3200" b="1">
                <a:sym typeface="+mn-ea"/>
              </a:rPr>
              <a:t> : </a:t>
            </a:r>
            <a:r>
              <a:rPr lang="en-US" altLang="id-ID" sz="3200">
                <a:sym typeface="+mn-ea"/>
              </a:rPr>
              <a:t>Mengelola pengetahuan dan pengalaman dalam sebuah proyek TI untuk meningkatkan kinerja dan inovasi.</a:t>
            </a:r>
            <a:endParaRPr lang="en-US" altLang="id-ID" sz="32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1148080"/>
          </a:xfrm>
        </p:spPr>
        <p:txBody>
          <a:bodyPr/>
          <a:p>
            <a:r>
              <a:rPr lang="id-ID" altLang="en-US" b="1"/>
              <a:t>Atribut Proyek TI</a:t>
            </a:r>
            <a:endParaRPr lang="id-ID" altLang="en-US" b="1"/>
          </a:p>
        </p:txBody>
      </p:sp>
      <p:sp>
        <p:nvSpPr>
          <p:cNvPr id="3" name="Placeholder Konten 2"/>
          <p:cNvSpPr>
            <a:spLocks noGrp="1"/>
          </p:cNvSpPr>
          <p:nvPr>
            <p:ph idx="1"/>
          </p:nvPr>
        </p:nvSpPr>
        <p:spPr>
          <a:xfrm>
            <a:off x="838200" y="1300480"/>
            <a:ext cx="10515600" cy="4876800"/>
          </a:xfrm>
        </p:spPr>
        <p:txBody>
          <a:bodyPr>
            <a:normAutofit/>
          </a:bodyPr>
          <a:p>
            <a:pPr algn="just"/>
            <a:r>
              <a:rPr lang="id-ID" altLang="en-US"/>
              <a:t>Penjelasan singkat tentang beberapa atribut utama yang dimiliki oleh proyek TI (Marchewka, 2003), sebagai berikut:</a:t>
            </a:r>
            <a:endParaRPr lang="id-ID" altLang="en-US"/>
          </a:p>
          <a:p>
            <a:pPr marL="514350" indent="-514350" algn="just">
              <a:buAutoNum type="arabicPeriod"/>
            </a:pPr>
            <a:r>
              <a:rPr lang="id-ID" altLang="en-US" b="1"/>
              <a:t>Tujuan</a:t>
            </a:r>
            <a:r>
              <a:rPr lang="en-US" altLang="id-ID" b="1"/>
              <a:t> </a:t>
            </a:r>
            <a:r>
              <a:rPr lang="id-ID" altLang="en-US" b="1"/>
              <a:t>(Purposes)</a:t>
            </a:r>
            <a:r>
              <a:rPr lang="en-US" altLang="id-ID"/>
              <a:t> : m</a:t>
            </a:r>
            <a:r>
              <a:rPr lang="id-ID" altLang="en-US"/>
              <a:t>erujuk pada alasan atau tujuan di balik dimulainya proyek TI. Setiap proyek TI harus memiliki tujuan yang jelas dan terdefinisi</a:t>
            </a:r>
            <a:r>
              <a:rPr lang="en-US" altLang="id-ID"/>
              <a:t>.</a:t>
            </a:r>
            <a:endParaRPr lang="en-US" altLang="id-ID"/>
          </a:p>
          <a:p>
            <a:pPr marL="514350" indent="-514350" algn="just">
              <a:buAutoNum type="arabicPeriod"/>
            </a:pPr>
            <a:r>
              <a:rPr lang="en-US" altLang="id-ID" b="1"/>
              <a:t>Jangka Waktu (Time Frame)</a:t>
            </a:r>
            <a:r>
              <a:rPr lang="en-US" altLang="id-ID"/>
              <a:t> menyatakan periode waktu yang diperlukan untuk menyelesaikan proyek TI.</a:t>
            </a:r>
            <a:endParaRPr lang="en-US" altLang="id-ID"/>
          </a:p>
          <a:p>
            <a:pPr marL="514350" indent="-514350" algn="just">
              <a:buAutoNum type="arabicPeriod"/>
            </a:pPr>
            <a:r>
              <a:rPr lang="en-US" altLang="id-ID" b="1"/>
              <a:t>Kepemilikan (Ownership)</a:t>
            </a:r>
            <a:r>
              <a:rPr lang="en-US" altLang="id-ID"/>
              <a:t> mengacu pada tanggung jawab atas proyek TI.  Ini bisa berupa individu, tim, atau departemen dalam organisasi yang bertanggung jawab atas keseluruhan keberhasilan proyek</a:t>
            </a:r>
            <a:endParaRPr lang="en-US" altLang="id-ID"/>
          </a:p>
          <a:p>
            <a:pPr marL="0" indent="0" algn="just">
              <a:buNone/>
            </a:pPr>
            <a:endParaRPr lang="en-US" altLang="id-I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7969</Words>
  <Application>WPS Presentation</Application>
  <PresentationFormat>Widescreen</PresentationFormat>
  <Paragraphs>111</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Manajemen Proyek Teknologi Informasi</vt:lpstr>
      <vt:lpstr>Pengertian Manajemen Proyek Teknologi Informasi (TI)</vt:lpstr>
      <vt:lpstr>PowerPoint 演示文稿</vt:lpstr>
      <vt:lpstr>Lingkup Manajemen Proyek TI</vt:lpstr>
      <vt:lpstr>Pentingnya Manajemen Proyek TI</vt:lpstr>
      <vt:lpstr>Karakteristik Proyek TI</vt:lpstr>
      <vt:lpstr>Pendekatan Proyek TI</vt:lpstr>
      <vt:lpstr>PowerPoint 演示文稿</vt:lpstr>
      <vt:lpstr>Atribut Proyek TI</vt:lpstr>
      <vt:lpstr>PowerPoint 演示文稿</vt:lpstr>
      <vt:lpstr>PowerPoint 演示文稿</vt:lpstr>
      <vt:lpstr>Batasan Proyek (Project Constraints)</vt:lpstr>
      <vt:lpstr>PowerPoint 演示文稿</vt:lpstr>
      <vt:lpstr>a. Ruang Lingkup (Scope)</vt:lpstr>
      <vt:lpstr>b. Biaya (Cost)</vt:lpstr>
      <vt:lpstr>c. Waktu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Proyek Teknologi Informasi</dc:title>
  <dc:creator>User</dc:creator>
  <cp:lastModifiedBy>Nanang Prihatin</cp:lastModifiedBy>
  <cp:revision>8</cp:revision>
  <dcterms:created xsi:type="dcterms:W3CDTF">2024-09-23T07:53:00Z</dcterms:created>
  <dcterms:modified xsi:type="dcterms:W3CDTF">2024-09-24T08:37:48Z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41EF4D2C6A7E42F791A7796DDFECB267_11</vt:lpwstr>
  </property>
  <property fmtid="{D5CDD505-2E9C-101B-9397-08002B2CF9AE}" pid="3" name="KSOProductBuildVer">
    <vt:lpwstr>1057-12.2.0.18283</vt:lpwstr>
  </property>
</Properties>
</file>