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Siklus Manajemen Proyek dan Pengembangan TI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1038860"/>
          </a:xfrm>
        </p:spPr>
        <p:txBody>
          <a:bodyPr>
            <a:normAutofit fontScale="90000"/>
          </a:bodyPr>
          <a:p>
            <a:r>
              <a:rPr lang="id-ID" altLang="en-US" b="1"/>
              <a:t>Siklus Manajemen Proyek dan Pengembangan TI</a:t>
            </a:r>
            <a:endParaRPr lang="id-ID" altLang="en-US" b="1"/>
          </a:p>
        </p:txBody>
      </p:sp>
      <p:sp>
        <p:nvSpPr>
          <p:cNvPr id="3" name="Placeholder Konten 2"/>
          <p:cNvSpPr>
            <a:spLocks noGrp="1"/>
          </p:cNvSpPr>
          <p:nvPr>
            <p:ph idx="1"/>
          </p:nvPr>
        </p:nvSpPr>
        <p:spPr>
          <a:xfrm>
            <a:off x="838200" y="1403985"/>
            <a:ext cx="10515600" cy="5082540"/>
          </a:xfrm>
        </p:spPr>
        <p:txBody>
          <a:bodyPr>
            <a:normAutofit/>
          </a:bodyPr>
          <a:p>
            <a:r>
              <a:rPr lang="id-ID" altLang="en-US" sz="2600"/>
              <a:t>Siklus hidup proyek (Project Life Cycle) adalah serangkaian langkah yang menggambarkan perjalanan suatu proyek dari awal hingga selesai untuk membuat, membangun, dan memberikan hasil akhir proyek</a:t>
            </a:r>
            <a:r>
              <a:rPr lang="en-US" altLang="id-ID" sz="2600"/>
              <a:t>.</a:t>
            </a:r>
            <a:endParaRPr lang="en-US" altLang="id-ID" sz="2600"/>
          </a:p>
          <a:p>
            <a:pPr marL="0" indent="0">
              <a:buNone/>
            </a:pPr>
            <a:endParaRPr lang="en-US" altLang="id-ID" sz="2600"/>
          </a:p>
          <a:p>
            <a:pPr marL="0" indent="0">
              <a:buNone/>
            </a:pPr>
            <a:endParaRPr lang="en-US" altLang="id-ID" sz="2600"/>
          </a:p>
          <a:p>
            <a:pPr marL="0" indent="0">
              <a:buNone/>
            </a:pPr>
            <a:endParaRPr lang="en-US" altLang="id-ID" sz="2600"/>
          </a:p>
          <a:p>
            <a:pPr marL="0" indent="0">
              <a:buNone/>
            </a:pPr>
            <a:endParaRPr lang="en-US" altLang="id-ID" sz="2600"/>
          </a:p>
          <a:p>
            <a:pPr marL="0" indent="0">
              <a:buNone/>
            </a:pPr>
            <a:endParaRPr lang="en-US" altLang="id-ID" sz="2600"/>
          </a:p>
          <a:p>
            <a:pPr marL="0" indent="0">
              <a:buNone/>
            </a:pPr>
            <a:endParaRPr lang="en-US" altLang="id-ID" sz="2600"/>
          </a:p>
          <a:p>
            <a:pPr marL="0" indent="0">
              <a:buNone/>
            </a:pPr>
            <a:endParaRPr lang="en-US" altLang="id-ID" sz="2600"/>
          </a:p>
          <a:p>
            <a:pPr marL="0" indent="0" algn="ctr">
              <a:buNone/>
            </a:pPr>
            <a:r>
              <a:rPr lang="en-US" altLang="id-ID" sz="2600"/>
              <a:t> </a:t>
            </a:r>
            <a:r>
              <a:rPr lang="en-US" altLang="id-ID" sz="1800" b="1"/>
              <a:t>Siklus Manajemen Proyek TI(Marchewka, 2003)</a:t>
            </a:r>
            <a:endParaRPr lang="en-US" altLang="id-ID" sz="1800" b="1"/>
          </a:p>
        </p:txBody>
      </p:sp>
      <p:pic>
        <p:nvPicPr>
          <p:cNvPr id="4" name="Gambar 3"/>
          <p:cNvPicPr>
            <a:picLocks noChangeAspect="1"/>
          </p:cNvPicPr>
          <p:nvPr/>
        </p:nvPicPr>
        <p:blipFill>
          <a:blip r:embed="rId1"/>
          <a:stretch>
            <a:fillRect/>
          </a:stretch>
        </p:blipFill>
        <p:spPr>
          <a:xfrm>
            <a:off x="2066290" y="2582545"/>
            <a:ext cx="8199120" cy="3366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838200" y="322580"/>
            <a:ext cx="10515600" cy="5854700"/>
          </a:xfrm>
        </p:spPr>
        <p:txBody>
          <a:bodyPr/>
          <a:p>
            <a:r>
              <a:rPr lang="id-ID" altLang="en-US" sz="2400"/>
              <a:t>Salah satu siklus hidup produk yang paling umum dalam TI adalah Siklus Hidup Pengembangan Sistem (Software Development Life Cycle)</a:t>
            </a:r>
            <a:r>
              <a:rPr lang="en-US" altLang="id-ID" sz="2400"/>
              <a:t>.</a:t>
            </a:r>
            <a:endParaRPr lang="en-US" altLang="id-ID" sz="2400"/>
          </a:p>
          <a:p>
            <a:r>
              <a:rPr lang="en-US" altLang="id-ID" sz="2400"/>
              <a:t>Ada beberapa metodologi pengembangan SI/TI (SDLC), seperti The Waterfall life cycle, Rapid Applications Development (RAD) life cycle, The Prototyping life cycle, The Spiral life cycle, The Agile life cycle, The Incremental build life cycle, dll (Schwalbe, 2016).</a:t>
            </a:r>
            <a:endParaRPr lang="en-US" altLang="id-ID" sz="2400"/>
          </a:p>
          <a:p>
            <a:endParaRPr lang="en-US" altLang="id-ID" sz="2400"/>
          </a:p>
          <a:p>
            <a:endParaRPr lang="en-US" altLang="id-ID" sz="2400"/>
          </a:p>
          <a:p>
            <a:endParaRPr lang="en-US" altLang="id-ID" sz="2400"/>
          </a:p>
          <a:p>
            <a:pPr marL="0" indent="457200">
              <a:buNone/>
            </a:pPr>
            <a:r>
              <a:rPr lang="en-US" altLang="id-ID" sz="2400"/>
              <a:t>Model Waterfall dan Spiral</a:t>
            </a:r>
            <a:endParaRPr lang="en-US" altLang="id-ID" sz="2400"/>
          </a:p>
          <a:p>
            <a:endParaRPr lang="en-US" altLang="id-ID" sz="2400"/>
          </a:p>
        </p:txBody>
      </p:sp>
      <p:pic>
        <p:nvPicPr>
          <p:cNvPr id="4" name="Gambar 3"/>
          <p:cNvPicPr>
            <a:picLocks noChangeAspect="1"/>
          </p:cNvPicPr>
          <p:nvPr/>
        </p:nvPicPr>
        <p:blipFill>
          <a:blip r:embed="rId1"/>
          <a:stretch>
            <a:fillRect/>
          </a:stretch>
        </p:blipFill>
        <p:spPr>
          <a:xfrm>
            <a:off x="4879340" y="2341245"/>
            <a:ext cx="6140450" cy="42627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838200" y="431165"/>
            <a:ext cx="10515600" cy="5746115"/>
          </a:xfrm>
        </p:spPr>
        <p:txBody>
          <a:bodyPr/>
          <a:p>
            <a:r>
              <a:rPr lang="id-ID" altLang="en-US"/>
              <a:t>Namun, tahapan-tahapan dasar dalam SDLC meliputi: perencanaan (planning), analisis (analysis), desain (design), implementasi (implementation), serta pemeliharaan dan dukungan (maintenance &amp; support) (Marchewka, 2003)</a:t>
            </a:r>
            <a:r>
              <a:rPr lang="en-US" altLang="id-ID"/>
              <a:t>.</a:t>
            </a:r>
            <a:endParaRPr lang="en-US" altLang="id-ID"/>
          </a:p>
          <a:p>
            <a:endParaRPr lang="en-US" altLang="id-ID"/>
          </a:p>
          <a:p>
            <a:endParaRPr lang="en-US" altLang="id-ID"/>
          </a:p>
          <a:p>
            <a:endParaRPr lang="en-US" altLang="id-ID"/>
          </a:p>
          <a:p>
            <a:endParaRPr lang="en-US" altLang="id-ID"/>
          </a:p>
          <a:p>
            <a:endParaRPr lang="en-US" altLang="id-ID"/>
          </a:p>
          <a:p>
            <a:endParaRPr lang="en-US" altLang="id-ID"/>
          </a:p>
          <a:p>
            <a:pPr algn="ctr"/>
            <a:r>
              <a:rPr lang="en-US" altLang="id-ID" sz="2400" b="1"/>
              <a:t>System Development Life Cycle</a:t>
            </a:r>
            <a:endParaRPr lang="en-US" altLang="id-ID" sz="2400" b="1"/>
          </a:p>
          <a:p>
            <a:endParaRPr lang="en-US" altLang="id-ID" sz="2400" b="1"/>
          </a:p>
        </p:txBody>
      </p:sp>
      <p:pic>
        <p:nvPicPr>
          <p:cNvPr id="4" name="Gambar 3"/>
          <p:cNvPicPr>
            <a:picLocks noChangeAspect="1"/>
          </p:cNvPicPr>
          <p:nvPr/>
        </p:nvPicPr>
        <p:blipFill>
          <a:blip r:embed="rId1"/>
          <a:stretch>
            <a:fillRect/>
          </a:stretch>
        </p:blipFill>
        <p:spPr>
          <a:xfrm>
            <a:off x="1583690" y="2177415"/>
            <a:ext cx="9503410" cy="28428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979170"/>
          </a:xfrm>
        </p:spPr>
        <p:txBody>
          <a:bodyPr/>
          <a:p>
            <a:r>
              <a:rPr lang="id-ID" altLang="en-US" b="1"/>
              <a:t>Metodologi Pengembangan Proyek TI</a:t>
            </a:r>
            <a:endParaRPr lang="id-ID" altLang="en-US" b="1"/>
          </a:p>
        </p:txBody>
      </p:sp>
      <p:sp>
        <p:nvSpPr>
          <p:cNvPr id="3" name="Placeholder Konten 2"/>
          <p:cNvSpPr>
            <a:spLocks noGrp="1"/>
          </p:cNvSpPr>
          <p:nvPr>
            <p:ph idx="1"/>
          </p:nvPr>
        </p:nvSpPr>
        <p:spPr>
          <a:xfrm>
            <a:off x="838200" y="1437005"/>
            <a:ext cx="10515600" cy="4740275"/>
          </a:xfrm>
        </p:spPr>
        <p:txBody>
          <a:bodyPr/>
          <a:p>
            <a:r>
              <a:rPr lang="id-ID" altLang="en-US"/>
              <a:t>Metodologi pengembangan proyek TI, yang merupakan serangkaian tahapan atau proses yang disusun secara sistematis, bertujuan untuk mengelola dan mengendalikan proyek - proyek TI dengan efektif</a:t>
            </a:r>
            <a:endParaRPr lang="id-ID" altLang="en-US"/>
          </a:p>
          <a:p>
            <a:r>
              <a:rPr lang="id-ID" altLang="en-US"/>
              <a:t>Integrasi siklus manajemen proyek (Project Life Cycle) dan siklus pengembangan TI (SDLC) dalam metodologi ini menjadi ciri khas yang membedakan tahapan proyek TI dengan jenis proyek lainnya.</a:t>
            </a:r>
            <a:endParaRPr lang="id-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laceholder Konten 3"/>
          <p:cNvPicPr>
            <a:picLocks noChangeAspect="1"/>
          </p:cNvPicPr>
          <p:nvPr>
            <p:ph idx="1"/>
          </p:nvPr>
        </p:nvPicPr>
        <p:blipFill>
          <a:blip r:embed="rId1"/>
          <a:stretch>
            <a:fillRect/>
          </a:stretch>
        </p:blipFill>
        <p:spPr>
          <a:xfrm>
            <a:off x="1534795" y="586740"/>
            <a:ext cx="9237980" cy="5773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1406</Words>
  <Application>WPS Presentation</Application>
  <PresentationFormat>Widescreen</PresentationFormat>
  <Paragraphs>37</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Siklus Manajemen Proyek dan Pengembangan TI</dc:title>
  <dc:creator/>
  <cp:lastModifiedBy>Nanang Prihatin</cp:lastModifiedBy>
  <cp:revision>2</cp:revision>
  <dcterms:created xsi:type="dcterms:W3CDTF">2024-09-24T08:12:20Z</dcterms:created>
  <dcterms:modified xsi:type="dcterms:W3CDTF">2024-09-24T08:35:50Z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845832E247D24E8E9AAF6C47BCFED85D_11</vt:lpwstr>
  </property>
  <property fmtid="{D5CDD505-2E9C-101B-9397-08002B2CF9AE}" pid="3" name="KSOProductBuildVer">
    <vt:lpwstr>1057-12.2.0.18283</vt:lpwstr>
  </property>
</Properties>
</file>