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file:///C:\Users\User\Desktop\Materi%20Kuliah%20Ganjil\Manajemen%20Proyek\Laporan%20Studi%20Kelayakan%20Proyek.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ctrTitle"/>
          </p:nvPr>
        </p:nvSpPr>
        <p:spPr/>
        <p:txBody>
          <a:bodyPr/>
          <a:p>
            <a:r>
              <a:rPr lang="en-US" altLang="id-ID"/>
              <a:t>STUDI KELAYAKAN PROYEK</a:t>
            </a:r>
            <a:endParaRPr lang="en-US" altLang="id-ID"/>
          </a:p>
        </p:txBody>
      </p:sp>
      <p:sp>
        <p:nvSpPr>
          <p:cNvPr id="3" name="Subjudul 2"/>
          <p:cNvSpPr>
            <a:spLocks noGrp="1"/>
          </p:cNvSpPr>
          <p:nvPr>
            <p:ph type="subTitle" idx="1"/>
          </p:nvPr>
        </p:nvSpPr>
        <p:spPr/>
        <p:txBody>
          <a:bodyPr/>
          <a:p>
            <a:r>
              <a:rPr lang="id-ID" altLang="en-US"/>
              <a:t>Studi kelayakan proyek</a:t>
            </a:r>
            <a:r>
              <a:rPr lang="en-US" altLang="id-ID"/>
              <a:t> adalah </a:t>
            </a:r>
            <a:r>
              <a:rPr lang="id-ID" altLang="en-US"/>
              <a:t>penelitian tentang dapat tidaknya suatu proyek (proyek investasi) dilaksanakan dengan berhasil.</a:t>
            </a:r>
            <a:endParaRPr lang="id-ID"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586740" y="280035"/>
            <a:ext cx="11082020" cy="5897245"/>
          </a:xfrm>
        </p:spPr>
        <p:txBody>
          <a:bodyPr>
            <a:noAutofit/>
          </a:bodyPr>
          <a:p>
            <a:r>
              <a:rPr lang="id-ID" altLang="en-US" sz="2300"/>
              <a:t>Berikut adalah informasi lebih lanjut tentang AMDAL dalam studi kelayakan proyek :</a:t>
            </a:r>
            <a:endParaRPr lang="id-ID" altLang="en-US" sz="2300"/>
          </a:p>
          <a:p>
            <a:pPr marL="514350" indent="-514350">
              <a:buAutoNum type="arabicPeriod"/>
            </a:pPr>
            <a:r>
              <a:rPr lang="id-ID" altLang="en-US" sz="2300"/>
              <a:t>Identifikasi Dampak Lingkungan : AMDAL dimulai dengan mengidentifikasi dampak lingkungan yang mungkin terjadi akibat pelaksanaan proyek</a:t>
            </a:r>
            <a:endParaRPr lang="id-ID" altLang="en-US" sz="2300"/>
          </a:p>
          <a:p>
            <a:pPr marL="514350" indent="-514350">
              <a:buAutoNum type="arabicPeriod"/>
            </a:pPr>
            <a:r>
              <a:rPr lang="id-ID" altLang="en-US" sz="2300"/>
              <a:t>Evaluasi Dampak : Setelah dampak lingkungan diidentifikasi, AMDAL melakukan evaluasi terhadap dampak-dampak tersebut</a:t>
            </a:r>
            <a:endParaRPr lang="id-ID" altLang="en-US" sz="2300"/>
          </a:p>
          <a:p>
            <a:pPr marL="514350" indent="-514350">
              <a:buAutoNum type="arabicPeriod"/>
            </a:pPr>
            <a:r>
              <a:rPr lang="id-ID" altLang="en-US" sz="2300"/>
              <a:t>Penyusunan Alternatif : AMDAL juga memerlukan penyusunan alternatif untuk mengurangi dampak lingkungan negatif</a:t>
            </a:r>
            <a:endParaRPr lang="id-ID" altLang="en-US" sz="2300"/>
          </a:p>
          <a:p>
            <a:pPr marL="514350" indent="-514350">
              <a:buAutoNum type="arabicPeriod"/>
            </a:pPr>
            <a:r>
              <a:rPr lang="en-US" altLang="id-ID" sz="2300"/>
              <a:t>K</a:t>
            </a:r>
            <a:r>
              <a:rPr lang="id-ID" altLang="en-US" sz="2300"/>
              <a:t>onsultasi Publik : AMDAL melibatkan konsultasi publik dan partisipasi ma</a:t>
            </a:r>
            <a:r>
              <a:rPr lang="en-US" altLang="id-ID" sz="2300"/>
              <a:t>s</a:t>
            </a:r>
            <a:r>
              <a:rPr lang="id-ID" altLang="en-US" sz="2300"/>
              <a:t>yarakat dalam proses pengambilan keputusan. </a:t>
            </a:r>
            <a:endParaRPr lang="id-ID" altLang="en-US" sz="2300"/>
          </a:p>
          <a:p>
            <a:pPr marL="514350" indent="-514350">
              <a:buAutoNum type="arabicPeriod"/>
            </a:pPr>
            <a:r>
              <a:rPr lang="id-ID" altLang="en-US" sz="2300"/>
              <a:t>Pengkajian Terhadap Hukum dan Regulasi : AMDAL juga</a:t>
            </a:r>
            <a:r>
              <a:rPr lang="en-US" altLang="id-ID" sz="2300"/>
              <a:t> </a:t>
            </a:r>
            <a:r>
              <a:rPr lang="id-ID" altLang="en-US" sz="2300"/>
              <a:t>mengevaluasi proyek terhadap hukum dan regulasi yang berlaku</a:t>
            </a:r>
            <a:endParaRPr lang="id-ID" altLang="en-US" sz="2300"/>
          </a:p>
          <a:p>
            <a:pPr marL="514350" indent="-514350">
              <a:buAutoNum type="arabicPeriod"/>
            </a:pPr>
            <a:r>
              <a:rPr lang="id-ID" altLang="en-US" sz="2300"/>
              <a:t>Laporan AMDAL : Hasil dari AMDAL dicatat dalam laporan AMDAL yang berisi informasi tentang identifikasi dampak, evaluasi dampak, alternatif yang diusulkan, tindakan mitigasi yang direkomendasikan, serta hasil dari konsultasi publik</a:t>
            </a:r>
            <a:endParaRPr lang="id-ID" altLang="en-US" sz="2300"/>
          </a:p>
          <a:p>
            <a:pPr marL="514350" indent="-514350">
              <a:buAutoNum type="arabicPeriod"/>
            </a:pPr>
            <a:r>
              <a:rPr lang="id-ID" altLang="en-US" sz="2300"/>
              <a:t>Pemantauan dan Pengendalian : Setelah proyek dimulai, AMDAL juga mencakup pemantauan dan pengendalian dampak lingkungan selama pelaksanaan proyek</a:t>
            </a:r>
            <a:endParaRPr lang="id-ID" altLang="en-US"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883920"/>
          </a:xfrm>
        </p:spPr>
        <p:txBody>
          <a:bodyPr>
            <a:normAutofit fontScale="90000"/>
          </a:bodyPr>
          <a:p>
            <a:r>
              <a:rPr lang="id-ID" altLang="en-US" b="1"/>
              <a:t>Hubungan Studi Kelayakan Proyek </a:t>
            </a:r>
            <a:r>
              <a:rPr lang="en-US" altLang="id-ID" b="1"/>
              <a:t>d</a:t>
            </a:r>
            <a:r>
              <a:rPr lang="id-ID" altLang="en-US" b="1"/>
              <a:t>ngan Investasi</a:t>
            </a:r>
            <a:endParaRPr lang="id-ID" altLang="en-US" b="1"/>
          </a:p>
        </p:txBody>
      </p:sp>
      <p:sp>
        <p:nvSpPr>
          <p:cNvPr id="3" name="Placeholder Konten 2"/>
          <p:cNvSpPr>
            <a:spLocks noGrp="1"/>
          </p:cNvSpPr>
          <p:nvPr>
            <p:ph idx="1"/>
          </p:nvPr>
        </p:nvSpPr>
        <p:spPr>
          <a:xfrm>
            <a:off x="838200" y="1248410"/>
            <a:ext cx="10515600" cy="4928870"/>
          </a:xfrm>
        </p:spPr>
        <p:txBody>
          <a:bodyPr>
            <a:noAutofit/>
          </a:bodyPr>
          <a:p>
            <a:r>
              <a:rPr lang="id-ID" altLang="en-US" sz="2400"/>
              <a:t>Berikut adalah hubungan antara studi kelayakan proyek dan investasi :</a:t>
            </a:r>
            <a:endParaRPr lang="id-ID" altLang="en-US" sz="2400"/>
          </a:p>
          <a:p>
            <a:pPr marL="514350" indent="-514350">
              <a:buAutoNum type="arabicPeriod"/>
            </a:pPr>
            <a:r>
              <a:rPr lang="id-ID" altLang="en-US" sz="2400"/>
              <a:t>Penilaian Kelayakan Investasi : Studi kelayakan proyek memberikan dasar untuk menilai kelayakan investasi</a:t>
            </a:r>
            <a:endParaRPr lang="id-ID" altLang="en-US" sz="2400"/>
          </a:p>
          <a:p>
            <a:pPr marL="514350" indent="-514350">
              <a:buAutoNum type="arabicPeriod"/>
            </a:pPr>
            <a:r>
              <a:rPr lang="id-ID" altLang="en-US" sz="2400"/>
              <a:t>Minimalkan Risiko Investasi : Dengan melakukan studi kelayakan yang cermat, investor dapat mengidentifikasi risiko-risiko yang terkait dengan proyek</a:t>
            </a:r>
            <a:endParaRPr lang="id-ID" altLang="en-US" sz="2400"/>
          </a:p>
          <a:p>
            <a:pPr marL="514350" indent="-514350">
              <a:buAutoNum type="arabicPeriod"/>
            </a:pPr>
            <a:r>
              <a:rPr lang="id-ID" altLang="en-US" sz="2400"/>
              <a:t>Pemilihan Proyek Terbaik : Investor seringkali memiliki berbagai pilihan proyek atau bisnis yang dapat diinvestasikan</a:t>
            </a:r>
            <a:endParaRPr lang="id-ID" altLang="en-US" sz="2400"/>
          </a:p>
          <a:p>
            <a:pPr marL="514350" indent="-514350">
              <a:buAutoNum type="arabicPeriod"/>
            </a:pPr>
            <a:r>
              <a:rPr lang="id-ID" altLang="en-US" sz="2400"/>
              <a:t>Pengambilan Keputusan Investasi : Hasil studi kelayakan memberikan informasi yang diperlukan untuk pengambilan keputusan investasi yang informasional</a:t>
            </a:r>
            <a:r>
              <a:rPr lang="en-US" altLang="id-ID" sz="2400"/>
              <a:t>.</a:t>
            </a:r>
            <a:endParaRPr lang="id-ID" altLang="en-US" sz="2400"/>
          </a:p>
          <a:p>
            <a:pPr marL="514350" indent="-514350">
              <a:buAutoNum type="arabicPeriod"/>
            </a:pPr>
            <a:r>
              <a:rPr lang="id-ID" altLang="en-US" sz="2400"/>
              <a:t>Pemantauan Investasi : Setelah investasi dilakukan, studi kelayakan juga dapat berfungsi sebagai dasar pemantauan investasi</a:t>
            </a:r>
            <a:r>
              <a:rPr lang="en-US" altLang="id-ID" sz="2400"/>
              <a:t>.</a:t>
            </a:r>
            <a:endParaRPr lang="id-ID" altLang="en-US" sz="2400"/>
          </a:p>
          <a:p>
            <a:pPr marL="514350" indent="-514350">
              <a:buAutoNum type="arabicPeriod"/>
            </a:pPr>
            <a:r>
              <a:rPr lang="id-ID" altLang="en-US" sz="2400"/>
              <a:t>Keberlanjutan Investasi : Bagi investor jangka panjang, studi kelayakan juga membantu dalam menilai keberlanjutan investasi</a:t>
            </a:r>
            <a:r>
              <a:rPr lang="en-US" altLang="id-ID" sz="2400"/>
              <a:t>.</a:t>
            </a:r>
            <a:endParaRPr lang="id-ID" altLang="en-US" sz="2400"/>
          </a:p>
          <a:p>
            <a:pPr marL="514350" indent="-514350">
              <a:buAutoNum type="arabicPeriod"/>
            </a:pPr>
            <a:endParaRPr lang="id-ID"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779780"/>
          </a:xfrm>
        </p:spPr>
        <p:txBody>
          <a:bodyPr>
            <a:normAutofit fontScale="90000"/>
          </a:bodyPr>
          <a:p>
            <a:r>
              <a:rPr lang="id-ID" altLang="en-US" b="1"/>
              <a:t>Sistematika dan Format Studi Kelayakan Proyek</a:t>
            </a:r>
            <a:endParaRPr lang="id-ID" altLang="en-US" b="1"/>
          </a:p>
        </p:txBody>
      </p:sp>
      <p:sp>
        <p:nvSpPr>
          <p:cNvPr id="3" name="Placeholder Konten 2"/>
          <p:cNvSpPr>
            <a:spLocks noGrp="1"/>
          </p:cNvSpPr>
          <p:nvPr>
            <p:ph idx="1"/>
          </p:nvPr>
        </p:nvSpPr>
        <p:spPr>
          <a:xfrm>
            <a:off x="838200" y="1216025"/>
            <a:ext cx="10515600" cy="4961255"/>
          </a:xfrm>
        </p:spPr>
        <p:txBody>
          <a:bodyPr/>
          <a:p>
            <a:r>
              <a:rPr lang="id-ID" altLang="en-US">
                <a:hlinkClick r:id="rId1" tooltip="" action="ppaction://hlinkfile"/>
              </a:rPr>
              <a:t>C:\Users\User\Desktop\Materi Kuliah Ganjil\Manajemen Proyek\Laporan Studi Kelayakan Proyek.pdf</a:t>
            </a:r>
            <a:endParaRPr lang="id-ID"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Placeholder Konten 2"/>
          <p:cNvSpPr>
            <a:spLocks noGrp="1"/>
          </p:cNvSpPr>
          <p:nvPr>
            <p:ph idx="1"/>
          </p:nvPr>
        </p:nvSpPr>
        <p:spPr>
          <a:xfrm>
            <a:off x="838200" y="847725"/>
            <a:ext cx="10515600" cy="5329555"/>
          </a:xfrm>
        </p:spPr>
        <p:txBody>
          <a:bodyPr>
            <a:normAutofit lnSpcReduction="20000"/>
          </a:bodyPr>
          <a:p>
            <a:r>
              <a:rPr lang="id-ID" altLang="en-US"/>
              <a:t>Keberhasilan proyek artian terbatas atau artian yang lebih luas.</a:t>
            </a:r>
            <a:endParaRPr lang="id-ID" altLang="en-US"/>
          </a:p>
          <a:p>
            <a:r>
              <a:rPr lang="id-ID" altLang="en-US"/>
              <a:t>Artian yang lebih terbatas</a:t>
            </a:r>
            <a:r>
              <a:rPr lang="en-US" altLang="id-ID"/>
              <a:t> </a:t>
            </a:r>
            <a:r>
              <a:rPr lang="id-ID" altLang="en-US"/>
              <a:t>oleh pihak swasta tentang manfaat ekonomis suatu investasi.</a:t>
            </a:r>
            <a:endParaRPr lang="id-ID" altLang="en-US"/>
          </a:p>
          <a:p>
            <a:r>
              <a:rPr lang="id-ID" altLang="en-US"/>
              <a:t>Bagi pemerintah (lembaga nonprofit)</a:t>
            </a:r>
            <a:r>
              <a:rPr lang="en-US" altLang="id-ID"/>
              <a:t> </a:t>
            </a:r>
            <a:r>
              <a:rPr lang="id-ID" altLang="en-US"/>
              <a:t>pengertian menguntungkan  bisa dalam arti yang lebih relatif yaitu manfaat bagi masyarakat luas contohnya: penyerapan tenaga kerja, pemanfaatan sumber daya yang melimpah di tempat tersebut, dan sebagainya.</a:t>
            </a:r>
            <a:endParaRPr lang="id-ID" altLang="en-US"/>
          </a:p>
          <a:p>
            <a:r>
              <a:rPr lang="id-ID" altLang="en-US"/>
              <a:t>Bisa juga dikaitkan dengan penghematan devisa ataupun</a:t>
            </a:r>
            <a:r>
              <a:rPr lang="en-US" altLang="id-ID"/>
              <a:t> </a:t>
            </a:r>
            <a:r>
              <a:rPr lang="id-ID" altLang="en-US"/>
              <a:t>penambahan devisa yang diperlukan oleh pemerintah.</a:t>
            </a:r>
            <a:endParaRPr lang="id-ID" altLang="en-US"/>
          </a:p>
          <a:p>
            <a:r>
              <a:rPr lang="id-ID" altLang="en-US"/>
              <a:t>Kalau seseorang atau suatu pihak melihat suatu kesempatan usaha  pertanyaannya apakah kesempatan tersebut bisa dimanfaatkan secara ekonomis?</a:t>
            </a:r>
            <a:endParaRPr lang="id-ID"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779145"/>
          </a:xfrm>
        </p:spPr>
        <p:txBody>
          <a:bodyPr/>
          <a:p>
            <a:r>
              <a:rPr lang="id-ID" altLang="en-US"/>
              <a:t>Tujuan Dilakukan Studi Kelayakan</a:t>
            </a:r>
            <a:endParaRPr lang="id-ID" altLang="en-US"/>
          </a:p>
        </p:txBody>
      </p:sp>
      <p:sp>
        <p:nvSpPr>
          <p:cNvPr id="3" name="Placeholder Konten 2"/>
          <p:cNvSpPr>
            <a:spLocks noGrp="1"/>
          </p:cNvSpPr>
          <p:nvPr>
            <p:ph idx="1"/>
          </p:nvPr>
        </p:nvSpPr>
        <p:spPr>
          <a:xfrm>
            <a:off x="838200" y="1144905"/>
            <a:ext cx="10515600" cy="5032375"/>
          </a:xfrm>
        </p:spPr>
        <p:txBody>
          <a:bodyPr>
            <a:noAutofit/>
          </a:bodyPr>
          <a:p>
            <a:pPr marL="457200" indent="-457200">
              <a:buAutoNum type="arabicPeriod"/>
            </a:pPr>
            <a:r>
              <a:rPr lang="id-ID" altLang="en-US" sz="2300"/>
              <a:t>Menilai Kelayakan Finansial : Salah satu tujuan utama dari studi kelayakan adalah untuk menilai apakah proyek atau bisnis tersebut memiliki potensi keuntungan finansial yang memadai. Ini melibatkan analisis anggaran, proyeksi pendapatan, biaya, dan pengembalian investasi (ROI).</a:t>
            </a:r>
            <a:endParaRPr lang="id-ID" altLang="en-US" sz="2300"/>
          </a:p>
          <a:p>
            <a:pPr marL="457200" indent="-457200">
              <a:buAutoNum type="arabicPeriod"/>
            </a:pPr>
            <a:r>
              <a:rPr lang="id-ID" altLang="en-US" sz="2300"/>
              <a:t>Menilai Kelayakan Teknis : Studi kelayakan juga bertujuan untuk mengevaluasi apakah proyek atau bisnis dapat dijalankan secara teknis. Ini mencakup penilaian terhadap teknologi yang digunakan, kapasitas produksi, dan kemampuan teknis untuk menghasilkan produk atau layanan yang diinginkan</a:t>
            </a:r>
            <a:r>
              <a:rPr lang="en-US" altLang="id-ID" sz="2300"/>
              <a:t>.</a:t>
            </a:r>
            <a:endParaRPr lang="en-US" altLang="id-ID" sz="2300"/>
          </a:p>
          <a:p>
            <a:pPr marL="457200" indent="-457200">
              <a:buAutoNum type="arabicPeriod"/>
            </a:pPr>
            <a:r>
              <a:rPr lang="id-ID" altLang="en-US" sz="2300"/>
              <a:t>Mengidentifikasi Risiko : Tujuan studi kelayakan adalah untuk mengidentifikasi risiko-risiko yang mungkin timbul selama pelaksanaan proyek atau operasi bisnis. Ini mencakup risiko finansial, teknis, hukum, dan lain</a:t>
            </a:r>
            <a:r>
              <a:rPr lang="en-US" altLang="id-ID" sz="2300"/>
              <a:t>-</a:t>
            </a:r>
            <a:r>
              <a:rPr lang="id-ID" altLang="en-US" sz="2300"/>
              <a:t>lain.</a:t>
            </a:r>
            <a:endParaRPr lang="id-ID" altLang="en-US" sz="2300"/>
          </a:p>
          <a:p>
            <a:pPr marL="457200" indent="-457200">
              <a:buAutoNum type="arabicPeriod"/>
            </a:pPr>
            <a:r>
              <a:rPr lang="id-ID" altLang="en-US" sz="2300"/>
              <a:t>Mengevaluasi Kelayakan Pasar : Untuk bisnis, studi kelayakan bertujuan untuk mengevaluasi apakah ada pasar yang cukup besar untuk produk atau layanan yang akan ditawarkan. Ini mencakup analisis pasar, segmentasi pasar, dan penilaian persaingan</a:t>
            </a:r>
            <a:r>
              <a:rPr lang="en-US" altLang="id-ID" sz="2300"/>
              <a:t>.</a:t>
            </a:r>
            <a:endParaRPr lang="en-US" altLang="id-ID"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969010"/>
          </a:xfrm>
        </p:spPr>
        <p:txBody>
          <a:bodyPr/>
          <a:p>
            <a:r>
              <a:rPr lang="id-ID" altLang="en-US">
                <a:sym typeface="+mn-ea"/>
              </a:rPr>
              <a:t>Tujuan Dilakukan Studi Kelayakan</a:t>
            </a:r>
            <a:endParaRPr lang="id-ID" altLang="en-US"/>
          </a:p>
        </p:txBody>
      </p:sp>
      <p:sp>
        <p:nvSpPr>
          <p:cNvPr id="3" name="Placeholder Konten 2"/>
          <p:cNvSpPr>
            <a:spLocks noGrp="1"/>
          </p:cNvSpPr>
          <p:nvPr>
            <p:ph idx="1"/>
          </p:nvPr>
        </p:nvSpPr>
        <p:spPr>
          <a:xfrm>
            <a:off x="838200" y="1333500"/>
            <a:ext cx="10515600" cy="4843780"/>
          </a:xfrm>
        </p:spPr>
        <p:txBody>
          <a:bodyPr>
            <a:normAutofit lnSpcReduction="20000"/>
          </a:bodyPr>
          <a:p>
            <a:pPr marL="514350" indent="-514350">
              <a:buFont typeface="+mj-lt"/>
              <a:buAutoNum type="arabicPeriod" startAt="5"/>
            </a:pPr>
            <a:r>
              <a:rPr lang="id-ID" altLang="en-US"/>
              <a:t>Mengidentifikasi Alternatif : Studi kelayakan membantu dalam mengidentifikasi alternatif solusi atau proyek yang mungkin ada</a:t>
            </a:r>
            <a:endParaRPr lang="id-ID" altLang="en-US"/>
          </a:p>
          <a:p>
            <a:pPr marL="514350" indent="-514350">
              <a:buFont typeface="+mj-lt"/>
              <a:buAutoNum type="arabicPeriod" startAt="5"/>
            </a:pPr>
            <a:r>
              <a:rPr lang="id-ID" altLang="en-US"/>
              <a:t>Menilai Dampak Lingkungan dan Sosial : Dalam be_x0002_berapa kasus, seperti proyek-proyek besar atau bisnis yang memiliki dampak lingkungan dan sosial</a:t>
            </a:r>
            <a:endParaRPr lang="id-ID" altLang="en-US"/>
          </a:p>
          <a:p>
            <a:pPr marL="514350" indent="-514350">
              <a:buFont typeface="+mj-lt"/>
              <a:buAutoNum type="arabicPeriod" startAt="5"/>
            </a:pPr>
            <a:r>
              <a:rPr lang="id-ID" altLang="en-US"/>
              <a:t>Memastikan Keberlanjutan : Studi kelayakan membantumemastikan bahwa proyek atau bisnis memiliki potensi untuk bertahan dalam jangka panjang</a:t>
            </a:r>
            <a:endParaRPr lang="id-ID" altLang="en-US"/>
          </a:p>
          <a:p>
            <a:pPr marL="514350" indent="-514350">
              <a:buFont typeface="+mj-lt"/>
              <a:buAutoNum type="arabicPeriod" startAt="5"/>
            </a:pPr>
            <a:r>
              <a:rPr lang="id-ID" altLang="en-US"/>
              <a:t>Mendapatkan Persetujuan dan Pembiayaan : Hasil dari studi kelayakan digunakan untuk mendapat_x0002_kan persetujuan dari pihak-pihak yang terlibat, seperti investor, pemegang saham, atau lembaga keuangan</a:t>
            </a:r>
            <a:endParaRPr lang="id-ID"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sz="3600"/>
              <a:t>Lembaga-Lembaga Yang Memerlukan Studi Kelayakan</a:t>
            </a:r>
            <a:endParaRPr lang="id-ID" altLang="en-US" sz="3600"/>
          </a:p>
        </p:txBody>
      </p:sp>
      <p:sp>
        <p:nvSpPr>
          <p:cNvPr id="3" name="Placeholder Konten 2"/>
          <p:cNvSpPr>
            <a:spLocks noGrp="1"/>
          </p:cNvSpPr>
          <p:nvPr>
            <p:ph idx="1"/>
          </p:nvPr>
        </p:nvSpPr>
        <p:spPr>
          <a:xfrm>
            <a:off x="838200" y="1426845"/>
            <a:ext cx="10515600" cy="4750435"/>
          </a:xfrm>
        </p:spPr>
        <p:txBody>
          <a:bodyPr>
            <a:normAutofit fontScale="75000"/>
          </a:bodyPr>
          <a:p>
            <a:pPr>
              <a:buAutoNum type="arabicPeriod"/>
            </a:pPr>
            <a:r>
              <a:rPr lang="id-ID" altLang="en-US"/>
              <a:t>Perusahaan Swasta : Perusahaan swasta yang ingin memulai bisnis baru atau mengembangkan produk atau layanan baru</a:t>
            </a:r>
            <a:r>
              <a:rPr lang="en-US" altLang="id-ID"/>
              <a:t>.</a:t>
            </a:r>
            <a:endParaRPr lang="en-US" altLang="id-ID"/>
          </a:p>
          <a:p>
            <a:pPr>
              <a:buAutoNum type="arabicPeriod"/>
            </a:pPr>
            <a:r>
              <a:rPr lang="id-ID" altLang="en-US"/>
              <a:t> Perusahaan Publik : Perusahaan publik juga perlu melakukan studi kelayakan untuk proyek-proyek besar, investasi, atau akuisisi yang akan memengaruhi keuangan perusahaan dan pemegang saham.</a:t>
            </a:r>
            <a:endParaRPr lang="id-ID" altLang="en-US"/>
          </a:p>
          <a:p>
            <a:pPr>
              <a:buAutoNum type="arabicPeriod"/>
            </a:pPr>
            <a:r>
              <a:rPr lang="id-ID" altLang="en-US"/>
              <a:t>Pemerintah : Pemerintah, baik di tingkat lokal, regional, atau nasional, sering kali melakukan studi kelayakan untuk proyek-proyek infrastruktur, layanan publik, atau kebijakan baru yang akan diimplementasikan</a:t>
            </a:r>
            <a:endParaRPr lang="id-ID" altLang="en-US"/>
          </a:p>
          <a:p>
            <a:pPr>
              <a:buAutoNum type="arabicPeriod"/>
            </a:pPr>
            <a:r>
              <a:rPr lang="id-ID" altLang="en-US"/>
              <a:t>Lembaga Keuangan : Lembaga keuangan seperti bank atau perusahaan modal ventura memerlukan studi kelayakan dari calon peminjam atau mitra bisnis untuk menilai risiko dan potensi pengembalian investasi.</a:t>
            </a:r>
            <a:endParaRPr lang="id-ID" altLang="en-US"/>
          </a:p>
          <a:p>
            <a:pPr>
              <a:buAutoNum type="arabicPeriod"/>
            </a:pPr>
            <a:r>
              <a:rPr lang="id-ID" altLang="en-US"/>
              <a:t> Organisasi Non-Profit : Organisasi non-profit yang berencana meluncurkan program baru atau inisiatif sosial sering melakukan studi kelayakan untuk memastikan bahwa program tersebut dapat mencapai tujuan mereka dengan efektif.</a:t>
            </a:r>
            <a:endParaRPr lang="id-ID" altLang="en-US"/>
          </a:p>
          <a:p>
            <a:pPr marL="0" indent="0">
              <a:buNone/>
            </a:pPr>
            <a:endParaRPr lang="id-ID"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663575"/>
          </a:xfrm>
        </p:spPr>
        <p:txBody>
          <a:bodyPr/>
          <a:p>
            <a:r>
              <a:rPr lang="id-ID" altLang="en-US" sz="3600" b="1">
                <a:sym typeface="+mn-ea"/>
              </a:rPr>
              <a:t>Lembaga-Lembaga Yang Memerlukan Studi Kelayakan</a:t>
            </a:r>
            <a:endParaRPr lang="id-ID" altLang="en-US" sz="3600" b="1">
              <a:sym typeface="+mn-ea"/>
            </a:endParaRPr>
          </a:p>
        </p:txBody>
      </p:sp>
      <p:sp>
        <p:nvSpPr>
          <p:cNvPr id="3" name="Placeholder Konten 2"/>
          <p:cNvSpPr>
            <a:spLocks noGrp="1"/>
          </p:cNvSpPr>
          <p:nvPr>
            <p:ph idx="1"/>
          </p:nvPr>
        </p:nvSpPr>
        <p:spPr>
          <a:xfrm>
            <a:off x="838200" y="1028065"/>
            <a:ext cx="10515600" cy="5149215"/>
          </a:xfrm>
        </p:spPr>
        <p:txBody>
          <a:bodyPr>
            <a:noAutofit/>
          </a:bodyPr>
          <a:p>
            <a:pPr marL="342900" indent="-342900">
              <a:buFont typeface="+mj-lt"/>
              <a:buAutoNum type="arabicPeriod" startAt="6"/>
            </a:pPr>
            <a:r>
              <a:rPr lang="id-ID" altLang="en-US" sz="2400">
                <a:sym typeface="+mn-ea"/>
              </a:rPr>
              <a:t>Startup : Startup yang mencari pendanaan dari investor sering diminta untuk menyusun studi kelayakan yang</a:t>
            </a:r>
            <a:r>
              <a:rPr lang="en-US" altLang="id-ID" sz="2400">
                <a:sym typeface="+mn-ea"/>
              </a:rPr>
              <a:t> </a:t>
            </a:r>
            <a:r>
              <a:rPr lang="id-ID" altLang="en-US" sz="2400">
                <a:sym typeface="+mn-ea"/>
              </a:rPr>
              <a:t>mencakup rencana bisnis dan analisis pasar untuk meyakinkan investor tentang potensi pertumbuhan dan keuntungan.</a:t>
            </a:r>
            <a:endParaRPr lang="id-ID" altLang="en-US" sz="2400">
              <a:sym typeface="+mn-ea"/>
            </a:endParaRPr>
          </a:p>
          <a:p>
            <a:pPr marL="342900" indent="-342900">
              <a:buFont typeface="+mj-lt"/>
              <a:buAutoNum type="arabicPeriod" startAt="6"/>
            </a:pPr>
            <a:r>
              <a:rPr lang="id-ID" altLang="en-US" sz="2400">
                <a:sym typeface="+mn-ea"/>
              </a:rPr>
              <a:t>Institusi Pendidikan : Institusi pendidikan seperti universitas atau sekolah mungkin melakukan studi kelayakan untuk proyek-proyek penelitian, pengembangan program pendidikan baru, atau perluasan kampus.</a:t>
            </a:r>
            <a:endParaRPr lang="id-ID" altLang="en-US" sz="2400">
              <a:sym typeface="+mn-ea"/>
            </a:endParaRPr>
          </a:p>
          <a:p>
            <a:pPr marL="342900" indent="-342900">
              <a:buFont typeface="+mj-lt"/>
              <a:buAutoNum type="arabicPeriod" startAt="6"/>
            </a:pPr>
            <a:r>
              <a:rPr lang="id-ID" altLang="en-US" sz="2400">
                <a:sym typeface="+mn-ea"/>
              </a:rPr>
              <a:t>Organisasi Internasional : Organisasi internasional seperti Badan PBB atau lembaga donor sering melakukan studi kelayakan untuk proyek-proyek pembangunan </a:t>
            </a:r>
            <a:r>
              <a:rPr lang="en-US" altLang="id-ID" sz="2400">
                <a:sym typeface="+mn-ea"/>
              </a:rPr>
              <a:t> </a:t>
            </a:r>
            <a:r>
              <a:rPr lang="id-ID" altLang="en-US" sz="2400">
                <a:sym typeface="+mn-ea"/>
              </a:rPr>
              <a:t>internasional atau kemanusiaan yang mereka dukung.</a:t>
            </a:r>
            <a:endParaRPr lang="id-ID" altLang="en-US" sz="2400">
              <a:sym typeface="+mn-ea"/>
            </a:endParaRPr>
          </a:p>
          <a:p>
            <a:pPr marL="342900" indent="-342900">
              <a:buFont typeface="+mj-lt"/>
              <a:buAutoNum type="arabicPeriod" startAt="6"/>
            </a:pPr>
            <a:r>
              <a:rPr lang="id-ID" altLang="en-US" sz="2400">
                <a:sym typeface="+mn-ea"/>
              </a:rPr>
              <a:t>Koperasi : Koperasi atau asosiasi yang dimiliki bersama oleh anggota mereka juga dapat melakukan studi kelayakan untuk proyek-proyek yang akan memberikan manfaat kepada anggota dan organisasi secara keseluruhan.</a:t>
            </a:r>
            <a:endParaRPr lang="id-ID" altLang="en-US" sz="2400">
              <a:sym typeface="+mn-ea"/>
            </a:endParaRPr>
          </a:p>
          <a:p>
            <a:pPr marL="342900" indent="-342900">
              <a:buFont typeface="+mj-lt"/>
              <a:buAutoNum type="arabicPeriod" startAt="6"/>
            </a:pPr>
            <a:r>
              <a:rPr lang="id-ID" altLang="en-US" sz="2400">
                <a:sym typeface="+mn-ea"/>
              </a:rPr>
              <a:t>Individu : Individu yang berencana untuk memulai usaha </a:t>
            </a:r>
            <a:r>
              <a:rPr lang="en-US" altLang="id-ID" sz="2400">
                <a:sym typeface="+mn-ea"/>
              </a:rPr>
              <a:t> </a:t>
            </a:r>
            <a:r>
              <a:rPr lang="id-ID" altLang="en-US" sz="2400">
                <a:sym typeface="+mn-ea"/>
              </a:rPr>
              <a:t>kecil atau proyek pribadi</a:t>
            </a:r>
            <a:r>
              <a:rPr lang="en-US" altLang="id-ID" sz="2400">
                <a:sym typeface="+mn-ea"/>
              </a:rPr>
              <a:t>.</a:t>
            </a:r>
            <a:endParaRPr lang="id-ID"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862965"/>
          </a:xfrm>
        </p:spPr>
        <p:txBody>
          <a:bodyPr>
            <a:normAutofit/>
          </a:bodyPr>
          <a:p>
            <a:r>
              <a:rPr lang="id-ID" altLang="en-US" b="1"/>
              <a:t>Aspek-Aspek Dalam Studi Kelayakan Proyek</a:t>
            </a:r>
            <a:endParaRPr lang="id-ID" altLang="en-US" b="1"/>
          </a:p>
        </p:txBody>
      </p:sp>
      <p:sp>
        <p:nvSpPr>
          <p:cNvPr id="3" name="Placeholder Konten 2"/>
          <p:cNvSpPr>
            <a:spLocks noGrp="1"/>
          </p:cNvSpPr>
          <p:nvPr>
            <p:ph idx="1"/>
          </p:nvPr>
        </p:nvSpPr>
        <p:spPr>
          <a:xfrm>
            <a:off x="838200" y="1228090"/>
            <a:ext cx="10515600" cy="4949190"/>
          </a:xfrm>
        </p:spPr>
        <p:txBody>
          <a:bodyPr>
            <a:normAutofit lnSpcReduction="10000"/>
          </a:bodyPr>
          <a:p>
            <a:r>
              <a:rPr lang="id-ID" altLang="en-US"/>
              <a:t>Aspek Ekonomi: Ini adalah salah satu aspek utama dalam studi kelayakan</a:t>
            </a:r>
            <a:endParaRPr lang="id-ID" altLang="en-US"/>
          </a:p>
          <a:p>
            <a:r>
              <a:rPr lang="id-ID" altLang="en-US"/>
              <a:t>Aspek Teknis: Ini mencakup penilaian apakah proyek dapat dilaksanakan secara teknis</a:t>
            </a:r>
            <a:endParaRPr lang="id-ID" altLang="en-US"/>
          </a:p>
          <a:p>
            <a:r>
              <a:rPr lang="id-ID" altLang="en-US"/>
              <a:t>Aspek Lingkungan: Dalam konteks yang semakin peduli terhadap lingkungan, proyek harus menilai dampak lingkungan yang mungkin dihasilkan oleh pelaksanaan proyek</a:t>
            </a:r>
            <a:endParaRPr lang="id-ID" altLang="en-US"/>
          </a:p>
          <a:p>
            <a:r>
              <a:rPr lang="id-ID" altLang="en-US"/>
              <a:t>Aspek Hukum dan Regulasi: Studi kelayakan proyek juga harus mempertimbangkan aspek hukum dan regulasi yang terkait dengan proyek</a:t>
            </a:r>
            <a:endParaRPr lang="id-ID" altLang="en-US"/>
          </a:p>
          <a:p>
            <a:r>
              <a:rPr lang="id-ID" altLang="en-US"/>
              <a:t>Aspek Operasional: Ini melibatkan evaluasi bagaimana proyek akan dioperasikan setelah selesai</a:t>
            </a:r>
            <a:r>
              <a:rPr lang="en-US" altLang="id-ID"/>
              <a:t>.</a:t>
            </a:r>
            <a:endParaRPr lang="id-ID" altLang="en-US"/>
          </a:p>
          <a:p>
            <a:pPr marL="0" indent="0">
              <a:buNone/>
            </a:pPr>
            <a:endParaRPr lang="id-ID"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p:txBody>
          <a:bodyPr/>
          <a:p>
            <a:r>
              <a:rPr lang="id-ID" altLang="en-US" b="1">
                <a:sym typeface="+mn-ea"/>
              </a:rPr>
              <a:t>Aspek-Aspek Dalam Studi Kelayakan Proyek</a:t>
            </a:r>
            <a:endParaRPr lang="id-ID" altLang="en-US"/>
          </a:p>
        </p:txBody>
      </p:sp>
      <p:sp>
        <p:nvSpPr>
          <p:cNvPr id="3" name="Placeholder Konten 2"/>
          <p:cNvSpPr>
            <a:spLocks noGrp="1"/>
          </p:cNvSpPr>
          <p:nvPr>
            <p:ph idx="1"/>
          </p:nvPr>
        </p:nvSpPr>
        <p:spPr>
          <a:xfrm>
            <a:off x="838200" y="1383665"/>
            <a:ext cx="10515600" cy="4908550"/>
          </a:xfrm>
        </p:spPr>
        <p:txBody>
          <a:bodyPr>
            <a:noAutofit/>
          </a:bodyPr>
          <a:p>
            <a:r>
              <a:rPr lang="id-ID" altLang="en-US" sz="2600"/>
              <a:t>Aspek Pasar: Studi kelayakan juga mencakup analisis pasar dan permintaan untuk produk atau layanan yang akan dihasilkan oleh proyek</a:t>
            </a:r>
            <a:endParaRPr lang="id-ID" altLang="en-US" sz="2600"/>
          </a:p>
          <a:p>
            <a:r>
              <a:rPr lang="id-ID" altLang="en-US" sz="2600"/>
              <a:t>Aspek Sosial: Proyek dapat memiliki dampak sosial yang signifikan. Studi kelayakan harus mempertimbangkan dampak sosial yang mungkin dihasilkan oleh proyek</a:t>
            </a:r>
            <a:endParaRPr lang="id-ID" altLang="en-US" sz="2600"/>
          </a:p>
          <a:p>
            <a:r>
              <a:rPr lang="id-ID" altLang="en-US" sz="2600"/>
              <a:t>Aspek Manajemen: Dalam mengevaluasi kelayakan proyek, perlu juga mempertimbangkan kemampuan manajemen dalam melaksanakan proyek</a:t>
            </a:r>
            <a:endParaRPr lang="id-ID" altLang="en-US" sz="2600"/>
          </a:p>
          <a:p>
            <a:r>
              <a:rPr lang="id-ID" altLang="en-US" sz="2600"/>
              <a:t>Aspek Keuangan: Ini mencakup analisis keuangan yang lebih mendalam, seperti proyeksi pendapatan, biaya operasional, analisis arus kas, dan perhitungan pengembalian investasi</a:t>
            </a:r>
            <a:endParaRPr lang="id-ID" altLang="en-US" sz="2600"/>
          </a:p>
          <a:p>
            <a:r>
              <a:rPr lang="id-ID" altLang="en-US" sz="2600"/>
              <a:t>Aspek Kultural dan Sosial: Dalam beberapa proyek, aspek budaya dan sosial dapat memiliki pengaruh besar terhadap kelayakan proyek</a:t>
            </a:r>
            <a:endParaRPr lang="id-ID" altLang="en-US" sz="2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Judul 1"/>
          <p:cNvSpPr>
            <a:spLocks noGrp="1"/>
          </p:cNvSpPr>
          <p:nvPr>
            <p:ph type="title"/>
          </p:nvPr>
        </p:nvSpPr>
        <p:spPr>
          <a:xfrm>
            <a:off x="838200" y="365125"/>
            <a:ext cx="10515600" cy="1168400"/>
          </a:xfrm>
        </p:spPr>
        <p:txBody>
          <a:bodyPr/>
          <a:p>
            <a:pPr algn="ctr"/>
            <a:r>
              <a:rPr lang="id-ID" altLang="en-US" b="1"/>
              <a:t>Analisis Dampak Lingkungan (AMDAL)</a:t>
            </a:r>
            <a:endParaRPr lang="id-ID" altLang="en-US" b="1"/>
          </a:p>
        </p:txBody>
      </p:sp>
      <p:sp>
        <p:nvSpPr>
          <p:cNvPr id="3" name="Placeholder Konten 2"/>
          <p:cNvSpPr>
            <a:spLocks noGrp="1"/>
          </p:cNvSpPr>
          <p:nvPr>
            <p:ph idx="1"/>
          </p:nvPr>
        </p:nvSpPr>
        <p:spPr>
          <a:xfrm>
            <a:off x="838200" y="1953895"/>
            <a:ext cx="10515600" cy="2183130"/>
          </a:xfrm>
        </p:spPr>
        <p:txBody>
          <a:bodyPr>
            <a:noAutofit/>
          </a:bodyPr>
          <a:p>
            <a:pPr marL="0" indent="0" algn="ctr">
              <a:buNone/>
            </a:pPr>
            <a:r>
              <a:rPr lang="id-ID" altLang="en-US" sz="3600"/>
              <a:t>Tujuan utama AMDAL adalah untuk mengidentifikasi, mengevaluasi, dan mengurangi dampak negatif yang mungkin diakibatkan oleh pelaksana</a:t>
            </a:r>
            <a:r>
              <a:rPr lang="en-US" altLang="id-ID" sz="3600"/>
              <a:t>an </a:t>
            </a:r>
            <a:r>
              <a:rPr lang="id-ID" altLang="en-US" sz="3600"/>
              <a:t>proyek, sambil memaksimalkan manfaat positifnya</a:t>
            </a:r>
            <a:endParaRPr lang="id-ID" alt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8053</Words>
  <Application>WPS Presentation</Application>
  <PresentationFormat>Widescreen</PresentationFormat>
  <Paragraphs>86</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STUDI KELAYAKAN PROYEK</dc:title>
  <dc:creator>User</dc:creator>
  <cp:lastModifiedBy>Nanang Prihatin</cp:lastModifiedBy>
  <cp:revision>1</cp:revision>
  <dcterms:created xsi:type="dcterms:W3CDTF">2024-10-08T23:59:41Z</dcterms:created>
  <dcterms:modified xsi:type="dcterms:W3CDTF">2024-10-08T23:59:41Z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2FE3E2530A9F4639839E508A6196CAD7_11</vt:lpwstr>
  </property>
  <property fmtid="{D5CDD505-2E9C-101B-9397-08002B2CF9AE}" pid="3" name="KSOProductBuildVer">
    <vt:lpwstr>1057-12.2.0.18283</vt:lpwstr>
  </property>
</Properties>
</file>