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49" autoAdjust="0"/>
  </p:normalViewPr>
  <p:slideViewPr>
    <p:cSldViewPr>
      <p:cViewPr varScale="1">
        <p:scale>
          <a:sx n="90" d="100"/>
          <a:sy n="90" d="100"/>
        </p:scale>
        <p:origin x="60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200" y="180975"/>
            <a:ext cx="1400175" cy="54292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1450" y="209486"/>
            <a:ext cx="6177026" cy="8429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200" y="180975"/>
            <a:ext cx="1400175" cy="54292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0025" y="95186"/>
            <a:ext cx="3205226" cy="8429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496252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200" y="180974"/>
            <a:ext cx="1400175" cy="54292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2000" y="0"/>
                </a:moveTo>
                <a:lnTo>
                  <a:pt x="0" y="0"/>
                </a:lnTo>
                <a:lnTo>
                  <a:pt x="0" y="5143500"/>
                </a:lnTo>
                <a:lnTo>
                  <a:pt x="4572000" y="5143500"/>
                </a:lnTo>
                <a:lnTo>
                  <a:pt x="4572000" y="0"/>
                </a:lnTo>
                <a:close/>
              </a:path>
            </a:pathLst>
          </a:custGeom>
          <a:solidFill>
            <a:srgbClr val="009FAB">
              <a:alpha val="4745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38225" y="466724"/>
            <a:ext cx="2428875" cy="3305175"/>
          </a:xfrm>
          <a:custGeom>
            <a:avLst/>
            <a:gdLst/>
            <a:ahLst/>
            <a:cxnLst/>
            <a:rect l="l" t="t" r="r" b="b"/>
            <a:pathLst>
              <a:path w="2428875" h="3305175">
                <a:moveTo>
                  <a:pt x="2023999" y="0"/>
                </a:moveTo>
                <a:lnTo>
                  <a:pt x="404875" y="0"/>
                </a:lnTo>
                <a:lnTo>
                  <a:pt x="357653" y="2723"/>
                </a:lnTo>
                <a:lnTo>
                  <a:pt x="312033" y="10690"/>
                </a:lnTo>
                <a:lnTo>
                  <a:pt x="268317" y="23599"/>
                </a:lnTo>
                <a:lnTo>
                  <a:pt x="226809" y="41145"/>
                </a:lnTo>
                <a:lnTo>
                  <a:pt x="187814" y="63024"/>
                </a:lnTo>
                <a:lnTo>
                  <a:pt x="151635" y="88934"/>
                </a:lnTo>
                <a:lnTo>
                  <a:pt x="118575" y="118570"/>
                </a:lnTo>
                <a:lnTo>
                  <a:pt x="88938" y="151629"/>
                </a:lnTo>
                <a:lnTo>
                  <a:pt x="63027" y="187808"/>
                </a:lnTo>
                <a:lnTo>
                  <a:pt x="41147" y="226804"/>
                </a:lnTo>
                <a:lnTo>
                  <a:pt x="23600" y="268312"/>
                </a:lnTo>
                <a:lnTo>
                  <a:pt x="10691" y="312029"/>
                </a:lnTo>
                <a:lnTo>
                  <a:pt x="2723" y="357651"/>
                </a:lnTo>
                <a:lnTo>
                  <a:pt x="0" y="404875"/>
                </a:lnTo>
                <a:lnTo>
                  <a:pt x="0" y="2900299"/>
                </a:lnTo>
                <a:lnTo>
                  <a:pt x="2723" y="2947523"/>
                </a:lnTo>
                <a:lnTo>
                  <a:pt x="10691" y="2993145"/>
                </a:lnTo>
                <a:lnTo>
                  <a:pt x="23600" y="3036862"/>
                </a:lnTo>
                <a:lnTo>
                  <a:pt x="41147" y="3078370"/>
                </a:lnTo>
                <a:lnTo>
                  <a:pt x="63027" y="3117366"/>
                </a:lnTo>
                <a:lnTo>
                  <a:pt x="88938" y="3153545"/>
                </a:lnTo>
                <a:lnTo>
                  <a:pt x="118575" y="3186604"/>
                </a:lnTo>
                <a:lnTo>
                  <a:pt x="151635" y="3216240"/>
                </a:lnTo>
                <a:lnTo>
                  <a:pt x="187814" y="3242150"/>
                </a:lnTo>
                <a:lnTo>
                  <a:pt x="226809" y="3264029"/>
                </a:lnTo>
                <a:lnTo>
                  <a:pt x="268317" y="3281575"/>
                </a:lnTo>
                <a:lnTo>
                  <a:pt x="312033" y="3294484"/>
                </a:lnTo>
                <a:lnTo>
                  <a:pt x="357653" y="3302451"/>
                </a:lnTo>
                <a:lnTo>
                  <a:pt x="404875" y="3305175"/>
                </a:lnTo>
                <a:lnTo>
                  <a:pt x="2023999" y="3305175"/>
                </a:lnTo>
                <a:lnTo>
                  <a:pt x="2071223" y="3302451"/>
                </a:lnTo>
                <a:lnTo>
                  <a:pt x="2116845" y="3294484"/>
                </a:lnTo>
                <a:lnTo>
                  <a:pt x="2160562" y="3281575"/>
                </a:lnTo>
                <a:lnTo>
                  <a:pt x="2202070" y="3264029"/>
                </a:lnTo>
                <a:lnTo>
                  <a:pt x="2241066" y="3242150"/>
                </a:lnTo>
                <a:lnTo>
                  <a:pt x="2277245" y="3216240"/>
                </a:lnTo>
                <a:lnTo>
                  <a:pt x="2310304" y="3186604"/>
                </a:lnTo>
                <a:lnTo>
                  <a:pt x="2339940" y="3153545"/>
                </a:lnTo>
                <a:lnTo>
                  <a:pt x="2365850" y="3117366"/>
                </a:lnTo>
                <a:lnTo>
                  <a:pt x="2387729" y="3078370"/>
                </a:lnTo>
                <a:lnTo>
                  <a:pt x="2405275" y="3036862"/>
                </a:lnTo>
                <a:lnTo>
                  <a:pt x="2418184" y="2993145"/>
                </a:lnTo>
                <a:lnTo>
                  <a:pt x="2426151" y="2947523"/>
                </a:lnTo>
                <a:lnTo>
                  <a:pt x="2428875" y="2900299"/>
                </a:lnTo>
                <a:lnTo>
                  <a:pt x="2428875" y="404875"/>
                </a:lnTo>
                <a:lnTo>
                  <a:pt x="2426151" y="357651"/>
                </a:lnTo>
                <a:lnTo>
                  <a:pt x="2418184" y="312029"/>
                </a:lnTo>
                <a:lnTo>
                  <a:pt x="2405275" y="268312"/>
                </a:lnTo>
                <a:lnTo>
                  <a:pt x="2387729" y="226804"/>
                </a:lnTo>
                <a:lnTo>
                  <a:pt x="2365850" y="187808"/>
                </a:lnTo>
                <a:lnTo>
                  <a:pt x="2339940" y="151629"/>
                </a:lnTo>
                <a:lnTo>
                  <a:pt x="2310304" y="118570"/>
                </a:lnTo>
                <a:lnTo>
                  <a:pt x="2277245" y="88934"/>
                </a:lnTo>
                <a:lnTo>
                  <a:pt x="2241066" y="63024"/>
                </a:lnTo>
                <a:lnTo>
                  <a:pt x="2202070" y="41145"/>
                </a:lnTo>
                <a:lnTo>
                  <a:pt x="2160562" y="23599"/>
                </a:lnTo>
                <a:lnTo>
                  <a:pt x="2116845" y="10690"/>
                </a:lnTo>
                <a:lnTo>
                  <a:pt x="2071223" y="2723"/>
                </a:lnTo>
                <a:lnTo>
                  <a:pt x="2023999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200" y="180975"/>
            <a:ext cx="1400175" cy="5429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1784" y="216280"/>
            <a:ext cx="8520430" cy="7802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217" y="1406842"/>
            <a:ext cx="552132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openxmlformats.org/officeDocument/2006/relationships/hyperlink" Target="mailto:muhammadrafly142@gmail.com" TargetMode="Externa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4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425" y="190499"/>
              <a:ext cx="1400175" cy="533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1266697"/>
              <a:ext cx="6091301" cy="190030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pc="260" dirty="0"/>
              <a:t>ANALISIS</a:t>
            </a:r>
            <a:r>
              <a:rPr spc="-240" dirty="0"/>
              <a:t> </a:t>
            </a:r>
            <a:r>
              <a:rPr spc="235" dirty="0"/>
              <a:t>KINERJA</a:t>
            </a:r>
            <a:r>
              <a:rPr spc="-250" dirty="0"/>
              <a:t> </a:t>
            </a:r>
            <a:r>
              <a:rPr spc="285" dirty="0"/>
              <a:t>BISNIS </a:t>
            </a:r>
            <a:r>
              <a:rPr spc="190" dirty="0"/>
              <a:t>KIMIA</a:t>
            </a:r>
            <a:r>
              <a:rPr spc="-195" dirty="0"/>
              <a:t> </a:t>
            </a:r>
            <a:r>
              <a:rPr spc="240" dirty="0"/>
              <a:t>FARMA</a:t>
            </a:r>
            <a:r>
              <a:rPr spc="-270" dirty="0"/>
              <a:t> </a:t>
            </a:r>
            <a:r>
              <a:rPr spc="185" dirty="0"/>
              <a:t>TAHUN</a:t>
            </a:r>
            <a:r>
              <a:rPr spc="-280" dirty="0"/>
              <a:t> </a:t>
            </a:r>
            <a:r>
              <a:rPr spc="265" dirty="0"/>
              <a:t>2020</a:t>
            </a:r>
            <a:r>
              <a:rPr spc="-204" dirty="0"/>
              <a:t> </a:t>
            </a:r>
            <a:r>
              <a:rPr spc="285" dirty="0"/>
              <a:t>- </a:t>
            </a:r>
            <a:r>
              <a:rPr spc="225" dirty="0"/>
              <a:t>2023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49754" y="232663"/>
            <a:ext cx="28384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1" spc="16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7217" y="3205479"/>
            <a:ext cx="5401310" cy="18171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b="1" spc="55" dirty="0">
                <a:solidFill>
                  <a:srgbClr val="FFFFFF"/>
                </a:solidFill>
                <a:latin typeface="Trebuchet MS"/>
                <a:cs typeface="Trebuchet MS"/>
              </a:rPr>
              <a:t>Kimia</a:t>
            </a:r>
            <a:r>
              <a:rPr sz="245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b="1" spc="100" dirty="0">
                <a:solidFill>
                  <a:srgbClr val="FFFFFF"/>
                </a:solidFill>
                <a:latin typeface="Trebuchet MS"/>
                <a:cs typeface="Trebuchet MS"/>
              </a:rPr>
              <a:t>Farma</a:t>
            </a:r>
            <a:r>
              <a:rPr sz="245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b="1" spc="27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450" b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b="1" spc="170" dirty="0">
                <a:solidFill>
                  <a:srgbClr val="FFFFFF"/>
                </a:solidFill>
                <a:latin typeface="Trebuchet MS"/>
                <a:cs typeface="Trebuchet MS"/>
              </a:rPr>
              <a:t>Big</a:t>
            </a:r>
            <a:r>
              <a:rPr sz="245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b="1" spc="15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450" b="1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b="1" spc="114" dirty="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endParaRPr sz="2450" dirty="0">
              <a:latin typeface="Trebuchet MS"/>
              <a:cs typeface="Trebuchet MS"/>
            </a:endParaRPr>
          </a:p>
          <a:p>
            <a:pPr marL="12700">
              <a:lnSpc>
                <a:spcPts val="2390"/>
              </a:lnSpc>
              <a:spcBef>
                <a:spcPts val="1475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Presented</a:t>
            </a:r>
            <a:r>
              <a:rPr sz="2000" spc="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ts val="3590"/>
              </a:lnSpc>
            </a:pPr>
            <a:r>
              <a:rPr lang="en-US" sz="3000" spc="95" dirty="0">
                <a:solidFill>
                  <a:srgbClr val="FFFFFF"/>
                </a:solidFill>
                <a:latin typeface="Trebuchet MS"/>
                <a:cs typeface="Trebuchet MS"/>
              </a:rPr>
              <a:t>Hafidh </a:t>
            </a:r>
            <a:r>
              <a:rPr lang="en-US" sz="3000" spc="95" dirty="0" err="1">
                <a:solidFill>
                  <a:srgbClr val="FFFFFF"/>
                </a:solidFill>
                <a:latin typeface="Trebuchet MS"/>
                <a:cs typeface="Trebuchet MS"/>
              </a:rPr>
              <a:t>Qodry</a:t>
            </a:r>
            <a:r>
              <a:rPr lang="en-US" sz="3000" spc="95" dirty="0">
                <a:solidFill>
                  <a:srgbClr val="FFFFFF"/>
                </a:solidFill>
                <a:latin typeface="Trebuchet MS"/>
                <a:cs typeface="Trebuchet MS"/>
              </a:rPr>
              <a:t> Ramadhan</a:t>
            </a:r>
          </a:p>
          <a:p>
            <a:pPr marL="12700">
              <a:lnSpc>
                <a:spcPts val="3590"/>
              </a:lnSpc>
            </a:pPr>
            <a:endParaRPr sz="3000" dirty="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52675" y="133350"/>
            <a:ext cx="158115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0101" y="1013142"/>
            <a:ext cx="3186430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000" b="1" spc="95" dirty="0">
                <a:latin typeface="Trebuchet MS"/>
                <a:cs typeface="Trebuchet MS"/>
              </a:rPr>
              <a:t>Hafidh </a:t>
            </a:r>
            <a:r>
              <a:rPr lang="en-US" sz="2000" b="1" spc="95" dirty="0" err="1">
                <a:latin typeface="Trebuchet MS"/>
                <a:cs typeface="Trebuchet MS"/>
              </a:rPr>
              <a:t>Qodry</a:t>
            </a:r>
            <a:r>
              <a:rPr lang="en-US" sz="2000" b="1" spc="95" dirty="0">
                <a:latin typeface="Trebuchet MS"/>
                <a:cs typeface="Trebuchet MS"/>
              </a:rPr>
              <a:t> Ramadhan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4393" y="1703704"/>
            <a:ext cx="3722407" cy="14837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algn="just"/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Saya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aktif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Studi S1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Universitas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Sebelas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Maret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kuat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pemikiran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terstruktur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Saya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etos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berkomunikasi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terbiasa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kolaboratif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tim.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Saya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beradaptasi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antusias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mempelajari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berkomitmen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andal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profesional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580" y="4071620"/>
            <a:ext cx="15824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 err="1">
                <a:latin typeface="Trebuchet MS"/>
                <a:cs typeface="Trebuchet MS"/>
              </a:rPr>
              <a:t>Sragen</a:t>
            </a:r>
            <a:r>
              <a:rPr sz="1200" dirty="0">
                <a:latin typeface="Trebuchet MS"/>
                <a:cs typeface="Trebuchet MS"/>
              </a:rPr>
              <a:t>,</a:t>
            </a:r>
            <a:r>
              <a:rPr sz="1200" spc="40" dirty="0">
                <a:latin typeface="Trebuchet MS"/>
                <a:cs typeface="Trebuchet MS"/>
              </a:rPr>
              <a:t> </a:t>
            </a:r>
            <a:r>
              <a:rPr sz="1200" spc="105" dirty="0">
                <a:latin typeface="Trebuchet MS"/>
                <a:cs typeface="Trebuchet MS"/>
              </a:rPr>
              <a:t>Jawa</a:t>
            </a:r>
            <a:r>
              <a:rPr sz="1200" spc="45" dirty="0">
                <a:latin typeface="Trebuchet MS"/>
                <a:cs typeface="Trebuchet MS"/>
              </a:rPr>
              <a:t> </a:t>
            </a:r>
            <a:r>
              <a:rPr lang="en-US" sz="1200" spc="55" dirty="0">
                <a:latin typeface="Trebuchet MS"/>
                <a:cs typeface="Trebuchet MS"/>
              </a:rPr>
              <a:t>Tengah</a:t>
            </a:r>
            <a:endParaRPr sz="1200" dirty="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5300" y="3914775"/>
            <a:ext cx="400050" cy="1228723"/>
            <a:chOff x="495300" y="3914775"/>
            <a:chExt cx="400050" cy="1228723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350" y="4772024"/>
              <a:ext cx="361950" cy="3714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300" y="3914775"/>
              <a:ext cx="400050" cy="4000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825" y="4410075"/>
              <a:ext cx="371475" cy="2667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84580" y="4445078"/>
            <a:ext cx="2386965" cy="78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40" dirty="0">
                <a:latin typeface="Trebuchet MS"/>
                <a:cs typeface="Trebuchet MS"/>
                <a:hlinkClick r:id="rId5"/>
              </a:rPr>
              <a:t>hafitcodri</a:t>
            </a:r>
            <a:r>
              <a:rPr sz="1200" spc="40" dirty="0">
                <a:latin typeface="Trebuchet MS"/>
                <a:cs typeface="Trebuchet MS"/>
                <a:hlinkClick r:id="rId5"/>
              </a:rPr>
              <a:t>@gmail.com</a:t>
            </a: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200" spc="80" dirty="0">
                <a:latin typeface="Trebuchet MS"/>
                <a:cs typeface="Trebuchet MS"/>
              </a:rPr>
              <a:t>Hafidh </a:t>
            </a:r>
            <a:r>
              <a:rPr lang="en-US" sz="1200" spc="80" dirty="0" err="1">
                <a:latin typeface="Trebuchet MS"/>
                <a:cs typeface="Trebuchet MS"/>
              </a:rPr>
              <a:t>Qodry</a:t>
            </a:r>
            <a:r>
              <a:rPr lang="en-US" sz="1200" spc="80" dirty="0">
                <a:latin typeface="Trebuchet MS"/>
                <a:cs typeface="Trebuchet MS"/>
              </a:rPr>
              <a:t> Ramadhan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508FFD-3BF2-60C0-1CA2-F6546BA08E1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42950"/>
            <a:ext cx="2138900" cy="28518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272730"/>
            <a:ext cx="5462270" cy="3603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4799"/>
              </a:lnSpc>
              <a:spcBef>
                <a:spcPts val="95"/>
              </a:spcBef>
            </a:pPr>
            <a:r>
              <a:rPr sz="1200" dirty="0">
                <a:latin typeface="Trebuchet MS"/>
                <a:cs typeface="Trebuchet MS"/>
              </a:rPr>
              <a:t>PT</a:t>
            </a:r>
            <a:r>
              <a:rPr sz="1200" spc="35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Kimia</a:t>
            </a:r>
            <a:r>
              <a:rPr sz="1200" spc="29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Farma</a:t>
            </a:r>
            <a:r>
              <a:rPr sz="1200" spc="36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tbk</a:t>
            </a:r>
            <a:r>
              <a:rPr sz="1200" spc="3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merupakan</a:t>
            </a:r>
            <a:r>
              <a:rPr sz="1200" spc="345" dirty="0">
                <a:latin typeface="Trebuchet MS"/>
                <a:cs typeface="Trebuchet MS"/>
              </a:rPr>
              <a:t>  </a:t>
            </a:r>
            <a:r>
              <a:rPr sz="1200" spc="50" dirty="0">
                <a:latin typeface="Trebuchet MS"/>
                <a:cs typeface="Trebuchet MS"/>
              </a:rPr>
              <a:t>perusahaan</a:t>
            </a:r>
            <a:r>
              <a:rPr sz="1200" spc="29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industri</a:t>
            </a:r>
            <a:r>
              <a:rPr sz="1200" spc="35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farmasi</a:t>
            </a:r>
            <a:r>
              <a:rPr sz="1200" spc="34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pertama</a:t>
            </a:r>
            <a:r>
              <a:rPr sz="1200" spc="32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di </a:t>
            </a:r>
            <a:r>
              <a:rPr sz="1200" dirty="0">
                <a:latin typeface="Trebuchet MS"/>
                <a:cs typeface="Trebuchet MS"/>
              </a:rPr>
              <a:t>Indonesia.</a:t>
            </a:r>
            <a:r>
              <a:rPr sz="1200" spc="80" dirty="0">
                <a:latin typeface="Trebuchet MS"/>
                <a:cs typeface="Trebuchet MS"/>
              </a:rPr>
              <a:t>  </a:t>
            </a:r>
            <a:r>
              <a:rPr sz="1200" dirty="0">
                <a:latin typeface="Trebuchet MS"/>
                <a:cs typeface="Trebuchet MS"/>
              </a:rPr>
              <a:t>Didirikan</a:t>
            </a:r>
            <a:r>
              <a:rPr sz="1200" spc="90" dirty="0">
                <a:latin typeface="Trebuchet MS"/>
                <a:cs typeface="Trebuchet MS"/>
              </a:rPr>
              <a:t>  </a:t>
            </a:r>
            <a:r>
              <a:rPr sz="1200" dirty="0">
                <a:latin typeface="Trebuchet MS"/>
                <a:cs typeface="Trebuchet MS"/>
              </a:rPr>
              <a:t>pada</a:t>
            </a:r>
            <a:r>
              <a:rPr sz="1200" spc="80" dirty="0">
                <a:latin typeface="Trebuchet MS"/>
                <a:cs typeface="Trebuchet MS"/>
              </a:rPr>
              <a:t>  </a:t>
            </a:r>
            <a:r>
              <a:rPr sz="1200" spc="55" dirty="0">
                <a:latin typeface="Trebuchet MS"/>
                <a:cs typeface="Trebuchet MS"/>
              </a:rPr>
              <a:t>tahun</a:t>
            </a:r>
            <a:r>
              <a:rPr sz="1200" spc="49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1817</a:t>
            </a:r>
            <a:r>
              <a:rPr sz="1200" spc="75" dirty="0">
                <a:latin typeface="Trebuchet MS"/>
                <a:cs typeface="Trebuchet MS"/>
              </a:rPr>
              <a:t>  </a:t>
            </a:r>
            <a:r>
              <a:rPr sz="1200" dirty="0">
                <a:latin typeface="Trebuchet MS"/>
                <a:cs typeface="Trebuchet MS"/>
              </a:rPr>
              <a:t>oleh</a:t>
            </a:r>
            <a:r>
              <a:rPr sz="1200" spc="85" dirty="0">
                <a:latin typeface="Trebuchet MS"/>
                <a:cs typeface="Trebuchet MS"/>
              </a:rPr>
              <a:t>  </a:t>
            </a:r>
            <a:r>
              <a:rPr sz="1200" dirty="0">
                <a:latin typeface="Trebuchet MS"/>
                <a:cs typeface="Trebuchet MS"/>
              </a:rPr>
              <a:t>Pemerintah</a:t>
            </a:r>
            <a:r>
              <a:rPr sz="1200" spc="90" dirty="0">
                <a:latin typeface="Trebuchet MS"/>
                <a:cs typeface="Trebuchet MS"/>
              </a:rPr>
              <a:t>  </a:t>
            </a:r>
            <a:r>
              <a:rPr sz="1200" dirty="0">
                <a:latin typeface="Trebuchet MS"/>
                <a:cs typeface="Trebuchet MS"/>
              </a:rPr>
              <a:t>Hindia</a:t>
            </a:r>
            <a:r>
              <a:rPr sz="1200" spc="105" dirty="0">
                <a:latin typeface="Trebuchet MS"/>
                <a:cs typeface="Trebuchet MS"/>
              </a:rPr>
              <a:t>  </a:t>
            </a:r>
            <a:r>
              <a:rPr sz="1200" spc="-10" dirty="0">
                <a:latin typeface="Trebuchet MS"/>
                <a:cs typeface="Trebuchet MS"/>
              </a:rPr>
              <a:t>Belanda, </a:t>
            </a:r>
            <a:r>
              <a:rPr sz="1200" spc="60" dirty="0">
                <a:latin typeface="Trebuchet MS"/>
                <a:cs typeface="Trebuchet MS"/>
              </a:rPr>
              <a:t>dengan</a:t>
            </a:r>
            <a:r>
              <a:rPr sz="1200" spc="200" dirty="0">
                <a:latin typeface="Trebuchet MS"/>
                <a:cs typeface="Trebuchet MS"/>
              </a:rPr>
              <a:t>  </a:t>
            </a:r>
            <a:r>
              <a:rPr sz="1200" spc="50" dirty="0">
                <a:latin typeface="Trebuchet MS"/>
                <a:cs typeface="Trebuchet MS"/>
              </a:rPr>
              <a:t>nama</a:t>
            </a:r>
            <a:r>
              <a:rPr sz="1200" spc="210" dirty="0">
                <a:latin typeface="Trebuchet MS"/>
                <a:cs typeface="Trebuchet MS"/>
              </a:rPr>
              <a:t>  </a:t>
            </a:r>
            <a:r>
              <a:rPr sz="1200" spc="75" dirty="0">
                <a:latin typeface="Trebuchet MS"/>
                <a:cs typeface="Trebuchet MS"/>
              </a:rPr>
              <a:t>NV</a:t>
            </a:r>
            <a:r>
              <a:rPr sz="1200" spc="225" dirty="0">
                <a:latin typeface="Trebuchet MS"/>
                <a:cs typeface="Trebuchet MS"/>
              </a:rPr>
              <a:t>  </a:t>
            </a:r>
            <a:r>
              <a:rPr sz="1200" dirty="0">
                <a:latin typeface="Trebuchet MS"/>
                <a:cs typeface="Trebuchet MS"/>
              </a:rPr>
              <a:t>Chemicalien</a:t>
            </a:r>
            <a:r>
              <a:rPr sz="1200" spc="215" dirty="0">
                <a:latin typeface="Trebuchet MS"/>
                <a:cs typeface="Trebuchet MS"/>
              </a:rPr>
              <a:t>  </a:t>
            </a:r>
            <a:r>
              <a:rPr sz="1200" dirty="0">
                <a:latin typeface="Trebuchet MS"/>
                <a:cs typeface="Trebuchet MS"/>
              </a:rPr>
              <a:t>Handle</a:t>
            </a:r>
            <a:r>
              <a:rPr sz="1200" spc="240" dirty="0">
                <a:latin typeface="Trebuchet MS"/>
                <a:cs typeface="Trebuchet MS"/>
              </a:rPr>
              <a:t>  </a:t>
            </a:r>
            <a:r>
              <a:rPr sz="1200" dirty="0">
                <a:latin typeface="Trebuchet MS"/>
                <a:cs typeface="Trebuchet MS"/>
              </a:rPr>
              <a:t>Rathkamp</a:t>
            </a:r>
            <a:r>
              <a:rPr sz="1200" spc="210" dirty="0">
                <a:latin typeface="Trebuchet MS"/>
                <a:cs typeface="Trebuchet MS"/>
              </a:rPr>
              <a:t>  </a:t>
            </a:r>
            <a:r>
              <a:rPr sz="1200" dirty="0">
                <a:latin typeface="Trebuchet MS"/>
                <a:cs typeface="Trebuchet MS"/>
              </a:rPr>
              <a:t>&amp;</a:t>
            </a:r>
            <a:r>
              <a:rPr sz="1200" spc="220" dirty="0">
                <a:latin typeface="Trebuchet MS"/>
                <a:cs typeface="Trebuchet MS"/>
              </a:rPr>
              <a:t>  </a:t>
            </a:r>
            <a:r>
              <a:rPr sz="1200" dirty="0">
                <a:latin typeface="Trebuchet MS"/>
                <a:cs typeface="Trebuchet MS"/>
              </a:rPr>
              <a:t>Co.</a:t>
            </a:r>
            <a:r>
              <a:rPr sz="1200" spc="415" dirty="0">
                <a:latin typeface="Trebuchet MS"/>
                <a:cs typeface="Trebuchet MS"/>
              </a:rPr>
              <a:t>   </a:t>
            </a:r>
            <a:r>
              <a:rPr sz="1200" spc="-10" dirty="0">
                <a:latin typeface="Trebuchet MS"/>
                <a:cs typeface="Trebuchet MS"/>
              </a:rPr>
              <a:t>Berbekal </a:t>
            </a:r>
            <a:r>
              <a:rPr sz="1200" spc="10" dirty="0">
                <a:latin typeface="Trebuchet MS"/>
                <a:cs typeface="Trebuchet MS"/>
              </a:rPr>
              <a:t>pengalaman</a:t>
            </a:r>
            <a:r>
              <a:rPr sz="1200" spc="14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selama</a:t>
            </a:r>
            <a:r>
              <a:rPr sz="1200" spc="11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puluhan</a:t>
            </a:r>
            <a:r>
              <a:rPr sz="1200" spc="145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tahun,</a:t>
            </a:r>
            <a:r>
              <a:rPr sz="1200" spc="145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Kimia</a:t>
            </a:r>
            <a:r>
              <a:rPr sz="1200" spc="65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Farma</a:t>
            </a:r>
            <a:r>
              <a:rPr sz="1200" spc="16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telah</a:t>
            </a:r>
            <a:r>
              <a:rPr sz="1200" spc="114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berkembang</a:t>
            </a:r>
            <a:r>
              <a:rPr sz="1200" spc="10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menjadi </a:t>
            </a:r>
            <a:r>
              <a:rPr sz="1200" spc="50" dirty="0">
                <a:latin typeface="Trebuchet MS"/>
                <a:cs typeface="Trebuchet MS"/>
              </a:rPr>
              <a:t>perusahaan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pelayanan</a:t>
            </a:r>
            <a:r>
              <a:rPr sz="1200" spc="114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kesehatan</a:t>
            </a:r>
            <a:r>
              <a:rPr sz="1200" spc="9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terintegrasi</a:t>
            </a:r>
            <a:r>
              <a:rPr sz="1200" spc="4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di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Indonesia.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spc="35" dirty="0">
                <a:latin typeface="Trebuchet MS"/>
                <a:cs typeface="Trebuchet MS"/>
              </a:rPr>
              <a:t>VISI</a:t>
            </a:r>
            <a:endParaRPr sz="1200">
              <a:latin typeface="Trebuchet MS"/>
              <a:cs typeface="Trebuchet MS"/>
            </a:endParaRPr>
          </a:p>
          <a:p>
            <a:pPr marL="12700" marR="16510" algn="just">
              <a:lnSpc>
                <a:spcPts val="1650"/>
              </a:lnSpc>
              <a:spcBef>
                <a:spcPts val="90"/>
              </a:spcBef>
            </a:pPr>
            <a:r>
              <a:rPr sz="1200" dirty="0">
                <a:latin typeface="Trebuchet MS"/>
                <a:cs typeface="Trebuchet MS"/>
              </a:rPr>
              <a:t>Menjadi</a:t>
            </a:r>
            <a:r>
              <a:rPr sz="1200" spc="185" dirty="0">
                <a:latin typeface="Trebuchet MS"/>
                <a:cs typeface="Trebuchet MS"/>
              </a:rPr>
              <a:t>  </a:t>
            </a:r>
            <a:r>
              <a:rPr sz="1200" spc="50" dirty="0">
                <a:latin typeface="Trebuchet MS"/>
                <a:cs typeface="Trebuchet MS"/>
              </a:rPr>
              <a:t>perusahaan</a:t>
            </a:r>
            <a:r>
              <a:rPr sz="1200" spc="185" dirty="0">
                <a:latin typeface="Trebuchet MS"/>
                <a:cs typeface="Trebuchet MS"/>
              </a:rPr>
              <a:t>  </a:t>
            </a:r>
            <a:r>
              <a:rPr sz="1200" dirty="0">
                <a:latin typeface="Trebuchet MS"/>
                <a:cs typeface="Trebuchet MS"/>
              </a:rPr>
              <a:t>Healthcare</a:t>
            </a:r>
            <a:r>
              <a:rPr sz="1200" spc="195" dirty="0">
                <a:latin typeface="Trebuchet MS"/>
                <a:cs typeface="Trebuchet MS"/>
              </a:rPr>
              <a:t>  </a:t>
            </a:r>
            <a:r>
              <a:rPr sz="1200" dirty="0">
                <a:latin typeface="Trebuchet MS"/>
                <a:cs typeface="Trebuchet MS"/>
              </a:rPr>
              <a:t>pilihan</a:t>
            </a:r>
            <a:r>
              <a:rPr sz="1200" spc="185" dirty="0">
                <a:latin typeface="Trebuchet MS"/>
                <a:cs typeface="Trebuchet MS"/>
              </a:rPr>
              <a:t>  </a:t>
            </a:r>
            <a:r>
              <a:rPr sz="1200" dirty="0">
                <a:latin typeface="Trebuchet MS"/>
                <a:cs typeface="Trebuchet MS"/>
              </a:rPr>
              <a:t>utama</a:t>
            </a:r>
            <a:r>
              <a:rPr sz="1200" spc="200" dirty="0">
                <a:latin typeface="Trebuchet MS"/>
                <a:cs typeface="Trebuchet MS"/>
              </a:rPr>
              <a:t>  </a:t>
            </a:r>
            <a:r>
              <a:rPr sz="1200" spc="60" dirty="0">
                <a:latin typeface="Trebuchet MS"/>
                <a:cs typeface="Trebuchet MS"/>
              </a:rPr>
              <a:t>yang</a:t>
            </a:r>
            <a:r>
              <a:rPr sz="1200" spc="215" dirty="0">
                <a:latin typeface="Trebuchet MS"/>
                <a:cs typeface="Trebuchet MS"/>
              </a:rPr>
              <a:t>  </a:t>
            </a:r>
            <a:r>
              <a:rPr sz="1200" dirty="0">
                <a:latin typeface="Trebuchet MS"/>
                <a:cs typeface="Trebuchet MS"/>
              </a:rPr>
              <a:t>terintegrasi</a:t>
            </a:r>
            <a:r>
              <a:rPr sz="1200" spc="175" dirty="0">
                <a:latin typeface="Trebuchet MS"/>
                <a:cs typeface="Trebuchet MS"/>
              </a:rPr>
              <a:t>  </a:t>
            </a:r>
            <a:r>
              <a:rPr sz="1200" spc="-25" dirty="0">
                <a:latin typeface="Trebuchet MS"/>
                <a:cs typeface="Trebuchet MS"/>
              </a:rPr>
              <a:t>dan </a:t>
            </a:r>
            <a:r>
              <a:rPr sz="1200" dirty="0">
                <a:latin typeface="Trebuchet MS"/>
                <a:cs typeface="Trebuchet MS"/>
              </a:rPr>
              <a:t>menghasilkan</a:t>
            </a:r>
            <a:r>
              <a:rPr sz="1200" spc="8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nilai</a:t>
            </a:r>
            <a:r>
              <a:rPr sz="1200" spc="105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yang</a:t>
            </a:r>
            <a:r>
              <a:rPr sz="1200" spc="125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berkesinambungan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35" dirty="0">
                <a:latin typeface="Trebuchet MS"/>
                <a:cs typeface="Trebuchet MS"/>
              </a:rPr>
              <a:t>MISI</a:t>
            </a:r>
            <a:endParaRPr sz="1200">
              <a:latin typeface="Trebuchet MS"/>
              <a:cs typeface="Trebuchet MS"/>
            </a:endParaRPr>
          </a:p>
          <a:p>
            <a:pPr marL="182880" indent="-17018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182880" algn="l"/>
              </a:tabLst>
            </a:pPr>
            <a:r>
              <a:rPr sz="1200" dirty="0">
                <a:latin typeface="Trebuchet MS"/>
                <a:cs typeface="Trebuchet MS"/>
              </a:rPr>
              <a:t>Melakukan</a:t>
            </a:r>
            <a:r>
              <a:rPr sz="1200" spc="24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aktivitas</a:t>
            </a:r>
            <a:r>
              <a:rPr sz="1200" spc="320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usaha</a:t>
            </a:r>
            <a:r>
              <a:rPr sz="1200" spc="33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di</a:t>
            </a:r>
            <a:r>
              <a:rPr sz="1200" spc="250" dirty="0">
                <a:latin typeface="Trebuchet MS"/>
                <a:cs typeface="Trebuchet MS"/>
              </a:rPr>
              <a:t> </a:t>
            </a:r>
            <a:r>
              <a:rPr sz="1200" spc="50" dirty="0">
                <a:latin typeface="Trebuchet MS"/>
                <a:cs typeface="Trebuchet MS"/>
              </a:rPr>
              <a:t>bidang-</a:t>
            </a:r>
            <a:r>
              <a:rPr sz="1200" dirty="0">
                <a:latin typeface="Trebuchet MS"/>
                <a:cs typeface="Trebuchet MS"/>
              </a:rPr>
              <a:t>bidang</a:t>
            </a:r>
            <a:r>
              <a:rPr sz="1200" spc="33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industri</a:t>
            </a:r>
            <a:r>
              <a:rPr sz="1200" spc="32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kimia</a:t>
            </a:r>
            <a:r>
              <a:rPr sz="1200" spc="3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dan</a:t>
            </a:r>
            <a:r>
              <a:rPr sz="1200" spc="32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farmasi,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45" dirty="0">
                <a:latin typeface="Trebuchet MS"/>
                <a:cs typeface="Trebuchet MS"/>
              </a:rPr>
              <a:t>perdagangan</a:t>
            </a:r>
            <a:r>
              <a:rPr sz="1200" spc="3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dan</a:t>
            </a:r>
            <a:r>
              <a:rPr sz="1200" spc="3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jaringan</a:t>
            </a:r>
            <a:r>
              <a:rPr sz="1200" spc="26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distribusi,</a:t>
            </a:r>
            <a:r>
              <a:rPr sz="1200" spc="28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ritel</a:t>
            </a:r>
            <a:r>
              <a:rPr sz="1200" spc="30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farmasi</a:t>
            </a:r>
            <a:r>
              <a:rPr sz="1200" spc="30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dan</a:t>
            </a:r>
            <a:r>
              <a:rPr sz="1200" spc="3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layanan</a:t>
            </a:r>
            <a:r>
              <a:rPr sz="1200" spc="26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kesehatan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latin typeface="Trebuchet MS"/>
                <a:cs typeface="Trebuchet MS"/>
              </a:rPr>
              <a:t>serta</a:t>
            </a:r>
            <a:r>
              <a:rPr sz="1200" spc="9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optimalisasi</a:t>
            </a:r>
            <a:r>
              <a:rPr sz="1200" spc="140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aset.</a:t>
            </a:r>
            <a:endParaRPr sz="1200">
              <a:latin typeface="Trebuchet MS"/>
              <a:cs typeface="Trebuchet MS"/>
            </a:endParaRPr>
          </a:p>
          <a:p>
            <a:pPr marL="12700" marR="16510" indent="278130">
              <a:lnSpc>
                <a:spcPct val="114799"/>
              </a:lnSpc>
              <a:buAutoNum type="arabicPeriod" startAt="2"/>
              <a:tabLst>
                <a:tab pos="290830" algn="l"/>
                <a:tab pos="1162685" algn="l"/>
                <a:tab pos="2154555" algn="l"/>
                <a:tab pos="2780030" algn="l"/>
                <a:tab pos="3300095" algn="l"/>
                <a:tab pos="4163695" algn="l"/>
                <a:tab pos="5172075" algn="l"/>
              </a:tabLst>
            </a:pPr>
            <a:r>
              <a:rPr sz="1200" spc="-10" dirty="0">
                <a:latin typeface="Trebuchet MS"/>
                <a:cs typeface="Trebuchet MS"/>
              </a:rPr>
              <a:t>Mengelola</a:t>
            </a:r>
            <a:r>
              <a:rPr sz="1200" dirty="0">
                <a:latin typeface="Trebuchet MS"/>
                <a:cs typeface="Trebuchet MS"/>
              </a:rPr>
              <a:t>	</a:t>
            </a:r>
            <a:r>
              <a:rPr sz="1200" spc="40" dirty="0">
                <a:latin typeface="Trebuchet MS"/>
                <a:cs typeface="Trebuchet MS"/>
              </a:rPr>
              <a:t>perusahaan</a:t>
            </a:r>
            <a:r>
              <a:rPr sz="1200" dirty="0">
                <a:latin typeface="Trebuchet MS"/>
                <a:cs typeface="Trebuchet MS"/>
              </a:rPr>
              <a:t>	</a:t>
            </a:r>
            <a:r>
              <a:rPr sz="1200" spc="-10" dirty="0">
                <a:latin typeface="Trebuchet MS"/>
                <a:cs typeface="Trebuchet MS"/>
              </a:rPr>
              <a:t>secara</a:t>
            </a:r>
            <a:r>
              <a:rPr sz="1200" dirty="0">
                <a:latin typeface="Trebuchet MS"/>
                <a:cs typeface="Trebuchet MS"/>
              </a:rPr>
              <a:t>	</a:t>
            </a:r>
            <a:r>
              <a:rPr sz="1200" spc="-20" dirty="0">
                <a:latin typeface="Trebuchet MS"/>
                <a:cs typeface="Trebuchet MS"/>
              </a:rPr>
              <a:t>Good</a:t>
            </a:r>
            <a:r>
              <a:rPr sz="1200" dirty="0">
                <a:latin typeface="Trebuchet MS"/>
                <a:cs typeface="Trebuchet MS"/>
              </a:rPr>
              <a:t>	</a:t>
            </a:r>
            <a:r>
              <a:rPr sz="1200" spc="-10" dirty="0">
                <a:latin typeface="Trebuchet MS"/>
                <a:cs typeface="Trebuchet MS"/>
              </a:rPr>
              <a:t>Corporate</a:t>
            </a:r>
            <a:r>
              <a:rPr sz="1200" dirty="0">
                <a:latin typeface="Trebuchet MS"/>
                <a:cs typeface="Trebuchet MS"/>
              </a:rPr>
              <a:t>	</a:t>
            </a:r>
            <a:r>
              <a:rPr sz="1200" spc="-10" dirty="0">
                <a:latin typeface="Trebuchet MS"/>
                <a:cs typeface="Trebuchet MS"/>
              </a:rPr>
              <a:t>Governance</a:t>
            </a:r>
            <a:r>
              <a:rPr sz="1200" dirty="0">
                <a:latin typeface="Trebuchet MS"/>
                <a:cs typeface="Trebuchet MS"/>
              </a:rPr>
              <a:t>	</a:t>
            </a:r>
            <a:r>
              <a:rPr sz="1200" spc="-25" dirty="0">
                <a:latin typeface="Trebuchet MS"/>
                <a:cs typeface="Trebuchet MS"/>
              </a:rPr>
              <a:t>dan </a:t>
            </a:r>
            <a:r>
              <a:rPr sz="1200" spc="10" dirty="0">
                <a:latin typeface="Trebuchet MS"/>
                <a:cs typeface="Trebuchet MS"/>
              </a:rPr>
              <a:t>operational</a:t>
            </a:r>
            <a:r>
              <a:rPr sz="1200" spc="5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excellence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didukung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oleh </a:t>
            </a:r>
            <a:r>
              <a:rPr sz="1200" spc="120" dirty="0">
                <a:latin typeface="Trebuchet MS"/>
                <a:cs typeface="Trebuchet MS"/>
              </a:rPr>
              <a:t>SDM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profesional.</a:t>
            </a:r>
            <a:endParaRPr sz="1200">
              <a:latin typeface="Trebuchet MS"/>
              <a:cs typeface="Trebuchet MS"/>
            </a:endParaRPr>
          </a:p>
          <a:p>
            <a:pPr marL="180340" indent="-167640">
              <a:lnSpc>
                <a:spcPct val="100000"/>
              </a:lnSpc>
              <a:spcBef>
                <a:spcPts val="210"/>
              </a:spcBef>
              <a:buAutoNum type="arabicPeriod" startAt="2"/>
              <a:tabLst>
                <a:tab pos="180340" algn="l"/>
              </a:tabLst>
            </a:pPr>
            <a:r>
              <a:rPr sz="1200" dirty="0">
                <a:latin typeface="Trebuchet MS"/>
                <a:cs typeface="Trebuchet MS"/>
              </a:rPr>
              <a:t>Memberikan</a:t>
            </a:r>
            <a:r>
              <a:rPr sz="1200" spc="16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nilai</a:t>
            </a:r>
            <a:r>
              <a:rPr sz="1200" spc="14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tambah</a:t>
            </a:r>
            <a:r>
              <a:rPr sz="1200" spc="8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dan</a:t>
            </a:r>
            <a:r>
              <a:rPr sz="1200" spc="15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manfaat</a:t>
            </a:r>
            <a:r>
              <a:rPr sz="1200" spc="7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bagi</a:t>
            </a:r>
            <a:r>
              <a:rPr sz="1200" spc="9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seluruh</a:t>
            </a:r>
            <a:r>
              <a:rPr sz="1200" spc="14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stakeholder.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1775" y="380936"/>
            <a:ext cx="3624326" cy="9286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753" rIns="0" bIns="0" rtlCol="0">
            <a:spAutoFit/>
          </a:bodyPr>
          <a:lstStyle/>
          <a:p>
            <a:pPr marL="2745740">
              <a:lnSpc>
                <a:spcPct val="100000"/>
              </a:lnSpc>
              <a:spcBef>
                <a:spcPts val="105"/>
              </a:spcBef>
            </a:pPr>
            <a:r>
              <a:rPr sz="3000" spc="170" dirty="0"/>
              <a:t>About</a:t>
            </a:r>
            <a:r>
              <a:rPr sz="3000" spc="-260" dirty="0"/>
              <a:t> </a:t>
            </a:r>
            <a:r>
              <a:rPr sz="3000" spc="155" dirty="0">
                <a:solidFill>
                  <a:srgbClr val="0096A7"/>
                </a:solidFill>
              </a:rPr>
              <a:t>Company</a:t>
            </a:r>
            <a:endParaRPr sz="30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4075" y="1762125"/>
            <a:ext cx="3105150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734" y="1211770"/>
            <a:ext cx="8194675" cy="30029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58200"/>
              </a:lnSpc>
              <a:spcBef>
                <a:spcPts val="90"/>
              </a:spcBef>
            </a:pPr>
            <a:r>
              <a:rPr sz="950" dirty="0">
                <a:latin typeface="Trebuchet MS"/>
                <a:cs typeface="Trebuchet MS"/>
              </a:rPr>
              <a:t>This</a:t>
            </a:r>
            <a:r>
              <a:rPr sz="950" spc="38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project</a:t>
            </a:r>
            <a:r>
              <a:rPr sz="950" spc="3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aims</a:t>
            </a:r>
            <a:r>
              <a:rPr sz="950" spc="40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to</a:t>
            </a:r>
            <a:r>
              <a:rPr sz="950" spc="39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evaluate</a:t>
            </a:r>
            <a:r>
              <a:rPr sz="950" spc="3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Kimia</a:t>
            </a:r>
            <a:r>
              <a:rPr sz="950" spc="395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Farma's</a:t>
            </a:r>
            <a:r>
              <a:rPr sz="950" spc="400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business</a:t>
            </a:r>
            <a:r>
              <a:rPr sz="950" spc="40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performance</a:t>
            </a:r>
            <a:r>
              <a:rPr sz="950" spc="3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from</a:t>
            </a:r>
            <a:r>
              <a:rPr sz="950" spc="365" dirty="0">
                <a:latin typeface="Trebuchet MS"/>
                <a:cs typeface="Trebuchet MS"/>
              </a:rPr>
              <a:t> </a:t>
            </a:r>
            <a:r>
              <a:rPr sz="950" spc="100" dirty="0">
                <a:latin typeface="Trebuchet MS"/>
                <a:cs typeface="Trebuchet MS"/>
              </a:rPr>
              <a:t>2020</a:t>
            </a:r>
            <a:r>
              <a:rPr sz="950" spc="40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to</a:t>
            </a:r>
            <a:r>
              <a:rPr sz="950" spc="390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2023.</a:t>
            </a:r>
            <a:r>
              <a:rPr sz="950" spc="36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There</a:t>
            </a:r>
            <a:r>
              <a:rPr sz="950" spc="409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are</a:t>
            </a:r>
            <a:r>
              <a:rPr sz="950" spc="40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four</a:t>
            </a:r>
            <a:r>
              <a:rPr sz="950" spc="3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tables</a:t>
            </a:r>
            <a:r>
              <a:rPr sz="950" spc="39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provided:</a:t>
            </a:r>
            <a:r>
              <a:rPr sz="950" spc="36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409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final </a:t>
            </a:r>
            <a:r>
              <a:rPr sz="950" spc="10" dirty="0">
                <a:latin typeface="Trebuchet MS"/>
                <a:cs typeface="Trebuchet MS"/>
              </a:rPr>
              <a:t>transaction</a:t>
            </a:r>
            <a:r>
              <a:rPr sz="950" spc="9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table,</a:t>
            </a:r>
            <a:r>
              <a:rPr sz="950" spc="10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the</a:t>
            </a:r>
            <a:r>
              <a:rPr sz="950" spc="114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inventory</a:t>
            </a:r>
            <a:r>
              <a:rPr sz="950" spc="7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table,</a:t>
            </a:r>
            <a:r>
              <a:rPr sz="950" spc="9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the</a:t>
            </a:r>
            <a:r>
              <a:rPr sz="950" spc="114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kantor</a:t>
            </a:r>
            <a:r>
              <a:rPr sz="950" spc="85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cabang</a:t>
            </a:r>
            <a:r>
              <a:rPr sz="950" spc="9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table,</a:t>
            </a:r>
            <a:r>
              <a:rPr sz="950" spc="10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and</a:t>
            </a:r>
            <a:r>
              <a:rPr sz="950" spc="12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the</a:t>
            </a:r>
            <a:r>
              <a:rPr sz="950" spc="114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product</a:t>
            </a:r>
            <a:r>
              <a:rPr sz="950" spc="7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table.</a:t>
            </a:r>
            <a:r>
              <a:rPr sz="950" spc="7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In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this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project,</a:t>
            </a:r>
            <a:r>
              <a:rPr sz="950" spc="9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I</a:t>
            </a:r>
            <a:r>
              <a:rPr sz="950" spc="8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will</a:t>
            </a:r>
            <a:r>
              <a:rPr sz="950" spc="7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create</a:t>
            </a:r>
            <a:r>
              <a:rPr sz="950" spc="1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an</a:t>
            </a:r>
            <a:r>
              <a:rPr sz="950" spc="1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analysis</a:t>
            </a:r>
            <a:r>
              <a:rPr sz="950" spc="1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table</a:t>
            </a:r>
            <a:r>
              <a:rPr sz="950" spc="55" dirty="0">
                <a:latin typeface="Trebuchet MS"/>
                <a:cs typeface="Trebuchet MS"/>
              </a:rPr>
              <a:t> using </a:t>
            </a:r>
            <a:r>
              <a:rPr sz="950" dirty="0">
                <a:latin typeface="Trebuchet MS"/>
                <a:cs typeface="Trebuchet MS"/>
              </a:rPr>
              <a:t>BigQuery.</a:t>
            </a:r>
            <a:r>
              <a:rPr sz="950" spc="204" dirty="0">
                <a:latin typeface="Trebuchet MS"/>
                <a:cs typeface="Trebuchet MS"/>
              </a:rPr>
              <a:t> 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210" dirty="0">
                <a:latin typeface="Trebuchet MS"/>
                <a:cs typeface="Trebuchet MS"/>
              </a:rPr>
              <a:t>  </a:t>
            </a:r>
            <a:r>
              <a:rPr sz="950" spc="45" dirty="0">
                <a:latin typeface="Trebuchet MS"/>
                <a:cs typeface="Trebuchet MS"/>
              </a:rPr>
              <a:t>analysis</a:t>
            </a:r>
            <a:r>
              <a:rPr sz="950" spc="225" dirty="0">
                <a:latin typeface="Trebuchet MS"/>
                <a:cs typeface="Trebuchet MS"/>
              </a:rPr>
              <a:t>  </a:t>
            </a:r>
            <a:r>
              <a:rPr sz="950" dirty="0">
                <a:latin typeface="Trebuchet MS"/>
                <a:cs typeface="Trebuchet MS"/>
              </a:rPr>
              <a:t>table</a:t>
            </a:r>
            <a:r>
              <a:rPr sz="950" spc="200" dirty="0">
                <a:latin typeface="Trebuchet MS"/>
                <a:cs typeface="Trebuchet MS"/>
              </a:rPr>
              <a:t>  </a:t>
            </a:r>
            <a:r>
              <a:rPr sz="950" spc="55" dirty="0">
                <a:latin typeface="Trebuchet MS"/>
                <a:cs typeface="Trebuchet MS"/>
              </a:rPr>
              <a:t>should</a:t>
            </a:r>
            <a:r>
              <a:rPr sz="950" spc="215" dirty="0">
                <a:latin typeface="Trebuchet MS"/>
                <a:cs typeface="Trebuchet MS"/>
              </a:rPr>
              <a:t>  </a:t>
            </a:r>
            <a:r>
              <a:rPr sz="950" dirty="0">
                <a:latin typeface="Trebuchet MS"/>
                <a:cs typeface="Trebuchet MS"/>
              </a:rPr>
              <a:t>include:</a:t>
            </a:r>
            <a:r>
              <a:rPr sz="950" spc="210" dirty="0">
                <a:latin typeface="Trebuchet MS"/>
                <a:cs typeface="Trebuchet MS"/>
              </a:rPr>
              <a:t>  </a:t>
            </a:r>
            <a:r>
              <a:rPr sz="950" dirty="0">
                <a:latin typeface="Trebuchet MS"/>
                <a:cs typeface="Trebuchet MS"/>
              </a:rPr>
              <a:t>transaction_id,</a:t>
            </a:r>
            <a:r>
              <a:rPr sz="950" spc="225" dirty="0">
                <a:latin typeface="Trebuchet MS"/>
                <a:cs typeface="Trebuchet MS"/>
              </a:rPr>
              <a:t>  </a:t>
            </a:r>
            <a:r>
              <a:rPr sz="950" dirty="0">
                <a:latin typeface="Trebuchet MS"/>
                <a:cs typeface="Trebuchet MS"/>
              </a:rPr>
              <a:t>date,</a:t>
            </a:r>
            <a:r>
              <a:rPr sz="950" spc="210" dirty="0">
                <a:latin typeface="Trebuchet MS"/>
                <a:cs typeface="Trebuchet MS"/>
              </a:rPr>
              <a:t>  </a:t>
            </a:r>
            <a:r>
              <a:rPr sz="950" spc="45" dirty="0">
                <a:latin typeface="Trebuchet MS"/>
                <a:cs typeface="Trebuchet MS"/>
              </a:rPr>
              <a:t>branch_id,</a:t>
            </a:r>
            <a:r>
              <a:rPr sz="950" spc="220" dirty="0">
                <a:latin typeface="Trebuchet MS"/>
                <a:cs typeface="Trebuchet MS"/>
              </a:rPr>
              <a:t>  </a:t>
            </a:r>
            <a:r>
              <a:rPr sz="950" spc="60" dirty="0">
                <a:latin typeface="Trebuchet MS"/>
                <a:cs typeface="Trebuchet MS"/>
              </a:rPr>
              <a:t>branch_name,</a:t>
            </a:r>
            <a:r>
              <a:rPr sz="950" spc="200" dirty="0">
                <a:latin typeface="Trebuchet MS"/>
                <a:cs typeface="Trebuchet MS"/>
              </a:rPr>
              <a:t>  </a:t>
            </a:r>
            <a:r>
              <a:rPr sz="950" dirty="0">
                <a:latin typeface="Trebuchet MS"/>
                <a:cs typeface="Trebuchet MS"/>
              </a:rPr>
              <a:t>kota,</a:t>
            </a:r>
            <a:r>
              <a:rPr sz="950" spc="210" dirty="0">
                <a:latin typeface="Trebuchet MS"/>
                <a:cs typeface="Trebuchet MS"/>
              </a:rPr>
              <a:t>  </a:t>
            </a:r>
            <a:r>
              <a:rPr sz="950" dirty="0">
                <a:latin typeface="Trebuchet MS"/>
                <a:cs typeface="Trebuchet MS"/>
              </a:rPr>
              <a:t>provinsi,</a:t>
            </a:r>
            <a:r>
              <a:rPr sz="950" spc="225" dirty="0">
                <a:latin typeface="Trebuchet MS"/>
                <a:cs typeface="Trebuchet MS"/>
              </a:rPr>
              <a:t>  </a:t>
            </a:r>
            <a:r>
              <a:rPr sz="950" spc="45" dirty="0">
                <a:latin typeface="Trebuchet MS"/>
                <a:cs typeface="Trebuchet MS"/>
              </a:rPr>
              <a:t>rating_cabang, </a:t>
            </a:r>
            <a:r>
              <a:rPr sz="950" spc="60" dirty="0">
                <a:latin typeface="Trebuchet MS"/>
                <a:cs typeface="Trebuchet MS"/>
              </a:rPr>
              <a:t>customer_name,</a:t>
            </a:r>
            <a:r>
              <a:rPr sz="950" spc="229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product_id,</a:t>
            </a:r>
            <a:r>
              <a:rPr sz="950" spc="260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product_name,</a:t>
            </a:r>
            <a:r>
              <a:rPr sz="950" spc="2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actual_price,</a:t>
            </a:r>
            <a:r>
              <a:rPr sz="950" spc="26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discount_percentage,</a:t>
            </a:r>
            <a:r>
              <a:rPr sz="950" spc="195" dirty="0">
                <a:latin typeface="Trebuchet MS"/>
                <a:cs typeface="Trebuchet MS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persentase_gross</a:t>
            </a:r>
            <a:r>
              <a:rPr sz="950" spc="26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laba,</a:t>
            </a:r>
            <a:r>
              <a:rPr sz="950" spc="204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nett_sales,</a:t>
            </a:r>
            <a:r>
              <a:rPr sz="950" spc="18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nett_profit,</a:t>
            </a:r>
            <a:r>
              <a:rPr sz="950" spc="22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and </a:t>
            </a:r>
            <a:r>
              <a:rPr sz="950" spc="30" dirty="0">
                <a:latin typeface="Trebuchet MS"/>
                <a:cs typeface="Trebuchet MS"/>
              </a:rPr>
              <a:t>rating_transaksi.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persentase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85" dirty="0">
                <a:latin typeface="Trebuchet MS"/>
                <a:cs typeface="Trebuchet MS"/>
              </a:rPr>
              <a:t>gross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laba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should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follow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this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rule:</a:t>
            </a:r>
            <a:endParaRPr sz="95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665"/>
              </a:spcBef>
            </a:pPr>
            <a:r>
              <a:rPr sz="950" dirty="0">
                <a:latin typeface="Trebuchet MS"/>
                <a:cs typeface="Trebuchet MS"/>
              </a:rPr>
              <a:t>Price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&lt;=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85" dirty="0">
                <a:latin typeface="Trebuchet MS"/>
                <a:cs typeface="Trebuchet MS"/>
              </a:rPr>
              <a:t>Rp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85" dirty="0">
                <a:latin typeface="Trebuchet MS"/>
                <a:cs typeface="Trebuchet MS"/>
              </a:rPr>
              <a:t>50.000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130" dirty="0">
                <a:latin typeface="Trebuchet MS"/>
                <a:cs typeface="Trebuchet MS"/>
              </a:rPr>
              <a:t>-</a:t>
            </a:r>
            <a:r>
              <a:rPr sz="950" dirty="0">
                <a:latin typeface="Trebuchet MS"/>
                <a:cs typeface="Trebuchet MS"/>
              </a:rPr>
              <a:t>&gt;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laba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10%</a:t>
            </a:r>
            <a:endParaRPr sz="95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665"/>
              </a:spcBef>
            </a:pPr>
            <a:r>
              <a:rPr sz="950" dirty="0">
                <a:latin typeface="Trebuchet MS"/>
                <a:cs typeface="Trebuchet MS"/>
              </a:rPr>
              <a:t>Price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&gt;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80" dirty="0">
                <a:latin typeface="Trebuchet MS"/>
                <a:cs typeface="Trebuchet MS"/>
              </a:rPr>
              <a:t>Rp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85" dirty="0">
                <a:latin typeface="Trebuchet MS"/>
                <a:cs typeface="Trebuchet MS"/>
              </a:rPr>
              <a:t>50.000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120" dirty="0">
                <a:latin typeface="Trebuchet MS"/>
                <a:cs typeface="Trebuchet MS"/>
              </a:rPr>
              <a:t>-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100.000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135" dirty="0">
                <a:latin typeface="Trebuchet MS"/>
                <a:cs typeface="Trebuchet MS"/>
              </a:rPr>
              <a:t>-</a:t>
            </a:r>
            <a:r>
              <a:rPr sz="950" dirty="0">
                <a:latin typeface="Trebuchet MS"/>
                <a:cs typeface="Trebuchet MS"/>
              </a:rPr>
              <a:t>&gt;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laba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15%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950" dirty="0">
                <a:latin typeface="Trebuchet MS"/>
                <a:cs typeface="Trebuchet MS"/>
              </a:rPr>
              <a:t>Price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&gt;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80" dirty="0">
                <a:latin typeface="Trebuchet MS"/>
                <a:cs typeface="Trebuchet MS"/>
              </a:rPr>
              <a:t>Rp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100.000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120" dirty="0">
                <a:latin typeface="Trebuchet MS"/>
                <a:cs typeface="Trebuchet MS"/>
              </a:rPr>
              <a:t>-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90" dirty="0">
                <a:latin typeface="Trebuchet MS"/>
                <a:cs typeface="Trebuchet MS"/>
              </a:rPr>
              <a:t>300.000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130" dirty="0">
                <a:latin typeface="Trebuchet MS"/>
                <a:cs typeface="Trebuchet MS"/>
              </a:rPr>
              <a:t>-</a:t>
            </a:r>
            <a:r>
              <a:rPr sz="950" dirty="0">
                <a:latin typeface="Trebuchet MS"/>
                <a:cs typeface="Trebuchet MS"/>
              </a:rPr>
              <a:t>&gt;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laba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00" dirty="0">
                <a:latin typeface="Trebuchet MS"/>
                <a:cs typeface="Trebuchet MS"/>
              </a:rPr>
              <a:t>20%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950" dirty="0">
                <a:latin typeface="Trebuchet MS"/>
                <a:cs typeface="Trebuchet MS"/>
              </a:rPr>
              <a:t>Price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&gt;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80" dirty="0">
                <a:latin typeface="Trebuchet MS"/>
                <a:cs typeface="Trebuchet MS"/>
              </a:rPr>
              <a:t>Rp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90" dirty="0">
                <a:latin typeface="Trebuchet MS"/>
                <a:cs typeface="Trebuchet MS"/>
              </a:rPr>
              <a:t>300.000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120" dirty="0">
                <a:latin typeface="Trebuchet MS"/>
                <a:cs typeface="Trebuchet MS"/>
              </a:rPr>
              <a:t>-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90" dirty="0">
                <a:latin typeface="Trebuchet MS"/>
                <a:cs typeface="Trebuchet MS"/>
              </a:rPr>
              <a:t>500.000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130" dirty="0">
                <a:latin typeface="Trebuchet MS"/>
                <a:cs typeface="Trebuchet MS"/>
              </a:rPr>
              <a:t>-</a:t>
            </a:r>
            <a:r>
              <a:rPr sz="950" dirty="0">
                <a:latin typeface="Trebuchet MS"/>
                <a:cs typeface="Trebuchet MS"/>
              </a:rPr>
              <a:t>&gt;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laba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90" dirty="0">
                <a:latin typeface="Trebuchet MS"/>
                <a:cs typeface="Trebuchet MS"/>
              </a:rPr>
              <a:t>25%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950" dirty="0">
                <a:latin typeface="Trebuchet MS"/>
                <a:cs typeface="Trebuchet MS"/>
              </a:rPr>
              <a:t>Price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&gt;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80" dirty="0">
                <a:latin typeface="Trebuchet MS"/>
                <a:cs typeface="Trebuchet MS"/>
              </a:rPr>
              <a:t>Rp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90" dirty="0">
                <a:latin typeface="Trebuchet MS"/>
                <a:cs typeface="Trebuchet MS"/>
              </a:rPr>
              <a:t>500.000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130" dirty="0">
                <a:latin typeface="Trebuchet MS"/>
                <a:cs typeface="Trebuchet MS"/>
              </a:rPr>
              <a:t>-</a:t>
            </a:r>
            <a:r>
              <a:rPr sz="950" dirty="0">
                <a:latin typeface="Trebuchet MS"/>
                <a:cs typeface="Trebuchet MS"/>
              </a:rPr>
              <a:t>&gt;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laba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30%,</a:t>
            </a:r>
            <a:endParaRPr sz="950">
              <a:latin typeface="Trebuchet MS"/>
              <a:cs typeface="Trebuchet MS"/>
            </a:endParaRPr>
          </a:p>
          <a:p>
            <a:pPr marL="12700" marR="2574925">
              <a:lnSpc>
                <a:spcPts val="1800"/>
              </a:lnSpc>
              <a:spcBef>
                <a:spcPts val="170"/>
              </a:spcBef>
            </a:pPr>
            <a:r>
              <a:rPr sz="950" dirty="0">
                <a:latin typeface="Trebuchet MS"/>
                <a:cs typeface="Trebuchet MS"/>
              </a:rPr>
              <a:t>Then</a:t>
            </a:r>
            <a:r>
              <a:rPr sz="950" spc="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create</a:t>
            </a:r>
            <a:r>
              <a:rPr sz="950" spc="8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45" dirty="0">
                <a:latin typeface="Trebuchet MS"/>
                <a:cs typeface="Trebuchet MS"/>
              </a:rPr>
              <a:t> Performance</a:t>
            </a:r>
            <a:r>
              <a:rPr sz="950" spc="8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Analytics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Dashboard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using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Tableau.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dashboard</a:t>
            </a:r>
            <a:r>
              <a:rPr sz="950" spc="9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should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include: </a:t>
            </a:r>
            <a:r>
              <a:rPr sz="950" spc="50" dirty="0">
                <a:latin typeface="Trebuchet MS"/>
                <a:cs typeface="Trebuchet MS"/>
              </a:rPr>
              <a:t>Comparison</a:t>
            </a:r>
            <a:r>
              <a:rPr sz="950" spc="8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of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Kimia</a:t>
            </a:r>
            <a:r>
              <a:rPr sz="950" spc="60" dirty="0">
                <a:latin typeface="Trebuchet MS"/>
                <a:cs typeface="Trebuchet MS"/>
              </a:rPr>
              <a:t> Farma's</a:t>
            </a:r>
            <a:r>
              <a:rPr sz="950" spc="7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revenue</a:t>
            </a:r>
            <a:r>
              <a:rPr sz="950" spc="8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from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year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to</a:t>
            </a:r>
            <a:r>
              <a:rPr sz="950" spc="6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year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950" spc="10" dirty="0">
                <a:latin typeface="Trebuchet MS"/>
                <a:cs typeface="Trebuchet MS"/>
              </a:rPr>
              <a:t>Top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10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provincial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branches</a:t>
            </a:r>
            <a:r>
              <a:rPr sz="950" spc="65" dirty="0">
                <a:latin typeface="Trebuchet MS"/>
                <a:cs typeface="Trebuchet MS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by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total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transactions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734" y="4188523"/>
            <a:ext cx="4432935" cy="71310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950" spc="10" dirty="0">
                <a:latin typeface="Trebuchet MS"/>
                <a:cs typeface="Trebuchet MS"/>
              </a:rPr>
              <a:t>Top</a:t>
            </a:r>
            <a:r>
              <a:rPr sz="950" spc="7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10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provincial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branches</a:t>
            </a:r>
            <a:r>
              <a:rPr sz="950" spc="85" dirty="0">
                <a:latin typeface="Trebuchet MS"/>
                <a:cs typeface="Trebuchet MS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by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nett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sales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58100"/>
              </a:lnSpc>
            </a:pPr>
            <a:r>
              <a:rPr sz="950" spc="20" dirty="0">
                <a:latin typeface="Trebuchet MS"/>
                <a:cs typeface="Trebuchet MS"/>
              </a:rPr>
              <a:t>Top</a:t>
            </a:r>
            <a:r>
              <a:rPr sz="950" spc="65" dirty="0">
                <a:latin typeface="Trebuchet MS"/>
                <a:cs typeface="Trebuchet MS"/>
              </a:rPr>
              <a:t> </a:t>
            </a:r>
            <a:r>
              <a:rPr sz="950" spc="80" dirty="0">
                <a:latin typeface="Trebuchet MS"/>
                <a:cs typeface="Trebuchet MS"/>
              </a:rPr>
              <a:t>5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branches</a:t>
            </a:r>
            <a:r>
              <a:rPr sz="950" spc="7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with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the</a:t>
            </a:r>
            <a:r>
              <a:rPr sz="950" spc="7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highest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ratings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but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the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lowest transaction</a:t>
            </a:r>
            <a:r>
              <a:rPr sz="950" spc="35" dirty="0">
                <a:latin typeface="Trebuchet MS"/>
                <a:cs typeface="Trebuchet MS"/>
              </a:rPr>
              <a:t> ratings </a:t>
            </a:r>
            <a:r>
              <a:rPr sz="950" dirty="0">
                <a:latin typeface="Trebuchet MS"/>
                <a:cs typeface="Trebuchet MS"/>
              </a:rPr>
              <a:t>Total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profit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for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each</a:t>
            </a:r>
            <a:r>
              <a:rPr sz="950" spc="8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province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5" y="380936"/>
            <a:ext cx="3776726" cy="92868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753" rIns="0" bIns="0" rtlCol="0">
            <a:spAutoFit/>
          </a:bodyPr>
          <a:lstStyle/>
          <a:p>
            <a:pPr marL="2670175">
              <a:lnSpc>
                <a:spcPct val="100000"/>
              </a:lnSpc>
              <a:spcBef>
                <a:spcPts val="105"/>
              </a:spcBef>
            </a:pPr>
            <a:r>
              <a:rPr sz="3000" spc="105" dirty="0"/>
              <a:t>Project</a:t>
            </a:r>
            <a:r>
              <a:rPr sz="3000" spc="-235" dirty="0"/>
              <a:t> </a:t>
            </a:r>
            <a:r>
              <a:rPr sz="3000" spc="105" dirty="0">
                <a:solidFill>
                  <a:srgbClr val="0096A7"/>
                </a:solidFill>
              </a:rPr>
              <a:t>Portfolio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6140196" y="4202429"/>
            <a:ext cx="2403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45" dirty="0">
                <a:latin typeface="Trebuchet MS"/>
                <a:cs typeface="Trebuchet MS"/>
              </a:rPr>
              <a:t>Project</a:t>
            </a:r>
            <a:r>
              <a:rPr sz="1200" b="1" spc="-50" dirty="0">
                <a:latin typeface="Trebuchet MS"/>
                <a:cs typeface="Trebuchet MS"/>
              </a:rPr>
              <a:t> </a:t>
            </a:r>
            <a:r>
              <a:rPr sz="1200" b="1" spc="30" dirty="0">
                <a:latin typeface="Trebuchet MS"/>
                <a:cs typeface="Trebuchet MS"/>
              </a:rPr>
              <a:t>explanation</a:t>
            </a:r>
            <a:r>
              <a:rPr sz="1200" b="1" spc="-50" dirty="0">
                <a:latin typeface="Trebuchet MS"/>
                <a:cs typeface="Trebuchet MS"/>
              </a:rPr>
              <a:t> </a:t>
            </a:r>
            <a:r>
              <a:rPr sz="1200" b="1" spc="30" dirty="0">
                <a:latin typeface="Trebuchet MS"/>
                <a:cs typeface="Trebuchet MS"/>
              </a:rPr>
              <a:t>video</a:t>
            </a:r>
            <a:r>
              <a:rPr sz="1200" b="1" spc="-65" dirty="0">
                <a:latin typeface="Trebuchet MS"/>
                <a:cs typeface="Trebuchet MS"/>
              </a:rPr>
              <a:t> </a:t>
            </a:r>
            <a:r>
              <a:rPr sz="1200" b="1" spc="-20" dirty="0">
                <a:latin typeface="Trebuchet MS"/>
                <a:cs typeface="Trebuchet MS"/>
              </a:rPr>
              <a:t>here!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969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1.</a:t>
            </a:r>
            <a:r>
              <a:rPr spc="-80" dirty="0"/>
              <a:t> </a:t>
            </a:r>
            <a:r>
              <a:rPr spc="130" dirty="0"/>
              <a:t>Importing</a:t>
            </a:r>
            <a:r>
              <a:rPr spc="-210" dirty="0"/>
              <a:t> </a:t>
            </a:r>
            <a:r>
              <a:rPr spc="165" dirty="0"/>
              <a:t>Dataset</a:t>
            </a:r>
            <a:r>
              <a:rPr spc="-285" dirty="0"/>
              <a:t> </a:t>
            </a:r>
            <a:r>
              <a:rPr spc="150" dirty="0"/>
              <a:t>to</a:t>
            </a:r>
            <a:r>
              <a:rPr spc="-220" dirty="0"/>
              <a:t> </a:t>
            </a:r>
            <a:r>
              <a:rPr spc="114" dirty="0"/>
              <a:t>BigQuery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8150" y="1266825"/>
            <a:ext cx="8210550" cy="3724275"/>
            <a:chOff x="438150" y="1266825"/>
            <a:chExt cx="8210550" cy="3724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8150" y="1533525"/>
              <a:ext cx="2047875" cy="14192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3800" y="1543050"/>
              <a:ext cx="1466850" cy="14763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81825" y="1895475"/>
              <a:ext cx="1666875" cy="16097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1075" y="3667125"/>
              <a:ext cx="2343150" cy="11715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48225" y="3505200"/>
              <a:ext cx="1762125" cy="14859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29000" y="1266825"/>
              <a:ext cx="2286000" cy="2095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03859" y="1177353"/>
            <a:ext cx="2445385" cy="2755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110"/>
              </a:spcBef>
            </a:pPr>
            <a:r>
              <a:rPr sz="800" dirty="0">
                <a:latin typeface="Arial MT"/>
                <a:cs typeface="Arial MT"/>
              </a:rPr>
              <a:t>1.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Click</a:t>
            </a:r>
            <a:r>
              <a:rPr sz="800" spc="-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ADD in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the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Google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Cloud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console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then</a:t>
            </a:r>
            <a:r>
              <a:rPr sz="800" spc="-10" dirty="0">
                <a:latin typeface="Arial MT"/>
                <a:cs typeface="Arial MT"/>
              </a:rPr>
              <a:t> select </a:t>
            </a:r>
            <a:r>
              <a:rPr sz="800" dirty="0">
                <a:latin typeface="Arial MT"/>
                <a:cs typeface="Arial MT"/>
              </a:rPr>
              <a:t>Local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File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1575" y="1309941"/>
            <a:ext cx="2849245" cy="581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221F1F"/>
                </a:solidFill>
                <a:latin typeface="Arial MT"/>
                <a:cs typeface="Arial MT"/>
              </a:rPr>
              <a:t>3.</a:t>
            </a:r>
            <a:r>
              <a:rPr sz="800" spc="7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21F1F"/>
                </a:solidFill>
                <a:latin typeface="Arial MT"/>
                <a:cs typeface="Arial MT"/>
              </a:rPr>
              <a:t>select</a:t>
            </a:r>
            <a:r>
              <a:rPr sz="800" spc="7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800" spc="6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21F1F"/>
                </a:solidFill>
                <a:latin typeface="Arial MT"/>
                <a:cs typeface="Arial MT"/>
              </a:rPr>
              <a:t>target</a:t>
            </a:r>
            <a:r>
              <a:rPr sz="800" spc="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21F1F"/>
                </a:solidFill>
                <a:latin typeface="Arial MT"/>
                <a:cs typeface="Arial MT"/>
              </a:rPr>
              <a:t>project,</a:t>
            </a:r>
            <a:r>
              <a:rPr sz="800" spc="9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21F1F"/>
                </a:solidFill>
                <a:latin typeface="Arial MT"/>
                <a:cs typeface="Arial MT"/>
              </a:rPr>
              <a:t>then</a:t>
            </a:r>
            <a:r>
              <a:rPr sz="800" spc="6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21F1F"/>
                </a:solidFill>
                <a:latin typeface="Arial MT"/>
                <a:cs typeface="Arial MT"/>
              </a:rPr>
              <a:t>create</a:t>
            </a:r>
            <a:r>
              <a:rPr sz="800" spc="6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800" spc="7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21F1F"/>
                </a:solidFill>
                <a:latin typeface="Arial MT"/>
                <a:cs typeface="Arial MT"/>
              </a:rPr>
              <a:t>new</a:t>
            </a:r>
            <a:r>
              <a:rPr sz="800" spc="5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21F1F"/>
                </a:solidFill>
                <a:latin typeface="Arial MT"/>
                <a:cs typeface="Arial MT"/>
              </a:rPr>
              <a:t>dataset</a:t>
            </a:r>
            <a:r>
              <a:rPr sz="800" spc="10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221F1F"/>
                </a:solidFill>
                <a:latin typeface="Arial MT"/>
                <a:cs typeface="Arial MT"/>
              </a:rPr>
              <a:t>called</a:t>
            </a:r>
            <a:endParaRPr sz="800">
              <a:latin typeface="Arial MT"/>
              <a:cs typeface="Arial MT"/>
            </a:endParaRPr>
          </a:p>
          <a:p>
            <a:pPr marL="12700" marR="5080">
              <a:lnSpc>
                <a:spcPts val="1730"/>
              </a:lnSpc>
              <a:spcBef>
                <a:spcPts val="30"/>
              </a:spcBef>
            </a:pPr>
            <a:r>
              <a:rPr sz="800" dirty="0">
                <a:solidFill>
                  <a:srgbClr val="221F1F"/>
                </a:solidFill>
                <a:latin typeface="Arial MT"/>
                <a:cs typeface="Arial MT"/>
              </a:rPr>
              <a:t>kimia_farma</a:t>
            </a:r>
            <a:r>
              <a:rPr sz="800" spc="18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21F1F"/>
                </a:solidFill>
                <a:latin typeface="Arial MT"/>
                <a:cs typeface="Arial MT"/>
              </a:rPr>
              <a:t>and</a:t>
            </a:r>
            <a:r>
              <a:rPr sz="800" spc="17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21F1F"/>
                </a:solidFill>
                <a:latin typeface="Arial MT"/>
                <a:cs typeface="Arial MT"/>
              </a:rPr>
              <a:t>create</a:t>
            </a:r>
            <a:r>
              <a:rPr sz="800" spc="16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800" spc="17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21F1F"/>
                </a:solidFill>
                <a:latin typeface="Arial MT"/>
                <a:cs typeface="Arial MT"/>
              </a:rPr>
              <a:t>table</a:t>
            </a:r>
            <a:r>
              <a:rPr sz="800" spc="19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21F1F"/>
                </a:solidFill>
                <a:latin typeface="Arial MT"/>
                <a:cs typeface="Arial MT"/>
              </a:rPr>
              <a:t>name</a:t>
            </a:r>
            <a:r>
              <a:rPr sz="800" spc="16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21F1F"/>
                </a:solidFill>
                <a:latin typeface="Arial MT"/>
                <a:cs typeface="Arial MT"/>
              </a:rPr>
              <a:t>according</a:t>
            </a:r>
            <a:r>
              <a:rPr sz="800" spc="14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21F1F"/>
                </a:solidFill>
                <a:latin typeface="Arial MT"/>
                <a:cs typeface="Arial MT"/>
              </a:rPr>
              <a:t>to</a:t>
            </a:r>
            <a:r>
              <a:rPr sz="800" spc="17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800" spc="17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221F1F"/>
                </a:solidFill>
                <a:latin typeface="Arial MT"/>
                <a:cs typeface="Arial MT"/>
              </a:rPr>
              <a:t>file </a:t>
            </a:r>
            <a:r>
              <a:rPr sz="800" dirty="0">
                <a:solidFill>
                  <a:srgbClr val="221F1F"/>
                </a:solidFill>
                <a:latin typeface="Arial MT"/>
                <a:cs typeface="Arial MT"/>
              </a:rPr>
              <a:t>name</a:t>
            </a:r>
            <a:r>
              <a:rPr sz="800" spc="-4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21F1F"/>
                </a:solidFill>
                <a:latin typeface="Arial MT"/>
                <a:cs typeface="Arial MT"/>
              </a:rPr>
              <a:t>without</a:t>
            </a:r>
            <a:r>
              <a:rPr sz="800" spc="-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21F1F"/>
                </a:solidFill>
                <a:latin typeface="Arial MT"/>
                <a:cs typeface="Arial MT"/>
              </a:rPr>
              <a:t>including</a:t>
            </a:r>
            <a:r>
              <a:rPr sz="800" spc="-1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221F1F"/>
                </a:solidFill>
                <a:latin typeface="Arial MT"/>
                <a:cs typeface="Arial MT"/>
              </a:rPr>
              <a:t>.csv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07581" y="4002722"/>
            <a:ext cx="1772285" cy="276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110"/>
              </a:spcBef>
            </a:pPr>
            <a:r>
              <a:rPr sz="800" dirty="0">
                <a:latin typeface="Arial MT"/>
                <a:cs typeface="Arial MT"/>
              </a:rPr>
              <a:t>5. The four</a:t>
            </a:r>
            <a:r>
              <a:rPr sz="800" spc="-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tables</a:t>
            </a:r>
            <a:r>
              <a:rPr sz="800" spc="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have been </a:t>
            </a:r>
            <a:r>
              <a:rPr sz="800" spc="-10" dirty="0">
                <a:latin typeface="Arial MT"/>
                <a:cs typeface="Arial MT"/>
              </a:rPr>
              <a:t>imported </a:t>
            </a:r>
            <a:r>
              <a:rPr sz="800" dirty="0">
                <a:latin typeface="Arial MT"/>
                <a:cs typeface="Arial MT"/>
              </a:rPr>
              <a:t>properly</a:t>
            </a:r>
            <a:r>
              <a:rPr sz="800" spc="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into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the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Kimia_Farma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dataset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8672" y="3408616"/>
            <a:ext cx="206248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221F1F"/>
                </a:solidFill>
                <a:latin typeface="Arial MT"/>
                <a:cs typeface="Arial MT"/>
              </a:rPr>
              <a:t>4.</a:t>
            </a:r>
            <a:r>
              <a:rPr sz="800" spc="-1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21F1F"/>
                </a:solidFill>
                <a:latin typeface="Arial MT"/>
                <a:cs typeface="Arial MT"/>
              </a:rPr>
              <a:t>click</a:t>
            </a:r>
            <a:r>
              <a:rPr sz="800" spc="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800" spc="-2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21F1F"/>
                </a:solidFill>
                <a:latin typeface="Arial MT"/>
                <a:cs typeface="Arial MT"/>
              </a:rPr>
              <a:t>auto</a:t>
            </a:r>
            <a:r>
              <a:rPr sz="800" spc="-1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21F1F"/>
                </a:solidFill>
                <a:latin typeface="Arial MT"/>
                <a:cs typeface="Arial MT"/>
              </a:rPr>
              <a:t>detect</a:t>
            </a:r>
            <a:r>
              <a:rPr sz="800" spc="1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21F1F"/>
                </a:solidFill>
                <a:latin typeface="Arial MT"/>
                <a:cs typeface="Arial MT"/>
              </a:rPr>
              <a:t>then</a:t>
            </a:r>
            <a:r>
              <a:rPr sz="800" spc="-2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21F1F"/>
                </a:solidFill>
                <a:latin typeface="Arial MT"/>
                <a:cs typeface="Arial MT"/>
              </a:rPr>
              <a:t>click create</a:t>
            </a:r>
            <a:r>
              <a:rPr sz="800" spc="-3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221F1F"/>
                </a:solidFill>
                <a:latin typeface="Arial MT"/>
                <a:cs typeface="Arial MT"/>
              </a:rPr>
              <a:t>table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452" y="216280"/>
            <a:ext cx="269684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2.</a:t>
            </a:r>
            <a:r>
              <a:rPr spc="-150" dirty="0"/>
              <a:t> </a:t>
            </a:r>
            <a:r>
              <a:rPr spc="65" dirty="0"/>
              <a:t>Tabel</a:t>
            </a:r>
            <a:r>
              <a:rPr spc="-229" dirty="0"/>
              <a:t> </a:t>
            </a:r>
            <a:r>
              <a:rPr spc="120" dirty="0"/>
              <a:t>Analisa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457" y="883920"/>
            <a:ext cx="274383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solidFill>
                  <a:srgbClr val="221F1F"/>
                </a:solidFill>
                <a:latin typeface="Arial MT"/>
                <a:cs typeface="Arial MT"/>
              </a:rPr>
              <a:t>the</a:t>
            </a:r>
            <a:r>
              <a:rPr sz="1100" spc="-1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21F1F"/>
                </a:solidFill>
                <a:latin typeface="Arial MT"/>
                <a:cs typeface="Arial MT"/>
              </a:rPr>
              <a:t>result</a:t>
            </a:r>
            <a:r>
              <a:rPr sz="1100" spc="-3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21F1F"/>
                </a:solidFill>
                <a:latin typeface="Arial MT"/>
                <a:cs typeface="Arial MT"/>
              </a:rPr>
              <a:t>of</a:t>
            </a:r>
            <a:r>
              <a:rPr sz="1100" spc="-2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21F1F"/>
                </a:solidFill>
                <a:latin typeface="Arial MT"/>
                <a:cs typeface="Arial MT"/>
              </a:rPr>
              <a:t>a</a:t>
            </a:r>
            <a:r>
              <a:rPr sz="1100" spc="-2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21F1F"/>
                </a:solidFill>
                <a:latin typeface="Arial MT"/>
                <a:cs typeface="Arial MT"/>
              </a:rPr>
              <a:t>query</a:t>
            </a:r>
            <a:r>
              <a:rPr sz="1100" spc="5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21F1F"/>
                </a:solidFill>
                <a:latin typeface="Arial MT"/>
                <a:cs typeface="Arial MT"/>
              </a:rPr>
              <a:t>that has been</a:t>
            </a:r>
            <a:r>
              <a:rPr sz="1100" spc="-60" dirty="0">
                <a:solidFill>
                  <a:srgbClr val="221F1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221F1F"/>
                </a:solidFill>
                <a:latin typeface="Arial MT"/>
                <a:cs typeface="Arial MT"/>
              </a:rPr>
              <a:t>executed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52A536-2D06-F3DE-6CE1-965369178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17" y="742950"/>
            <a:ext cx="8991600" cy="42964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95186"/>
            <a:ext cx="3814826" cy="8429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784" y="216280"/>
            <a:ext cx="8520430" cy="780288"/>
          </a:xfrm>
        </p:spPr>
        <p:txBody>
          <a:bodyPr vert="horz" wrap="square" lIns="0" tIns="13335" rIns="0" bIns="0" rtlCol="0">
            <a:spAutoFit/>
          </a:bodyPr>
          <a:lstStyle/>
          <a:p>
            <a:r>
              <a:rPr lang="en-ID" dirty="0"/>
              <a:t>3. BigQuery Syntax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97854" y="983161"/>
            <a:ext cx="3217545" cy="1150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Arial MT"/>
                <a:cs typeface="Arial MT"/>
              </a:rPr>
              <a:t>SQL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Syntax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untuk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membuat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tabel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Analisa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transaksi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1100" dirty="0">
              <a:latin typeface="Arial MT"/>
              <a:cs typeface="Arial MT"/>
            </a:endParaRPr>
          </a:p>
          <a:p>
            <a:pPr marL="91440" marR="400685">
              <a:lnSpc>
                <a:spcPct val="100600"/>
              </a:lnSpc>
            </a:pPr>
            <a:r>
              <a:rPr sz="1100" dirty="0">
                <a:latin typeface="Arial MT"/>
                <a:cs typeface="Arial MT"/>
              </a:rPr>
              <a:t>SQL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Syntax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untuk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menentukan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colomn- </a:t>
            </a:r>
            <a:r>
              <a:rPr sz="1100" dirty="0">
                <a:latin typeface="Arial MT"/>
                <a:cs typeface="Arial MT"/>
              </a:rPr>
              <a:t>colomn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yang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akan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dimunculkan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dalam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tabel </a:t>
            </a:r>
            <a:r>
              <a:rPr sz="1100" dirty="0">
                <a:latin typeface="Arial MT"/>
                <a:cs typeface="Arial MT"/>
              </a:rPr>
              <a:t>anallisa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transaksi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seperti: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transaction_id, </a:t>
            </a:r>
            <a:r>
              <a:rPr sz="1100" dirty="0">
                <a:latin typeface="Arial MT"/>
                <a:cs typeface="Arial MT"/>
              </a:rPr>
              <a:t>date,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branch_id,</a:t>
            </a:r>
            <a:r>
              <a:rPr sz="1100" dirty="0">
                <a:latin typeface="Arial MT"/>
                <a:cs typeface="Arial MT"/>
              </a:rPr>
              <a:t> kota, price, </a:t>
            </a:r>
            <a:r>
              <a:rPr sz="1100" spc="-25" dirty="0">
                <a:latin typeface="Arial MT"/>
                <a:cs typeface="Arial MT"/>
              </a:rPr>
              <a:t>dll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66944" y="2477135"/>
            <a:ext cx="2872105" cy="2367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76835">
              <a:lnSpc>
                <a:spcPct val="99600"/>
              </a:lnSpc>
              <a:spcBef>
                <a:spcPts val="130"/>
              </a:spcBef>
            </a:pPr>
            <a:r>
              <a:rPr sz="1100" dirty="0">
                <a:latin typeface="Arial MT"/>
                <a:cs typeface="Arial MT"/>
              </a:rPr>
              <a:t>SQL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Syntax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untuk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memasukan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persentase </a:t>
            </a:r>
            <a:r>
              <a:rPr sz="1100" dirty="0">
                <a:latin typeface="Arial MT"/>
                <a:cs typeface="Arial MT"/>
              </a:rPr>
              <a:t>gross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laba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tabel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Analisa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transaksi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dengan </a:t>
            </a:r>
            <a:r>
              <a:rPr sz="1100" dirty="0">
                <a:latin typeface="Arial MT"/>
                <a:cs typeface="Arial MT"/>
              </a:rPr>
              <a:t>ketentuan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yang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sudah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ditentukan.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100">
              <a:latin typeface="Arial MT"/>
              <a:cs typeface="Arial MT"/>
            </a:endParaRPr>
          </a:p>
          <a:p>
            <a:pPr marL="12700" marR="77470">
              <a:lnSpc>
                <a:spcPct val="100600"/>
              </a:lnSpc>
            </a:pPr>
            <a:r>
              <a:rPr sz="1100" dirty="0">
                <a:latin typeface="Arial MT"/>
                <a:cs typeface="Arial MT"/>
              </a:rPr>
              <a:t>SQL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Syntax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untuk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mengolah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colomn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price, </a:t>
            </a:r>
            <a:r>
              <a:rPr sz="1100" dirty="0">
                <a:latin typeface="Arial MT"/>
                <a:cs typeface="Arial MT"/>
              </a:rPr>
              <a:t>discount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dan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persentase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gross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laba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untuk </a:t>
            </a:r>
            <a:r>
              <a:rPr sz="1100" dirty="0">
                <a:latin typeface="Arial MT"/>
                <a:cs typeface="Arial MT"/>
              </a:rPr>
              <a:t>mendapatkan</a:t>
            </a:r>
            <a:r>
              <a:rPr sz="1100" spc="-7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colomn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variabel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net_sales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dan </a:t>
            </a:r>
            <a:r>
              <a:rPr sz="1100" dirty="0">
                <a:latin typeface="Arial MT"/>
                <a:cs typeface="Arial MT"/>
              </a:rPr>
              <a:t>variabel</a:t>
            </a:r>
            <a:r>
              <a:rPr sz="1100" spc="-10" dirty="0">
                <a:latin typeface="Arial MT"/>
                <a:cs typeface="Arial MT"/>
              </a:rPr>
              <a:t> net_profit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1100">
              <a:latin typeface="Arial MT"/>
              <a:cs typeface="Arial MT"/>
            </a:endParaRPr>
          </a:p>
          <a:p>
            <a:pPr marL="51435" marR="5080">
              <a:lnSpc>
                <a:spcPct val="100600"/>
              </a:lnSpc>
              <a:spcBef>
                <a:spcPts val="5"/>
              </a:spcBef>
            </a:pPr>
            <a:r>
              <a:rPr sz="1100" dirty="0">
                <a:latin typeface="Arial MT"/>
                <a:cs typeface="Arial MT"/>
              </a:rPr>
              <a:t>SQL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Syntax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LEFT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JOIN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digunakan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untuk </a:t>
            </a:r>
            <a:r>
              <a:rPr sz="1100" spc="-10" dirty="0">
                <a:latin typeface="Arial MT"/>
                <a:cs typeface="Arial MT"/>
              </a:rPr>
              <a:t>menggabungkan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dataset-dataset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yang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sudah </a:t>
            </a:r>
            <a:r>
              <a:rPr sz="1100" dirty="0">
                <a:latin typeface="Arial MT"/>
                <a:cs typeface="Arial MT"/>
              </a:rPr>
              <a:t>di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import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sebelumnya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agar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dihasilkan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tabel </a:t>
            </a:r>
            <a:r>
              <a:rPr sz="1100" dirty="0">
                <a:latin typeface="Arial MT"/>
                <a:cs typeface="Arial MT"/>
              </a:rPr>
              <a:t>Analisa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transaksi.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FCD33D-2DEF-520B-CE83-73E281860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39" y="731562"/>
            <a:ext cx="4990465" cy="36803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5154120-AA41-D84F-CECB-30EA6AF32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0" y="4442327"/>
            <a:ext cx="5015274" cy="678579"/>
          </a:xfrm>
          <a:prstGeom prst="rect">
            <a:avLst/>
          </a:prstGeom>
        </p:spPr>
      </p:pic>
      <p:sp>
        <p:nvSpPr>
          <p:cNvPr id="24" name="object 6">
            <a:extLst>
              <a:ext uri="{FF2B5EF4-FFF2-40B4-BE49-F238E27FC236}">
                <a16:creationId xmlns:a16="http://schemas.microsoft.com/office/drawing/2014/main" id="{4DCA9505-6A51-3B37-5D85-F762C1C0B14D}"/>
              </a:ext>
            </a:extLst>
          </p:cNvPr>
          <p:cNvSpPr/>
          <p:nvPr/>
        </p:nvSpPr>
        <p:spPr>
          <a:xfrm>
            <a:off x="2607667" y="1007023"/>
            <a:ext cx="2528570" cy="3420110"/>
          </a:xfrm>
          <a:custGeom>
            <a:avLst/>
            <a:gdLst/>
            <a:ahLst/>
            <a:cxnLst/>
            <a:rect l="l" t="t" r="r" b="b"/>
            <a:pathLst>
              <a:path w="2528570" h="3420110">
                <a:moveTo>
                  <a:pt x="2442337" y="752348"/>
                </a:moveTo>
                <a:lnTo>
                  <a:pt x="2433193" y="747801"/>
                </a:lnTo>
                <a:lnTo>
                  <a:pt x="2366137" y="714375"/>
                </a:lnTo>
                <a:lnTo>
                  <a:pt x="2366187" y="747801"/>
                </a:lnTo>
                <a:lnTo>
                  <a:pt x="0" y="751205"/>
                </a:lnTo>
                <a:lnTo>
                  <a:pt x="127" y="760730"/>
                </a:lnTo>
                <a:lnTo>
                  <a:pt x="2366200" y="757326"/>
                </a:lnTo>
                <a:lnTo>
                  <a:pt x="2366264" y="790575"/>
                </a:lnTo>
                <a:lnTo>
                  <a:pt x="2432443" y="757326"/>
                </a:lnTo>
                <a:lnTo>
                  <a:pt x="2442337" y="752348"/>
                </a:lnTo>
                <a:close/>
              </a:path>
              <a:path w="2528570" h="3420110">
                <a:moveTo>
                  <a:pt x="2442337" y="38100"/>
                </a:moveTo>
                <a:lnTo>
                  <a:pt x="2432964" y="33426"/>
                </a:lnTo>
                <a:lnTo>
                  <a:pt x="2366137" y="0"/>
                </a:lnTo>
                <a:lnTo>
                  <a:pt x="2366187" y="33426"/>
                </a:lnTo>
                <a:lnTo>
                  <a:pt x="0" y="36830"/>
                </a:lnTo>
                <a:lnTo>
                  <a:pt x="127" y="46355"/>
                </a:lnTo>
                <a:lnTo>
                  <a:pt x="2366200" y="42951"/>
                </a:lnTo>
                <a:lnTo>
                  <a:pt x="2366264" y="76200"/>
                </a:lnTo>
                <a:lnTo>
                  <a:pt x="2432659" y="42951"/>
                </a:lnTo>
                <a:lnTo>
                  <a:pt x="2442337" y="38100"/>
                </a:lnTo>
                <a:close/>
              </a:path>
              <a:path w="2528570" h="3420110">
                <a:moveTo>
                  <a:pt x="2489962" y="3381311"/>
                </a:moveTo>
                <a:lnTo>
                  <a:pt x="2480614" y="3376663"/>
                </a:lnTo>
                <a:lnTo>
                  <a:pt x="2413762" y="3343325"/>
                </a:lnTo>
                <a:lnTo>
                  <a:pt x="2413812" y="3376663"/>
                </a:lnTo>
                <a:lnTo>
                  <a:pt x="47625" y="3380143"/>
                </a:lnTo>
                <a:lnTo>
                  <a:pt x="47752" y="3389668"/>
                </a:lnTo>
                <a:lnTo>
                  <a:pt x="2413825" y="3386188"/>
                </a:lnTo>
                <a:lnTo>
                  <a:pt x="2413889" y="3419525"/>
                </a:lnTo>
                <a:lnTo>
                  <a:pt x="2480259" y="3386188"/>
                </a:lnTo>
                <a:lnTo>
                  <a:pt x="2489962" y="3381311"/>
                </a:lnTo>
                <a:close/>
              </a:path>
              <a:path w="2528570" h="3420110">
                <a:moveTo>
                  <a:pt x="2528062" y="2609850"/>
                </a:moveTo>
                <a:lnTo>
                  <a:pt x="2518689" y="2605176"/>
                </a:lnTo>
                <a:lnTo>
                  <a:pt x="2451862" y="2571750"/>
                </a:lnTo>
                <a:lnTo>
                  <a:pt x="2451912" y="2605176"/>
                </a:lnTo>
                <a:lnTo>
                  <a:pt x="85725" y="2608580"/>
                </a:lnTo>
                <a:lnTo>
                  <a:pt x="85852" y="2618105"/>
                </a:lnTo>
                <a:lnTo>
                  <a:pt x="2451925" y="2614701"/>
                </a:lnTo>
                <a:lnTo>
                  <a:pt x="2451989" y="2647950"/>
                </a:lnTo>
                <a:lnTo>
                  <a:pt x="2518384" y="2614701"/>
                </a:lnTo>
                <a:lnTo>
                  <a:pt x="2528062" y="2609850"/>
                </a:lnTo>
                <a:close/>
              </a:path>
              <a:path w="2528570" h="3420110">
                <a:moveTo>
                  <a:pt x="2528062" y="1771650"/>
                </a:moveTo>
                <a:lnTo>
                  <a:pt x="2518689" y="1766976"/>
                </a:lnTo>
                <a:lnTo>
                  <a:pt x="2451862" y="1733550"/>
                </a:lnTo>
                <a:lnTo>
                  <a:pt x="2451912" y="1766976"/>
                </a:lnTo>
                <a:lnTo>
                  <a:pt x="85725" y="1770380"/>
                </a:lnTo>
                <a:lnTo>
                  <a:pt x="85852" y="1779905"/>
                </a:lnTo>
                <a:lnTo>
                  <a:pt x="2451925" y="1776501"/>
                </a:lnTo>
                <a:lnTo>
                  <a:pt x="2451989" y="1809750"/>
                </a:lnTo>
                <a:lnTo>
                  <a:pt x="2518384" y="1776501"/>
                </a:lnTo>
                <a:lnTo>
                  <a:pt x="2528062" y="177165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123761"/>
            <a:ext cx="6881876" cy="8429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784" y="245744"/>
            <a:ext cx="638556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4.</a:t>
            </a:r>
            <a:r>
              <a:rPr spc="-295" dirty="0"/>
              <a:t> </a:t>
            </a:r>
            <a:r>
              <a:rPr spc="150" dirty="0"/>
              <a:t>Dashboard</a:t>
            </a:r>
            <a:r>
              <a:rPr spc="370" dirty="0"/>
              <a:t> </a:t>
            </a:r>
            <a:r>
              <a:rPr spc="125" dirty="0"/>
              <a:t>Performance</a:t>
            </a:r>
            <a:r>
              <a:rPr spc="-225" dirty="0"/>
              <a:t> </a:t>
            </a:r>
            <a:r>
              <a:rPr spc="140" dirty="0"/>
              <a:t>Analytics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93970" y="966152"/>
            <a:ext cx="3645535" cy="22203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>
              <a:lnSpc>
                <a:spcPct val="102400"/>
              </a:lnSpc>
              <a:spcBef>
                <a:spcPts val="95"/>
              </a:spcBef>
            </a:pPr>
            <a:r>
              <a:rPr sz="1100" dirty="0">
                <a:latin typeface="Arial MT"/>
                <a:cs typeface="Arial MT"/>
              </a:rPr>
              <a:t>Berikut</a:t>
            </a:r>
            <a:r>
              <a:rPr sz="1100" spc="229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adalah</a:t>
            </a:r>
            <a:r>
              <a:rPr sz="1100" spc="2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Dashboard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Performance</a:t>
            </a:r>
            <a:r>
              <a:rPr sz="1100" spc="229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Analytics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Kimia </a:t>
            </a:r>
            <a:r>
              <a:rPr sz="1100" dirty="0">
                <a:latin typeface="Arial MT"/>
                <a:cs typeface="Arial MT"/>
              </a:rPr>
              <a:t>Farma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Periode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2020-</a:t>
            </a:r>
            <a:r>
              <a:rPr sz="1100" dirty="0">
                <a:latin typeface="Arial MT"/>
                <a:cs typeface="Arial MT"/>
              </a:rPr>
              <a:t>2023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yang</a:t>
            </a:r>
            <a:r>
              <a:rPr sz="1100" spc="-20" dirty="0">
                <a:latin typeface="Arial MT"/>
                <a:cs typeface="Arial MT"/>
              </a:rPr>
              <a:t> telah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ts val="1280"/>
              </a:lnSpc>
            </a:pPr>
            <a:r>
              <a:rPr sz="1100" dirty="0">
                <a:latin typeface="Arial MT"/>
                <a:cs typeface="Arial MT"/>
              </a:rPr>
              <a:t>berhasil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dibuat.</a:t>
            </a:r>
            <a:r>
              <a:rPr sz="1100" spc="18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Dashboard</a:t>
            </a:r>
            <a:r>
              <a:rPr sz="1100" spc="1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ini</a:t>
            </a:r>
            <a:r>
              <a:rPr sz="1100" spc="1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berisi</a:t>
            </a:r>
            <a:r>
              <a:rPr sz="1100" spc="19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informasi</a:t>
            </a:r>
            <a:r>
              <a:rPr sz="1100" spc="204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dan</a:t>
            </a:r>
            <a:r>
              <a:rPr sz="1100" spc="2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data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dirty="0">
                <a:latin typeface="Arial MT"/>
                <a:cs typeface="Arial MT"/>
              </a:rPr>
              <a:t>visualization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antara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lain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sebagai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berikut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: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 dirty="0">
              <a:latin typeface="Arial MT"/>
              <a:cs typeface="Arial MT"/>
            </a:endParaRPr>
          </a:p>
          <a:p>
            <a:pPr marL="12700" marR="14604" indent="115570">
              <a:lnSpc>
                <a:spcPct val="102400"/>
              </a:lnSpc>
              <a:buChar char="•"/>
              <a:tabLst>
                <a:tab pos="128270" algn="l"/>
              </a:tabLst>
            </a:pPr>
            <a:r>
              <a:rPr sz="1100" dirty="0">
                <a:latin typeface="Arial MT"/>
                <a:cs typeface="Arial MT"/>
              </a:rPr>
              <a:t>Score</a:t>
            </a:r>
            <a:r>
              <a:rPr sz="1100" spc="1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card</a:t>
            </a:r>
            <a:r>
              <a:rPr sz="1100" spc="210" dirty="0">
                <a:latin typeface="Arial MT"/>
                <a:cs typeface="Arial MT"/>
              </a:rPr>
              <a:t> </a:t>
            </a:r>
            <a:r>
              <a:rPr sz="1100" dirty="0" err="1">
                <a:latin typeface="Arial MT"/>
                <a:cs typeface="Arial MT"/>
              </a:rPr>
              <a:t>dari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Total</a:t>
            </a:r>
            <a:r>
              <a:rPr lang="en-ID" sz="1100" spc="225" dirty="0">
                <a:latin typeface="Arial MT"/>
                <a:cs typeface="Arial MT"/>
              </a:rPr>
              <a:t> </a:t>
            </a:r>
            <a:r>
              <a:rPr lang="en-ID" sz="1100" dirty="0">
                <a:latin typeface="Arial MT"/>
                <a:cs typeface="Arial MT"/>
              </a:rPr>
              <a:t>profit,</a:t>
            </a:r>
            <a:r>
              <a:rPr lang="en-ID" sz="1100" spc="165" dirty="0">
                <a:latin typeface="Arial MT"/>
                <a:cs typeface="Arial MT"/>
              </a:rPr>
              <a:t> </a:t>
            </a:r>
            <a:r>
              <a:rPr lang="en-ID" sz="1100" dirty="0">
                <a:latin typeface="Arial MT"/>
                <a:cs typeface="Arial MT"/>
              </a:rPr>
              <a:t>Total</a:t>
            </a:r>
            <a:r>
              <a:rPr lang="en-ID" sz="1100" spc="229" dirty="0">
                <a:latin typeface="Arial MT"/>
                <a:cs typeface="Arial MT"/>
              </a:rPr>
              <a:t> </a:t>
            </a:r>
            <a:r>
              <a:rPr lang="en-ID" sz="1100" dirty="0">
                <a:latin typeface="Arial MT"/>
                <a:cs typeface="Arial MT"/>
              </a:rPr>
              <a:t>sales,</a:t>
            </a:r>
            <a:r>
              <a:rPr lang="en-ID" sz="1100" spc="200" dirty="0">
                <a:latin typeface="Arial MT"/>
                <a:cs typeface="Arial MT"/>
              </a:rPr>
              <a:t> </a:t>
            </a:r>
            <a:r>
              <a:rPr lang="en-ID" sz="1100" spc="-10" dirty="0">
                <a:latin typeface="Arial MT"/>
                <a:cs typeface="Arial MT"/>
              </a:rPr>
              <a:t>dan</a:t>
            </a:r>
            <a:r>
              <a:rPr lang="en-ID" sz="1100" spc="-65" dirty="0">
                <a:latin typeface="Arial MT"/>
                <a:cs typeface="Arial MT"/>
              </a:rPr>
              <a:t> </a:t>
            </a:r>
            <a:r>
              <a:rPr lang="en-ID" sz="1100" dirty="0">
                <a:latin typeface="Arial MT"/>
                <a:cs typeface="Arial MT"/>
              </a:rPr>
              <a:t>Total</a:t>
            </a:r>
            <a:r>
              <a:rPr lang="en-ID" sz="1100" spc="10" dirty="0">
                <a:latin typeface="Arial MT"/>
                <a:cs typeface="Arial MT"/>
              </a:rPr>
              <a:t> </a:t>
            </a:r>
            <a:r>
              <a:rPr lang="en-ID" sz="1100" spc="-10" dirty="0" err="1">
                <a:latin typeface="Arial MT"/>
                <a:cs typeface="Arial MT"/>
              </a:rPr>
              <a:t>transaksi</a:t>
            </a:r>
            <a:r>
              <a:rPr lang="en-ID" sz="1100" spc="-10" dirty="0">
                <a:latin typeface="Arial MT"/>
                <a:cs typeface="Arial MT"/>
              </a:rPr>
              <a:t>.</a:t>
            </a:r>
            <a:endParaRPr sz="1100" dirty="0">
              <a:latin typeface="Arial MT"/>
              <a:cs typeface="Times New Roman" panose="02020603050405020304" pitchFamily="18" charset="0"/>
            </a:endParaRPr>
          </a:p>
          <a:p>
            <a:pPr marL="98425" indent="-85725">
              <a:lnSpc>
                <a:spcPts val="1275"/>
              </a:lnSpc>
              <a:buChar char="•"/>
              <a:tabLst>
                <a:tab pos="98425" algn="l"/>
              </a:tabLst>
            </a:pPr>
            <a:r>
              <a:rPr sz="1100" dirty="0">
                <a:latin typeface="Arial MT"/>
                <a:cs typeface="Arial MT"/>
              </a:rPr>
              <a:t>Geo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Chart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dari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Total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profit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dari setiap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provinsi</a:t>
            </a:r>
            <a:endParaRPr sz="1100" dirty="0">
              <a:latin typeface="Arial MT"/>
              <a:cs typeface="Arial MT"/>
            </a:endParaRPr>
          </a:p>
          <a:p>
            <a:pPr marL="12700" marR="5080" indent="100330">
              <a:lnSpc>
                <a:spcPct val="102499"/>
              </a:lnSpc>
              <a:buChar char="•"/>
              <a:tabLst>
                <a:tab pos="113030" algn="l"/>
              </a:tabLst>
            </a:pPr>
            <a:r>
              <a:rPr sz="1100" dirty="0">
                <a:latin typeface="Arial MT"/>
                <a:cs typeface="Arial MT"/>
              </a:rPr>
              <a:t>Grafik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perbandingan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pendapatan</a:t>
            </a:r>
            <a:r>
              <a:rPr sz="1100" spc="10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kimia</a:t>
            </a:r>
            <a:r>
              <a:rPr sz="1100" spc="9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farma</a:t>
            </a:r>
            <a:r>
              <a:rPr sz="1100" spc="9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dari</a:t>
            </a:r>
            <a:r>
              <a:rPr sz="1100" spc="9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2020 </a:t>
            </a:r>
            <a:r>
              <a:rPr sz="1100" dirty="0">
                <a:latin typeface="Arial MT"/>
                <a:cs typeface="Arial MT"/>
              </a:rPr>
              <a:t>sampai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dengan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2023</a:t>
            </a:r>
            <a:endParaRPr sz="1100" dirty="0">
              <a:latin typeface="Arial MT"/>
              <a:cs typeface="Arial MT"/>
            </a:endParaRPr>
          </a:p>
          <a:p>
            <a:pPr marL="98425" indent="-85725">
              <a:lnSpc>
                <a:spcPts val="1275"/>
              </a:lnSpc>
              <a:buChar char="•"/>
              <a:tabLst>
                <a:tab pos="98425" algn="l"/>
              </a:tabLst>
            </a:pPr>
            <a:r>
              <a:rPr sz="1100" dirty="0">
                <a:latin typeface="Arial MT"/>
                <a:cs typeface="Arial MT"/>
              </a:rPr>
              <a:t>Pie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Chart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dari net sales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tiap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provinsi.</a:t>
            </a:r>
            <a:endParaRPr sz="1100" dirty="0">
              <a:latin typeface="Arial MT"/>
              <a:cs typeface="Arial MT"/>
            </a:endParaRPr>
          </a:p>
          <a:p>
            <a:pPr marL="98425" indent="-85725">
              <a:lnSpc>
                <a:spcPts val="1300"/>
              </a:lnSpc>
              <a:spcBef>
                <a:spcPts val="35"/>
              </a:spcBef>
              <a:buChar char="•"/>
              <a:tabLst>
                <a:tab pos="98425" algn="l"/>
              </a:tabLst>
            </a:pPr>
            <a:r>
              <a:rPr sz="1100" dirty="0">
                <a:latin typeface="Arial MT"/>
                <a:cs typeface="Arial MT"/>
              </a:rPr>
              <a:t>PieChart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dari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transaksi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tiap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provinsi</a:t>
            </a:r>
            <a:endParaRPr sz="1100" dirty="0">
              <a:latin typeface="Arial MT"/>
              <a:cs typeface="Arial MT"/>
            </a:endParaRPr>
          </a:p>
          <a:p>
            <a:pPr marL="98425" indent="-85725">
              <a:lnSpc>
                <a:spcPts val="1300"/>
              </a:lnSpc>
              <a:buChar char="•"/>
              <a:tabLst>
                <a:tab pos="98425" algn="l"/>
              </a:tabLst>
            </a:pPr>
            <a:r>
              <a:rPr sz="1100" dirty="0">
                <a:latin typeface="Arial MT"/>
                <a:cs typeface="Arial MT"/>
              </a:rPr>
              <a:t>Tabel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rating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 err="1">
                <a:latin typeface="Arial MT"/>
                <a:cs typeface="Arial MT"/>
              </a:rPr>
              <a:t>cabang</a:t>
            </a:r>
            <a:r>
              <a:rPr sz="1100" spc="-10" dirty="0">
                <a:latin typeface="Arial MT"/>
                <a:cs typeface="Arial MT"/>
              </a:rPr>
              <a:t>.</a:t>
            </a:r>
            <a:r>
              <a:rPr sz="1100" spc="-20" dirty="0">
                <a:latin typeface="Arial MT"/>
                <a:cs typeface="Arial MT"/>
              </a:rPr>
              <a:t>.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B10987-A86C-A3BB-638E-AADAB5C269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19"/>
          <a:stretch/>
        </p:blipFill>
        <p:spPr>
          <a:xfrm>
            <a:off x="0" y="770878"/>
            <a:ext cx="5105400" cy="39004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600" y="4267199"/>
              <a:ext cx="1400175" cy="533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000" y="1809749"/>
              <a:ext cx="3805301" cy="13286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63875" y="1993836"/>
            <a:ext cx="3023235" cy="712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0" spc="185" dirty="0">
                <a:solidFill>
                  <a:srgbClr val="FFFFFF"/>
                </a:solidFill>
              </a:rPr>
              <a:t>Thank</a:t>
            </a:r>
            <a:r>
              <a:rPr sz="4500" spc="-400" dirty="0">
                <a:solidFill>
                  <a:srgbClr val="FFFFFF"/>
                </a:solidFill>
              </a:rPr>
              <a:t> </a:t>
            </a:r>
            <a:r>
              <a:rPr sz="4500" spc="190" dirty="0">
                <a:solidFill>
                  <a:srgbClr val="FFFFFF"/>
                </a:solidFill>
              </a:rPr>
              <a:t>You</a:t>
            </a:r>
            <a:endParaRPr sz="4500"/>
          </a:p>
        </p:txBody>
      </p:sp>
      <p:sp>
        <p:nvSpPr>
          <p:cNvPr id="7" name="object 7"/>
          <p:cNvSpPr txBox="1"/>
          <p:nvPr/>
        </p:nvSpPr>
        <p:spPr>
          <a:xfrm>
            <a:off x="4398009" y="4316412"/>
            <a:ext cx="28384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1" spc="16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7275" y="4305300"/>
            <a:ext cx="1543050" cy="533400"/>
          </a:xfrm>
          <a:prstGeom prst="rect">
            <a:avLst/>
          </a:prstGeom>
          <a:ln w="19050">
            <a:solidFill>
              <a:srgbClr val="FFFFFF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275"/>
              </a:spcBef>
            </a:pPr>
            <a:r>
              <a:rPr sz="1400" spc="95" dirty="0">
                <a:solidFill>
                  <a:srgbClr val="FFFFFF"/>
                </a:solidFill>
                <a:latin typeface="Trebuchet MS"/>
                <a:cs typeface="Trebuchet MS"/>
              </a:rPr>
              <a:t>Logo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Company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724</Words>
  <Application>Microsoft Office PowerPoint</Application>
  <PresentationFormat>On-screen Show (16:9)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MT</vt:lpstr>
      <vt:lpstr>Times New Roman</vt:lpstr>
      <vt:lpstr>Trebuchet MS</vt:lpstr>
      <vt:lpstr>Office Theme</vt:lpstr>
      <vt:lpstr>PowerPoint Presentation</vt:lpstr>
      <vt:lpstr>PowerPoint Presentation</vt:lpstr>
      <vt:lpstr>About Company</vt:lpstr>
      <vt:lpstr>Project Portfolio</vt:lpstr>
      <vt:lpstr>1. Importing Dataset to BigQuery</vt:lpstr>
      <vt:lpstr>2. Tabel Analisa</vt:lpstr>
      <vt:lpstr>3. BigQuery Syntax</vt:lpstr>
      <vt:lpstr>4. Dashboard Performance Analytics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Lenovo Ideapad 2in1</cp:lastModifiedBy>
  <cp:revision>3</cp:revision>
  <dcterms:created xsi:type="dcterms:W3CDTF">2025-05-11T02:18:09Z</dcterms:created>
  <dcterms:modified xsi:type="dcterms:W3CDTF">2025-05-11T05:05:47Z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2025-02-20T00:00:00Z</vt:filetime>
  </property>
  <property fmtid="{D5CDD505-2E9C-101B-9397-08002B2CF9AE}" pid="3" name="LastSaved">
    <vt:filetime>2025-05-11T00:00:00Z</vt:filetime>
  </property>
</Properties>
</file>