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17"/>
  </p:notesMasterIdLst>
  <p:sldIdLst>
    <p:sldId id="256" r:id="rId3"/>
    <p:sldId id="257" r:id="rId4"/>
    <p:sldId id="261" r:id="rId5"/>
    <p:sldId id="258" r:id="rId6"/>
    <p:sldId id="313" r:id="rId7"/>
    <p:sldId id="316" r:id="rId8"/>
    <p:sldId id="314" r:id="rId9"/>
    <p:sldId id="315" r:id="rId10"/>
    <p:sldId id="260" r:id="rId11"/>
    <p:sldId id="317" r:id="rId12"/>
    <p:sldId id="319" r:id="rId13"/>
    <p:sldId id="259" r:id="rId14"/>
    <p:sldId id="320" r:id="rId15"/>
    <p:sldId id="318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125" d="100"/>
          <a:sy n="125" d="100"/>
        </p:scale>
        <p:origin x="-404" y="-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16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69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66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17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507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A3964-8D04-4F36-BCE0-8D1F5E02B3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7" y="338169"/>
            <a:ext cx="719208" cy="70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8E7C2-C74F-4C07-A362-A72D38E4A0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2480" y="464467"/>
            <a:ext cx="935931" cy="498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7ED7E-54E2-475B-8140-A40864186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62B63-1E7B-4D4B-90D6-D806A5C91E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38BF2-E2B3-47D1-A182-FC53C005E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9A5DF-5F2F-4A4D-A7F9-D6DCE859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0542-1954-4BDE-9D6C-D9EB36C61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1D7C-422C-4E72-B568-0C1D47B31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6B3FB-585A-4491-B830-C25F91511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6DBE95-08D9-4C90-B577-6885AEAD7B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7" r:id="rId3"/>
    <p:sldLayoutId id="2147483680" r:id="rId4"/>
    <p:sldLayoutId id="2147483695" r:id="rId5"/>
    <p:sldLayoutId id="2147483698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0" y="134651"/>
            <a:ext cx="3825766" cy="6010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ID" sz="2400" dirty="0"/>
              <a:t>Review </a:t>
            </a:r>
            <a:r>
              <a:rPr lang="en-ID" sz="2400" dirty="0" err="1"/>
              <a:t>Jurnal</a:t>
            </a:r>
            <a:endParaRPr sz="2400" dirty="0"/>
          </a:p>
        </p:txBody>
      </p:sp>
      <p:sp>
        <p:nvSpPr>
          <p:cNvPr id="384" name="Google Shape;384;p70"/>
          <p:cNvSpPr/>
          <p:nvPr/>
        </p:nvSpPr>
        <p:spPr>
          <a:xfrm>
            <a:off x="777224" y="3791850"/>
            <a:ext cx="6353677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77219" y="3809035"/>
            <a:ext cx="6353606" cy="444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u="none" strike="noStrike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Pemrograman</a:t>
            </a:r>
            <a:r>
              <a:rPr lang="en-ID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Berbasis</a:t>
            </a:r>
            <a:r>
              <a:rPr lang="en-ID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Objek</a:t>
            </a:r>
            <a:r>
              <a:rPr lang="en-ID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 / Febri </a:t>
            </a:r>
            <a:r>
              <a:rPr lang="en-ID" b="0" i="0" u="none" strike="noStrike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Damatraseta</a:t>
            </a:r>
            <a:r>
              <a:rPr lang="en-ID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u="none" strike="noStrike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S.Kom</a:t>
            </a:r>
            <a:r>
              <a:rPr lang="en-ID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., </a:t>
            </a:r>
            <a:r>
              <a:rPr lang="en-ID" b="0" i="0" u="none" strike="noStrike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M.Kom</a:t>
            </a:r>
            <a:r>
              <a:rPr lang="en-ID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.</a:t>
            </a:r>
            <a:endParaRPr lang="en-ID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CFDC1-8ED3-FBDE-8C33-EE2C6CC2F220}"/>
              </a:ext>
            </a:extLst>
          </p:cNvPr>
          <p:cNvSpPr txBox="1"/>
          <p:nvPr/>
        </p:nvSpPr>
        <p:spPr>
          <a:xfrm>
            <a:off x="777183" y="2587709"/>
            <a:ext cx="5061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600" b="0" i="0" u="none" strike="noStrike" dirty="0" err="1">
                <a:solidFill>
                  <a:srgbClr val="F7F7F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Anggota</a:t>
            </a:r>
            <a:r>
              <a:rPr lang="en-ID" sz="1600" b="0" i="0" u="none" strike="noStrike" dirty="0">
                <a:solidFill>
                  <a:srgbClr val="F7F7F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  <a:endParaRPr lang="en-ID" sz="1600" b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F7F7F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Fairuza Attallah</a:t>
            </a:r>
            <a:r>
              <a:rPr lang="en-ID" sz="1600" b="0" i="0" u="none" strike="noStrike" dirty="0">
                <a:solidFill>
                  <a:srgbClr val="F7F7F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222310066</a:t>
            </a:r>
            <a:endParaRPr lang="en-ID" sz="1600" b="0" i="0" u="none" strike="noStrike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F7F7F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Muhammad</a:t>
            </a:r>
            <a:r>
              <a:rPr lang="en-ID" sz="1600" b="0" i="0" u="none" strike="noStrike" dirty="0">
                <a:solidFill>
                  <a:srgbClr val="F7F7F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1600" b="0" i="0" u="none" strike="noStrike" dirty="0" err="1">
                <a:solidFill>
                  <a:srgbClr val="F7F7F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Hafidz</a:t>
            </a:r>
            <a:r>
              <a:rPr lang="en-ID" sz="1600" b="0" i="0" u="none" strike="noStrike" dirty="0">
                <a:solidFill>
                  <a:srgbClr val="F7F7F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u="none" strike="noStrike" dirty="0" err="1">
                <a:solidFill>
                  <a:srgbClr val="F7F7F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Hidayat</a:t>
            </a:r>
            <a:r>
              <a:rPr lang="en-ID" sz="1600" b="0" i="0" u="none" strike="noStrike" dirty="0">
                <a:solidFill>
                  <a:srgbClr val="F7F7F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222310074</a:t>
            </a:r>
            <a:endParaRPr lang="en-ID" sz="1600" b="0" i="0" u="none" strike="noStrike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CB501-5544-DB2E-545E-7B692479CE04}"/>
              </a:ext>
            </a:extLst>
          </p:cNvPr>
          <p:cNvSpPr txBox="1"/>
          <p:nvPr/>
        </p:nvSpPr>
        <p:spPr>
          <a:xfrm>
            <a:off x="0" y="891053"/>
            <a:ext cx="8147664" cy="1214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4385" marR="877570" algn="ctr">
              <a:lnSpc>
                <a:spcPct val="102000"/>
              </a:lnSpc>
            </a:pPr>
            <a:r>
              <a:rPr lang="en-US" sz="240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24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membeli</a:t>
            </a:r>
            <a:r>
              <a:rPr lang="en-US" sz="24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melalui</a:t>
            </a:r>
            <a:r>
              <a:rPr lang="en-US" sz="24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pemasaran</a:t>
            </a:r>
            <a:r>
              <a:rPr lang="en-US" sz="24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mesin</a:t>
            </a:r>
            <a:r>
              <a:rPr lang="en-US" sz="24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pencari</a:t>
            </a:r>
            <a:r>
              <a:rPr lang="en-US" sz="24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Penyedia</a:t>
            </a:r>
            <a:r>
              <a:rPr lang="en-US" sz="24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e-marketplace di Indonesia</a:t>
            </a:r>
            <a:endParaRPr lang="en-ID" sz="2400" dirty="0">
              <a:solidFill>
                <a:schemeClr val="bg1"/>
              </a:solidFill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-482334" y="381204"/>
            <a:ext cx="8407134" cy="954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accent4"/>
                </a:solidFill>
              </a:rPr>
              <a:t>Kesimpulan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42CA93-C192-272E-7E6F-2AC525B8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8" y="14379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Google Shape;391;p71">
            <a:extLst>
              <a:ext uri="{FF2B5EF4-FFF2-40B4-BE49-F238E27FC236}">
                <a16:creationId xmlns:a16="http://schemas.microsoft.com/office/drawing/2014/main" id="{268644A2-4B73-24A2-2CE8-BA3C88B89168}"/>
              </a:ext>
            </a:extLst>
          </p:cNvPr>
          <p:cNvSpPr txBox="1">
            <a:spLocks/>
          </p:cNvSpPr>
          <p:nvPr/>
        </p:nvSpPr>
        <p:spPr>
          <a:xfrm>
            <a:off x="176264" y="1174750"/>
            <a:ext cx="8104136" cy="240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73025" marR="210185" indent="179705" algn="just">
              <a:spcAft>
                <a:spcPts val="0"/>
              </a:spcAft>
            </a:pP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Penelitian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berhasil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mendeskripsikan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konseptual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ke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dalam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struktural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sehingga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dapat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digunakan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untuk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menganalisis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variabel-variabel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pada SEM yang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mempengaruhi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pelanggan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berbelanja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pada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perusahaan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terkemuka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penyedia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e-marketplace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terbesar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di Indonesia.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Dalam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konseptual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terdapat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tujuh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variabel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(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empat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variabel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laten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eksogen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dan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tiga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variabel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laten endogen),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sepuluh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hipotesis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dan 32 loading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faktor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Analisis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menunjukkan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Interaktivitas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pada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belanja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berkorelasi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Motivasi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Hedonis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(H1) dan “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Membeli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(H2).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Selanjutnya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“Informativeness” pada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belanja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berhubungan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4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Harapan Kinerja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(H8), dan “</a:t>
            </a:r>
            <a:r>
              <a:rPr lang="en-US" sz="1400" dirty="0" err="1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Kebiasaan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dalam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belanja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berhubungan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400" dirty="0" err="1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4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(H10).</a:t>
            </a:r>
            <a:endParaRPr lang="en-ID" sz="14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4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BB78BF-D4BC-452E-8C56-F396FFA3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USECASE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F6EAE3-A390-497B-97CC-D8E6B66A13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76" b="7376"/>
          <a:stretch/>
        </p:blipFill>
        <p:spPr>
          <a:xfrm>
            <a:off x="1935333" y="1262046"/>
            <a:ext cx="5269513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6C4F-776A-4163-93AE-99B75797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CLASS DIAGRAM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A2FC28-657C-4A1D-8D4C-69B7376B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21180" y="1929364"/>
            <a:ext cx="5261534" cy="17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5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6C4F-776A-4163-93AE-99B75797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ACTIVITY DIAGRAM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1B49E-6E64-41B0-BCD3-578E8C88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84243" y="1924527"/>
            <a:ext cx="4195484" cy="21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6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642CA93-C192-272E-7E6F-2AC525B8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8" y="14379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Google Shape;391;p71">
            <a:extLst>
              <a:ext uri="{FF2B5EF4-FFF2-40B4-BE49-F238E27FC236}">
                <a16:creationId xmlns:a16="http://schemas.microsoft.com/office/drawing/2014/main" id="{268644A2-4B73-24A2-2CE8-BA3C88B89168}"/>
              </a:ext>
            </a:extLst>
          </p:cNvPr>
          <p:cNvSpPr txBox="1">
            <a:spLocks/>
          </p:cNvSpPr>
          <p:nvPr/>
        </p:nvSpPr>
        <p:spPr>
          <a:xfrm>
            <a:off x="176264" y="1498600"/>
            <a:ext cx="8104136" cy="240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73025" marR="210185" indent="179705">
              <a:spcAft>
                <a:spcPts val="0"/>
              </a:spcAft>
            </a:pPr>
            <a:r>
              <a:rPr lang="en-US" sz="66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TERIMA KASIH !</a:t>
            </a:r>
            <a:endParaRPr lang="en-ID" sz="72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2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-251106" y="48329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 err="1">
                <a:solidFill>
                  <a:schemeClr val="accent4"/>
                </a:solidFill>
              </a:rPr>
              <a:t>Abstrak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42CA93-C192-272E-7E6F-2AC525B8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8" y="14379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Google Shape;391;p71">
            <a:extLst>
              <a:ext uri="{FF2B5EF4-FFF2-40B4-BE49-F238E27FC236}">
                <a16:creationId xmlns:a16="http://schemas.microsoft.com/office/drawing/2014/main" id="{268644A2-4B73-24A2-2CE8-BA3C88B89168}"/>
              </a:ext>
            </a:extLst>
          </p:cNvPr>
          <p:cNvSpPr txBox="1">
            <a:spLocks/>
          </p:cNvSpPr>
          <p:nvPr/>
        </p:nvSpPr>
        <p:spPr>
          <a:xfrm>
            <a:off x="163564" y="1233746"/>
            <a:ext cx="8299952" cy="333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 Indonesia,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pemanfaatan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search engine marketing (SEM)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pemasaran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sudah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banyak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dilakukan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oleh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perusahaan-perusahaan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penyedia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e-marketplace,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sehingga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perlu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dilakukan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kajian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pengaruh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terhadap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minat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beli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pada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online. Oleh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karena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itu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penelitian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ini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mendeskripsikan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konseptual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menjadi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struktural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secara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detail dan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menganalisis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beli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pelanggan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berbelanja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onlineAnalisis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ini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menyajikan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Interaktivitas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pada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belanja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berkorelasi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Motivasi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Hedonis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dan “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Membeli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”. “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Informatif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dalam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belanja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berhubungan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Ekspektasi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Kinerja”, dan “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Kebiasaan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dalam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berbelanja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berhubungan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Membeli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”. </a:t>
            </a:r>
            <a:endParaRPr lang="en-ID" sz="20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1087976" y="448332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2"/>
                </a:solidFill>
              </a:rPr>
              <a:t>Tujuan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Jurnal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093075" y="1488591"/>
            <a:ext cx="6716111" cy="2536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Peran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mesin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pencari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media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pemasaran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search engine marketing (SEM)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semakin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penting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bagi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penyedia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e-marketplace. Banyak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perusahaan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telah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menggunakan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pemasaran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online. Perusahaan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memerlukan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biaya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lebih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rendah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pemasaran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jika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menggunakan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dibandingkan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lain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meningkatkan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beli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</a:t>
            </a:r>
            <a:endParaRPr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CFF33697-4F27-4F46-F440-15BAF59CB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36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8" name="Google Shape;391;p71">
            <a:extLst>
              <a:ext uri="{FF2B5EF4-FFF2-40B4-BE49-F238E27FC236}">
                <a16:creationId xmlns:a16="http://schemas.microsoft.com/office/drawing/2014/main" id="{5038268D-C30F-F5FD-07F0-E008C32381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51106" y="48329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 err="1">
                <a:solidFill>
                  <a:schemeClr val="accent4"/>
                </a:solidFill>
              </a:rPr>
              <a:t>Identitas</a:t>
            </a:r>
            <a:r>
              <a:rPr lang="en-ID" sz="3600" dirty="0">
                <a:solidFill>
                  <a:schemeClr val="accent4"/>
                </a:solidFill>
              </a:rPr>
              <a:t> </a:t>
            </a:r>
            <a:r>
              <a:rPr lang="en-ID" sz="3600" dirty="0" err="1">
                <a:solidFill>
                  <a:schemeClr val="accent4"/>
                </a:solidFill>
              </a:rPr>
              <a:t>Jurnal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9" name="Google Shape;391;p71">
            <a:extLst>
              <a:ext uri="{FF2B5EF4-FFF2-40B4-BE49-F238E27FC236}">
                <a16:creationId xmlns:a16="http://schemas.microsoft.com/office/drawing/2014/main" id="{F627D9B1-4976-044B-1538-B2C54705163E}"/>
              </a:ext>
            </a:extLst>
          </p:cNvPr>
          <p:cNvSpPr txBox="1">
            <a:spLocks/>
          </p:cNvSpPr>
          <p:nvPr/>
        </p:nvSpPr>
        <p:spPr>
          <a:xfrm>
            <a:off x="115613" y="1401202"/>
            <a:ext cx="8481848" cy="345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794385" marR="877570" algn="ctr">
              <a:lnSpc>
                <a:spcPct val="102000"/>
              </a:lnSpc>
            </a:pP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Judul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: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membeli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melalui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pemasaran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mesin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pencari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: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Penyedia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e-marketplace di Indonesia</a:t>
            </a:r>
            <a:endParaRPr lang="en-ID" sz="1800" b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Jurnal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: </a:t>
            </a: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Jurnal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ScienceDirect</a:t>
            </a:r>
            <a:endParaRPr lang="en-ID" sz="1400" b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Volume dan Halaman : Volume 197 (2022), Hal. </a:t>
            </a:r>
            <a:r>
              <a:rPr lang="en-ID" sz="18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445 - 452</a:t>
            </a:r>
            <a:endParaRPr lang="en-ID" sz="1400" b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: 2022</a:t>
            </a:r>
            <a:endParaRPr lang="en-ID" sz="1400" b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12750" marR="499110" algn="ctr">
              <a:lnSpc>
                <a:spcPts val="1490"/>
              </a:lnSpc>
              <a:spcBef>
                <a:spcPts val="1160"/>
              </a:spcBef>
              <a:spcAft>
                <a:spcPts val="0"/>
              </a:spcAft>
            </a:pPr>
            <a:r>
              <a:rPr lang="en-ID" sz="1800" b="0" i="0" u="none" strike="noStrike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Penulis</a:t>
            </a: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Mudjahidin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</a:t>
            </a:r>
            <a:r>
              <a:rPr lang="en-US" sz="1800" b="0" spc="29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Nur</a:t>
            </a:r>
            <a:r>
              <a:rPr lang="en-US" sz="1800" b="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Laili</a:t>
            </a:r>
            <a:r>
              <a:rPr lang="en-US" sz="1800" b="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Sholichah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</a:t>
            </a:r>
            <a:r>
              <a:rPr lang="en-US" sz="1800" b="0" spc="295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Andre</a:t>
            </a:r>
            <a:r>
              <a:rPr lang="en-US" sz="1800" b="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Parvian</a:t>
            </a:r>
            <a:r>
              <a:rPr lang="en-US" sz="1800" b="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Aristio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</a:t>
            </a:r>
            <a:r>
              <a:rPr lang="en-US" sz="1800" b="0" spc="-15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Lukman</a:t>
            </a:r>
            <a:r>
              <a:rPr lang="en-US" sz="1800" b="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Junaedi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</a:t>
            </a:r>
            <a:endParaRPr lang="en-ID" sz="1800" b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91845" marR="877570" algn="ctr">
              <a:lnSpc>
                <a:spcPts val="1490"/>
              </a:lnSpc>
              <a:spcAft>
                <a:spcPts val="0"/>
              </a:spcAft>
            </a:pP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Yudha</a:t>
            </a:r>
            <a:r>
              <a:rPr lang="en-US" sz="1800" b="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Andrian</a:t>
            </a:r>
            <a:r>
              <a:rPr lang="en-US" sz="1800" b="0" spc="-15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Saputra,</a:t>
            </a:r>
            <a:r>
              <a:rPr lang="en-US" sz="1800" b="0" spc="-15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Stefanus</a:t>
            </a:r>
            <a:r>
              <a:rPr lang="en-US" sz="1800" b="0" spc="-15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Eko</a:t>
            </a:r>
            <a:r>
              <a:rPr lang="en-US" sz="1800" b="0" spc="-5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8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Wiratno</a:t>
            </a:r>
            <a:endParaRPr lang="en-ID" sz="1800" b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D" sz="1400" dirty="0"/>
            </a:br>
            <a:endParaRPr lang="en-ID"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-251106" y="48329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 err="1">
                <a:solidFill>
                  <a:schemeClr val="accent4"/>
                </a:solidFill>
              </a:rPr>
              <a:t>Metodelogi</a:t>
            </a:r>
            <a:r>
              <a:rPr lang="en-ID" sz="3600" dirty="0">
                <a:solidFill>
                  <a:schemeClr val="accent4"/>
                </a:solidFill>
              </a:rPr>
              <a:t> </a:t>
            </a:r>
            <a:r>
              <a:rPr lang="en-ID" sz="3600" dirty="0" err="1">
                <a:solidFill>
                  <a:schemeClr val="accent4"/>
                </a:solidFill>
              </a:rPr>
              <a:t>Penelitian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42CA93-C192-272E-7E6F-2AC525B8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8" y="14379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Google Shape;391;p71">
            <a:extLst>
              <a:ext uri="{FF2B5EF4-FFF2-40B4-BE49-F238E27FC236}">
                <a16:creationId xmlns:a16="http://schemas.microsoft.com/office/drawing/2014/main" id="{268644A2-4B73-24A2-2CE8-BA3C88B89168}"/>
              </a:ext>
            </a:extLst>
          </p:cNvPr>
          <p:cNvSpPr txBox="1">
            <a:spLocks/>
          </p:cNvSpPr>
          <p:nvPr/>
        </p:nvSpPr>
        <p:spPr>
          <a:xfrm>
            <a:off x="163564" y="1233746"/>
            <a:ext cx="8299952" cy="333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0490" marR="170815" indent="150495" algn="just">
              <a:lnSpc>
                <a:spcPct val="103000"/>
              </a:lnSpc>
              <a:spcAft>
                <a:spcPts val="0"/>
              </a:spcAft>
            </a:pP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Penelitian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menganalisis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faktor-faktor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(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variabel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 yang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mempengaruhi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pada SEM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persamaan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struktural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terdiri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dari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empat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langkah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 Langkah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pertama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adalah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meninjau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artikel</a:t>
            </a:r>
            <a:r>
              <a:rPr lang="en-US" sz="14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dan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diskusi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mendalam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untuk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memilih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yang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cocok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untuk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menganalisis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variabel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yang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mempengaruhi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pada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perusahaan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sebagai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e-marketplace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terbesar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di Indonesia. Langkah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kedua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adalah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mendeskripsikan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konseptual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ke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dalam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struktural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berdasarkan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yang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sesuai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pada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artikel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dipilih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Uraian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struktural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memperoleh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berbagai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variabel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hipotesis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indikator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variabel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laten, dan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persamaan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 Langkah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ketiga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adalah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mengembangkan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kuesioner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dan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survei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terhadap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pelanggan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berbelanja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online di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perusahaan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terkemuka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penyedia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e-marketplace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terbesar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di Indonesia. Langkah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terakhir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adalah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menguji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data dan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menyajikan</a:t>
            </a:r>
            <a:r>
              <a:rPr lang="en-US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hasilnya</a:t>
            </a:r>
            <a:r>
              <a:rPr lang="en-US" sz="14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</a:t>
            </a:r>
            <a:endParaRPr lang="en-ID" sz="14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7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-251106" y="48329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 err="1">
                <a:solidFill>
                  <a:schemeClr val="accent4"/>
                </a:solidFill>
              </a:rPr>
              <a:t>Hipotesis</a:t>
            </a:r>
            <a:r>
              <a:rPr lang="en-ID" sz="3600" dirty="0">
                <a:solidFill>
                  <a:schemeClr val="accent4"/>
                </a:solidFill>
              </a:rPr>
              <a:t> </a:t>
            </a:r>
            <a:r>
              <a:rPr lang="en-ID" sz="3600" dirty="0" err="1">
                <a:solidFill>
                  <a:schemeClr val="accent4"/>
                </a:solidFill>
              </a:rPr>
              <a:t>Penelitian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42CA93-C192-272E-7E6F-2AC525B8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8" y="14379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Google Shape;391;p71">
            <a:extLst>
              <a:ext uri="{FF2B5EF4-FFF2-40B4-BE49-F238E27FC236}">
                <a16:creationId xmlns:a16="http://schemas.microsoft.com/office/drawing/2014/main" id="{268644A2-4B73-24A2-2CE8-BA3C88B89168}"/>
              </a:ext>
            </a:extLst>
          </p:cNvPr>
          <p:cNvSpPr txBox="1">
            <a:spLocks/>
          </p:cNvSpPr>
          <p:nvPr/>
        </p:nvSpPr>
        <p:spPr>
          <a:xfrm>
            <a:off x="163564" y="1233746"/>
            <a:ext cx="8299952" cy="333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74295" marR="208280" indent="179705" algn="just">
              <a:spcAft>
                <a:spcPts val="0"/>
              </a:spcAft>
            </a:pP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Berdasarkan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hubungan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antara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laten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eksogen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dan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laten endogen,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terdapat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sepuluh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hipotesis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dalam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model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ini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yang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disajikan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berikut</a:t>
            </a:r>
            <a:r>
              <a:rPr lang="en-US" sz="1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</a:t>
            </a:r>
            <a:endParaRPr lang="en-ID" sz="1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210185" lvl="1" indent="-285750" algn="l">
              <a:spcAft>
                <a:spcPts val="0"/>
              </a:spcAft>
              <a:buSzPts val="1000"/>
              <a:buFont typeface="Times New Roman" panose="02020603050405020304" pitchFamily="18" charset="0"/>
              <a:buAutoNum type="arabicParenR"/>
              <a:tabLst>
                <a:tab pos="434340" algn="l"/>
              </a:tabLst>
            </a:pP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H1: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Interaktivitas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penerapan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mempunyai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korelasi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positif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signifikan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Motivasi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Hedonis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(γ</a:t>
            </a:r>
            <a:r>
              <a:rPr lang="en-US" sz="1000" i="1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5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).</a:t>
            </a:r>
            <a:endParaRPr lang="en-ID" sz="1000" spc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210185" lvl="1" indent="-285750" algn="l">
              <a:lnSpc>
                <a:spcPct val="98000"/>
              </a:lnSpc>
              <a:spcAft>
                <a:spcPts val="0"/>
              </a:spcAft>
              <a:buSzPts val="1000"/>
              <a:buFont typeface="Times New Roman" panose="02020603050405020304" pitchFamily="18" charset="0"/>
              <a:buAutoNum type="arabicParenR"/>
              <a:tabLst>
                <a:tab pos="440055" algn="l"/>
              </a:tabLst>
            </a:pP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H2: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Interaktivitas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penerapan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mempunyai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korelasi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positif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signifikan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(γ</a:t>
            </a:r>
            <a:r>
              <a:rPr lang="en-US" sz="1000" i="1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7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).</a:t>
            </a:r>
            <a:endParaRPr lang="en-ID" sz="1000" spc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211455" lvl="1" indent="-285750" algn="l">
              <a:spcAft>
                <a:spcPts val="0"/>
              </a:spcAft>
              <a:buSzPts val="1000"/>
              <a:buFont typeface="Times New Roman" panose="02020603050405020304" pitchFamily="18" charset="0"/>
              <a:buAutoNum type="arabicParenR"/>
              <a:tabLst>
                <a:tab pos="440690" algn="l"/>
              </a:tabLst>
            </a:pP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H3: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Interaktivitas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penerapan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memiliki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korelasi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positif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signifikan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Ekspektasi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kinerja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(γ</a:t>
            </a:r>
            <a:r>
              <a:rPr lang="en-US" sz="1000" i="1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3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).</a:t>
            </a:r>
            <a:endParaRPr lang="en-ID" sz="1000" spc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210185" lvl="1" indent="-285750" algn="l">
              <a:spcAft>
                <a:spcPts val="0"/>
              </a:spcAft>
              <a:buSzPts val="1000"/>
              <a:buFont typeface="Times New Roman" panose="02020603050405020304" pitchFamily="18" charset="0"/>
              <a:buAutoNum type="arabicParenR"/>
              <a:tabLst>
                <a:tab pos="421005" algn="l"/>
              </a:tabLst>
            </a:pP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H4: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Motivasi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Hedonis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penerapan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mempunyai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korelasi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positif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signifikan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(β</a:t>
            </a:r>
            <a:r>
              <a:rPr lang="en-US" sz="1000" i="1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1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).</a:t>
            </a:r>
            <a:endParaRPr lang="en-ID" sz="1000" spc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208915" lvl="1" indent="-285750" algn="l">
              <a:lnSpc>
                <a:spcPct val="98000"/>
              </a:lnSpc>
              <a:spcAft>
                <a:spcPts val="0"/>
              </a:spcAft>
              <a:buSzPts val="1000"/>
              <a:buFont typeface="Times New Roman" panose="02020603050405020304" pitchFamily="18" charset="0"/>
              <a:buAutoNum type="arabicParenR"/>
              <a:tabLst>
                <a:tab pos="402590" algn="l"/>
              </a:tabLst>
            </a:pP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H5: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Ekspektasi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Kinerja”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penerapan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mempunyai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korelasi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positif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signifikan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(β</a:t>
            </a:r>
            <a:r>
              <a:rPr lang="en-US" sz="1000" i="1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2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).</a:t>
            </a:r>
            <a:endParaRPr lang="en-ID" sz="1000" spc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209550" lvl="1" indent="-285750" algn="l">
              <a:spcAft>
                <a:spcPts val="0"/>
              </a:spcAft>
              <a:buSzPts val="1000"/>
              <a:buFont typeface="Times New Roman" panose="02020603050405020304" pitchFamily="18" charset="0"/>
              <a:buAutoNum type="arabicParenR"/>
              <a:tabLst>
                <a:tab pos="403225" algn="l"/>
              </a:tabLst>
            </a:pP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H6: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Relevansi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Dirasakan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penerapan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memiliki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korelasi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positif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signifikan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Ekspektasi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kinerja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(γ</a:t>
            </a:r>
            <a:r>
              <a:rPr lang="en-US" sz="1000" i="1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1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).</a:t>
            </a:r>
            <a:endParaRPr lang="en-ID" sz="1000" spc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210185" lvl="1" indent="-285750" algn="l">
              <a:spcAft>
                <a:spcPts val="0"/>
              </a:spcAft>
              <a:buSzPts val="1000"/>
              <a:buFont typeface="Times New Roman" panose="02020603050405020304" pitchFamily="18" charset="0"/>
              <a:buAutoNum type="arabicParenR"/>
              <a:tabLst>
                <a:tab pos="418465" algn="l"/>
              </a:tabLst>
            </a:pP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H7: “Perceived Relevance”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penerapan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mempunyai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korelasi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positif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signifikan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pengguna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terhadap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suatu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produk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disajikan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melalui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(γ</a:t>
            </a:r>
            <a:r>
              <a:rPr lang="en-US" sz="1000" i="1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2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).</a:t>
            </a:r>
            <a:endParaRPr lang="en-ID" sz="1000" spc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210820" lvl="1" indent="-285750" algn="l">
              <a:spcAft>
                <a:spcPts val="0"/>
              </a:spcAft>
              <a:buSzPts val="1000"/>
              <a:buFont typeface="Times New Roman" panose="02020603050405020304" pitchFamily="18" charset="0"/>
              <a:buAutoNum type="arabicParenR"/>
              <a:tabLst>
                <a:tab pos="475615" algn="l"/>
              </a:tabLst>
            </a:pP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	H8: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Informatif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penerapan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memiliki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korelasi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positif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signifikan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Ekspektasi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Kinerja” (γ</a:t>
            </a:r>
            <a:r>
              <a:rPr lang="en-US" sz="1000" i="1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6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).</a:t>
            </a:r>
            <a:endParaRPr lang="en-ID" sz="1000" spc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208915" lvl="1" indent="-285750" algn="l">
              <a:spcAft>
                <a:spcPts val="0"/>
              </a:spcAft>
              <a:buSzPts val="1000"/>
              <a:buFont typeface="Times New Roman" panose="02020603050405020304" pitchFamily="18" charset="0"/>
              <a:buAutoNum type="arabicParenR"/>
              <a:tabLst>
                <a:tab pos="472440" algn="l"/>
              </a:tabLst>
            </a:pP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	H9: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Informatif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penerapan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mempunyai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korelasi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positif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signifikan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pembelian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pengguna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terhadap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produk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disajikan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(γ</a:t>
            </a:r>
            <a:r>
              <a:rPr lang="en-US" sz="1000" i="1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8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).</a:t>
            </a:r>
            <a:endParaRPr lang="en-ID" sz="1000" spc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208915" lvl="1" indent="-285750" algn="l">
              <a:spcAft>
                <a:spcPts val="0"/>
              </a:spcAft>
              <a:buSzPts val="1000"/>
              <a:buFont typeface="Times New Roman" panose="02020603050405020304" pitchFamily="18" charset="0"/>
              <a:buAutoNum type="arabicParenR"/>
              <a:tabLst>
                <a:tab pos="464185" algn="l"/>
              </a:tabLst>
            </a:pP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H10: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Kebiasaan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penerapan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SEM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mempunyai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korelasi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positif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signifikan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“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Niat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Beli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” </a:t>
            </a:r>
            <a:r>
              <a:rPr lang="en-US" sz="1000" spc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pengguna</a:t>
            </a:r>
            <a:r>
              <a:rPr lang="en-US" sz="1000" spc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(</a:t>
            </a:r>
            <a:r>
              <a:rPr lang="en-US" sz="1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</a:t>
            </a:r>
            <a:r>
              <a:rPr lang="en-US" sz="10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ID" sz="10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0490" marR="170815" indent="150495" algn="just">
              <a:lnSpc>
                <a:spcPct val="103000"/>
              </a:lnSpc>
              <a:spcAft>
                <a:spcPts val="0"/>
              </a:spcAft>
            </a:pPr>
            <a:endParaRPr lang="en-ID" sz="14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2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-482334" y="381204"/>
            <a:ext cx="8407134" cy="954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>
                <a:solidFill>
                  <a:schemeClr val="accent4"/>
                </a:solidFill>
              </a:rPr>
              <a:t>Variable dan </a:t>
            </a:r>
            <a:r>
              <a:rPr lang="en-ID" sz="3200" dirty="0" err="1">
                <a:solidFill>
                  <a:schemeClr val="accent4"/>
                </a:solidFill>
              </a:rPr>
              <a:t>Indikator</a:t>
            </a:r>
            <a:r>
              <a:rPr lang="en-ID" sz="3200" dirty="0">
                <a:solidFill>
                  <a:schemeClr val="accent4"/>
                </a:solidFill>
              </a:rPr>
              <a:t> yang </a:t>
            </a:r>
            <a:r>
              <a:rPr lang="en-ID" sz="3200" dirty="0" err="1">
                <a:solidFill>
                  <a:schemeClr val="accent4"/>
                </a:solidFill>
              </a:rPr>
              <a:t>digunakan</a:t>
            </a:r>
            <a:r>
              <a:rPr lang="en-ID" sz="3200" dirty="0">
                <a:solidFill>
                  <a:schemeClr val="accent4"/>
                </a:solidFill>
              </a:rPr>
              <a:t> </a:t>
            </a:r>
            <a:r>
              <a:rPr lang="en-ID" sz="3200" dirty="0" err="1">
                <a:solidFill>
                  <a:schemeClr val="accent4"/>
                </a:solidFill>
              </a:rPr>
              <a:t>Peneliti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42CA93-C192-272E-7E6F-2AC525B8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8" y="14379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Google Shape;391;p71">
            <a:extLst>
              <a:ext uri="{FF2B5EF4-FFF2-40B4-BE49-F238E27FC236}">
                <a16:creationId xmlns:a16="http://schemas.microsoft.com/office/drawing/2014/main" id="{268644A2-4B73-24A2-2CE8-BA3C88B89168}"/>
              </a:ext>
            </a:extLst>
          </p:cNvPr>
          <p:cNvSpPr txBox="1">
            <a:spLocks/>
          </p:cNvSpPr>
          <p:nvPr/>
        </p:nvSpPr>
        <p:spPr>
          <a:xfrm>
            <a:off x="163564" y="1233746"/>
            <a:ext cx="8299952" cy="333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0490" marR="170815" indent="150495" algn="just">
              <a:lnSpc>
                <a:spcPct val="103000"/>
              </a:lnSpc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ndikator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pengukuran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masing-masing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hipotesis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indikator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laten, dan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persamaan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matematisnya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diketahui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Pada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kedua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terdiri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laten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eksogen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0490" marR="170815" indent="150495" algn="just">
              <a:lnSpc>
                <a:spcPct val="103000"/>
              </a:lnSpc>
            </a:pP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6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iterima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Relevansi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(𝜉𝜉1),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Kebiasaan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(𝜉𝜉2),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Interaktivitas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(𝜉𝜉3), dan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(𝜉𝜉4)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tiga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laten endogen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Ekspektasi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Kinerja” (𝜂𝜂1),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Motivasi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Hedonik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(𝜂𝜂2) , dan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Membeli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(𝜂𝜂3). </a:t>
            </a:r>
            <a:endParaRPr lang="en-ID" sz="12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1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-482334" y="381204"/>
            <a:ext cx="8407134" cy="954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>
                <a:solidFill>
                  <a:schemeClr val="accent4"/>
                </a:solidFill>
              </a:rPr>
              <a:t>Hasil </a:t>
            </a:r>
            <a:r>
              <a:rPr lang="en-ID" sz="3200" dirty="0" err="1">
                <a:solidFill>
                  <a:schemeClr val="accent4"/>
                </a:solidFill>
              </a:rPr>
              <a:t>Penelitian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42CA93-C192-272E-7E6F-2AC525B8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8" y="14379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Google Shape;391;p71">
            <a:extLst>
              <a:ext uri="{FF2B5EF4-FFF2-40B4-BE49-F238E27FC236}">
                <a16:creationId xmlns:a16="http://schemas.microsoft.com/office/drawing/2014/main" id="{268644A2-4B73-24A2-2CE8-BA3C88B89168}"/>
              </a:ext>
            </a:extLst>
          </p:cNvPr>
          <p:cNvSpPr txBox="1">
            <a:spLocks/>
          </p:cNvSpPr>
          <p:nvPr/>
        </p:nvSpPr>
        <p:spPr>
          <a:xfrm>
            <a:off x="-1392186" y="3752851"/>
            <a:ext cx="596418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809115"/>
            <a:r>
              <a:rPr lang="en-US" sz="11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Gambar 1. Model </a:t>
            </a:r>
            <a:r>
              <a:rPr lang="en-US" sz="11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struktural</a:t>
            </a:r>
            <a:r>
              <a:rPr lang="en-US" sz="11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1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faktor-faktor</a:t>
            </a:r>
            <a:r>
              <a:rPr lang="en-US" sz="11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US" sz="11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mempengaruhi</a:t>
            </a:r>
            <a:r>
              <a:rPr lang="en-US" sz="11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1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minat</a:t>
            </a:r>
            <a:r>
              <a:rPr lang="en-US" sz="11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1100" b="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beli</a:t>
            </a:r>
            <a:r>
              <a:rPr lang="en-US" sz="11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pada SEM.</a:t>
            </a:r>
            <a:endParaRPr lang="en-ID" sz="1100" b="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  <p:pic>
        <p:nvPicPr>
          <p:cNvPr id="2" name="image5.png">
            <a:extLst>
              <a:ext uri="{FF2B5EF4-FFF2-40B4-BE49-F238E27FC236}">
                <a16:creationId xmlns:a16="http://schemas.microsoft.com/office/drawing/2014/main" id="{9EE876B3-4C5E-779F-EE1D-947971F19C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84" y="1291801"/>
            <a:ext cx="3880290" cy="24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7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252A28-5E1B-FDC2-81A6-ADCC0D4D1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65576"/>
              </p:ext>
            </p:extLst>
          </p:nvPr>
        </p:nvGraphicFramePr>
        <p:xfrm>
          <a:off x="1040447" y="1724501"/>
          <a:ext cx="5945505" cy="29089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{A8364AC1-2618-4946-B193-E2B28ADBC377}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3102658233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2177619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25938032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170941965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234900714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99069792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849109675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3620537029"/>
                    </a:ext>
                  </a:extLst>
                </a:gridCol>
              </a:tblGrid>
              <a:tr h="116840">
                <a:tc>
                  <a:txBody>
                    <a:bodyPr/>
                    <a:lstStyle/>
                    <a:p>
                      <a:pPr marL="77470">
                        <a:lnSpc>
                          <a:spcPts val="82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Variabel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2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Persamaan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82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Variabel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2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Persamaan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1294579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77470">
                        <a:lnSpc>
                          <a:spcPts val="88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"Pertunjukan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8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𝐻𝑃01</a:t>
                      </a:r>
                      <a:r>
                        <a:rPr lang="en-US" sz="800" spc="2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𝑌𝑌1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ts val="88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(1)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885"/>
                        </a:lnSpc>
                      </a:pP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"H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sedikit"</a:t>
                      </a: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(𝜉𝜉2)</a:t>
                      </a:r>
                      <a:r>
                        <a:rPr lang="en-US" sz="800" spc="-2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terdiri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8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𝐾𝐵01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𝑥7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88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(20)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07108080"/>
                  </a:ext>
                </a:extLst>
              </a:tr>
              <a:tr h="111125">
                <a:tc>
                  <a:txBody>
                    <a:bodyPr/>
                    <a:lstStyle/>
                    <a:p>
                      <a:pPr marL="77470">
                        <a:lnSpc>
                          <a:spcPts val="77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Harapan"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6225">
                        <a:lnSpc>
                          <a:spcPts val="77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(𝜂𝜂</a:t>
                      </a:r>
                      <a:r>
                        <a:rPr lang="en-US" sz="550" spc="4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77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𝐻𝑃02</a:t>
                      </a:r>
                      <a:r>
                        <a:rPr lang="en-US" sz="800" spc="2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𝑌𝑌2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77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(2)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77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dari 4 faktor pemuatan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77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𝐾𝐵02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𝑥8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77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(21)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8894366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77470">
                        <a:lnSpc>
                          <a:spcPts val="88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terdiri dari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88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88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memuat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8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𝐻𝑃03</a:t>
                      </a:r>
                      <a:r>
                        <a:rPr lang="en-US" sz="800" spc="2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𝑌𝑌3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87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(3)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43330">
                        <a:lnSpc>
                          <a:spcPts val="88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𝐾𝐵03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𝑥9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87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(22)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6922456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77470">
                        <a:lnSpc>
                          <a:spcPts val="82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faktor.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7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𝐻𝑃04</a:t>
                      </a:r>
                      <a:r>
                        <a:rPr lang="en-US" sz="800" spc="2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𝑌𝑌2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87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(4)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43330">
                        <a:lnSpc>
                          <a:spcPts val="87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𝐾𝐵04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87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(23)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6696323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8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𝐻𝑃05</a:t>
                      </a:r>
                      <a:r>
                        <a:rPr lang="en-US" sz="800" spc="2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𝑌𝑌5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ts val="86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(5)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32020"/>
                  </a:ext>
                </a:extLst>
              </a:tr>
              <a:tr h="112395">
                <a:tc gridSpan="3">
                  <a:txBody>
                    <a:bodyPr/>
                    <a:lstStyle/>
                    <a:p>
                      <a:pPr marL="77470">
                        <a:lnSpc>
                          <a:spcPts val="88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“Motivasi Hedonis”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85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𝑀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𝐻01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𝑌𝑌6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88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(6)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88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“Interaktivitas”</a:t>
                      </a:r>
                      <a:r>
                        <a:rPr lang="en-US" sz="800" spc="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(𝜉𝜉3)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85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𝐼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𝐾01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 spc="-1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40">
                        <a:lnSpc>
                          <a:spcPts val="88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(24)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1903167"/>
                  </a:ext>
                </a:extLst>
              </a:tr>
              <a:tr h="117475">
                <a:tc gridSpan="3">
                  <a:txBody>
                    <a:bodyPr/>
                    <a:lstStyle/>
                    <a:p>
                      <a:pPr marL="77470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(𝜂𝜂2)</a:t>
                      </a:r>
                      <a:r>
                        <a:rPr lang="en-US" sz="800" spc="1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terdiri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Hai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F3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30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𝑀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𝐻02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𝑌𝑌7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(7)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terdiri dari 4 pemuatan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30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𝐼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𝐾02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(25)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2076430"/>
                  </a:ext>
                </a:extLst>
              </a:tr>
              <a:tr h="120650">
                <a:tc gridSpan="3">
                  <a:txBody>
                    <a:bodyPr/>
                    <a:lstStyle/>
                    <a:p>
                      <a:pPr marL="77470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faktor pemuatan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55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𝑀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𝐻03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𝑌𝑌8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85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(8)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faktor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55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𝐼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𝐾03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85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(26)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355207"/>
                  </a:ext>
                </a:extLst>
              </a:tr>
              <a:tr h="116840">
                <a:tc gridSpan="3"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25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𝐼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𝐾04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82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(27)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8560449"/>
                  </a:ext>
                </a:extLst>
              </a:tr>
              <a:tr h="118745">
                <a:tc gridSpan="3">
                  <a:txBody>
                    <a:bodyPr/>
                    <a:lstStyle/>
                    <a:p>
                      <a:pPr marL="77470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“Niat Membeli”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35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𝑁𝑃0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𝑌𝑌9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(9)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“Informatif”</a:t>
                      </a: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(𝜉𝜉4)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𝐾𝑀01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(28)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535474"/>
                  </a:ext>
                </a:extLst>
              </a:tr>
              <a:tr h="117475">
                <a:tc gridSpan="3">
                  <a:txBody>
                    <a:bodyPr/>
                    <a:lstStyle/>
                    <a:p>
                      <a:pPr marL="77470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(𝜂𝜂3)</a:t>
                      </a:r>
                      <a:r>
                        <a:rPr lang="en-US" sz="800" spc="1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terdiri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Hai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F5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30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𝑁𝑃0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𝑌𝑌10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(10)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terdiri dari 5 pemuatan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𝐾𝑀02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(29)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9445994"/>
                  </a:ext>
                </a:extLst>
              </a:tr>
              <a:tr h="122555">
                <a:tc gridSpan="3">
                  <a:txBody>
                    <a:bodyPr/>
                    <a:lstStyle/>
                    <a:p>
                      <a:pPr marL="77470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faktor pemuatan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70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𝑁𝑃0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𝑌𝑌11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87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(11)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faktor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7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𝐾𝑀03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87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(30)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5687545"/>
                  </a:ext>
                </a:extLst>
              </a:tr>
              <a:tr h="118745">
                <a:tc gridSpan="3"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40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𝑁𝑃0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𝑌𝑌12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84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(12)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4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𝐾𝑀04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84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(31)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1147373"/>
                  </a:ext>
                </a:extLst>
              </a:tr>
              <a:tr h="116840">
                <a:tc gridSpan="3"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25"/>
                        </a:lnSpc>
                      </a:pP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𝑁𝑃0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𝑌𝑌13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𝜀𝜀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82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(13)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2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𝐾𝑀05</a:t>
                      </a:r>
                      <a:r>
                        <a:rPr lang="en-US" sz="800" spc="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40">
                        <a:lnSpc>
                          <a:spcPts val="82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(32)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19313869"/>
                  </a:ext>
                </a:extLst>
              </a:tr>
              <a:tr h="117475">
                <a:tc gridSpan="3">
                  <a:txBody>
                    <a:bodyPr/>
                    <a:lstStyle/>
                    <a:p>
                      <a:pPr marL="77470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“Relevansi yang Dirasakan”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𝑅𝐷01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𝑥1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(14)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Persamaan pusat di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=𝛾𝛾</a:t>
                      </a:r>
                      <a:r>
                        <a:rPr lang="en-US" sz="550" spc="4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𝛾𝛾</a:t>
                      </a:r>
                      <a:r>
                        <a:rPr lang="en-US" sz="550" spc="4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+𝛾𝛾</a:t>
                      </a:r>
                      <a:r>
                        <a:rPr lang="en-US" sz="550" spc="4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+𝜁𝜁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40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(33)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9874734"/>
                  </a:ext>
                </a:extLst>
              </a:tr>
              <a:tr h="118745">
                <a:tc gridSpan="3">
                  <a:txBody>
                    <a:bodyPr/>
                    <a:lstStyle/>
                    <a:p>
                      <a:pPr marL="77470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(𝜉𝜉1)</a:t>
                      </a:r>
                      <a:r>
                        <a:rPr lang="en-US" sz="800" spc="1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terdiri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Hai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r>
                        <a:rPr lang="en-US" sz="800" spc="-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𝑅𝐷02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𝑥2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(15)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model struktural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=𝛾𝛾</a:t>
                      </a:r>
                      <a:r>
                        <a:rPr lang="en-US" sz="550" spc="4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+𝜁𝜁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(34)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9854319"/>
                  </a:ext>
                </a:extLst>
              </a:tr>
              <a:tr h="122555">
                <a:tc gridSpan="3">
                  <a:txBody>
                    <a:bodyPr/>
                    <a:lstStyle/>
                    <a:p>
                      <a:pPr marL="77470">
                        <a:lnSpc>
                          <a:spcPts val="83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faktor pemuatan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865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𝑅𝐷03</a:t>
                      </a:r>
                      <a:r>
                        <a:rPr lang="en-US" sz="800" spc="4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 dirty="0">
                          <a:solidFill>
                            <a:schemeClr val="bg1"/>
                          </a:solidFill>
                          <a:effectLst/>
                        </a:rPr>
                        <a:t>𝑥3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 dirty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86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(16)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6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=𝛾𝛾</a:t>
                      </a:r>
                      <a:r>
                        <a:rPr lang="en-US" sz="550" spc="4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+𝛾𝛾</a:t>
                      </a:r>
                      <a:r>
                        <a:rPr lang="en-US" sz="550" spc="4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071816"/>
                  </a:ext>
                </a:extLst>
              </a:tr>
              <a:tr h="119380">
                <a:tc gridSpan="3"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4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𝑅𝐷04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𝑥4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ts val="84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(17)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ts val="84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𝛾𝛾</a:t>
                      </a:r>
                      <a:r>
                        <a:rPr lang="en-US" sz="550" spc="4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𝛾𝛾</a:t>
                      </a:r>
                      <a:r>
                        <a:rPr lang="en-US" sz="550" spc="4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4413536"/>
                  </a:ext>
                </a:extLst>
              </a:tr>
              <a:tr h="118110">
                <a:tc gridSpan="3"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𝑅𝐷05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𝑥5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(18)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ts val="830"/>
                        </a:lnSpc>
                      </a:pPr>
                      <a:r>
                        <a:rPr lang="en-US" sz="800" spc="-70">
                          <a:solidFill>
                            <a:schemeClr val="bg1"/>
                          </a:solidFill>
                          <a:effectLst/>
                        </a:rPr>
                        <a:t>𝛽</a:t>
                      </a:r>
                      <a:r>
                        <a:rPr lang="en-US" sz="550" spc="25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800" spc="-10">
                          <a:solidFill>
                            <a:schemeClr val="bg1"/>
                          </a:solidFill>
                          <a:effectLst/>
                        </a:rPr>
                        <a:t>𝛽</a:t>
                      </a:r>
                      <a:r>
                        <a:rPr lang="en-US" sz="550" spc="4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𝜂𝜂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+𝜁𝜁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83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(35)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5636966"/>
                  </a:ext>
                </a:extLst>
              </a:tr>
              <a:tr h="175895">
                <a:tc gridSpan="3"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5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𝑅𝐷06</a:t>
                      </a:r>
                      <a:r>
                        <a:rPr lang="en-US" sz="800" spc="4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=𝜆</a:t>
                      </a:r>
                      <a:r>
                        <a:rPr lang="en-US" sz="550" spc="-5">
                          <a:solidFill>
                            <a:schemeClr val="bg1"/>
                          </a:solidFill>
                          <a:effectLst/>
                        </a:rPr>
                        <a:t>𝑥6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𝜉𝜉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+𝛿𝛿</a:t>
                      </a:r>
                      <a:r>
                        <a:rPr lang="en-US" sz="55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ts val="855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(19)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100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4693225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E4FBAF4-D755-EF19-8248-5815A9C83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1357629"/>
            <a:ext cx="369524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1. Loading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faktor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masing-masing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variabel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laten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eksogen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dan endogen.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44E72BEF-3248-4662-A2DB-211094A49A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Versi_1_Template_SLIDE_IBI_Kesatuan[1]</Template>
  <TotalTime>1195</TotalTime>
  <Words>1486</Words>
  <Application>Microsoft Office PowerPoint</Application>
  <PresentationFormat>On-screen Show (16:9)</PresentationFormat>
  <Paragraphs>176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Open Sans</vt:lpstr>
      <vt:lpstr>Arial</vt:lpstr>
      <vt:lpstr>Poppins</vt:lpstr>
      <vt:lpstr>Cambria Math</vt:lpstr>
      <vt:lpstr>Nunito</vt:lpstr>
      <vt:lpstr>Process of Management Information System for Business by Slidesgo</vt:lpstr>
      <vt:lpstr>Process of Management Information System for Business by Slidesgo</vt:lpstr>
      <vt:lpstr>Review Jurnal</vt:lpstr>
      <vt:lpstr>Abstrak</vt:lpstr>
      <vt:lpstr>Tujuan Jurnal</vt:lpstr>
      <vt:lpstr>Identitas Jurnal</vt:lpstr>
      <vt:lpstr>Metodelogi Penelitian</vt:lpstr>
      <vt:lpstr>Hipotesis Penelitian</vt:lpstr>
      <vt:lpstr>Variable dan Indikator yang digunakan Peneliti</vt:lpstr>
      <vt:lpstr>Hasil Penelitian</vt:lpstr>
      <vt:lpstr>PowerPoint Presentation</vt:lpstr>
      <vt:lpstr>Kesimpulan</vt:lpstr>
      <vt:lpstr>USECASE</vt:lpstr>
      <vt:lpstr>CLASS DIAGRAM</vt:lpstr>
      <vt:lpstr>ACTIVITY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Jurnal</dc:title>
  <dc:creator>fairuza attallah</dc:creator>
  <cp:lastModifiedBy>fairuza attallah</cp:lastModifiedBy>
  <cp:revision>6</cp:revision>
  <dcterms:created xsi:type="dcterms:W3CDTF">2023-12-09T09:30:27Z</dcterms:created>
  <dcterms:modified xsi:type="dcterms:W3CDTF">2023-12-23T09:23:40Z</dcterms:modified>
</cp:coreProperties>
</file>