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7" r:id="rId2"/>
    <p:sldId id="258" r:id="rId3"/>
    <p:sldId id="260"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2" d="100"/>
          <a:sy n="142" d="100"/>
        </p:scale>
        <p:origin x="71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69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79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16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ithub.com/hafidzalawy/Analyzing-eCommerce-Business-Performance-with-SQL/blob/47d596e02cbb51fd5b7816928e76f9d85b79fdde/Query/Annual%20Product%20Category%20Quality%20Analysis.sq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www.randombeautybyhollie.com/2016/01/go-to-beauty-products-for-healthy-and.html" TargetMode="External"/><Relationship Id="rId3" Type="http://schemas.openxmlformats.org/officeDocument/2006/relationships/image" Target="../media/image5.jpg"/><Relationship Id="rId7" Type="http://schemas.openxmlformats.org/officeDocument/2006/relationships/image" Target="../media/image7.jpg"/><Relationship Id="rId12" Type="http://schemas.openxmlformats.org/officeDocument/2006/relationships/hyperlink" Target="https://pixabay.com/en/toys-toy-children-toys-plastic-toys-16293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pexels.com/photo/white-ceramic-bathtub-beside-clear-glass-wall-1358912/" TargetMode="External"/><Relationship Id="rId11" Type="http://schemas.openxmlformats.org/officeDocument/2006/relationships/image" Target="../media/image9.jpg"/><Relationship Id="rId5" Type="http://schemas.openxmlformats.org/officeDocument/2006/relationships/image" Target="../media/image6.jpg"/><Relationship Id="rId10" Type="http://schemas.openxmlformats.org/officeDocument/2006/relationships/hyperlink" Target="https://pxhere.com/sv/photo/526085" TargetMode="External"/><Relationship Id="rId4" Type="http://schemas.openxmlformats.org/officeDocument/2006/relationships/hyperlink" Target="https://pxhere.com/en/photo/678048" TargetMode="External"/><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rPr>
              <a:t>Annual Product Category Quality Analysis</a:t>
            </a:r>
            <a:endParaRPr sz="2220" b="1" dirty="0">
              <a:solidFill>
                <a:schemeClr val="lt1"/>
              </a:solidFill>
            </a:endParaRPr>
          </a:p>
        </p:txBody>
      </p:sp>
      <p:sp>
        <p:nvSpPr>
          <p:cNvPr id="4" name="TextBox 3">
            <a:extLst>
              <a:ext uri="{FF2B5EF4-FFF2-40B4-BE49-F238E27FC236}">
                <a16:creationId xmlns:a16="http://schemas.microsoft.com/office/drawing/2014/main" id="{00D71DBB-CF25-43EB-8D69-CC4D1C0804EA}"/>
              </a:ext>
            </a:extLst>
          </p:cNvPr>
          <p:cNvSpPr txBox="1"/>
          <p:nvPr/>
        </p:nvSpPr>
        <p:spPr>
          <a:xfrm>
            <a:off x="311699" y="747539"/>
            <a:ext cx="8520599" cy="738664"/>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The performance of an e-Commerce business is closely tied to the available products. Analyzing product quality in e-commerce provides valuable insights for making informed business decisions. Key metrics for assessing product quality on an annual basis are as follows:</a:t>
            </a:r>
          </a:p>
        </p:txBody>
      </p:sp>
      <p:sp>
        <p:nvSpPr>
          <p:cNvPr id="8" name="TextBox 7">
            <a:extLst>
              <a:ext uri="{FF2B5EF4-FFF2-40B4-BE49-F238E27FC236}">
                <a16:creationId xmlns:a16="http://schemas.microsoft.com/office/drawing/2014/main" id="{5B190CB5-404E-4B1B-9927-68A28C8ED71B}"/>
              </a:ext>
            </a:extLst>
          </p:cNvPr>
          <p:cNvSpPr txBox="1"/>
          <p:nvPr/>
        </p:nvSpPr>
        <p:spPr>
          <a:xfrm>
            <a:off x="311699" y="1673217"/>
            <a:ext cx="8520599" cy="95410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Total annual revenue.</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Number of orders canceled per year.</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Product category generating the highest annual revenue.</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Product category with the highest number of canceled orders per year.</a:t>
            </a:r>
            <a:endParaRPr lang="en-ID"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34BC5F44-8EBD-4B1A-81EE-B063C6BFD7CA}"/>
              </a:ext>
            </a:extLst>
          </p:cNvPr>
          <p:cNvSpPr txBox="1"/>
          <p:nvPr/>
        </p:nvSpPr>
        <p:spPr>
          <a:xfrm>
            <a:off x="311699" y="2745474"/>
            <a:ext cx="8425158" cy="307777"/>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here is the query results table for each the metrics above:</a:t>
            </a:r>
            <a:endParaRPr lang="en-ID"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46EB774-C788-426E-9C70-41D7C916A7EE}"/>
              </a:ext>
            </a:extLst>
          </p:cNvPr>
          <p:cNvPicPr>
            <a:picLocks noChangeAspect="1"/>
          </p:cNvPicPr>
          <p:nvPr/>
        </p:nvPicPr>
        <p:blipFill>
          <a:blip r:embed="rId3"/>
          <a:srcRect/>
          <a:stretch/>
        </p:blipFill>
        <p:spPr>
          <a:xfrm>
            <a:off x="311699" y="3276332"/>
            <a:ext cx="8652857" cy="934005"/>
          </a:xfrm>
          <a:prstGeom prst="rect">
            <a:avLst/>
          </a:prstGeom>
        </p:spPr>
      </p:pic>
      <p:sp>
        <p:nvSpPr>
          <p:cNvPr id="12" name="Google Shape;55;p13">
            <a:extLst>
              <a:ext uri="{FF2B5EF4-FFF2-40B4-BE49-F238E27FC236}">
                <a16:creationId xmlns:a16="http://schemas.microsoft.com/office/drawing/2014/main" id="{3185C5C2-45E0-41EB-9ADC-3EE67019065C}"/>
              </a:ext>
            </a:extLst>
          </p:cNvPr>
          <p:cNvSpPr txBox="1"/>
          <p:nvPr/>
        </p:nvSpPr>
        <p:spPr>
          <a:xfrm>
            <a:off x="4589325" y="4733978"/>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The complete query can be seen </a:t>
            </a:r>
            <a:r>
              <a:rPr lang="en-US" sz="1100" dirty="0">
                <a:solidFill>
                  <a:srgbClr val="000000"/>
                </a:solidFill>
                <a:hlinkClick r:id="rId4"/>
              </a:rPr>
              <a:t>here</a:t>
            </a:r>
            <a:endParaRPr lang="en-US" sz="1100" dirty="0">
              <a:solidFill>
                <a:srgbClr val="000000"/>
              </a:solidFill>
            </a:endParaRPr>
          </a:p>
        </p:txBody>
      </p:sp>
    </p:spTree>
    <p:extLst>
      <p:ext uri="{BB962C8B-B14F-4D97-AF65-F5344CB8AC3E}">
        <p14:creationId xmlns:p14="http://schemas.microsoft.com/office/powerpoint/2010/main" val="36937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rPr>
              <a:t>Annual Product Category Quality Analysis</a:t>
            </a:r>
            <a:endParaRPr sz="2220" b="1" dirty="0">
              <a:solidFill>
                <a:schemeClr val="lt1"/>
              </a:solidFill>
            </a:endParaRPr>
          </a:p>
        </p:txBody>
      </p:sp>
      <p:pic>
        <p:nvPicPr>
          <p:cNvPr id="4" name="Picture 3">
            <a:extLst>
              <a:ext uri="{FF2B5EF4-FFF2-40B4-BE49-F238E27FC236}">
                <a16:creationId xmlns:a16="http://schemas.microsoft.com/office/drawing/2014/main" id="{55FF83C3-8BD3-41C2-B797-EFFC60630C70}"/>
              </a:ext>
            </a:extLst>
          </p:cNvPr>
          <p:cNvPicPr>
            <a:picLocks noChangeAspect="1"/>
          </p:cNvPicPr>
          <p:nvPr/>
        </p:nvPicPr>
        <p:blipFill>
          <a:blip r:embed="rId3"/>
          <a:stretch>
            <a:fillRect/>
          </a:stretch>
        </p:blipFill>
        <p:spPr>
          <a:xfrm>
            <a:off x="237741" y="675402"/>
            <a:ext cx="3051489" cy="2176610"/>
          </a:xfrm>
          <a:prstGeom prst="rect">
            <a:avLst/>
          </a:prstGeom>
        </p:spPr>
      </p:pic>
      <p:pic>
        <p:nvPicPr>
          <p:cNvPr id="6" name="Picture 5">
            <a:extLst>
              <a:ext uri="{FF2B5EF4-FFF2-40B4-BE49-F238E27FC236}">
                <a16:creationId xmlns:a16="http://schemas.microsoft.com/office/drawing/2014/main" id="{7A9883DB-A0E8-4C55-89BB-DB48D03629A4}"/>
              </a:ext>
            </a:extLst>
          </p:cNvPr>
          <p:cNvPicPr>
            <a:picLocks noChangeAspect="1"/>
          </p:cNvPicPr>
          <p:nvPr/>
        </p:nvPicPr>
        <p:blipFill>
          <a:blip r:embed="rId4"/>
          <a:stretch>
            <a:fillRect/>
          </a:stretch>
        </p:blipFill>
        <p:spPr>
          <a:xfrm>
            <a:off x="243529" y="2892356"/>
            <a:ext cx="3039911" cy="2176611"/>
          </a:xfrm>
          <a:prstGeom prst="rect">
            <a:avLst/>
          </a:prstGeom>
        </p:spPr>
      </p:pic>
      <p:sp>
        <p:nvSpPr>
          <p:cNvPr id="22" name="TextBox 21">
            <a:extLst>
              <a:ext uri="{FF2B5EF4-FFF2-40B4-BE49-F238E27FC236}">
                <a16:creationId xmlns:a16="http://schemas.microsoft.com/office/drawing/2014/main" id="{A1DC17AA-B06E-4776-BD22-DBFBAC2F5CB9}"/>
              </a:ext>
            </a:extLst>
          </p:cNvPr>
          <p:cNvSpPr txBox="1"/>
          <p:nvPr/>
        </p:nvSpPr>
        <p:spPr>
          <a:xfrm>
            <a:off x="4013946" y="1357108"/>
            <a:ext cx="4255995" cy="738664"/>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Annual revenue increased by 17994.61% from 2016 to 2018, where in 2017 there was a significant increase.</a:t>
            </a:r>
          </a:p>
        </p:txBody>
      </p:sp>
      <p:sp>
        <p:nvSpPr>
          <p:cNvPr id="24" name="TextBox 23">
            <a:extLst>
              <a:ext uri="{FF2B5EF4-FFF2-40B4-BE49-F238E27FC236}">
                <a16:creationId xmlns:a16="http://schemas.microsoft.com/office/drawing/2014/main" id="{FA336737-A186-4050-9E76-C8C59689D414}"/>
              </a:ext>
            </a:extLst>
          </p:cNvPr>
          <p:cNvSpPr txBox="1"/>
          <p:nvPr/>
        </p:nvSpPr>
        <p:spPr>
          <a:xfrm>
            <a:off x="4013946" y="3359010"/>
            <a:ext cx="4255995" cy="954107"/>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Orders canceled annually have also increased. This can be caused by various factors such as delivery errors, out of stock, or changes in customer preferences.</a:t>
            </a:r>
            <a:endParaRPr lang="en-ID" dirty="0"/>
          </a:p>
        </p:txBody>
      </p:sp>
    </p:spTree>
    <p:extLst>
      <p:ext uri="{BB962C8B-B14F-4D97-AF65-F5344CB8AC3E}">
        <p14:creationId xmlns:p14="http://schemas.microsoft.com/office/powerpoint/2010/main" val="181145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rPr>
              <a:t>Annual Product Category Quality Analysis</a:t>
            </a:r>
            <a:endParaRPr sz="2220" b="1" dirty="0">
              <a:solidFill>
                <a:schemeClr val="lt1"/>
              </a:solidFill>
            </a:endParaRPr>
          </a:p>
        </p:txBody>
      </p:sp>
      <p:graphicFrame>
        <p:nvGraphicFramePr>
          <p:cNvPr id="2" name="Table 2">
            <a:extLst>
              <a:ext uri="{FF2B5EF4-FFF2-40B4-BE49-F238E27FC236}">
                <a16:creationId xmlns:a16="http://schemas.microsoft.com/office/drawing/2014/main" id="{D7E9275A-F016-45EF-94AE-6D8E27F3117B}"/>
              </a:ext>
            </a:extLst>
          </p:cNvPr>
          <p:cNvGraphicFramePr>
            <a:graphicFrameLocks noGrp="1"/>
          </p:cNvGraphicFramePr>
          <p:nvPr>
            <p:extLst>
              <p:ext uri="{D42A27DB-BD31-4B8C-83A1-F6EECF244321}">
                <p14:modId xmlns:p14="http://schemas.microsoft.com/office/powerpoint/2010/main" val="601874013"/>
              </p:ext>
            </p:extLst>
          </p:nvPr>
        </p:nvGraphicFramePr>
        <p:xfrm>
          <a:off x="843398" y="707461"/>
          <a:ext cx="3070248" cy="1910703"/>
        </p:xfrm>
        <a:graphic>
          <a:graphicData uri="http://schemas.openxmlformats.org/drawingml/2006/table">
            <a:tbl>
              <a:tblPr firstRow="1" bandRow="1">
                <a:tableStyleId>{7DF18680-E054-41AD-8BC1-D1AEF772440D}</a:tableStyleId>
              </a:tblPr>
              <a:tblGrid>
                <a:gridCol w="1023416">
                  <a:extLst>
                    <a:ext uri="{9D8B030D-6E8A-4147-A177-3AD203B41FA5}">
                      <a16:colId xmlns:a16="http://schemas.microsoft.com/office/drawing/2014/main" val="923629564"/>
                    </a:ext>
                  </a:extLst>
                </a:gridCol>
                <a:gridCol w="1023416">
                  <a:extLst>
                    <a:ext uri="{9D8B030D-6E8A-4147-A177-3AD203B41FA5}">
                      <a16:colId xmlns:a16="http://schemas.microsoft.com/office/drawing/2014/main" val="969237064"/>
                    </a:ext>
                  </a:extLst>
                </a:gridCol>
                <a:gridCol w="1023416">
                  <a:extLst>
                    <a:ext uri="{9D8B030D-6E8A-4147-A177-3AD203B41FA5}">
                      <a16:colId xmlns:a16="http://schemas.microsoft.com/office/drawing/2014/main" val="1036776841"/>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Best Selling Product Category</a:t>
                      </a:r>
                      <a:endParaRPr lang="en-ID" dirty="0"/>
                    </a:p>
                  </a:txBody>
                  <a:tcPr/>
                </a:tc>
                <a:tc hMerge="1">
                  <a:txBody>
                    <a:bodyPr/>
                    <a:lstStyle/>
                    <a:p>
                      <a:endParaRPr lang="en-ID" dirty="0"/>
                    </a:p>
                  </a:txBody>
                  <a:tcPr/>
                </a:tc>
                <a:tc hMerge="1">
                  <a:txBody>
                    <a:bodyPr/>
                    <a:lstStyle/>
                    <a:p>
                      <a:endParaRPr lang="en-ID" dirty="0"/>
                    </a:p>
                  </a:txBody>
                  <a:tcPr/>
                </a:tc>
                <a:extLst>
                  <a:ext uri="{0D108BD9-81ED-4DB2-BD59-A6C34878D82A}">
                    <a16:rowId xmlns:a16="http://schemas.microsoft.com/office/drawing/2014/main" val="10533212"/>
                  </a:ext>
                </a:extLst>
              </a:tr>
              <a:tr h="370840">
                <a:tc>
                  <a:txBody>
                    <a:bodyPr/>
                    <a:lstStyle/>
                    <a:p>
                      <a:pPr algn="ctr"/>
                      <a:r>
                        <a:rPr lang="en-US" dirty="0"/>
                        <a:t>2016</a:t>
                      </a:r>
                      <a:endParaRPr lang="en-ID" dirty="0"/>
                    </a:p>
                  </a:txBody>
                  <a:tcPr/>
                </a:tc>
                <a:tc>
                  <a:txBody>
                    <a:bodyPr/>
                    <a:lstStyle/>
                    <a:p>
                      <a:pPr algn="ctr"/>
                      <a:r>
                        <a:rPr lang="en-US" dirty="0"/>
                        <a:t>2017</a:t>
                      </a:r>
                      <a:endParaRPr lang="en-ID" dirty="0"/>
                    </a:p>
                  </a:txBody>
                  <a:tcPr/>
                </a:tc>
                <a:tc>
                  <a:txBody>
                    <a:bodyPr/>
                    <a:lstStyle/>
                    <a:p>
                      <a:pPr algn="ctr"/>
                      <a:r>
                        <a:rPr lang="en-US" dirty="0"/>
                        <a:t>2018</a:t>
                      </a:r>
                      <a:endParaRPr lang="en-ID" dirty="0"/>
                    </a:p>
                  </a:txBody>
                  <a:tcPr/>
                </a:tc>
                <a:extLst>
                  <a:ext uri="{0D108BD9-81ED-4DB2-BD59-A6C34878D82A}">
                    <a16:rowId xmlns:a16="http://schemas.microsoft.com/office/drawing/2014/main" val="3295835716"/>
                  </a:ext>
                </a:extLst>
              </a:tr>
              <a:tr h="684726">
                <a:tc>
                  <a:txBody>
                    <a:bodyPr/>
                    <a:lstStyle/>
                    <a:p>
                      <a:pPr algn="ctr"/>
                      <a:endParaRPr lang="en-ID"/>
                    </a:p>
                  </a:txBody>
                  <a:tcPr/>
                </a:tc>
                <a:tc>
                  <a:txBody>
                    <a:bodyPr/>
                    <a:lstStyle/>
                    <a:p>
                      <a:pPr algn="ctr"/>
                      <a:endParaRPr lang="en-ID" dirty="0"/>
                    </a:p>
                  </a:txBody>
                  <a:tcPr/>
                </a:tc>
                <a:tc>
                  <a:txBody>
                    <a:bodyPr/>
                    <a:lstStyle/>
                    <a:p>
                      <a:pPr algn="ctr"/>
                      <a:endParaRPr lang="en-ID"/>
                    </a:p>
                  </a:txBody>
                  <a:tcPr/>
                </a:tc>
                <a:extLst>
                  <a:ext uri="{0D108BD9-81ED-4DB2-BD59-A6C34878D82A}">
                    <a16:rowId xmlns:a16="http://schemas.microsoft.com/office/drawing/2014/main" val="2235470391"/>
                  </a:ext>
                </a:extLst>
              </a:tr>
              <a:tr h="242020">
                <a:tc>
                  <a:txBody>
                    <a:bodyPr/>
                    <a:lstStyle/>
                    <a:p>
                      <a:pPr algn="ctr"/>
                      <a:r>
                        <a:rPr lang="en-US" sz="900" dirty="0" err="1">
                          <a:latin typeface="Cambria" panose="02040503050406030204" pitchFamily="18" charset="0"/>
                          <a:ea typeface="Cambria" panose="02040503050406030204" pitchFamily="18" charset="0"/>
                        </a:rPr>
                        <a:t>Furniture_decor</a:t>
                      </a:r>
                      <a:endParaRPr lang="en-ID" sz="900" dirty="0">
                        <a:latin typeface="Cambria" panose="02040503050406030204" pitchFamily="18" charset="0"/>
                        <a:ea typeface="Cambria" panose="02040503050406030204" pitchFamily="18" charset="0"/>
                      </a:endParaRPr>
                    </a:p>
                  </a:txBody>
                  <a:tcPr/>
                </a:tc>
                <a:tc>
                  <a:txBody>
                    <a:bodyPr/>
                    <a:lstStyle/>
                    <a:p>
                      <a:pPr algn="ctr"/>
                      <a:r>
                        <a:rPr lang="en-US" sz="900" dirty="0" err="1">
                          <a:latin typeface="Cambria" panose="02040503050406030204" pitchFamily="18" charset="0"/>
                          <a:ea typeface="Cambria" panose="02040503050406030204" pitchFamily="18" charset="0"/>
                        </a:rPr>
                        <a:t>Bed_bath_table</a:t>
                      </a:r>
                      <a:endParaRPr lang="en-ID" sz="900"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latin typeface="Cambria" panose="02040503050406030204" pitchFamily="18" charset="0"/>
                          <a:ea typeface="Cambria" panose="02040503050406030204" pitchFamily="18" charset="0"/>
                        </a:rPr>
                        <a:t>Health_beauty</a:t>
                      </a:r>
                      <a:endParaRPr lang="en-ID" sz="9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78904883"/>
                  </a:ext>
                </a:extLst>
              </a:tr>
              <a:tr h="242277">
                <a:tc>
                  <a:txBody>
                    <a:bodyPr/>
                    <a:lstStyle/>
                    <a:p>
                      <a:pPr algn="ctr"/>
                      <a:r>
                        <a:rPr lang="en-US" sz="900" dirty="0">
                          <a:solidFill>
                            <a:srgbClr val="0097A7"/>
                          </a:solidFill>
                          <a:latin typeface="Cambria" panose="02040503050406030204" pitchFamily="18" charset="0"/>
                          <a:ea typeface="Cambria" panose="02040503050406030204" pitchFamily="18" charset="0"/>
                        </a:rPr>
                        <a:t>$ 6899.35</a:t>
                      </a:r>
                      <a:endParaRPr lang="en-ID" sz="900" dirty="0">
                        <a:solidFill>
                          <a:srgbClr val="0097A7"/>
                        </a:solidFill>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rPr>
                        <a:t>$ 580949.2</a:t>
                      </a:r>
                      <a:endParaRPr kumimoji="0" lang="en-ID"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rPr>
                        <a:t>$ 866810.34</a:t>
                      </a:r>
                      <a:endParaRPr kumimoji="0" lang="en-ID"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endParaRPr>
                    </a:p>
                  </a:txBody>
                  <a:tcPr/>
                </a:tc>
                <a:extLst>
                  <a:ext uri="{0D108BD9-81ED-4DB2-BD59-A6C34878D82A}">
                    <a16:rowId xmlns:a16="http://schemas.microsoft.com/office/drawing/2014/main" val="2246272813"/>
                  </a:ext>
                </a:extLst>
              </a:tr>
            </a:tbl>
          </a:graphicData>
        </a:graphic>
      </p:graphicFrame>
      <p:pic>
        <p:nvPicPr>
          <p:cNvPr id="21" name="Picture 20">
            <a:extLst>
              <a:ext uri="{FF2B5EF4-FFF2-40B4-BE49-F238E27FC236}">
                <a16:creationId xmlns:a16="http://schemas.microsoft.com/office/drawing/2014/main" id="{8133AE1A-36EC-4367-BC2F-79BB739E11B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3398" y="1451848"/>
            <a:ext cx="1018967" cy="679311"/>
          </a:xfrm>
          <a:prstGeom prst="rect">
            <a:avLst/>
          </a:prstGeom>
        </p:spPr>
      </p:pic>
      <p:pic>
        <p:nvPicPr>
          <p:cNvPr id="23" name="Picture 22">
            <a:extLst>
              <a:ext uri="{FF2B5EF4-FFF2-40B4-BE49-F238E27FC236}">
                <a16:creationId xmlns:a16="http://schemas.microsoft.com/office/drawing/2014/main" id="{4F029D27-EC34-42F3-A44F-0F1B38857D3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880454" y="1451848"/>
            <a:ext cx="995466" cy="679312"/>
          </a:xfrm>
          <a:prstGeom prst="rect">
            <a:avLst/>
          </a:prstGeom>
        </p:spPr>
      </p:pic>
      <p:pic>
        <p:nvPicPr>
          <p:cNvPr id="25" name="Picture 24">
            <a:extLst>
              <a:ext uri="{FF2B5EF4-FFF2-40B4-BE49-F238E27FC236}">
                <a16:creationId xmlns:a16="http://schemas.microsoft.com/office/drawing/2014/main" id="{3E272D79-9574-43D8-9739-97F6430809B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899421" y="1451847"/>
            <a:ext cx="995466" cy="679311"/>
          </a:xfrm>
          <a:prstGeom prst="rect">
            <a:avLst/>
          </a:prstGeom>
        </p:spPr>
      </p:pic>
      <p:graphicFrame>
        <p:nvGraphicFramePr>
          <p:cNvPr id="13" name="Table 2">
            <a:extLst>
              <a:ext uri="{FF2B5EF4-FFF2-40B4-BE49-F238E27FC236}">
                <a16:creationId xmlns:a16="http://schemas.microsoft.com/office/drawing/2014/main" id="{45DB8141-D8C6-43EC-A93C-1200D284D5BF}"/>
              </a:ext>
            </a:extLst>
          </p:cNvPr>
          <p:cNvGraphicFramePr>
            <a:graphicFrameLocks noGrp="1"/>
          </p:cNvGraphicFramePr>
          <p:nvPr>
            <p:extLst>
              <p:ext uri="{D42A27DB-BD31-4B8C-83A1-F6EECF244321}">
                <p14:modId xmlns:p14="http://schemas.microsoft.com/office/powerpoint/2010/main" val="249326885"/>
              </p:ext>
            </p:extLst>
          </p:nvPr>
        </p:nvGraphicFramePr>
        <p:xfrm>
          <a:off x="843398" y="2875544"/>
          <a:ext cx="3070248" cy="1910703"/>
        </p:xfrm>
        <a:graphic>
          <a:graphicData uri="http://schemas.openxmlformats.org/drawingml/2006/table">
            <a:tbl>
              <a:tblPr firstRow="1" bandRow="1">
                <a:tableStyleId>{7DF18680-E054-41AD-8BC1-D1AEF772440D}</a:tableStyleId>
              </a:tblPr>
              <a:tblGrid>
                <a:gridCol w="1023416">
                  <a:extLst>
                    <a:ext uri="{9D8B030D-6E8A-4147-A177-3AD203B41FA5}">
                      <a16:colId xmlns:a16="http://schemas.microsoft.com/office/drawing/2014/main" val="923629564"/>
                    </a:ext>
                  </a:extLst>
                </a:gridCol>
                <a:gridCol w="1023416">
                  <a:extLst>
                    <a:ext uri="{9D8B030D-6E8A-4147-A177-3AD203B41FA5}">
                      <a16:colId xmlns:a16="http://schemas.microsoft.com/office/drawing/2014/main" val="969237064"/>
                    </a:ext>
                  </a:extLst>
                </a:gridCol>
                <a:gridCol w="1023416">
                  <a:extLst>
                    <a:ext uri="{9D8B030D-6E8A-4147-A177-3AD203B41FA5}">
                      <a16:colId xmlns:a16="http://schemas.microsoft.com/office/drawing/2014/main" val="1036776841"/>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Most Canceled product Category</a:t>
                      </a:r>
                      <a:endParaRPr lang="en-ID" dirty="0"/>
                    </a:p>
                  </a:txBody>
                  <a:tcPr/>
                </a:tc>
                <a:tc hMerge="1">
                  <a:txBody>
                    <a:bodyPr/>
                    <a:lstStyle/>
                    <a:p>
                      <a:endParaRPr lang="en-ID" dirty="0"/>
                    </a:p>
                  </a:txBody>
                  <a:tcPr/>
                </a:tc>
                <a:tc hMerge="1">
                  <a:txBody>
                    <a:bodyPr/>
                    <a:lstStyle/>
                    <a:p>
                      <a:endParaRPr lang="en-ID" dirty="0"/>
                    </a:p>
                  </a:txBody>
                  <a:tcPr/>
                </a:tc>
                <a:extLst>
                  <a:ext uri="{0D108BD9-81ED-4DB2-BD59-A6C34878D82A}">
                    <a16:rowId xmlns:a16="http://schemas.microsoft.com/office/drawing/2014/main" val="10533212"/>
                  </a:ext>
                </a:extLst>
              </a:tr>
              <a:tr h="370840">
                <a:tc>
                  <a:txBody>
                    <a:bodyPr/>
                    <a:lstStyle/>
                    <a:p>
                      <a:pPr algn="ctr"/>
                      <a:r>
                        <a:rPr lang="en-US" dirty="0"/>
                        <a:t>2016</a:t>
                      </a:r>
                      <a:endParaRPr lang="en-ID" dirty="0"/>
                    </a:p>
                  </a:txBody>
                  <a:tcPr/>
                </a:tc>
                <a:tc>
                  <a:txBody>
                    <a:bodyPr/>
                    <a:lstStyle/>
                    <a:p>
                      <a:pPr algn="ctr"/>
                      <a:r>
                        <a:rPr lang="en-US" dirty="0"/>
                        <a:t>2017</a:t>
                      </a:r>
                      <a:endParaRPr lang="en-ID" dirty="0"/>
                    </a:p>
                  </a:txBody>
                  <a:tcPr/>
                </a:tc>
                <a:tc>
                  <a:txBody>
                    <a:bodyPr/>
                    <a:lstStyle/>
                    <a:p>
                      <a:pPr algn="ctr"/>
                      <a:r>
                        <a:rPr lang="en-US" dirty="0"/>
                        <a:t>2018</a:t>
                      </a:r>
                      <a:endParaRPr lang="en-ID" dirty="0"/>
                    </a:p>
                  </a:txBody>
                  <a:tcPr/>
                </a:tc>
                <a:extLst>
                  <a:ext uri="{0D108BD9-81ED-4DB2-BD59-A6C34878D82A}">
                    <a16:rowId xmlns:a16="http://schemas.microsoft.com/office/drawing/2014/main" val="3295835716"/>
                  </a:ext>
                </a:extLst>
              </a:tr>
              <a:tr h="684726">
                <a:tc>
                  <a:txBody>
                    <a:bodyPr/>
                    <a:lstStyle/>
                    <a:p>
                      <a:pPr algn="ctr"/>
                      <a:endParaRPr lang="en-ID"/>
                    </a:p>
                  </a:txBody>
                  <a:tcPr/>
                </a:tc>
                <a:tc>
                  <a:txBody>
                    <a:bodyPr/>
                    <a:lstStyle/>
                    <a:p>
                      <a:pPr algn="ctr"/>
                      <a:endParaRPr lang="en-ID" dirty="0"/>
                    </a:p>
                  </a:txBody>
                  <a:tcPr/>
                </a:tc>
                <a:tc>
                  <a:txBody>
                    <a:bodyPr/>
                    <a:lstStyle/>
                    <a:p>
                      <a:pPr algn="ctr"/>
                      <a:endParaRPr lang="en-ID"/>
                    </a:p>
                  </a:txBody>
                  <a:tcPr/>
                </a:tc>
                <a:extLst>
                  <a:ext uri="{0D108BD9-81ED-4DB2-BD59-A6C34878D82A}">
                    <a16:rowId xmlns:a16="http://schemas.microsoft.com/office/drawing/2014/main" val="2235470391"/>
                  </a:ext>
                </a:extLst>
              </a:tr>
              <a:tr h="242020">
                <a:tc>
                  <a:txBody>
                    <a:bodyPr/>
                    <a:lstStyle/>
                    <a:p>
                      <a:pPr algn="ctr"/>
                      <a:r>
                        <a:rPr lang="en-US" sz="900" dirty="0">
                          <a:latin typeface="Cambria" panose="02040503050406030204" pitchFamily="18" charset="0"/>
                          <a:ea typeface="Cambria" panose="02040503050406030204" pitchFamily="18" charset="0"/>
                        </a:rPr>
                        <a:t>Toys</a:t>
                      </a:r>
                      <a:endParaRPr lang="en-ID" sz="900" dirty="0">
                        <a:latin typeface="Cambria" panose="02040503050406030204" pitchFamily="18" charset="0"/>
                        <a:ea typeface="Cambria" panose="02040503050406030204" pitchFamily="18" charset="0"/>
                      </a:endParaRPr>
                    </a:p>
                  </a:txBody>
                  <a:tcPr/>
                </a:tc>
                <a:tc>
                  <a:txBody>
                    <a:bodyPr/>
                    <a:lstStyle/>
                    <a:p>
                      <a:pPr algn="ctr"/>
                      <a:r>
                        <a:rPr lang="en-US" sz="900" dirty="0" err="1">
                          <a:latin typeface="Cambria" panose="02040503050406030204" pitchFamily="18" charset="0"/>
                          <a:ea typeface="Cambria" panose="02040503050406030204" pitchFamily="18" charset="0"/>
                        </a:rPr>
                        <a:t>Sport_leisure</a:t>
                      </a:r>
                      <a:endParaRPr lang="en-ID" sz="900" dirty="0">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a:latin typeface="Cambria" panose="02040503050406030204" pitchFamily="18" charset="0"/>
                          <a:ea typeface="Cambria" panose="02040503050406030204" pitchFamily="18" charset="0"/>
                        </a:rPr>
                        <a:t>Health_beauty</a:t>
                      </a:r>
                      <a:endParaRPr lang="en-ID" sz="9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78904883"/>
                  </a:ext>
                </a:extLst>
              </a:tr>
              <a:tr h="242277">
                <a:tc>
                  <a:txBody>
                    <a:bodyPr/>
                    <a:lstStyle/>
                    <a:p>
                      <a:pPr algn="ctr"/>
                      <a:r>
                        <a:rPr lang="en-US" sz="900" dirty="0">
                          <a:solidFill>
                            <a:srgbClr val="0097A7"/>
                          </a:solidFill>
                          <a:latin typeface="Cambria" panose="02040503050406030204" pitchFamily="18" charset="0"/>
                          <a:ea typeface="Cambria" panose="02040503050406030204" pitchFamily="18" charset="0"/>
                        </a:rPr>
                        <a:t>3 Items</a:t>
                      </a:r>
                      <a:endParaRPr lang="en-ID" sz="900" dirty="0">
                        <a:solidFill>
                          <a:srgbClr val="0097A7"/>
                        </a:solidFill>
                        <a:latin typeface="Cambria" panose="02040503050406030204" pitchFamily="18" charset="0"/>
                        <a:ea typeface="Cambria"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rPr>
                        <a:t>24 Items</a:t>
                      </a:r>
                      <a:endParaRPr kumimoji="0" lang="en-ID"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rPr>
                        <a:t>27 Items</a:t>
                      </a:r>
                      <a:endParaRPr kumimoji="0" lang="en-ID" sz="900" b="0" i="0" u="none" strike="noStrike" kern="0" cap="none" spc="0" normalizeH="0" baseline="0" noProof="0" dirty="0">
                        <a:ln>
                          <a:noFill/>
                        </a:ln>
                        <a:solidFill>
                          <a:srgbClr val="0097A7"/>
                        </a:solidFill>
                        <a:effectLst/>
                        <a:uLnTx/>
                        <a:uFillTx/>
                        <a:latin typeface="Cambria" panose="02040503050406030204" pitchFamily="18" charset="0"/>
                        <a:ea typeface="Cambria" panose="02040503050406030204" pitchFamily="18" charset="0"/>
                        <a:cs typeface="+mn-cs"/>
                        <a:sym typeface="Arial"/>
                      </a:endParaRPr>
                    </a:p>
                  </a:txBody>
                  <a:tcPr/>
                </a:tc>
                <a:extLst>
                  <a:ext uri="{0D108BD9-81ED-4DB2-BD59-A6C34878D82A}">
                    <a16:rowId xmlns:a16="http://schemas.microsoft.com/office/drawing/2014/main" val="2246272813"/>
                  </a:ext>
                </a:extLst>
              </a:tr>
            </a:tbl>
          </a:graphicData>
        </a:graphic>
      </p:graphicFrame>
      <p:pic>
        <p:nvPicPr>
          <p:cNvPr id="31" name="Picture 30">
            <a:extLst>
              <a:ext uri="{FF2B5EF4-FFF2-40B4-BE49-F238E27FC236}">
                <a16:creationId xmlns:a16="http://schemas.microsoft.com/office/drawing/2014/main" id="{643E5ACF-8E05-450E-B9BF-45CB9AB86B2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902151" y="3619932"/>
            <a:ext cx="981157" cy="679310"/>
          </a:xfrm>
          <a:prstGeom prst="rect">
            <a:avLst/>
          </a:prstGeom>
        </p:spPr>
      </p:pic>
      <p:pic>
        <p:nvPicPr>
          <p:cNvPr id="32" name="Picture 31">
            <a:extLst>
              <a:ext uri="{FF2B5EF4-FFF2-40B4-BE49-F238E27FC236}">
                <a16:creationId xmlns:a16="http://schemas.microsoft.com/office/drawing/2014/main" id="{BBA0239F-861E-483D-9B93-B6236DBEDC0C}"/>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889997" y="3619930"/>
            <a:ext cx="981157" cy="681439"/>
          </a:xfrm>
          <a:prstGeom prst="rect">
            <a:avLst/>
          </a:prstGeom>
        </p:spPr>
      </p:pic>
      <p:pic>
        <p:nvPicPr>
          <p:cNvPr id="34" name="Picture 33">
            <a:extLst>
              <a:ext uri="{FF2B5EF4-FFF2-40B4-BE49-F238E27FC236}">
                <a16:creationId xmlns:a16="http://schemas.microsoft.com/office/drawing/2014/main" id="{4F5523C6-BCAD-4712-B1FF-3C8F9230A92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69176" y="3619930"/>
            <a:ext cx="981157" cy="679311"/>
          </a:xfrm>
          <a:prstGeom prst="rect">
            <a:avLst/>
          </a:prstGeom>
        </p:spPr>
      </p:pic>
      <p:sp>
        <p:nvSpPr>
          <p:cNvPr id="7" name="Arrow: Right 6">
            <a:extLst>
              <a:ext uri="{FF2B5EF4-FFF2-40B4-BE49-F238E27FC236}">
                <a16:creationId xmlns:a16="http://schemas.microsoft.com/office/drawing/2014/main" id="{071996CA-336A-4971-9B22-6CEE94C2DB5A}"/>
              </a:ext>
            </a:extLst>
          </p:cNvPr>
          <p:cNvSpPr/>
          <p:nvPr/>
        </p:nvSpPr>
        <p:spPr>
          <a:xfrm>
            <a:off x="101113" y="2358589"/>
            <a:ext cx="690106" cy="29991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latin typeface="Cambria" panose="02040503050406030204" pitchFamily="18" charset="0"/>
                <a:ea typeface="Cambria" panose="02040503050406030204" pitchFamily="18" charset="0"/>
              </a:rPr>
              <a:t>Revenue</a:t>
            </a:r>
            <a:endParaRPr lang="en-ID" sz="8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24B45182-B225-428F-8845-0FEFF4CD8614}"/>
              </a:ext>
            </a:extLst>
          </p:cNvPr>
          <p:cNvSpPr txBox="1"/>
          <p:nvPr/>
        </p:nvSpPr>
        <p:spPr>
          <a:xfrm>
            <a:off x="4260300" y="1293480"/>
            <a:ext cx="4572000" cy="738664"/>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Best-Selling Product Categories always change every year, as well as the revenue generated increases every year.</a:t>
            </a:r>
            <a:endParaRPr lang="en-ID" dirty="0"/>
          </a:p>
        </p:txBody>
      </p:sp>
      <p:sp>
        <p:nvSpPr>
          <p:cNvPr id="17" name="TextBox 16">
            <a:extLst>
              <a:ext uri="{FF2B5EF4-FFF2-40B4-BE49-F238E27FC236}">
                <a16:creationId xmlns:a16="http://schemas.microsoft.com/office/drawing/2014/main" id="{7641D0CA-2F6F-4E6D-AB7D-19A2D48E3113}"/>
              </a:ext>
            </a:extLst>
          </p:cNvPr>
          <p:cNvSpPr txBox="1"/>
          <p:nvPr/>
        </p:nvSpPr>
        <p:spPr>
          <a:xfrm>
            <a:off x="4260300" y="3210112"/>
            <a:ext cx="4572000" cy="954107"/>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Product categories with the most cancellations also change every year. However, in 2018 the products that were canceled the most and became best sellers were in the same category, namely health &amp; beauty.</a:t>
            </a:r>
            <a:endParaRPr lang="en-ID" dirty="0"/>
          </a:p>
        </p:txBody>
      </p:sp>
    </p:spTree>
    <p:extLst>
      <p:ext uri="{BB962C8B-B14F-4D97-AF65-F5344CB8AC3E}">
        <p14:creationId xmlns:p14="http://schemas.microsoft.com/office/powerpoint/2010/main" val="31854253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256</Words>
  <Application>Microsoft Office PowerPoint</Application>
  <PresentationFormat>On-screen Show (16:9)</PresentationFormat>
  <Paragraphs>35</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Cambria</vt:lpstr>
      <vt:lpstr>Simple Light</vt:lpstr>
      <vt:lpstr>Annual Product Category Quality Analysis</vt:lpstr>
      <vt:lpstr>Annual Product Category Quality Analysis</vt:lpstr>
      <vt:lpstr>Annual Product Category Quality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Product Category Quality Analysis</dc:title>
  <cp:lastModifiedBy>Hafidz Alawy</cp:lastModifiedBy>
  <cp:revision>19</cp:revision>
  <dcterms:modified xsi:type="dcterms:W3CDTF">2023-06-12T07:34:39Z</dcterms:modified>
</cp:coreProperties>
</file>