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Bebas Neue"/>
      <p:regular r:id="rId35"/>
    </p:embeddedFont>
    <p:embeddedFont>
      <p:font typeface="Rubik Black"/>
      <p:bold r:id="rId36"/>
      <p:boldItalic r:id="rId37"/>
    </p:embeddedFont>
    <p:embeddedFont>
      <p:font typeface="Karl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jGxim4yGDo0CNuRPxpB6PH/L2a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2260B1-220A-498B-9551-DCA76736D060}">
  <a:tblStyle styleId="{A82260B1-220A-498B-9551-DCA76736D06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Karl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BebasNeu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ubikBlack-boldItalic.fntdata"/><Relationship Id="rId14" Type="http://schemas.openxmlformats.org/officeDocument/2006/relationships/slide" Target="slides/slide9.xml"/><Relationship Id="rId36" Type="http://schemas.openxmlformats.org/officeDocument/2006/relationships/font" Target="fonts/RubikBlack-bold.fntdata"/><Relationship Id="rId17" Type="http://schemas.openxmlformats.org/officeDocument/2006/relationships/slide" Target="slides/slide12.xml"/><Relationship Id="rId39" Type="http://schemas.openxmlformats.org/officeDocument/2006/relationships/font" Target="fonts/Karla-bold.fntdata"/><Relationship Id="rId16" Type="http://schemas.openxmlformats.org/officeDocument/2006/relationships/slide" Target="slides/slide11.xml"/><Relationship Id="rId38" Type="http://schemas.openxmlformats.org/officeDocument/2006/relationships/font" Target="fonts/Karl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Delivery Status</c:v>
                </c:pt>
              </c:strCache>
            </c:strRef>
          </c:tx>
          <c:dPt>
            <c:idx val="0"/>
            <c:bubble3D val="0"/>
            <c:explosion val="6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B1-40E6-BD66-593CE9C7F9A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B1-40E6-BD66-593CE9C7F9A0}"/>
              </c:ext>
            </c:extLst>
          </c:dPt>
          <c:dLbls>
            <c:dLbl>
              <c:idx val="0"/>
              <c:layout>
                <c:manualLayout>
                  <c:x val="-0.2267619595915574"/>
                  <c:y val="3.208850565676690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B1-40E6-BD66-593CE9C7F9A0}"/>
                </c:ext>
              </c:extLst>
            </c:dLbl>
            <c:dLbl>
              <c:idx val="1"/>
              <c:layout>
                <c:manualLayout>
                  <c:x val="0.17539253650171313"/>
                  <c:y val="3.89965037432297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B1-40E6-BD66-593CE9C7F9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Late</c:v>
                </c:pt>
                <c:pt idx="1">
                  <c:v>Ontime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0.59699999999999998</c:v>
                </c:pt>
                <c:pt idx="1">
                  <c:v>0.40300000000000002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B1-40E6-BD66-593CE9C7F9A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31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3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3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3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3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3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" name="Google Shape;15;p3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6" name="Google Shape;16;p3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3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" name="Google Shape;18;p3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9" name="Google Shape;19;p3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3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1" name="Google Shape;21;p3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3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3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3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" name="Google Shape;25;p3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3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" name="Google Shape;27;p3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8" name="Google Shape;28;p3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" name="Google Shape;29;p3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3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1" name="Google Shape;31;p31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31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2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2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2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32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2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" name="Google Shape;39;p32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0" name="Google Shape;40;p32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43" name="Google Shape;43;p32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" name="Google Shape;44;p32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5" name="Google Shape;45;p32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2"/>
          <p:cNvSpPr txBox="1"/>
          <p:nvPr>
            <p:ph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7" name="Google Shape;47;p32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33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3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3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3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3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3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5" name="Google Shape;55;p3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6" name="Google Shape;56;p3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3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3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59" name="Google Shape;59;p3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" name="Google Shape;60;p3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3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3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3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3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" name="Google Shape;72;p3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34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77" name="Google Shape;77;p3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" name="Google Shape;78;p3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79" name="Google Shape;79;p3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0" name="Google Shape;80;p3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81" name="Google Shape;81;p3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82" name="Google Shape;82;p3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3" name="Google Shape;83;p3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4" name="Google Shape;84;p3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5" name="Google Shape;85;p3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86" name="Google Shape;86;p3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87" name="Google Shape;87;p3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oogle Shape;88;p3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89" name="Google Shape;89;p3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0" name="Google Shape;90;p3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3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2" name="Google Shape;92;p3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3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4" name="Google Shape;94;p3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5" name="Google Shape;95;p3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96" name="Google Shape;96;p34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5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3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00" name="Google Shape;100;p3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" name="Google Shape;101;p3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02" name="Google Shape;102;p3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03" name="Google Shape;103;p3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4" name="Google Shape;104;p3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5" name="Google Shape;105;p3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6" name="Google Shape;106;p3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" name="Google Shape;107;p3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8" name="Google Shape;108;p3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9" name="Google Shape;109;p3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10" name="Google Shape;110;p35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3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5" name="Google Shape;115;p3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3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17" name="Google Shape;117;p3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18" name="Google Shape;118;p3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9" name="Google Shape;119;p3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0" name="Google Shape;120;p3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1" name="Google Shape;121;p3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2" name="Google Shape;122;p3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3" name="Google Shape;123;p3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4" name="Google Shape;124;p3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25" name="Google Shape;125;p36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36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36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8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b="0" i="0" sz="3500" u="none" cap="none" strike="noStrik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b="0" i="0" sz="14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jpg"/><Relationship Id="rId4" Type="http://schemas.openxmlformats.org/officeDocument/2006/relationships/image" Target="../media/image29.jpg"/><Relationship Id="rId5" Type="http://schemas.openxmlformats.org/officeDocument/2006/relationships/image" Target="../media/image2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E-commerce Shipping Data</a:t>
            </a:r>
            <a:endParaRPr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By Fantastic Two</a:t>
            </a:r>
            <a:endParaRPr/>
          </a:p>
        </p:txBody>
      </p:sp>
      <p:sp>
        <p:nvSpPr>
          <p:cNvPr id="142" name="Google Shape;142;p1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1099325" y="425927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1"/>
          <p:cNvGrpSpPr/>
          <p:nvPr/>
        </p:nvGrpSpPr>
        <p:grpSpPr>
          <a:xfrm>
            <a:off x="6761147" y="3414805"/>
            <a:ext cx="689547" cy="208288"/>
            <a:chOff x="6761147" y="3414805"/>
            <a:chExt cx="689547" cy="208288"/>
          </a:xfrm>
        </p:grpSpPr>
        <p:sp>
          <p:nvSpPr>
            <p:cNvPr id="145" name="Google Shape;145;p1"/>
            <p:cNvSpPr/>
            <p:nvPr/>
          </p:nvSpPr>
          <p:spPr>
            <a:xfrm>
              <a:off x="6993487" y="3563457"/>
              <a:ext cx="457207" cy="59636"/>
            </a:xfrm>
            <a:custGeom>
              <a:rect b="b" l="l" r="r" t="t"/>
              <a:pathLst>
                <a:path extrusionOk="0" h="952" w="8294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6761147" y="3414805"/>
              <a:ext cx="457196" cy="57149"/>
            </a:xfrm>
            <a:custGeom>
              <a:rect b="b" l="l" r="r" t="t"/>
              <a:pathLst>
                <a:path extrusionOk="0" h="1391" w="11732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1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148" name="Google Shape;148;p1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"/>
          <p:cNvSpPr/>
          <p:nvPr/>
        </p:nvSpPr>
        <p:spPr>
          <a:xfrm>
            <a:off x="369167" y="666707"/>
            <a:ext cx="2109040" cy="370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Mode_of_shipment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0"/>
          <p:cNvSpPr txBox="1"/>
          <p:nvPr/>
        </p:nvSpPr>
        <p:spPr>
          <a:xfrm>
            <a:off x="914630" y="166119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Exploratory Data Analysis (EDA)</a:t>
            </a:r>
            <a:endParaRPr/>
          </a:p>
        </p:txBody>
      </p:sp>
      <p:sp>
        <p:nvSpPr>
          <p:cNvPr id="374" name="Google Shape;374;p10"/>
          <p:cNvSpPr/>
          <p:nvPr/>
        </p:nvSpPr>
        <p:spPr>
          <a:xfrm>
            <a:off x="2911366" y="714114"/>
            <a:ext cx="5707802" cy="785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68% dari semua pengiriman dilakukan dengan kapal. keterlambatan pengiriman dengan kapal cenderung lebih tinggi karena volume pengiriman yang lebih tinggi</a:t>
            </a:r>
            <a:endParaRPr b="0" i="0" sz="11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5" name="Google Shape;3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50" y="1037130"/>
            <a:ext cx="2297353" cy="2427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1366" y="1499185"/>
            <a:ext cx="2757377" cy="21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5106" y="1835392"/>
            <a:ext cx="2921625" cy="285356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0"/>
          <p:cNvSpPr/>
          <p:nvPr/>
        </p:nvSpPr>
        <p:spPr>
          <a:xfrm>
            <a:off x="277528" y="3780584"/>
            <a:ext cx="5899988" cy="785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Setiap moda pengiriman memiliki kinerja yang hampir sama dalam pengiriman produk</a:t>
            </a:r>
            <a:endParaRPr b="0" i="0" sz="105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1"/>
          <p:cNvSpPr/>
          <p:nvPr/>
        </p:nvSpPr>
        <p:spPr>
          <a:xfrm>
            <a:off x="369167" y="666707"/>
            <a:ext cx="2109040" cy="370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Product_importance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1"/>
          <p:cNvSpPr txBox="1"/>
          <p:nvPr/>
        </p:nvSpPr>
        <p:spPr>
          <a:xfrm>
            <a:off x="914630" y="166119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Exploratory Data Analysis (EDA)</a:t>
            </a:r>
            <a:endParaRPr/>
          </a:p>
        </p:txBody>
      </p:sp>
      <p:sp>
        <p:nvSpPr>
          <p:cNvPr id="385" name="Google Shape;385;p11"/>
          <p:cNvSpPr/>
          <p:nvPr/>
        </p:nvSpPr>
        <p:spPr>
          <a:xfrm>
            <a:off x="3765440" y="851918"/>
            <a:ext cx="5082738" cy="785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Produk dengan </a:t>
            </a:r>
            <a:r>
              <a:rPr b="1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low dan medium importance </a:t>
            </a:r>
            <a:r>
              <a:rPr b="0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menunjukkan total keterlambatan pengiriman yang lebih besar karena volume pengiriman yang lebih tinggi, tetapi pengiriman yang tepat waktu memiliki persentase yang lebih tinggi daripada pengiriman yang terlambat.</a:t>
            </a:r>
            <a:endParaRPr b="0" i="0" sz="11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6" name="Google Shape;386;p11"/>
          <p:cNvSpPr/>
          <p:nvPr/>
        </p:nvSpPr>
        <p:spPr>
          <a:xfrm>
            <a:off x="373764" y="3975076"/>
            <a:ext cx="5442787" cy="785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Berbeda dengan </a:t>
            </a:r>
            <a:r>
              <a:rPr b="1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product imprortance high </a:t>
            </a:r>
            <a:r>
              <a:rPr b="0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yang cenderung terlambat pengiriman dengan volume pengiriman yang kecil, hanya 8,6% dari total volume pengiriman.</a:t>
            </a:r>
            <a:endParaRPr b="0" i="0" sz="11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7" name="Google Shape;387;p11"/>
          <p:cNvPicPr preferRelativeResize="0"/>
          <p:nvPr/>
        </p:nvPicPr>
        <p:blipFill rotWithShape="1">
          <a:blip r:embed="rId3">
            <a:alphaModFix/>
          </a:blip>
          <a:srcRect b="0" l="0" r="7520" t="0"/>
          <a:stretch/>
        </p:blipFill>
        <p:spPr>
          <a:xfrm>
            <a:off x="6048843" y="1959921"/>
            <a:ext cx="2647507" cy="267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650" y="1167751"/>
            <a:ext cx="3428459" cy="267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2"/>
          <p:cNvSpPr/>
          <p:nvPr/>
        </p:nvSpPr>
        <p:spPr>
          <a:xfrm>
            <a:off x="369167" y="666707"/>
            <a:ext cx="2109040" cy="370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Care Calls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2"/>
          <p:cNvSpPr txBox="1"/>
          <p:nvPr/>
        </p:nvSpPr>
        <p:spPr>
          <a:xfrm>
            <a:off x="914630" y="166119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Exploratory Data Analysis (EDA)</a:t>
            </a:r>
            <a:endParaRPr/>
          </a:p>
        </p:txBody>
      </p:sp>
      <p:sp>
        <p:nvSpPr>
          <p:cNvPr id="395" name="Google Shape;395;p12"/>
          <p:cNvSpPr/>
          <p:nvPr/>
        </p:nvSpPr>
        <p:spPr>
          <a:xfrm>
            <a:off x="369167" y="894376"/>
            <a:ext cx="5436210" cy="50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Lebih dari 80% pelanggan melakukan 3-5 panggilan selama proses pengiriman.</a:t>
            </a:r>
            <a:endParaRPr b="0" i="0" sz="11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96" name="Google Shape;3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592" y="1399949"/>
            <a:ext cx="3459752" cy="257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399949"/>
            <a:ext cx="3364216" cy="257263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2"/>
          <p:cNvSpPr/>
          <p:nvPr/>
        </p:nvSpPr>
        <p:spPr>
          <a:xfrm>
            <a:off x="448155" y="4015042"/>
            <a:ext cx="7254377" cy="50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Semakin sering pelanggan menelepon, semakin tinggi kemungkinan pengiriman akan dilakukan tepat waktu.</a:t>
            </a:r>
            <a:endParaRPr b="0" i="0" sz="11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"/>
          <p:cNvSpPr/>
          <p:nvPr/>
        </p:nvSpPr>
        <p:spPr>
          <a:xfrm>
            <a:off x="369167" y="666707"/>
            <a:ext cx="2109040" cy="370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 Purchase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3"/>
          <p:cNvSpPr txBox="1"/>
          <p:nvPr/>
        </p:nvSpPr>
        <p:spPr>
          <a:xfrm>
            <a:off x="914630" y="166119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Exploratory Data Analysis (EDA)</a:t>
            </a:r>
            <a:endParaRPr/>
          </a:p>
        </p:txBody>
      </p:sp>
      <p:sp>
        <p:nvSpPr>
          <p:cNvPr id="405" name="Google Shape;405;p13"/>
          <p:cNvSpPr/>
          <p:nvPr/>
        </p:nvSpPr>
        <p:spPr>
          <a:xfrm>
            <a:off x="369164" y="1037222"/>
            <a:ext cx="8259366" cy="50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Keterlambatan pengiriman tertinggi terjadi pada pelanggan yang sebelumnya melakukan 2-3 kali pembelian. Hal ini juga dipengaruhi oleh tingginya volume pengiriman yaitu 60%.</a:t>
            </a:r>
            <a:endParaRPr b="0" i="0" sz="11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06" name="Google Shape;4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687" y="2138984"/>
            <a:ext cx="6093532" cy="251607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13"/>
          <p:cNvSpPr/>
          <p:nvPr/>
        </p:nvSpPr>
        <p:spPr>
          <a:xfrm>
            <a:off x="360135" y="1537718"/>
            <a:ext cx="7934861" cy="50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Pelanggan yang sebelumnya melakukan pembelian 4-6 kali cenderung mengalami pengiriman tepat waktu</a:t>
            </a:r>
            <a:endParaRPr b="0" i="0" sz="11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1247" y="2053580"/>
            <a:ext cx="3466893" cy="25875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creenshot, font, number&#10;&#10;Description automatically generated" id="413" name="Google Shape;4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630" y="2053581"/>
            <a:ext cx="2912721" cy="258751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4"/>
          <p:cNvSpPr/>
          <p:nvPr/>
        </p:nvSpPr>
        <p:spPr>
          <a:xfrm>
            <a:off x="478095" y="1104703"/>
            <a:ext cx="8213860" cy="50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Pengiriman yang memiliki diskon kurang dari 13,8% cenderung mengalami pengiriman tepat waktu, pengiriman ini mencapai 77% dari total volume.</a:t>
            </a:r>
            <a:endParaRPr b="0" i="0" sz="11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914630" y="166119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Business Insight</a:t>
            </a:r>
            <a:endParaRPr/>
          </a:p>
        </p:txBody>
      </p:sp>
      <p:sp>
        <p:nvSpPr>
          <p:cNvPr id="416" name="Google Shape;416;p14"/>
          <p:cNvSpPr/>
          <p:nvPr/>
        </p:nvSpPr>
        <p:spPr>
          <a:xfrm>
            <a:off x="478095" y="1452749"/>
            <a:ext cx="8213860" cy="50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Semua pengiriman yang memiliki diskon yang ditawarkan lebih besar dari 13,8% mengalami keterlambatan</a:t>
            </a:r>
            <a:endParaRPr b="0" i="0" sz="11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369167" y="666707"/>
            <a:ext cx="2109040" cy="370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Discount Offered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5"/>
          <p:cNvSpPr/>
          <p:nvPr/>
        </p:nvSpPr>
        <p:spPr>
          <a:xfrm>
            <a:off x="414670" y="1041264"/>
            <a:ext cx="8213860" cy="50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Pengiriman produk dengan berat kurang dari 4000 gram (4kg) cenderung terlambat, sedangkan yang lebih dari 4 kg cenderung tepat waktu. pengiriman lebih dari 4 kg mencapai 56% dari total volume.</a:t>
            </a:r>
            <a:endParaRPr b="0" i="0" sz="11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914630" y="166119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Business Insight</a:t>
            </a:r>
            <a:endParaRPr/>
          </a:p>
        </p:txBody>
      </p:sp>
      <p:sp>
        <p:nvSpPr>
          <p:cNvPr id="424" name="Google Shape;424;p15"/>
          <p:cNvSpPr/>
          <p:nvPr/>
        </p:nvSpPr>
        <p:spPr>
          <a:xfrm>
            <a:off x="414670" y="1483395"/>
            <a:ext cx="8213860" cy="50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Semua pengiriman produk dengan berat 2370-3739 gram dan lebih dari 6477 gram mengalami keterlambatan</a:t>
            </a:r>
            <a:endParaRPr b="0" i="0" sz="11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25" name="Google Shape;4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400" y="2117542"/>
            <a:ext cx="3641240" cy="2582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creenshot, font, number&#10;&#10;Description automatically generated" id="426" name="Google Shape;42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4203" y="2117543"/>
            <a:ext cx="2887410" cy="258201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5"/>
          <p:cNvSpPr/>
          <p:nvPr/>
        </p:nvSpPr>
        <p:spPr>
          <a:xfrm>
            <a:off x="369167" y="666707"/>
            <a:ext cx="2109040" cy="370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 in gms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"/>
          <p:cNvSpPr/>
          <p:nvPr/>
        </p:nvSpPr>
        <p:spPr>
          <a:xfrm>
            <a:off x="-177759" y="769379"/>
            <a:ext cx="3912037" cy="362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 Selection Using Anova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3" name="Google Shape;4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403" y="1284416"/>
            <a:ext cx="4523193" cy="2958892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6"/>
          <p:cNvSpPr txBox="1"/>
          <p:nvPr/>
        </p:nvSpPr>
        <p:spPr>
          <a:xfrm>
            <a:off x="914630" y="166119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Exploratory Data Analysis (EDA)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7"/>
          <p:cNvSpPr txBox="1"/>
          <p:nvPr>
            <p:ph type="title"/>
          </p:nvPr>
        </p:nvSpPr>
        <p:spPr>
          <a:xfrm>
            <a:off x="810747" y="137060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800"/>
              <a:t>Data Pre-Processing</a:t>
            </a:r>
            <a:endParaRPr sz="2800"/>
          </a:p>
        </p:txBody>
      </p:sp>
      <p:sp>
        <p:nvSpPr>
          <p:cNvPr id="440" name="Google Shape;440;p17"/>
          <p:cNvSpPr txBox="1"/>
          <p:nvPr/>
        </p:nvSpPr>
        <p:spPr>
          <a:xfrm>
            <a:off x="-265814" y="739427"/>
            <a:ext cx="457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Outlier | Data Cleansing</a:t>
            </a:r>
            <a:endParaRPr/>
          </a:p>
        </p:txBody>
      </p:sp>
      <p:sp>
        <p:nvSpPr>
          <p:cNvPr id="441" name="Google Shape;441;p17"/>
          <p:cNvSpPr/>
          <p:nvPr/>
        </p:nvSpPr>
        <p:spPr>
          <a:xfrm>
            <a:off x="1421790" y="1720671"/>
            <a:ext cx="2395298" cy="370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Outlier Handling = IQR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7"/>
          <p:cNvSpPr/>
          <p:nvPr/>
        </p:nvSpPr>
        <p:spPr>
          <a:xfrm>
            <a:off x="1421790" y="2571750"/>
            <a:ext cx="5791450" cy="370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 Handling = Label Encoding &amp; Onehot Encoding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17"/>
          <p:cNvGrpSpPr/>
          <p:nvPr/>
        </p:nvGrpSpPr>
        <p:grpSpPr>
          <a:xfrm>
            <a:off x="551654" y="1626088"/>
            <a:ext cx="669279" cy="554803"/>
            <a:chOff x="542116" y="1674045"/>
            <a:chExt cx="669279" cy="554803"/>
          </a:xfrm>
        </p:grpSpPr>
        <p:pic>
          <p:nvPicPr>
            <p:cNvPr descr="Checkmark" id="444" name="Google Shape;44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1116" y="1741937"/>
              <a:ext cx="390358" cy="390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17"/>
            <p:cNvSpPr/>
            <p:nvPr/>
          </p:nvSpPr>
          <p:spPr>
            <a:xfrm>
              <a:off x="542116" y="1674045"/>
              <a:ext cx="669279" cy="55480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17"/>
          <p:cNvGrpSpPr/>
          <p:nvPr/>
        </p:nvGrpSpPr>
        <p:grpSpPr>
          <a:xfrm>
            <a:off x="551653" y="2359847"/>
            <a:ext cx="669279" cy="554803"/>
            <a:chOff x="542116" y="1674045"/>
            <a:chExt cx="669279" cy="554803"/>
          </a:xfrm>
        </p:grpSpPr>
        <p:pic>
          <p:nvPicPr>
            <p:cNvPr descr="Checkmark" id="447" name="Google Shape;44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1116" y="1741937"/>
              <a:ext cx="390358" cy="390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" name="Google Shape;448;p17"/>
            <p:cNvSpPr/>
            <p:nvPr/>
          </p:nvSpPr>
          <p:spPr>
            <a:xfrm>
              <a:off x="542116" y="1674045"/>
              <a:ext cx="669279" cy="55480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17"/>
          <p:cNvGrpSpPr/>
          <p:nvPr/>
        </p:nvGrpSpPr>
        <p:grpSpPr>
          <a:xfrm>
            <a:off x="551655" y="3093606"/>
            <a:ext cx="669279" cy="554803"/>
            <a:chOff x="542116" y="1674045"/>
            <a:chExt cx="669279" cy="554803"/>
          </a:xfrm>
        </p:grpSpPr>
        <p:pic>
          <p:nvPicPr>
            <p:cNvPr descr="Checkmark" id="450" name="Google Shape;45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1116" y="1741937"/>
              <a:ext cx="390358" cy="390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17"/>
            <p:cNvSpPr/>
            <p:nvPr/>
          </p:nvSpPr>
          <p:spPr>
            <a:xfrm>
              <a:off x="542116" y="1674045"/>
              <a:ext cx="669279" cy="55480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17"/>
          <p:cNvGrpSpPr/>
          <p:nvPr/>
        </p:nvGrpSpPr>
        <p:grpSpPr>
          <a:xfrm>
            <a:off x="551652" y="3849270"/>
            <a:ext cx="669279" cy="554803"/>
            <a:chOff x="542116" y="1674045"/>
            <a:chExt cx="669279" cy="554803"/>
          </a:xfrm>
        </p:grpSpPr>
        <p:pic>
          <p:nvPicPr>
            <p:cNvPr descr="Checkmark" id="453" name="Google Shape;45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1116" y="1741937"/>
              <a:ext cx="390358" cy="390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" name="Google Shape;454;p17"/>
            <p:cNvSpPr/>
            <p:nvPr/>
          </p:nvSpPr>
          <p:spPr>
            <a:xfrm>
              <a:off x="542116" y="1674045"/>
              <a:ext cx="669279" cy="55480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5" name="Google Shape;455;p17"/>
          <p:cNvSpPr/>
          <p:nvPr/>
        </p:nvSpPr>
        <p:spPr>
          <a:xfrm>
            <a:off x="5104200" y="1905882"/>
            <a:ext cx="2109040" cy="370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7"/>
          <p:cNvSpPr/>
          <p:nvPr/>
        </p:nvSpPr>
        <p:spPr>
          <a:xfrm>
            <a:off x="1421790" y="3237617"/>
            <a:ext cx="5791450" cy="370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Transformation = Log Transformation &amp; Scaling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7"/>
          <p:cNvSpPr/>
          <p:nvPr/>
        </p:nvSpPr>
        <p:spPr>
          <a:xfrm>
            <a:off x="1421790" y="3917162"/>
            <a:ext cx="6265550" cy="370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Imbalance : Tidak dilakukan karena perbandingannya 59:41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4800"/>
              <a:t>Modeling</a:t>
            </a:r>
            <a:endParaRPr b="1" sz="4800"/>
          </a:p>
        </p:txBody>
      </p:sp>
      <p:sp>
        <p:nvSpPr>
          <p:cNvPr id="463" name="Google Shape;463;p18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8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8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>
            <a:off x="417975" y="731797"/>
            <a:ext cx="2320579" cy="52251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Metrics Evaluation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1" name="Google Shape;471;p19"/>
          <p:cNvSpPr/>
          <p:nvPr/>
        </p:nvSpPr>
        <p:spPr>
          <a:xfrm>
            <a:off x="1682803" y="2321376"/>
            <a:ext cx="1183342" cy="52251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Logistic Regression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9"/>
          <p:cNvSpPr/>
          <p:nvPr/>
        </p:nvSpPr>
        <p:spPr>
          <a:xfrm>
            <a:off x="2083578" y="3812876"/>
            <a:ext cx="1060395" cy="52251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K-Nearest Neighbor</a:t>
            </a:r>
            <a:endParaRPr/>
          </a:p>
        </p:txBody>
      </p:sp>
      <p:sp>
        <p:nvSpPr>
          <p:cNvPr id="473" name="Google Shape;473;p19"/>
          <p:cNvSpPr/>
          <p:nvPr/>
        </p:nvSpPr>
        <p:spPr>
          <a:xfrm>
            <a:off x="4008664" y="4159943"/>
            <a:ext cx="1126671" cy="52251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XGBoost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9"/>
          <p:cNvSpPr/>
          <p:nvPr/>
        </p:nvSpPr>
        <p:spPr>
          <a:xfrm>
            <a:off x="5804322" y="3802311"/>
            <a:ext cx="1126671" cy="51131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Random Forest</a:t>
            </a:r>
            <a:endParaRPr/>
          </a:p>
        </p:txBody>
      </p:sp>
      <p:sp>
        <p:nvSpPr>
          <p:cNvPr id="475" name="Google Shape;475;p19"/>
          <p:cNvSpPr/>
          <p:nvPr/>
        </p:nvSpPr>
        <p:spPr>
          <a:xfrm>
            <a:off x="4008664" y="1352390"/>
            <a:ext cx="1126671" cy="52251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Decision Tree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9"/>
          <p:cNvSpPr/>
          <p:nvPr/>
        </p:nvSpPr>
        <p:spPr>
          <a:xfrm>
            <a:off x="6367657" y="2303606"/>
            <a:ext cx="1126671" cy="51131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AdaBoost</a:t>
            </a:r>
            <a:endParaRPr/>
          </a:p>
        </p:txBody>
      </p:sp>
      <p:sp>
        <p:nvSpPr>
          <p:cNvPr id="477" name="Google Shape;477;p19"/>
          <p:cNvSpPr/>
          <p:nvPr/>
        </p:nvSpPr>
        <p:spPr>
          <a:xfrm>
            <a:off x="3880437" y="2397898"/>
            <a:ext cx="1613647" cy="1182862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BEST MODELLING</a:t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78" name="Google Shape;478;p19"/>
          <p:cNvGrpSpPr/>
          <p:nvPr/>
        </p:nvGrpSpPr>
        <p:grpSpPr>
          <a:xfrm>
            <a:off x="5012712" y="2324419"/>
            <a:ext cx="414296" cy="414271"/>
            <a:chOff x="6347439" y="1410629"/>
            <a:chExt cx="481515" cy="481487"/>
          </a:xfrm>
        </p:grpSpPr>
        <p:sp>
          <p:nvSpPr>
            <p:cNvPr id="479" name="Google Shape;479;p19"/>
            <p:cNvSpPr/>
            <p:nvPr/>
          </p:nvSpPr>
          <p:spPr>
            <a:xfrm>
              <a:off x="6574053" y="1410629"/>
              <a:ext cx="28259" cy="70433"/>
            </a:xfrm>
            <a:custGeom>
              <a:rect b="b" l="l" r="r" t="t"/>
              <a:pathLst>
                <a:path extrusionOk="0" h="2612" w="1048">
                  <a:moveTo>
                    <a:pt x="523" y="0"/>
                  </a:moveTo>
                  <a:cubicBezTo>
                    <a:pt x="235" y="0"/>
                    <a:pt x="0" y="234"/>
                    <a:pt x="0" y="523"/>
                  </a:cubicBezTo>
                  <a:lnTo>
                    <a:pt x="0" y="2088"/>
                  </a:lnTo>
                  <a:cubicBezTo>
                    <a:pt x="0" y="2376"/>
                    <a:pt x="235" y="2611"/>
                    <a:pt x="523" y="2611"/>
                  </a:cubicBezTo>
                  <a:lnTo>
                    <a:pt x="526" y="2611"/>
                  </a:lnTo>
                  <a:cubicBezTo>
                    <a:pt x="813" y="2610"/>
                    <a:pt x="1047" y="2376"/>
                    <a:pt x="1047" y="2088"/>
                  </a:cubicBezTo>
                  <a:lnTo>
                    <a:pt x="1047" y="523"/>
                  </a:lnTo>
                  <a:cubicBezTo>
                    <a:pt x="1047" y="234"/>
                    <a:pt x="813" y="0"/>
                    <a:pt x="526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6758494" y="1634681"/>
              <a:ext cx="70460" cy="28232"/>
            </a:xfrm>
            <a:custGeom>
              <a:rect b="b" l="l" r="r" t="t"/>
              <a:pathLst>
                <a:path extrusionOk="0" h="1047" w="2613">
                  <a:moveTo>
                    <a:pt x="524" y="0"/>
                  </a:moveTo>
                  <a:cubicBezTo>
                    <a:pt x="236" y="0"/>
                    <a:pt x="1" y="234"/>
                    <a:pt x="1" y="523"/>
                  </a:cubicBezTo>
                  <a:cubicBezTo>
                    <a:pt x="1" y="812"/>
                    <a:pt x="236" y="1046"/>
                    <a:pt x="524" y="1046"/>
                  </a:cubicBezTo>
                  <a:lnTo>
                    <a:pt x="2089" y="1046"/>
                  </a:lnTo>
                  <a:cubicBezTo>
                    <a:pt x="2377" y="1046"/>
                    <a:pt x="2612" y="812"/>
                    <a:pt x="2612" y="523"/>
                  </a:cubicBezTo>
                  <a:cubicBezTo>
                    <a:pt x="2612" y="234"/>
                    <a:pt x="2377" y="0"/>
                    <a:pt x="2089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6347439" y="1634681"/>
              <a:ext cx="70406" cy="28232"/>
            </a:xfrm>
            <a:custGeom>
              <a:rect b="b" l="l" r="r" t="t"/>
              <a:pathLst>
                <a:path extrusionOk="0" h="1047" w="2611">
                  <a:moveTo>
                    <a:pt x="522" y="0"/>
                  </a:moveTo>
                  <a:cubicBezTo>
                    <a:pt x="235" y="0"/>
                    <a:pt x="1" y="234"/>
                    <a:pt x="1" y="523"/>
                  </a:cubicBezTo>
                  <a:cubicBezTo>
                    <a:pt x="1" y="812"/>
                    <a:pt x="235" y="1046"/>
                    <a:pt x="522" y="1046"/>
                  </a:cubicBezTo>
                  <a:lnTo>
                    <a:pt x="2089" y="1046"/>
                  </a:lnTo>
                  <a:cubicBezTo>
                    <a:pt x="2377" y="1046"/>
                    <a:pt x="2611" y="812"/>
                    <a:pt x="2611" y="523"/>
                  </a:cubicBezTo>
                  <a:cubicBezTo>
                    <a:pt x="2611" y="234"/>
                    <a:pt x="2377" y="0"/>
                    <a:pt x="2089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6376696" y="1523208"/>
              <a:ext cx="68734" cy="49400"/>
            </a:xfrm>
            <a:custGeom>
              <a:rect b="b" l="l" r="r" t="t"/>
              <a:pathLst>
                <a:path extrusionOk="0" h="1832" w="2549">
                  <a:moveTo>
                    <a:pt x="600" y="0"/>
                  </a:moveTo>
                  <a:cubicBezTo>
                    <a:pt x="420" y="0"/>
                    <a:pt x="243" y="94"/>
                    <a:pt x="147" y="261"/>
                  </a:cubicBezTo>
                  <a:cubicBezTo>
                    <a:pt x="1" y="511"/>
                    <a:pt x="85" y="831"/>
                    <a:pt x="336" y="977"/>
                  </a:cubicBezTo>
                  <a:lnTo>
                    <a:pt x="1690" y="1760"/>
                  </a:lnTo>
                  <a:cubicBezTo>
                    <a:pt x="1773" y="1808"/>
                    <a:pt x="1863" y="1831"/>
                    <a:pt x="1952" y="1831"/>
                  </a:cubicBezTo>
                  <a:cubicBezTo>
                    <a:pt x="2133" y="1831"/>
                    <a:pt x="2307" y="1738"/>
                    <a:pt x="2404" y="1571"/>
                  </a:cubicBezTo>
                  <a:cubicBezTo>
                    <a:pt x="2548" y="1320"/>
                    <a:pt x="2463" y="1000"/>
                    <a:pt x="2214" y="855"/>
                  </a:cubicBezTo>
                  <a:lnTo>
                    <a:pt x="861" y="70"/>
                  </a:lnTo>
                  <a:cubicBezTo>
                    <a:pt x="779" y="23"/>
                    <a:pt x="689" y="0"/>
                    <a:pt x="600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6460396" y="1439967"/>
              <a:ext cx="53202" cy="64851"/>
            </a:xfrm>
            <a:custGeom>
              <a:rect b="b" l="l" r="r" t="t"/>
              <a:pathLst>
                <a:path extrusionOk="0" h="2405" w="1973">
                  <a:moveTo>
                    <a:pt x="598" y="0"/>
                  </a:moveTo>
                  <a:cubicBezTo>
                    <a:pt x="510" y="0"/>
                    <a:pt x="421" y="23"/>
                    <a:pt x="339" y="69"/>
                  </a:cubicBezTo>
                  <a:cubicBezTo>
                    <a:pt x="87" y="213"/>
                    <a:pt x="1" y="532"/>
                    <a:pt x="145" y="784"/>
                  </a:cubicBezTo>
                  <a:lnTo>
                    <a:pt x="920" y="2142"/>
                  </a:lnTo>
                  <a:cubicBezTo>
                    <a:pt x="1017" y="2310"/>
                    <a:pt x="1194" y="2404"/>
                    <a:pt x="1376" y="2404"/>
                  </a:cubicBezTo>
                  <a:cubicBezTo>
                    <a:pt x="1464" y="2404"/>
                    <a:pt x="1554" y="2382"/>
                    <a:pt x="1636" y="2335"/>
                  </a:cubicBezTo>
                  <a:cubicBezTo>
                    <a:pt x="1887" y="2192"/>
                    <a:pt x="1973" y="1872"/>
                    <a:pt x="1829" y="1621"/>
                  </a:cubicBezTo>
                  <a:lnTo>
                    <a:pt x="1051" y="264"/>
                  </a:lnTo>
                  <a:cubicBezTo>
                    <a:pt x="955" y="95"/>
                    <a:pt x="779" y="0"/>
                    <a:pt x="598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6662795" y="1439967"/>
              <a:ext cx="53202" cy="64851"/>
            </a:xfrm>
            <a:custGeom>
              <a:rect b="b" l="l" r="r" t="t"/>
              <a:pathLst>
                <a:path extrusionOk="0" h="2405" w="1973">
                  <a:moveTo>
                    <a:pt x="1374" y="0"/>
                  </a:moveTo>
                  <a:cubicBezTo>
                    <a:pt x="1193" y="0"/>
                    <a:pt x="1017" y="95"/>
                    <a:pt x="921" y="264"/>
                  </a:cubicBezTo>
                  <a:lnTo>
                    <a:pt x="144" y="1621"/>
                  </a:lnTo>
                  <a:cubicBezTo>
                    <a:pt x="0" y="1872"/>
                    <a:pt x="86" y="2192"/>
                    <a:pt x="337" y="2335"/>
                  </a:cubicBezTo>
                  <a:cubicBezTo>
                    <a:pt x="419" y="2382"/>
                    <a:pt x="509" y="2404"/>
                    <a:pt x="597" y="2404"/>
                  </a:cubicBezTo>
                  <a:cubicBezTo>
                    <a:pt x="779" y="2404"/>
                    <a:pt x="956" y="2310"/>
                    <a:pt x="1051" y="2142"/>
                  </a:cubicBezTo>
                  <a:lnTo>
                    <a:pt x="1828" y="784"/>
                  </a:lnTo>
                  <a:cubicBezTo>
                    <a:pt x="1972" y="532"/>
                    <a:pt x="1884" y="213"/>
                    <a:pt x="1633" y="69"/>
                  </a:cubicBezTo>
                  <a:cubicBezTo>
                    <a:pt x="1551" y="23"/>
                    <a:pt x="1462" y="0"/>
                    <a:pt x="137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6518397" y="1825782"/>
              <a:ext cx="139571" cy="66334"/>
            </a:xfrm>
            <a:custGeom>
              <a:rect b="b" l="l" r="r" t="t"/>
              <a:pathLst>
                <a:path extrusionOk="0" h="2460" w="5176">
                  <a:moveTo>
                    <a:pt x="0" y="0"/>
                  </a:moveTo>
                  <a:cubicBezTo>
                    <a:pt x="33" y="1362"/>
                    <a:pt x="1150" y="2459"/>
                    <a:pt x="2520" y="2459"/>
                  </a:cubicBezTo>
                  <a:lnTo>
                    <a:pt x="2657" y="2459"/>
                  </a:lnTo>
                  <a:cubicBezTo>
                    <a:pt x="4026" y="2459"/>
                    <a:pt x="5143" y="1362"/>
                    <a:pt x="5175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6456108" y="1509240"/>
              <a:ext cx="264176" cy="288364"/>
            </a:xfrm>
            <a:custGeom>
              <a:rect b="b" l="l" r="r" t="t"/>
              <a:pathLst>
                <a:path extrusionOk="0" h="10694" w="9797">
                  <a:moveTo>
                    <a:pt x="4897" y="0"/>
                  </a:moveTo>
                  <a:cubicBezTo>
                    <a:pt x="2196" y="2"/>
                    <a:pt x="0" y="2199"/>
                    <a:pt x="0" y="4900"/>
                  </a:cubicBezTo>
                  <a:cubicBezTo>
                    <a:pt x="0" y="6197"/>
                    <a:pt x="500" y="7420"/>
                    <a:pt x="1413" y="8343"/>
                  </a:cubicBezTo>
                  <a:cubicBezTo>
                    <a:pt x="2107" y="9046"/>
                    <a:pt x="2310" y="9711"/>
                    <a:pt x="2310" y="10693"/>
                  </a:cubicBezTo>
                  <a:lnTo>
                    <a:pt x="4374" y="10693"/>
                  </a:lnTo>
                  <a:lnTo>
                    <a:pt x="4374" y="6183"/>
                  </a:lnTo>
                  <a:lnTo>
                    <a:pt x="3223" y="5032"/>
                  </a:lnTo>
                  <a:cubicBezTo>
                    <a:pt x="3020" y="4827"/>
                    <a:pt x="3020" y="4497"/>
                    <a:pt x="3223" y="4292"/>
                  </a:cubicBezTo>
                  <a:cubicBezTo>
                    <a:pt x="3325" y="4190"/>
                    <a:pt x="3459" y="4139"/>
                    <a:pt x="3593" y="4139"/>
                  </a:cubicBezTo>
                  <a:cubicBezTo>
                    <a:pt x="3727" y="4139"/>
                    <a:pt x="3860" y="4190"/>
                    <a:pt x="3963" y="4292"/>
                  </a:cubicBezTo>
                  <a:lnTo>
                    <a:pt x="4897" y="5228"/>
                  </a:lnTo>
                  <a:lnTo>
                    <a:pt x="5728" y="4397"/>
                  </a:lnTo>
                  <a:cubicBezTo>
                    <a:pt x="5830" y="4295"/>
                    <a:pt x="5964" y="4244"/>
                    <a:pt x="6099" y="4244"/>
                  </a:cubicBezTo>
                  <a:cubicBezTo>
                    <a:pt x="6233" y="4244"/>
                    <a:pt x="6367" y="4295"/>
                    <a:pt x="6469" y="4397"/>
                  </a:cubicBezTo>
                  <a:cubicBezTo>
                    <a:pt x="6673" y="4602"/>
                    <a:pt x="6673" y="4933"/>
                    <a:pt x="6469" y="5137"/>
                  </a:cubicBezTo>
                  <a:lnTo>
                    <a:pt x="5421" y="6183"/>
                  </a:lnTo>
                  <a:lnTo>
                    <a:pt x="5421" y="10693"/>
                  </a:lnTo>
                  <a:lnTo>
                    <a:pt x="7485" y="10693"/>
                  </a:lnTo>
                  <a:cubicBezTo>
                    <a:pt x="7485" y="9785"/>
                    <a:pt x="7637" y="9100"/>
                    <a:pt x="8384" y="8343"/>
                  </a:cubicBezTo>
                  <a:cubicBezTo>
                    <a:pt x="9297" y="7420"/>
                    <a:pt x="9797" y="6197"/>
                    <a:pt x="9797" y="4900"/>
                  </a:cubicBezTo>
                  <a:cubicBezTo>
                    <a:pt x="9797" y="2199"/>
                    <a:pt x="7600" y="2"/>
                    <a:pt x="4900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6730936" y="1523208"/>
              <a:ext cx="68707" cy="49400"/>
            </a:xfrm>
            <a:custGeom>
              <a:rect b="b" l="l" r="r" t="t"/>
              <a:pathLst>
                <a:path extrusionOk="0" h="1832" w="2548">
                  <a:moveTo>
                    <a:pt x="1951" y="0"/>
                  </a:moveTo>
                  <a:cubicBezTo>
                    <a:pt x="1862" y="0"/>
                    <a:pt x="1772" y="23"/>
                    <a:pt x="1689" y="70"/>
                  </a:cubicBezTo>
                  <a:lnTo>
                    <a:pt x="336" y="855"/>
                  </a:lnTo>
                  <a:cubicBezTo>
                    <a:pt x="86" y="1000"/>
                    <a:pt x="0" y="1320"/>
                    <a:pt x="146" y="1571"/>
                  </a:cubicBezTo>
                  <a:cubicBezTo>
                    <a:pt x="243" y="1738"/>
                    <a:pt x="418" y="1831"/>
                    <a:pt x="599" y="1831"/>
                  </a:cubicBezTo>
                  <a:cubicBezTo>
                    <a:pt x="688" y="1831"/>
                    <a:pt x="778" y="1808"/>
                    <a:pt x="860" y="1760"/>
                  </a:cubicBezTo>
                  <a:lnTo>
                    <a:pt x="2213" y="977"/>
                  </a:lnTo>
                  <a:cubicBezTo>
                    <a:pt x="2465" y="831"/>
                    <a:pt x="2548" y="511"/>
                    <a:pt x="2403" y="261"/>
                  </a:cubicBezTo>
                  <a:cubicBezTo>
                    <a:pt x="2306" y="94"/>
                    <a:pt x="2131" y="0"/>
                    <a:pt x="1951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19"/>
          <p:cNvGrpSpPr/>
          <p:nvPr/>
        </p:nvGrpSpPr>
        <p:grpSpPr>
          <a:xfrm>
            <a:off x="4369040" y="1889919"/>
            <a:ext cx="304074" cy="495100"/>
            <a:chOff x="5590000" y="1609425"/>
            <a:chExt cx="336100" cy="780375"/>
          </a:xfrm>
        </p:grpSpPr>
        <p:sp>
          <p:nvSpPr>
            <p:cNvPr id="489" name="Google Shape;489;p19"/>
            <p:cNvSpPr/>
            <p:nvPr/>
          </p:nvSpPr>
          <p:spPr>
            <a:xfrm>
              <a:off x="5590000" y="1986000"/>
              <a:ext cx="336100" cy="403800"/>
            </a:xfrm>
            <a:custGeom>
              <a:rect b="b" l="l" r="r" t="t"/>
              <a:pathLst>
                <a:path extrusionOk="0" h="16152" w="13444">
                  <a:moveTo>
                    <a:pt x="1254" y="1"/>
                  </a:moveTo>
                  <a:cubicBezTo>
                    <a:pt x="1183" y="1"/>
                    <a:pt x="1113" y="59"/>
                    <a:pt x="1034" y="169"/>
                  </a:cubicBezTo>
                  <a:cubicBezTo>
                    <a:pt x="801" y="569"/>
                    <a:pt x="667" y="1069"/>
                    <a:pt x="434" y="1469"/>
                  </a:cubicBezTo>
                  <a:cubicBezTo>
                    <a:pt x="0" y="2170"/>
                    <a:pt x="100" y="2804"/>
                    <a:pt x="434" y="3504"/>
                  </a:cubicBezTo>
                  <a:cubicBezTo>
                    <a:pt x="2202" y="7307"/>
                    <a:pt x="3970" y="11143"/>
                    <a:pt x="5704" y="14946"/>
                  </a:cubicBezTo>
                  <a:cubicBezTo>
                    <a:pt x="5871" y="15246"/>
                    <a:pt x="6005" y="15513"/>
                    <a:pt x="6171" y="15780"/>
                  </a:cubicBezTo>
                  <a:cubicBezTo>
                    <a:pt x="6330" y="16026"/>
                    <a:pt x="6488" y="16152"/>
                    <a:pt x="6657" y="16152"/>
                  </a:cubicBezTo>
                  <a:cubicBezTo>
                    <a:pt x="6807" y="16152"/>
                    <a:pt x="6966" y="16051"/>
                    <a:pt x="7139" y="15846"/>
                  </a:cubicBezTo>
                  <a:cubicBezTo>
                    <a:pt x="7506" y="15446"/>
                    <a:pt x="7839" y="14946"/>
                    <a:pt x="8106" y="14445"/>
                  </a:cubicBezTo>
                  <a:cubicBezTo>
                    <a:pt x="9507" y="11643"/>
                    <a:pt x="10975" y="8841"/>
                    <a:pt x="12509" y="6106"/>
                  </a:cubicBezTo>
                  <a:cubicBezTo>
                    <a:pt x="12776" y="5639"/>
                    <a:pt x="12976" y="5172"/>
                    <a:pt x="13176" y="4738"/>
                  </a:cubicBezTo>
                  <a:cubicBezTo>
                    <a:pt x="13310" y="4472"/>
                    <a:pt x="13443" y="4171"/>
                    <a:pt x="13277" y="3938"/>
                  </a:cubicBezTo>
                  <a:cubicBezTo>
                    <a:pt x="13110" y="3671"/>
                    <a:pt x="12976" y="3304"/>
                    <a:pt x="12643" y="3271"/>
                  </a:cubicBezTo>
                  <a:cubicBezTo>
                    <a:pt x="12628" y="3269"/>
                    <a:pt x="12614" y="3269"/>
                    <a:pt x="12601" y="3269"/>
                  </a:cubicBezTo>
                  <a:cubicBezTo>
                    <a:pt x="12298" y="3269"/>
                    <a:pt x="12171" y="3614"/>
                    <a:pt x="12076" y="3838"/>
                  </a:cubicBezTo>
                  <a:cubicBezTo>
                    <a:pt x="10841" y="5973"/>
                    <a:pt x="9507" y="8007"/>
                    <a:pt x="8340" y="10176"/>
                  </a:cubicBezTo>
                  <a:cubicBezTo>
                    <a:pt x="7939" y="10976"/>
                    <a:pt x="7472" y="11777"/>
                    <a:pt x="6839" y="12477"/>
                  </a:cubicBezTo>
                  <a:cubicBezTo>
                    <a:pt x="6638" y="12344"/>
                    <a:pt x="6605" y="12177"/>
                    <a:pt x="6505" y="12144"/>
                  </a:cubicBezTo>
                  <a:cubicBezTo>
                    <a:pt x="4971" y="8608"/>
                    <a:pt x="3469" y="5005"/>
                    <a:pt x="2035" y="1403"/>
                  </a:cubicBezTo>
                  <a:cubicBezTo>
                    <a:pt x="1868" y="969"/>
                    <a:pt x="1702" y="602"/>
                    <a:pt x="1501" y="235"/>
                  </a:cubicBezTo>
                  <a:cubicBezTo>
                    <a:pt x="1413" y="76"/>
                    <a:pt x="1334" y="1"/>
                    <a:pt x="1254" y="1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5743450" y="1609425"/>
              <a:ext cx="158450" cy="691025"/>
            </a:xfrm>
            <a:custGeom>
              <a:rect b="b" l="l" r="r" t="t"/>
              <a:pathLst>
                <a:path extrusionOk="0" h="27641" w="6338">
                  <a:moveTo>
                    <a:pt x="5992" y="0"/>
                  </a:moveTo>
                  <a:cubicBezTo>
                    <a:pt x="5821" y="0"/>
                    <a:pt x="5633" y="177"/>
                    <a:pt x="5504" y="254"/>
                  </a:cubicBezTo>
                  <a:cubicBezTo>
                    <a:pt x="5104" y="621"/>
                    <a:pt x="4670" y="955"/>
                    <a:pt x="4270" y="1221"/>
                  </a:cubicBezTo>
                  <a:cubicBezTo>
                    <a:pt x="3803" y="1555"/>
                    <a:pt x="3536" y="1955"/>
                    <a:pt x="3369" y="2456"/>
                  </a:cubicBezTo>
                  <a:cubicBezTo>
                    <a:pt x="2769" y="4290"/>
                    <a:pt x="2335" y="6158"/>
                    <a:pt x="1968" y="8026"/>
                  </a:cubicBezTo>
                  <a:cubicBezTo>
                    <a:pt x="1368" y="11062"/>
                    <a:pt x="934" y="14131"/>
                    <a:pt x="534" y="17200"/>
                  </a:cubicBezTo>
                  <a:cubicBezTo>
                    <a:pt x="167" y="20369"/>
                    <a:pt x="0" y="23537"/>
                    <a:pt x="0" y="26740"/>
                  </a:cubicBezTo>
                  <a:cubicBezTo>
                    <a:pt x="0" y="27040"/>
                    <a:pt x="0" y="27374"/>
                    <a:pt x="200" y="27640"/>
                  </a:cubicBezTo>
                  <a:cubicBezTo>
                    <a:pt x="934" y="27374"/>
                    <a:pt x="1334" y="26840"/>
                    <a:pt x="1668" y="26206"/>
                  </a:cubicBezTo>
                  <a:cubicBezTo>
                    <a:pt x="2001" y="25572"/>
                    <a:pt x="1968" y="24905"/>
                    <a:pt x="2001" y="24238"/>
                  </a:cubicBezTo>
                  <a:cubicBezTo>
                    <a:pt x="2202" y="20535"/>
                    <a:pt x="2635" y="16833"/>
                    <a:pt x="3302" y="13163"/>
                  </a:cubicBezTo>
                  <a:cubicBezTo>
                    <a:pt x="3970" y="9227"/>
                    <a:pt x="4770" y="5258"/>
                    <a:pt x="6038" y="1488"/>
                  </a:cubicBezTo>
                  <a:cubicBezTo>
                    <a:pt x="6171" y="1221"/>
                    <a:pt x="6171" y="921"/>
                    <a:pt x="6205" y="654"/>
                  </a:cubicBezTo>
                  <a:cubicBezTo>
                    <a:pt x="6205" y="488"/>
                    <a:pt x="6338" y="187"/>
                    <a:pt x="6138" y="54"/>
                  </a:cubicBezTo>
                  <a:cubicBezTo>
                    <a:pt x="6092" y="16"/>
                    <a:pt x="6043" y="0"/>
                    <a:pt x="5992" y="0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Google Shape;491;p19"/>
          <p:cNvGrpSpPr/>
          <p:nvPr/>
        </p:nvGrpSpPr>
        <p:grpSpPr>
          <a:xfrm flipH="1" rot="-6335763">
            <a:off x="3361158" y="3254918"/>
            <a:ext cx="430320" cy="748157"/>
            <a:chOff x="5590000" y="1609425"/>
            <a:chExt cx="336100" cy="780375"/>
          </a:xfrm>
        </p:grpSpPr>
        <p:sp>
          <p:nvSpPr>
            <p:cNvPr id="492" name="Google Shape;492;p19"/>
            <p:cNvSpPr/>
            <p:nvPr/>
          </p:nvSpPr>
          <p:spPr>
            <a:xfrm>
              <a:off x="5590000" y="1986000"/>
              <a:ext cx="336100" cy="403800"/>
            </a:xfrm>
            <a:custGeom>
              <a:rect b="b" l="l" r="r" t="t"/>
              <a:pathLst>
                <a:path extrusionOk="0" h="16152" w="13444">
                  <a:moveTo>
                    <a:pt x="1254" y="1"/>
                  </a:moveTo>
                  <a:cubicBezTo>
                    <a:pt x="1183" y="1"/>
                    <a:pt x="1113" y="59"/>
                    <a:pt x="1034" y="169"/>
                  </a:cubicBezTo>
                  <a:cubicBezTo>
                    <a:pt x="801" y="569"/>
                    <a:pt x="667" y="1069"/>
                    <a:pt x="434" y="1469"/>
                  </a:cubicBezTo>
                  <a:cubicBezTo>
                    <a:pt x="0" y="2170"/>
                    <a:pt x="100" y="2804"/>
                    <a:pt x="434" y="3504"/>
                  </a:cubicBezTo>
                  <a:cubicBezTo>
                    <a:pt x="2202" y="7307"/>
                    <a:pt x="3970" y="11143"/>
                    <a:pt x="5704" y="14946"/>
                  </a:cubicBezTo>
                  <a:cubicBezTo>
                    <a:pt x="5871" y="15246"/>
                    <a:pt x="6005" y="15513"/>
                    <a:pt x="6171" y="15780"/>
                  </a:cubicBezTo>
                  <a:cubicBezTo>
                    <a:pt x="6330" y="16026"/>
                    <a:pt x="6488" y="16152"/>
                    <a:pt x="6657" y="16152"/>
                  </a:cubicBezTo>
                  <a:cubicBezTo>
                    <a:pt x="6807" y="16152"/>
                    <a:pt x="6966" y="16051"/>
                    <a:pt x="7139" y="15846"/>
                  </a:cubicBezTo>
                  <a:cubicBezTo>
                    <a:pt x="7506" y="15446"/>
                    <a:pt x="7839" y="14946"/>
                    <a:pt x="8106" y="14445"/>
                  </a:cubicBezTo>
                  <a:cubicBezTo>
                    <a:pt x="9507" y="11643"/>
                    <a:pt x="10975" y="8841"/>
                    <a:pt x="12509" y="6106"/>
                  </a:cubicBezTo>
                  <a:cubicBezTo>
                    <a:pt x="12776" y="5639"/>
                    <a:pt x="12976" y="5172"/>
                    <a:pt x="13176" y="4738"/>
                  </a:cubicBezTo>
                  <a:cubicBezTo>
                    <a:pt x="13310" y="4472"/>
                    <a:pt x="13443" y="4171"/>
                    <a:pt x="13277" y="3938"/>
                  </a:cubicBezTo>
                  <a:cubicBezTo>
                    <a:pt x="13110" y="3671"/>
                    <a:pt x="12976" y="3304"/>
                    <a:pt x="12643" y="3271"/>
                  </a:cubicBezTo>
                  <a:cubicBezTo>
                    <a:pt x="12628" y="3269"/>
                    <a:pt x="12614" y="3269"/>
                    <a:pt x="12601" y="3269"/>
                  </a:cubicBezTo>
                  <a:cubicBezTo>
                    <a:pt x="12298" y="3269"/>
                    <a:pt x="12171" y="3614"/>
                    <a:pt x="12076" y="3838"/>
                  </a:cubicBezTo>
                  <a:cubicBezTo>
                    <a:pt x="10841" y="5973"/>
                    <a:pt x="9507" y="8007"/>
                    <a:pt x="8340" y="10176"/>
                  </a:cubicBezTo>
                  <a:cubicBezTo>
                    <a:pt x="7939" y="10976"/>
                    <a:pt x="7472" y="11777"/>
                    <a:pt x="6839" y="12477"/>
                  </a:cubicBezTo>
                  <a:cubicBezTo>
                    <a:pt x="6638" y="12344"/>
                    <a:pt x="6605" y="12177"/>
                    <a:pt x="6505" y="12144"/>
                  </a:cubicBezTo>
                  <a:cubicBezTo>
                    <a:pt x="4971" y="8608"/>
                    <a:pt x="3469" y="5005"/>
                    <a:pt x="2035" y="1403"/>
                  </a:cubicBezTo>
                  <a:cubicBezTo>
                    <a:pt x="1868" y="969"/>
                    <a:pt x="1702" y="602"/>
                    <a:pt x="1501" y="235"/>
                  </a:cubicBezTo>
                  <a:cubicBezTo>
                    <a:pt x="1413" y="76"/>
                    <a:pt x="1334" y="1"/>
                    <a:pt x="1254" y="1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5743450" y="1609425"/>
              <a:ext cx="158450" cy="691025"/>
            </a:xfrm>
            <a:custGeom>
              <a:rect b="b" l="l" r="r" t="t"/>
              <a:pathLst>
                <a:path extrusionOk="0" h="27641" w="6338">
                  <a:moveTo>
                    <a:pt x="5992" y="0"/>
                  </a:moveTo>
                  <a:cubicBezTo>
                    <a:pt x="5821" y="0"/>
                    <a:pt x="5633" y="177"/>
                    <a:pt x="5504" y="254"/>
                  </a:cubicBezTo>
                  <a:cubicBezTo>
                    <a:pt x="5104" y="621"/>
                    <a:pt x="4670" y="955"/>
                    <a:pt x="4270" y="1221"/>
                  </a:cubicBezTo>
                  <a:cubicBezTo>
                    <a:pt x="3803" y="1555"/>
                    <a:pt x="3536" y="1955"/>
                    <a:pt x="3369" y="2456"/>
                  </a:cubicBezTo>
                  <a:cubicBezTo>
                    <a:pt x="2769" y="4290"/>
                    <a:pt x="2335" y="6158"/>
                    <a:pt x="1968" y="8026"/>
                  </a:cubicBezTo>
                  <a:cubicBezTo>
                    <a:pt x="1368" y="11062"/>
                    <a:pt x="934" y="14131"/>
                    <a:pt x="534" y="17200"/>
                  </a:cubicBezTo>
                  <a:cubicBezTo>
                    <a:pt x="167" y="20369"/>
                    <a:pt x="0" y="23537"/>
                    <a:pt x="0" y="26740"/>
                  </a:cubicBezTo>
                  <a:cubicBezTo>
                    <a:pt x="0" y="27040"/>
                    <a:pt x="0" y="27374"/>
                    <a:pt x="200" y="27640"/>
                  </a:cubicBezTo>
                  <a:cubicBezTo>
                    <a:pt x="934" y="27374"/>
                    <a:pt x="1334" y="26840"/>
                    <a:pt x="1668" y="26206"/>
                  </a:cubicBezTo>
                  <a:cubicBezTo>
                    <a:pt x="2001" y="25572"/>
                    <a:pt x="1968" y="24905"/>
                    <a:pt x="2001" y="24238"/>
                  </a:cubicBezTo>
                  <a:cubicBezTo>
                    <a:pt x="2202" y="20535"/>
                    <a:pt x="2635" y="16833"/>
                    <a:pt x="3302" y="13163"/>
                  </a:cubicBezTo>
                  <a:cubicBezTo>
                    <a:pt x="3970" y="9227"/>
                    <a:pt x="4770" y="5258"/>
                    <a:pt x="6038" y="1488"/>
                  </a:cubicBezTo>
                  <a:cubicBezTo>
                    <a:pt x="6171" y="1221"/>
                    <a:pt x="6171" y="921"/>
                    <a:pt x="6205" y="654"/>
                  </a:cubicBezTo>
                  <a:cubicBezTo>
                    <a:pt x="6205" y="488"/>
                    <a:pt x="6338" y="187"/>
                    <a:pt x="6138" y="54"/>
                  </a:cubicBezTo>
                  <a:cubicBezTo>
                    <a:pt x="6092" y="16"/>
                    <a:pt x="6043" y="0"/>
                    <a:pt x="5992" y="0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19"/>
          <p:cNvGrpSpPr/>
          <p:nvPr/>
        </p:nvGrpSpPr>
        <p:grpSpPr>
          <a:xfrm flipH="1" rot="10369840">
            <a:off x="4305917" y="3619685"/>
            <a:ext cx="430320" cy="534691"/>
            <a:chOff x="5590000" y="1609425"/>
            <a:chExt cx="336100" cy="780375"/>
          </a:xfrm>
        </p:grpSpPr>
        <p:sp>
          <p:nvSpPr>
            <p:cNvPr id="495" name="Google Shape;495;p19"/>
            <p:cNvSpPr/>
            <p:nvPr/>
          </p:nvSpPr>
          <p:spPr>
            <a:xfrm>
              <a:off x="5590000" y="1986000"/>
              <a:ext cx="336100" cy="403800"/>
            </a:xfrm>
            <a:custGeom>
              <a:rect b="b" l="l" r="r" t="t"/>
              <a:pathLst>
                <a:path extrusionOk="0" h="16152" w="13444">
                  <a:moveTo>
                    <a:pt x="1254" y="1"/>
                  </a:moveTo>
                  <a:cubicBezTo>
                    <a:pt x="1183" y="1"/>
                    <a:pt x="1113" y="59"/>
                    <a:pt x="1034" y="169"/>
                  </a:cubicBezTo>
                  <a:cubicBezTo>
                    <a:pt x="801" y="569"/>
                    <a:pt x="667" y="1069"/>
                    <a:pt x="434" y="1469"/>
                  </a:cubicBezTo>
                  <a:cubicBezTo>
                    <a:pt x="0" y="2170"/>
                    <a:pt x="100" y="2804"/>
                    <a:pt x="434" y="3504"/>
                  </a:cubicBezTo>
                  <a:cubicBezTo>
                    <a:pt x="2202" y="7307"/>
                    <a:pt x="3970" y="11143"/>
                    <a:pt x="5704" y="14946"/>
                  </a:cubicBezTo>
                  <a:cubicBezTo>
                    <a:pt x="5871" y="15246"/>
                    <a:pt x="6005" y="15513"/>
                    <a:pt x="6171" y="15780"/>
                  </a:cubicBezTo>
                  <a:cubicBezTo>
                    <a:pt x="6330" y="16026"/>
                    <a:pt x="6488" y="16152"/>
                    <a:pt x="6657" y="16152"/>
                  </a:cubicBezTo>
                  <a:cubicBezTo>
                    <a:pt x="6807" y="16152"/>
                    <a:pt x="6966" y="16051"/>
                    <a:pt x="7139" y="15846"/>
                  </a:cubicBezTo>
                  <a:cubicBezTo>
                    <a:pt x="7506" y="15446"/>
                    <a:pt x="7839" y="14946"/>
                    <a:pt x="8106" y="14445"/>
                  </a:cubicBezTo>
                  <a:cubicBezTo>
                    <a:pt x="9507" y="11643"/>
                    <a:pt x="10975" y="8841"/>
                    <a:pt x="12509" y="6106"/>
                  </a:cubicBezTo>
                  <a:cubicBezTo>
                    <a:pt x="12776" y="5639"/>
                    <a:pt x="12976" y="5172"/>
                    <a:pt x="13176" y="4738"/>
                  </a:cubicBezTo>
                  <a:cubicBezTo>
                    <a:pt x="13310" y="4472"/>
                    <a:pt x="13443" y="4171"/>
                    <a:pt x="13277" y="3938"/>
                  </a:cubicBezTo>
                  <a:cubicBezTo>
                    <a:pt x="13110" y="3671"/>
                    <a:pt x="12976" y="3304"/>
                    <a:pt x="12643" y="3271"/>
                  </a:cubicBezTo>
                  <a:cubicBezTo>
                    <a:pt x="12628" y="3269"/>
                    <a:pt x="12614" y="3269"/>
                    <a:pt x="12601" y="3269"/>
                  </a:cubicBezTo>
                  <a:cubicBezTo>
                    <a:pt x="12298" y="3269"/>
                    <a:pt x="12171" y="3614"/>
                    <a:pt x="12076" y="3838"/>
                  </a:cubicBezTo>
                  <a:cubicBezTo>
                    <a:pt x="10841" y="5973"/>
                    <a:pt x="9507" y="8007"/>
                    <a:pt x="8340" y="10176"/>
                  </a:cubicBezTo>
                  <a:cubicBezTo>
                    <a:pt x="7939" y="10976"/>
                    <a:pt x="7472" y="11777"/>
                    <a:pt x="6839" y="12477"/>
                  </a:cubicBezTo>
                  <a:cubicBezTo>
                    <a:pt x="6638" y="12344"/>
                    <a:pt x="6605" y="12177"/>
                    <a:pt x="6505" y="12144"/>
                  </a:cubicBezTo>
                  <a:cubicBezTo>
                    <a:pt x="4971" y="8608"/>
                    <a:pt x="3469" y="5005"/>
                    <a:pt x="2035" y="1403"/>
                  </a:cubicBezTo>
                  <a:cubicBezTo>
                    <a:pt x="1868" y="969"/>
                    <a:pt x="1702" y="602"/>
                    <a:pt x="1501" y="235"/>
                  </a:cubicBezTo>
                  <a:cubicBezTo>
                    <a:pt x="1413" y="76"/>
                    <a:pt x="1334" y="1"/>
                    <a:pt x="1254" y="1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5743450" y="1609425"/>
              <a:ext cx="158450" cy="691025"/>
            </a:xfrm>
            <a:custGeom>
              <a:rect b="b" l="l" r="r" t="t"/>
              <a:pathLst>
                <a:path extrusionOk="0" h="27641" w="6338">
                  <a:moveTo>
                    <a:pt x="5992" y="0"/>
                  </a:moveTo>
                  <a:cubicBezTo>
                    <a:pt x="5821" y="0"/>
                    <a:pt x="5633" y="177"/>
                    <a:pt x="5504" y="254"/>
                  </a:cubicBezTo>
                  <a:cubicBezTo>
                    <a:pt x="5104" y="621"/>
                    <a:pt x="4670" y="955"/>
                    <a:pt x="4270" y="1221"/>
                  </a:cubicBezTo>
                  <a:cubicBezTo>
                    <a:pt x="3803" y="1555"/>
                    <a:pt x="3536" y="1955"/>
                    <a:pt x="3369" y="2456"/>
                  </a:cubicBezTo>
                  <a:cubicBezTo>
                    <a:pt x="2769" y="4290"/>
                    <a:pt x="2335" y="6158"/>
                    <a:pt x="1968" y="8026"/>
                  </a:cubicBezTo>
                  <a:cubicBezTo>
                    <a:pt x="1368" y="11062"/>
                    <a:pt x="934" y="14131"/>
                    <a:pt x="534" y="17200"/>
                  </a:cubicBezTo>
                  <a:cubicBezTo>
                    <a:pt x="167" y="20369"/>
                    <a:pt x="0" y="23537"/>
                    <a:pt x="0" y="26740"/>
                  </a:cubicBezTo>
                  <a:cubicBezTo>
                    <a:pt x="0" y="27040"/>
                    <a:pt x="0" y="27374"/>
                    <a:pt x="200" y="27640"/>
                  </a:cubicBezTo>
                  <a:cubicBezTo>
                    <a:pt x="934" y="27374"/>
                    <a:pt x="1334" y="26840"/>
                    <a:pt x="1668" y="26206"/>
                  </a:cubicBezTo>
                  <a:cubicBezTo>
                    <a:pt x="2001" y="25572"/>
                    <a:pt x="1968" y="24905"/>
                    <a:pt x="2001" y="24238"/>
                  </a:cubicBezTo>
                  <a:cubicBezTo>
                    <a:pt x="2202" y="20535"/>
                    <a:pt x="2635" y="16833"/>
                    <a:pt x="3302" y="13163"/>
                  </a:cubicBezTo>
                  <a:cubicBezTo>
                    <a:pt x="3970" y="9227"/>
                    <a:pt x="4770" y="5258"/>
                    <a:pt x="6038" y="1488"/>
                  </a:cubicBezTo>
                  <a:cubicBezTo>
                    <a:pt x="6171" y="1221"/>
                    <a:pt x="6171" y="921"/>
                    <a:pt x="6205" y="654"/>
                  </a:cubicBezTo>
                  <a:cubicBezTo>
                    <a:pt x="6205" y="488"/>
                    <a:pt x="6338" y="187"/>
                    <a:pt x="6138" y="54"/>
                  </a:cubicBezTo>
                  <a:cubicBezTo>
                    <a:pt x="6092" y="16"/>
                    <a:pt x="6043" y="0"/>
                    <a:pt x="5992" y="0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19"/>
          <p:cNvGrpSpPr/>
          <p:nvPr/>
        </p:nvGrpSpPr>
        <p:grpSpPr>
          <a:xfrm rot="7614588">
            <a:off x="5679752" y="2942259"/>
            <a:ext cx="467614" cy="826629"/>
            <a:chOff x="5590000" y="1609425"/>
            <a:chExt cx="336100" cy="780375"/>
          </a:xfrm>
        </p:grpSpPr>
        <p:sp>
          <p:nvSpPr>
            <p:cNvPr id="498" name="Google Shape;498;p19"/>
            <p:cNvSpPr/>
            <p:nvPr/>
          </p:nvSpPr>
          <p:spPr>
            <a:xfrm>
              <a:off x="5590000" y="1986000"/>
              <a:ext cx="336100" cy="403800"/>
            </a:xfrm>
            <a:custGeom>
              <a:rect b="b" l="l" r="r" t="t"/>
              <a:pathLst>
                <a:path extrusionOk="0" h="16152" w="13444">
                  <a:moveTo>
                    <a:pt x="1254" y="1"/>
                  </a:moveTo>
                  <a:cubicBezTo>
                    <a:pt x="1183" y="1"/>
                    <a:pt x="1113" y="59"/>
                    <a:pt x="1034" y="169"/>
                  </a:cubicBezTo>
                  <a:cubicBezTo>
                    <a:pt x="801" y="569"/>
                    <a:pt x="667" y="1069"/>
                    <a:pt x="434" y="1469"/>
                  </a:cubicBezTo>
                  <a:cubicBezTo>
                    <a:pt x="0" y="2170"/>
                    <a:pt x="100" y="2804"/>
                    <a:pt x="434" y="3504"/>
                  </a:cubicBezTo>
                  <a:cubicBezTo>
                    <a:pt x="2202" y="7307"/>
                    <a:pt x="3970" y="11143"/>
                    <a:pt x="5704" y="14946"/>
                  </a:cubicBezTo>
                  <a:cubicBezTo>
                    <a:pt x="5871" y="15246"/>
                    <a:pt x="6005" y="15513"/>
                    <a:pt x="6171" y="15780"/>
                  </a:cubicBezTo>
                  <a:cubicBezTo>
                    <a:pt x="6330" y="16026"/>
                    <a:pt x="6488" y="16152"/>
                    <a:pt x="6657" y="16152"/>
                  </a:cubicBezTo>
                  <a:cubicBezTo>
                    <a:pt x="6807" y="16152"/>
                    <a:pt x="6966" y="16051"/>
                    <a:pt x="7139" y="15846"/>
                  </a:cubicBezTo>
                  <a:cubicBezTo>
                    <a:pt x="7506" y="15446"/>
                    <a:pt x="7839" y="14946"/>
                    <a:pt x="8106" y="14445"/>
                  </a:cubicBezTo>
                  <a:cubicBezTo>
                    <a:pt x="9507" y="11643"/>
                    <a:pt x="10975" y="8841"/>
                    <a:pt x="12509" y="6106"/>
                  </a:cubicBezTo>
                  <a:cubicBezTo>
                    <a:pt x="12776" y="5639"/>
                    <a:pt x="12976" y="5172"/>
                    <a:pt x="13176" y="4738"/>
                  </a:cubicBezTo>
                  <a:cubicBezTo>
                    <a:pt x="13310" y="4472"/>
                    <a:pt x="13443" y="4171"/>
                    <a:pt x="13277" y="3938"/>
                  </a:cubicBezTo>
                  <a:cubicBezTo>
                    <a:pt x="13110" y="3671"/>
                    <a:pt x="12976" y="3304"/>
                    <a:pt x="12643" y="3271"/>
                  </a:cubicBezTo>
                  <a:cubicBezTo>
                    <a:pt x="12628" y="3269"/>
                    <a:pt x="12614" y="3269"/>
                    <a:pt x="12601" y="3269"/>
                  </a:cubicBezTo>
                  <a:cubicBezTo>
                    <a:pt x="12298" y="3269"/>
                    <a:pt x="12171" y="3614"/>
                    <a:pt x="12076" y="3838"/>
                  </a:cubicBezTo>
                  <a:cubicBezTo>
                    <a:pt x="10841" y="5973"/>
                    <a:pt x="9507" y="8007"/>
                    <a:pt x="8340" y="10176"/>
                  </a:cubicBezTo>
                  <a:cubicBezTo>
                    <a:pt x="7939" y="10976"/>
                    <a:pt x="7472" y="11777"/>
                    <a:pt x="6839" y="12477"/>
                  </a:cubicBezTo>
                  <a:cubicBezTo>
                    <a:pt x="6638" y="12344"/>
                    <a:pt x="6605" y="12177"/>
                    <a:pt x="6505" y="12144"/>
                  </a:cubicBezTo>
                  <a:cubicBezTo>
                    <a:pt x="4971" y="8608"/>
                    <a:pt x="3469" y="5005"/>
                    <a:pt x="2035" y="1403"/>
                  </a:cubicBezTo>
                  <a:cubicBezTo>
                    <a:pt x="1868" y="969"/>
                    <a:pt x="1702" y="602"/>
                    <a:pt x="1501" y="235"/>
                  </a:cubicBezTo>
                  <a:cubicBezTo>
                    <a:pt x="1413" y="76"/>
                    <a:pt x="1334" y="1"/>
                    <a:pt x="1254" y="1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5743450" y="1609425"/>
              <a:ext cx="158450" cy="691025"/>
            </a:xfrm>
            <a:custGeom>
              <a:rect b="b" l="l" r="r" t="t"/>
              <a:pathLst>
                <a:path extrusionOk="0" h="27641" w="6338">
                  <a:moveTo>
                    <a:pt x="5992" y="0"/>
                  </a:moveTo>
                  <a:cubicBezTo>
                    <a:pt x="5821" y="0"/>
                    <a:pt x="5633" y="177"/>
                    <a:pt x="5504" y="254"/>
                  </a:cubicBezTo>
                  <a:cubicBezTo>
                    <a:pt x="5104" y="621"/>
                    <a:pt x="4670" y="955"/>
                    <a:pt x="4270" y="1221"/>
                  </a:cubicBezTo>
                  <a:cubicBezTo>
                    <a:pt x="3803" y="1555"/>
                    <a:pt x="3536" y="1955"/>
                    <a:pt x="3369" y="2456"/>
                  </a:cubicBezTo>
                  <a:cubicBezTo>
                    <a:pt x="2769" y="4290"/>
                    <a:pt x="2335" y="6158"/>
                    <a:pt x="1968" y="8026"/>
                  </a:cubicBezTo>
                  <a:cubicBezTo>
                    <a:pt x="1368" y="11062"/>
                    <a:pt x="934" y="14131"/>
                    <a:pt x="534" y="17200"/>
                  </a:cubicBezTo>
                  <a:cubicBezTo>
                    <a:pt x="167" y="20369"/>
                    <a:pt x="0" y="23537"/>
                    <a:pt x="0" y="26740"/>
                  </a:cubicBezTo>
                  <a:cubicBezTo>
                    <a:pt x="0" y="27040"/>
                    <a:pt x="0" y="27374"/>
                    <a:pt x="200" y="27640"/>
                  </a:cubicBezTo>
                  <a:cubicBezTo>
                    <a:pt x="934" y="27374"/>
                    <a:pt x="1334" y="26840"/>
                    <a:pt x="1668" y="26206"/>
                  </a:cubicBezTo>
                  <a:cubicBezTo>
                    <a:pt x="2001" y="25572"/>
                    <a:pt x="1968" y="24905"/>
                    <a:pt x="2001" y="24238"/>
                  </a:cubicBezTo>
                  <a:cubicBezTo>
                    <a:pt x="2202" y="20535"/>
                    <a:pt x="2635" y="16833"/>
                    <a:pt x="3302" y="13163"/>
                  </a:cubicBezTo>
                  <a:cubicBezTo>
                    <a:pt x="3970" y="9227"/>
                    <a:pt x="4770" y="5258"/>
                    <a:pt x="6038" y="1488"/>
                  </a:cubicBezTo>
                  <a:cubicBezTo>
                    <a:pt x="6171" y="1221"/>
                    <a:pt x="6171" y="921"/>
                    <a:pt x="6205" y="654"/>
                  </a:cubicBezTo>
                  <a:cubicBezTo>
                    <a:pt x="6205" y="488"/>
                    <a:pt x="6338" y="187"/>
                    <a:pt x="6138" y="54"/>
                  </a:cubicBezTo>
                  <a:cubicBezTo>
                    <a:pt x="6092" y="16"/>
                    <a:pt x="6043" y="0"/>
                    <a:pt x="5992" y="0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9"/>
          <p:cNvGrpSpPr/>
          <p:nvPr/>
        </p:nvGrpSpPr>
        <p:grpSpPr>
          <a:xfrm rot="3721043">
            <a:off x="5667526" y="2145947"/>
            <a:ext cx="467614" cy="826629"/>
            <a:chOff x="5590000" y="1609425"/>
            <a:chExt cx="336100" cy="780375"/>
          </a:xfrm>
        </p:grpSpPr>
        <p:sp>
          <p:nvSpPr>
            <p:cNvPr id="501" name="Google Shape;501;p19"/>
            <p:cNvSpPr/>
            <p:nvPr/>
          </p:nvSpPr>
          <p:spPr>
            <a:xfrm>
              <a:off x="5590000" y="1986000"/>
              <a:ext cx="336100" cy="403800"/>
            </a:xfrm>
            <a:custGeom>
              <a:rect b="b" l="l" r="r" t="t"/>
              <a:pathLst>
                <a:path extrusionOk="0" h="16152" w="13444">
                  <a:moveTo>
                    <a:pt x="1254" y="1"/>
                  </a:moveTo>
                  <a:cubicBezTo>
                    <a:pt x="1183" y="1"/>
                    <a:pt x="1113" y="59"/>
                    <a:pt x="1034" y="169"/>
                  </a:cubicBezTo>
                  <a:cubicBezTo>
                    <a:pt x="801" y="569"/>
                    <a:pt x="667" y="1069"/>
                    <a:pt x="434" y="1469"/>
                  </a:cubicBezTo>
                  <a:cubicBezTo>
                    <a:pt x="0" y="2170"/>
                    <a:pt x="100" y="2804"/>
                    <a:pt x="434" y="3504"/>
                  </a:cubicBezTo>
                  <a:cubicBezTo>
                    <a:pt x="2202" y="7307"/>
                    <a:pt x="3970" y="11143"/>
                    <a:pt x="5704" y="14946"/>
                  </a:cubicBezTo>
                  <a:cubicBezTo>
                    <a:pt x="5871" y="15246"/>
                    <a:pt x="6005" y="15513"/>
                    <a:pt x="6171" y="15780"/>
                  </a:cubicBezTo>
                  <a:cubicBezTo>
                    <a:pt x="6330" y="16026"/>
                    <a:pt x="6488" y="16152"/>
                    <a:pt x="6657" y="16152"/>
                  </a:cubicBezTo>
                  <a:cubicBezTo>
                    <a:pt x="6807" y="16152"/>
                    <a:pt x="6966" y="16051"/>
                    <a:pt x="7139" y="15846"/>
                  </a:cubicBezTo>
                  <a:cubicBezTo>
                    <a:pt x="7506" y="15446"/>
                    <a:pt x="7839" y="14946"/>
                    <a:pt x="8106" y="14445"/>
                  </a:cubicBezTo>
                  <a:cubicBezTo>
                    <a:pt x="9507" y="11643"/>
                    <a:pt x="10975" y="8841"/>
                    <a:pt x="12509" y="6106"/>
                  </a:cubicBezTo>
                  <a:cubicBezTo>
                    <a:pt x="12776" y="5639"/>
                    <a:pt x="12976" y="5172"/>
                    <a:pt x="13176" y="4738"/>
                  </a:cubicBezTo>
                  <a:cubicBezTo>
                    <a:pt x="13310" y="4472"/>
                    <a:pt x="13443" y="4171"/>
                    <a:pt x="13277" y="3938"/>
                  </a:cubicBezTo>
                  <a:cubicBezTo>
                    <a:pt x="13110" y="3671"/>
                    <a:pt x="12976" y="3304"/>
                    <a:pt x="12643" y="3271"/>
                  </a:cubicBezTo>
                  <a:cubicBezTo>
                    <a:pt x="12628" y="3269"/>
                    <a:pt x="12614" y="3269"/>
                    <a:pt x="12601" y="3269"/>
                  </a:cubicBezTo>
                  <a:cubicBezTo>
                    <a:pt x="12298" y="3269"/>
                    <a:pt x="12171" y="3614"/>
                    <a:pt x="12076" y="3838"/>
                  </a:cubicBezTo>
                  <a:cubicBezTo>
                    <a:pt x="10841" y="5973"/>
                    <a:pt x="9507" y="8007"/>
                    <a:pt x="8340" y="10176"/>
                  </a:cubicBezTo>
                  <a:cubicBezTo>
                    <a:pt x="7939" y="10976"/>
                    <a:pt x="7472" y="11777"/>
                    <a:pt x="6839" y="12477"/>
                  </a:cubicBezTo>
                  <a:cubicBezTo>
                    <a:pt x="6638" y="12344"/>
                    <a:pt x="6605" y="12177"/>
                    <a:pt x="6505" y="12144"/>
                  </a:cubicBezTo>
                  <a:cubicBezTo>
                    <a:pt x="4971" y="8608"/>
                    <a:pt x="3469" y="5005"/>
                    <a:pt x="2035" y="1403"/>
                  </a:cubicBezTo>
                  <a:cubicBezTo>
                    <a:pt x="1868" y="969"/>
                    <a:pt x="1702" y="602"/>
                    <a:pt x="1501" y="235"/>
                  </a:cubicBezTo>
                  <a:cubicBezTo>
                    <a:pt x="1413" y="76"/>
                    <a:pt x="1334" y="1"/>
                    <a:pt x="1254" y="1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5743450" y="1609425"/>
              <a:ext cx="158450" cy="691025"/>
            </a:xfrm>
            <a:custGeom>
              <a:rect b="b" l="l" r="r" t="t"/>
              <a:pathLst>
                <a:path extrusionOk="0" h="27641" w="6338">
                  <a:moveTo>
                    <a:pt x="5992" y="0"/>
                  </a:moveTo>
                  <a:cubicBezTo>
                    <a:pt x="5821" y="0"/>
                    <a:pt x="5633" y="177"/>
                    <a:pt x="5504" y="254"/>
                  </a:cubicBezTo>
                  <a:cubicBezTo>
                    <a:pt x="5104" y="621"/>
                    <a:pt x="4670" y="955"/>
                    <a:pt x="4270" y="1221"/>
                  </a:cubicBezTo>
                  <a:cubicBezTo>
                    <a:pt x="3803" y="1555"/>
                    <a:pt x="3536" y="1955"/>
                    <a:pt x="3369" y="2456"/>
                  </a:cubicBezTo>
                  <a:cubicBezTo>
                    <a:pt x="2769" y="4290"/>
                    <a:pt x="2335" y="6158"/>
                    <a:pt x="1968" y="8026"/>
                  </a:cubicBezTo>
                  <a:cubicBezTo>
                    <a:pt x="1368" y="11062"/>
                    <a:pt x="934" y="14131"/>
                    <a:pt x="534" y="17200"/>
                  </a:cubicBezTo>
                  <a:cubicBezTo>
                    <a:pt x="167" y="20369"/>
                    <a:pt x="0" y="23537"/>
                    <a:pt x="0" y="26740"/>
                  </a:cubicBezTo>
                  <a:cubicBezTo>
                    <a:pt x="0" y="27040"/>
                    <a:pt x="0" y="27374"/>
                    <a:pt x="200" y="27640"/>
                  </a:cubicBezTo>
                  <a:cubicBezTo>
                    <a:pt x="934" y="27374"/>
                    <a:pt x="1334" y="26840"/>
                    <a:pt x="1668" y="26206"/>
                  </a:cubicBezTo>
                  <a:cubicBezTo>
                    <a:pt x="2001" y="25572"/>
                    <a:pt x="1968" y="24905"/>
                    <a:pt x="2001" y="24238"/>
                  </a:cubicBezTo>
                  <a:cubicBezTo>
                    <a:pt x="2202" y="20535"/>
                    <a:pt x="2635" y="16833"/>
                    <a:pt x="3302" y="13163"/>
                  </a:cubicBezTo>
                  <a:cubicBezTo>
                    <a:pt x="3970" y="9227"/>
                    <a:pt x="4770" y="5258"/>
                    <a:pt x="6038" y="1488"/>
                  </a:cubicBezTo>
                  <a:cubicBezTo>
                    <a:pt x="6171" y="1221"/>
                    <a:pt x="6171" y="921"/>
                    <a:pt x="6205" y="654"/>
                  </a:cubicBezTo>
                  <a:cubicBezTo>
                    <a:pt x="6205" y="488"/>
                    <a:pt x="6338" y="187"/>
                    <a:pt x="6138" y="54"/>
                  </a:cubicBezTo>
                  <a:cubicBezTo>
                    <a:pt x="6092" y="16"/>
                    <a:pt x="6043" y="0"/>
                    <a:pt x="5992" y="0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19"/>
          <p:cNvGrpSpPr/>
          <p:nvPr/>
        </p:nvGrpSpPr>
        <p:grpSpPr>
          <a:xfrm rot="-4832928">
            <a:off x="3053788" y="2318543"/>
            <a:ext cx="467614" cy="826629"/>
            <a:chOff x="5590000" y="1609425"/>
            <a:chExt cx="336100" cy="780375"/>
          </a:xfrm>
        </p:grpSpPr>
        <p:sp>
          <p:nvSpPr>
            <p:cNvPr id="504" name="Google Shape;504;p19"/>
            <p:cNvSpPr/>
            <p:nvPr/>
          </p:nvSpPr>
          <p:spPr>
            <a:xfrm>
              <a:off x="5590000" y="1986000"/>
              <a:ext cx="336100" cy="403800"/>
            </a:xfrm>
            <a:custGeom>
              <a:rect b="b" l="l" r="r" t="t"/>
              <a:pathLst>
                <a:path extrusionOk="0" h="16152" w="13444">
                  <a:moveTo>
                    <a:pt x="1254" y="1"/>
                  </a:moveTo>
                  <a:cubicBezTo>
                    <a:pt x="1183" y="1"/>
                    <a:pt x="1113" y="59"/>
                    <a:pt x="1034" y="169"/>
                  </a:cubicBezTo>
                  <a:cubicBezTo>
                    <a:pt x="801" y="569"/>
                    <a:pt x="667" y="1069"/>
                    <a:pt x="434" y="1469"/>
                  </a:cubicBezTo>
                  <a:cubicBezTo>
                    <a:pt x="0" y="2170"/>
                    <a:pt x="100" y="2804"/>
                    <a:pt x="434" y="3504"/>
                  </a:cubicBezTo>
                  <a:cubicBezTo>
                    <a:pt x="2202" y="7307"/>
                    <a:pt x="3970" y="11143"/>
                    <a:pt x="5704" y="14946"/>
                  </a:cubicBezTo>
                  <a:cubicBezTo>
                    <a:pt x="5871" y="15246"/>
                    <a:pt x="6005" y="15513"/>
                    <a:pt x="6171" y="15780"/>
                  </a:cubicBezTo>
                  <a:cubicBezTo>
                    <a:pt x="6330" y="16026"/>
                    <a:pt x="6488" y="16152"/>
                    <a:pt x="6657" y="16152"/>
                  </a:cubicBezTo>
                  <a:cubicBezTo>
                    <a:pt x="6807" y="16152"/>
                    <a:pt x="6966" y="16051"/>
                    <a:pt x="7139" y="15846"/>
                  </a:cubicBezTo>
                  <a:cubicBezTo>
                    <a:pt x="7506" y="15446"/>
                    <a:pt x="7839" y="14946"/>
                    <a:pt x="8106" y="14445"/>
                  </a:cubicBezTo>
                  <a:cubicBezTo>
                    <a:pt x="9507" y="11643"/>
                    <a:pt x="10975" y="8841"/>
                    <a:pt x="12509" y="6106"/>
                  </a:cubicBezTo>
                  <a:cubicBezTo>
                    <a:pt x="12776" y="5639"/>
                    <a:pt x="12976" y="5172"/>
                    <a:pt x="13176" y="4738"/>
                  </a:cubicBezTo>
                  <a:cubicBezTo>
                    <a:pt x="13310" y="4472"/>
                    <a:pt x="13443" y="4171"/>
                    <a:pt x="13277" y="3938"/>
                  </a:cubicBezTo>
                  <a:cubicBezTo>
                    <a:pt x="13110" y="3671"/>
                    <a:pt x="12976" y="3304"/>
                    <a:pt x="12643" y="3271"/>
                  </a:cubicBezTo>
                  <a:cubicBezTo>
                    <a:pt x="12628" y="3269"/>
                    <a:pt x="12614" y="3269"/>
                    <a:pt x="12601" y="3269"/>
                  </a:cubicBezTo>
                  <a:cubicBezTo>
                    <a:pt x="12298" y="3269"/>
                    <a:pt x="12171" y="3614"/>
                    <a:pt x="12076" y="3838"/>
                  </a:cubicBezTo>
                  <a:cubicBezTo>
                    <a:pt x="10841" y="5973"/>
                    <a:pt x="9507" y="8007"/>
                    <a:pt x="8340" y="10176"/>
                  </a:cubicBezTo>
                  <a:cubicBezTo>
                    <a:pt x="7939" y="10976"/>
                    <a:pt x="7472" y="11777"/>
                    <a:pt x="6839" y="12477"/>
                  </a:cubicBezTo>
                  <a:cubicBezTo>
                    <a:pt x="6638" y="12344"/>
                    <a:pt x="6605" y="12177"/>
                    <a:pt x="6505" y="12144"/>
                  </a:cubicBezTo>
                  <a:cubicBezTo>
                    <a:pt x="4971" y="8608"/>
                    <a:pt x="3469" y="5005"/>
                    <a:pt x="2035" y="1403"/>
                  </a:cubicBezTo>
                  <a:cubicBezTo>
                    <a:pt x="1868" y="969"/>
                    <a:pt x="1702" y="602"/>
                    <a:pt x="1501" y="235"/>
                  </a:cubicBezTo>
                  <a:cubicBezTo>
                    <a:pt x="1413" y="76"/>
                    <a:pt x="1334" y="1"/>
                    <a:pt x="1254" y="1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5743450" y="1609425"/>
              <a:ext cx="158450" cy="691025"/>
            </a:xfrm>
            <a:custGeom>
              <a:rect b="b" l="l" r="r" t="t"/>
              <a:pathLst>
                <a:path extrusionOk="0" h="27641" w="6338">
                  <a:moveTo>
                    <a:pt x="5992" y="0"/>
                  </a:moveTo>
                  <a:cubicBezTo>
                    <a:pt x="5821" y="0"/>
                    <a:pt x="5633" y="177"/>
                    <a:pt x="5504" y="254"/>
                  </a:cubicBezTo>
                  <a:cubicBezTo>
                    <a:pt x="5104" y="621"/>
                    <a:pt x="4670" y="955"/>
                    <a:pt x="4270" y="1221"/>
                  </a:cubicBezTo>
                  <a:cubicBezTo>
                    <a:pt x="3803" y="1555"/>
                    <a:pt x="3536" y="1955"/>
                    <a:pt x="3369" y="2456"/>
                  </a:cubicBezTo>
                  <a:cubicBezTo>
                    <a:pt x="2769" y="4290"/>
                    <a:pt x="2335" y="6158"/>
                    <a:pt x="1968" y="8026"/>
                  </a:cubicBezTo>
                  <a:cubicBezTo>
                    <a:pt x="1368" y="11062"/>
                    <a:pt x="934" y="14131"/>
                    <a:pt x="534" y="17200"/>
                  </a:cubicBezTo>
                  <a:cubicBezTo>
                    <a:pt x="167" y="20369"/>
                    <a:pt x="0" y="23537"/>
                    <a:pt x="0" y="26740"/>
                  </a:cubicBezTo>
                  <a:cubicBezTo>
                    <a:pt x="0" y="27040"/>
                    <a:pt x="0" y="27374"/>
                    <a:pt x="200" y="27640"/>
                  </a:cubicBezTo>
                  <a:cubicBezTo>
                    <a:pt x="934" y="27374"/>
                    <a:pt x="1334" y="26840"/>
                    <a:pt x="1668" y="26206"/>
                  </a:cubicBezTo>
                  <a:cubicBezTo>
                    <a:pt x="2001" y="25572"/>
                    <a:pt x="1968" y="24905"/>
                    <a:pt x="2001" y="24238"/>
                  </a:cubicBezTo>
                  <a:cubicBezTo>
                    <a:pt x="2202" y="20535"/>
                    <a:pt x="2635" y="16833"/>
                    <a:pt x="3302" y="13163"/>
                  </a:cubicBezTo>
                  <a:cubicBezTo>
                    <a:pt x="3970" y="9227"/>
                    <a:pt x="4770" y="5258"/>
                    <a:pt x="6038" y="1488"/>
                  </a:cubicBezTo>
                  <a:cubicBezTo>
                    <a:pt x="6171" y="1221"/>
                    <a:pt x="6171" y="921"/>
                    <a:pt x="6205" y="654"/>
                  </a:cubicBezTo>
                  <a:cubicBezTo>
                    <a:pt x="6205" y="488"/>
                    <a:pt x="6338" y="187"/>
                    <a:pt x="6138" y="54"/>
                  </a:cubicBezTo>
                  <a:cubicBezTo>
                    <a:pt x="6092" y="16"/>
                    <a:pt x="6043" y="0"/>
                    <a:pt x="5992" y="0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6" name="Google Shape;506;p19"/>
          <p:cNvSpPr txBox="1"/>
          <p:nvPr>
            <p:ph type="title"/>
          </p:nvPr>
        </p:nvSpPr>
        <p:spPr>
          <a:xfrm>
            <a:off x="715050" y="217317"/>
            <a:ext cx="77139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Machine Learning Modeling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title"/>
          </p:nvPr>
        </p:nvSpPr>
        <p:spPr>
          <a:xfrm>
            <a:off x="1778001" y="960125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3600"/>
              <a:t>About us</a:t>
            </a:r>
            <a:endParaRPr sz="3600"/>
          </a:p>
        </p:txBody>
      </p:sp>
      <p:grpSp>
        <p:nvGrpSpPr>
          <p:cNvPr id="163" name="Google Shape;163;p2"/>
          <p:cNvGrpSpPr/>
          <p:nvPr/>
        </p:nvGrpSpPr>
        <p:grpSpPr>
          <a:xfrm>
            <a:off x="1745414" y="1941314"/>
            <a:ext cx="5537197" cy="2956972"/>
            <a:chOff x="1828840" y="3371688"/>
            <a:chExt cx="5577850" cy="1463100"/>
          </a:xfrm>
        </p:grpSpPr>
        <p:sp>
          <p:nvSpPr>
            <p:cNvPr id="164" name="Google Shape;164;p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" name="Google Shape;166;p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7" name="Google Shape;167;p2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2"/>
          <p:cNvGrpSpPr/>
          <p:nvPr/>
        </p:nvGrpSpPr>
        <p:grpSpPr>
          <a:xfrm>
            <a:off x="3888228" y="2051356"/>
            <a:ext cx="1197855" cy="630443"/>
            <a:chOff x="715100" y="1600327"/>
            <a:chExt cx="2418900" cy="1412698"/>
          </a:xfrm>
        </p:grpSpPr>
        <p:sp>
          <p:nvSpPr>
            <p:cNvPr id="170" name="Google Shape;170;p2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" name="Google Shape;171;p2"/>
            <p:cNvGrpSpPr/>
            <p:nvPr/>
          </p:nvGrpSpPr>
          <p:grpSpPr>
            <a:xfrm>
              <a:off x="715100" y="1600327"/>
              <a:ext cx="2327400" cy="1321200"/>
              <a:chOff x="715100" y="1600327"/>
              <a:chExt cx="2327400" cy="1321200"/>
            </a:xfrm>
          </p:grpSpPr>
          <p:sp>
            <p:nvSpPr>
              <p:cNvPr id="172" name="Google Shape;172;p2"/>
              <p:cNvSpPr/>
              <p:nvPr/>
            </p:nvSpPr>
            <p:spPr>
              <a:xfrm>
                <a:off x="715100" y="1600327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    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    Hafidz Alawy</a:t>
                </a:r>
                <a:endParaRPr b="0" i="0" sz="9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       Student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3" name="Google Shape;173;p2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74" name="Google Shape;174;p2"/>
          <p:cNvGrpSpPr/>
          <p:nvPr/>
        </p:nvGrpSpPr>
        <p:grpSpPr>
          <a:xfrm>
            <a:off x="1951450" y="3933431"/>
            <a:ext cx="1197855" cy="630444"/>
            <a:chOff x="715100" y="1600325"/>
            <a:chExt cx="2418900" cy="1412700"/>
          </a:xfrm>
        </p:grpSpPr>
        <p:sp>
          <p:nvSpPr>
            <p:cNvPr id="175" name="Google Shape;175;p2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" name="Google Shape;176;p2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77" name="Google Shape;177;p2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   Marius Iddo</a:t>
                </a:r>
                <a:endParaRPr b="0" i="0" sz="9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     Student</a:t>
                </a:r>
                <a:endParaRPr b="0" i="0" sz="9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78" name="Google Shape;178;p2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79" name="Google Shape;179;p2"/>
          <p:cNvGrpSpPr/>
          <p:nvPr/>
        </p:nvGrpSpPr>
        <p:grpSpPr>
          <a:xfrm>
            <a:off x="1960672" y="2888197"/>
            <a:ext cx="1197855" cy="630444"/>
            <a:chOff x="715100" y="1600325"/>
            <a:chExt cx="2418900" cy="1412700"/>
          </a:xfrm>
        </p:grpSpPr>
        <p:sp>
          <p:nvSpPr>
            <p:cNvPr id="180" name="Google Shape;180;p2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" name="Google Shape;181;p2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</a:t>
                </a: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Annisa Yovinda</a:t>
                </a:r>
                <a:endParaRPr b="0" i="0" sz="9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      Student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" name="Google Shape;183;p2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84" name="Google Shape;184;p2"/>
          <p:cNvGrpSpPr/>
          <p:nvPr/>
        </p:nvGrpSpPr>
        <p:grpSpPr>
          <a:xfrm>
            <a:off x="3922273" y="3944307"/>
            <a:ext cx="1197855" cy="630444"/>
            <a:chOff x="715100" y="1600325"/>
            <a:chExt cx="2418900" cy="1412700"/>
          </a:xfrm>
        </p:grpSpPr>
        <p:sp>
          <p:nvSpPr>
            <p:cNvPr id="185" name="Google Shape;185;p2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" name="Google Shape;186;p2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87" name="Google Shape;187;p2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 RomaitoSilalahi</a:t>
                </a:r>
                <a:endParaRPr b="0" i="0" sz="9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      Student</a:t>
                </a:r>
                <a:endParaRPr b="0" i="0" sz="9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88" name="Google Shape;188;p2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89" name="Google Shape;189;p2"/>
          <p:cNvGrpSpPr/>
          <p:nvPr/>
        </p:nvGrpSpPr>
        <p:grpSpPr>
          <a:xfrm>
            <a:off x="3898420" y="2896381"/>
            <a:ext cx="1197855" cy="630444"/>
            <a:chOff x="715100" y="1600325"/>
            <a:chExt cx="2418900" cy="1412700"/>
          </a:xfrm>
        </p:grpSpPr>
        <p:sp>
          <p:nvSpPr>
            <p:cNvPr id="190" name="Google Shape;190;p2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" name="Google Shape;191;p2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92" name="Google Shape;192;p2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     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     F. Artha U S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        Student</a:t>
                </a:r>
                <a:endParaRPr b="0" i="0" sz="9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93" name="Google Shape;193;p2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94" name="Google Shape;194;p2"/>
          <p:cNvGrpSpPr/>
          <p:nvPr/>
        </p:nvGrpSpPr>
        <p:grpSpPr>
          <a:xfrm>
            <a:off x="5894954" y="3922600"/>
            <a:ext cx="1197855" cy="630444"/>
            <a:chOff x="715100" y="1600325"/>
            <a:chExt cx="2418900" cy="1412700"/>
          </a:xfrm>
        </p:grpSpPr>
        <p:sp>
          <p:nvSpPr>
            <p:cNvPr id="195" name="Google Shape;195;p2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2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97" name="Google Shape;197;p2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    Sayyid M.A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       Student</a:t>
                </a:r>
                <a:endParaRPr b="0" i="0" sz="9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98" name="Google Shape;198;p2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99" name="Google Shape;199;p2"/>
          <p:cNvGrpSpPr/>
          <p:nvPr/>
        </p:nvGrpSpPr>
        <p:grpSpPr>
          <a:xfrm>
            <a:off x="1963113" y="3077754"/>
            <a:ext cx="244291" cy="326314"/>
            <a:chOff x="7530697" y="2790299"/>
            <a:chExt cx="244291" cy="326314"/>
          </a:xfrm>
        </p:grpSpPr>
        <p:sp>
          <p:nvSpPr>
            <p:cNvPr id="200" name="Google Shape;200;p2"/>
            <p:cNvSpPr/>
            <p:nvPr/>
          </p:nvSpPr>
          <p:spPr>
            <a:xfrm>
              <a:off x="7616911" y="2907507"/>
              <a:ext cx="9463" cy="14385"/>
            </a:xfrm>
            <a:custGeom>
              <a:rect b="b" l="l" r="r" t="t"/>
              <a:pathLst>
                <a:path extrusionOk="0" h="453" w="298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678548" y="2907507"/>
              <a:ext cx="9463" cy="14385"/>
            </a:xfrm>
            <a:custGeom>
              <a:rect b="b" l="l" r="r" t="t"/>
              <a:pathLst>
                <a:path extrusionOk="0" h="453" w="298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632408" y="2943136"/>
              <a:ext cx="40869" cy="14671"/>
            </a:xfrm>
            <a:custGeom>
              <a:rect b="b" l="l" r="r" t="t"/>
              <a:pathLst>
                <a:path extrusionOk="0" h="462" w="1287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530697" y="2790299"/>
              <a:ext cx="244291" cy="326314"/>
            </a:xfrm>
            <a:custGeom>
              <a:rect b="b" l="l" r="r" t="t"/>
              <a:pathLst>
                <a:path extrusionOk="0" h="10276" w="7693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611608" y="2891630"/>
              <a:ext cx="20069" cy="9463"/>
            </a:xfrm>
            <a:custGeom>
              <a:rect b="b" l="l" r="r" t="t"/>
              <a:pathLst>
                <a:path extrusionOk="0" h="298" w="632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673245" y="2891630"/>
              <a:ext cx="19688" cy="9463"/>
            </a:xfrm>
            <a:custGeom>
              <a:rect b="b" l="l" r="r" t="t"/>
              <a:pathLst>
                <a:path extrusionOk="0" h="298" w="62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2"/>
          <p:cNvGrpSpPr/>
          <p:nvPr/>
        </p:nvGrpSpPr>
        <p:grpSpPr>
          <a:xfrm>
            <a:off x="3913155" y="2259560"/>
            <a:ext cx="255247" cy="327458"/>
            <a:chOff x="6974158" y="2789537"/>
            <a:chExt cx="255247" cy="327458"/>
          </a:xfrm>
        </p:grpSpPr>
        <p:sp>
          <p:nvSpPr>
            <p:cNvPr id="207" name="Google Shape;207;p2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2"/>
          <p:cNvGrpSpPr/>
          <p:nvPr/>
        </p:nvGrpSpPr>
        <p:grpSpPr>
          <a:xfrm>
            <a:off x="3988712" y="3095924"/>
            <a:ext cx="244291" cy="326314"/>
            <a:chOff x="7530697" y="2790299"/>
            <a:chExt cx="244291" cy="326314"/>
          </a:xfrm>
        </p:grpSpPr>
        <p:sp>
          <p:nvSpPr>
            <p:cNvPr id="214" name="Google Shape;214;p2"/>
            <p:cNvSpPr/>
            <p:nvPr/>
          </p:nvSpPr>
          <p:spPr>
            <a:xfrm>
              <a:off x="7616911" y="2907507"/>
              <a:ext cx="9463" cy="14385"/>
            </a:xfrm>
            <a:custGeom>
              <a:rect b="b" l="l" r="r" t="t"/>
              <a:pathLst>
                <a:path extrusionOk="0" h="453" w="298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7678548" y="2907507"/>
              <a:ext cx="9463" cy="14385"/>
            </a:xfrm>
            <a:custGeom>
              <a:rect b="b" l="l" r="r" t="t"/>
              <a:pathLst>
                <a:path extrusionOk="0" h="453" w="298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7632408" y="2943136"/>
              <a:ext cx="40869" cy="14671"/>
            </a:xfrm>
            <a:custGeom>
              <a:rect b="b" l="l" r="r" t="t"/>
              <a:pathLst>
                <a:path extrusionOk="0" h="462" w="1287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530697" y="2790299"/>
              <a:ext cx="244291" cy="326314"/>
            </a:xfrm>
            <a:custGeom>
              <a:rect b="b" l="l" r="r" t="t"/>
              <a:pathLst>
                <a:path extrusionOk="0" h="10276" w="7693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611608" y="2891630"/>
              <a:ext cx="20069" cy="9463"/>
            </a:xfrm>
            <a:custGeom>
              <a:rect b="b" l="l" r="r" t="t"/>
              <a:pathLst>
                <a:path extrusionOk="0" h="298" w="632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673245" y="2891630"/>
              <a:ext cx="19688" cy="9463"/>
            </a:xfrm>
            <a:custGeom>
              <a:rect b="b" l="l" r="r" t="t"/>
              <a:pathLst>
                <a:path extrusionOk="0" h="298" w="62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2"/>
          <p:cNvGrpSpPr/>
          <p:nvPr/>
        </p:nvGrpSpPr>
        <p:grpSpPr>
          <a:xfrm>
            <a:off x="3958466" y="4137376"/>
            <a:ext cx="244291" cy="326314"/>
            <a:chOff x="7530697" y="2790299"/>
            <a:chExt cx="244291" cy="326314"/>
          </a:xfrm>
        </p:grpSpPr>
        <p:sp>
          <p:nvSpPr>
            <p:cNvPr id="221" name="Google Shape;221;p2"/>
            <p:cNvSpPr/>
            <p:nvPr/>
          </p:nvSpPr>
          <p:spPr>
            <a:xfrm>
              <a:off x="7616911" y="2907507"/>
              <a:ext cx="9463" cy="14385"/>
            </a:xfrm>
            <a:custGeom>
              <a:rect b="b" l="l" r="r" t="t"/>
              <a:pathLst>
                <a:path extrusionOk="0" h="453" w="298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7678548" y="2907507"/>
              <a:ext cx="9463" cy="14385"/>
            </a:xfrm>
            <a:custGeom>
              <a:rect b="b" l="l" r="r" t="t"/>
              <a:pathLst>
                <a:path extrusionOk="0" h="453" w="298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7632408" y="2943136"/>
              <a:ext cx="40869" cy="14671"/>
            </a:xfrm>
            <a:custGeom>
              <a:rect b="b" l="l" r="r" t="t"/>
              <a:pathLst>
                <a:path extrusionOk="0" h="462" w="1287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530697" y="2790299"/>
              <a:ext cx="244291" cy="326314"/>
            </a:xfrm>
            <a:custGeom>
              <a:rect b="b" l="l" r="r" t="t"/>
              <a:pathLst>
                <a:path extrusionOk="0" h="10276" w="7693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7611608" y="2891630"/>
              <a:ext cx="20069" cy="9463"/>
            </a:xfrm>
            <a:custGeom>
              <a:rect b="b" l="l" r="r" t="t"/>
              <a:pathLst>
                <a:path extrusionOk="0" h="298" w="632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7673245" y="2891630"/>
              <a:ext cx="19688" cy="9463"/>
            </a:xfrm>
            <a:custGeom>
              <a:rect b="b" l="l" r="r" t="t"/>
              <a:pathLst>
                <a:path extrusionOk="0" h="298" w="62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2"/>
          <p:cNvGrpSpPr/>
          <p:nvPr/>
        </p:nvGrpSpPr>
        <p:grpSpPr>
          <a:xfrm>
            <a:off x="5860886" y="2905102"/>
            <a:ext cx="1197855" cy="630444"/>
            <a:chOff x="715100" y="1600325"/>
            <a:chExt cx="2418900" cy="1412700"/>
          </a:xfrm>
        </p:grpSpPr>
        <p:sp>
          <p:nvSpPr>
            <p:cNvPr id="228" name="Google Shape;228;p2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" name="Google Shape;229;p2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230" name="Google Shape;230;p2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   Jedi Jamari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       Student</a:t>
                </a:r>
                <a:endParaRPr b="0" i="0" sz="9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31" name="Google Shape;231;p2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32" name="Google Shape;232;p2"/>
          <p:cNvGrpSpPr/>
          <p:nvPr/>
        </p:nvGrpSpPr>
        <p:grpSpPr>
          <a:xfrm>
            <a:off x="5914189" y="3123971"/>
            <a:ext cx="255247" cy="327458"/>
            <a:chOff x="6974158" y="2789537"/>
            <a:chExt cx="255247" cy="327458"/>
          </a:xfrm>
        </p:grpSpPr>
        <p:sp>
          <p:nvSpPr>
            <p:cNvPr id="233" name="Google Shape;233;p2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2"/>
          <p:cNvGrpSpPr/>
          <p:nvPr/>
        </p:nvGrpSpPr>
        <p:grpSpPr>
          <a:xfrm>
            <a:off x="1983673" y="4162571"/>
            <a:ext cx="255247" cy="327458"/>
            <a:chOff x="6974158" y="2789537"/>
            <a:chExt cx="255247" cy="327458"/>
          </a:xfrm>
        </p:grpSpPr>
        <p:sp>
          <p:nvSpPr>
            <p:cNvPr id="240" name="Google Shape;240;p2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2"/>
          <p:cNvGrpSpPr/>
          <p:nvPr/>
        </p:nvGrpSpPr>
        <p:grpSpPr>
          <a:xfrm>
            <a:off x="5935797" y="4121599"/>
            <a:ext cx="255247" cy="327458"/>
            <a:chOff x="6974158" y="2789537"/>
            <a:chExt cx="255247" cy="327458"/>
          </a:xfrm>
        </p:grpSpPr>
        <p:sp>
          <p:nvSpPr>
            <p:cNvPr id="247" name="Google Shape;247;p2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0"/>
          <p:cNvSpPr txBox="1"/>
          <p:nvPr>
            <p:ph type="title"/>
          </p:nvPr>
        </p:nvSpPr>
        <p:spPr>
          <a:xfrm>
            <a:off x="715050" y="217317"/>
            <a:ext cx="77139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Machine Learning Modeling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2" name="Google Shape;512;p20"/>
          <p:cNvSpPr/>
          <p:nvPr/>
        </p:nvSpPr>
        <p:spPr>
          <a:xfrm>
            <a:off x="425291" y="1428164"/>
            <a:ext cx="1414131" cy="45342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0"/>
          <p:cNvSpPr/>
          <p:nvPr/>
        </p:nvSpPr>
        <p:spPr>
          <a:xfrm>
            <a:off x="425292" y="2067879"/>
            <a:ext cx="1414131" cy="36031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KNN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0"/>
          <p:cNvSpPr/>
          <p:nvPr/>
        </p:nvSpPr>
        <p:spPr>
          <a:xfrm>
            <a:off x="425291" y="2602747"/>
            <a:ext cx="1414131" cy="37149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0"/>
          <p:cNvSpPr/>
          <p:nvPr/>
        </p:nvSpPr>
        <p:spPr>
          <a:xfrm>
            <a:off x="425291" y="3186839"/>
            <a:ext cx="1414131" cy="3603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0"/>
          <p:cNvSpPr/>
          <p:nvPr/>
        </p:nvSpPr>
        <p:spPr>
          <a:xfrm>
            <a:off x="425291" y="3753471"/>
            <a:ext cx="1414131" cy="3603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AdaBoost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0"/>
          <p:cNvSpPr/>
          <p:nvPr/>
        </p:nvSpPr>
        <p:spPr>
          <a:xfrm>
            <a:off x="425291" y="4319779"/>
            <a:ext cx="1414131" cy="3603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0"/>
          <p:cNvSpPr/>
          <p:nvPr/>
        </p:nvSpPr>
        <p:spPr>
          <a:xfrm>
            <a:off x="425291" y="777441"/>
            <a:ext cx="1414130" cy="37465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99A5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20"/>
          <p:cNvGrpSpPr/>
          <p:nvPr/>
        </p:nvGrpSpPr>
        <p:grpSpPr>
          <a:xfrm rot="-5827300">
            <a:off x="2317150" y="719807"/>
            <a:ext cx="187211" cy="511183"/>
            <a:chOff x="5590000" y="1609425"/>
            <a:chExt cx="336100" cy="780375"/>
          </a:xfrm>
        </p:grpSpPr>
        <p:sp>
          <p:nvSpPr>
            <p:cNvPr id="520" name="Google Shape;520;p20"/>
            <p:cNvSpPr/>
            <p:nvPr/>
          </p:nvSpPr>
          <p:spPr>
            <a:xfrm>
              <a:off x="5590000" y="1986000"/>
              <a:ext cx="336100" cy="403800"/>
            </a:xfrm>
            <a:custGeom>
              <a:rect b="b" l="l" r="r" t="t"/>
              <a:pathLst>
                <a:path extrusionOk="0" h="16152" w="13444">
                  <a:moveTo>
                    <a:pt x="1254" y="1"/>
                  </a:moveTo>
                  <a:cubicBezTo>
                    <a:pt x="1183" y="1"/>
                    <a:pt x="1113" y="59"/>
                    <a:pt x="1034" y="169"/>
                  </a:cubicBezTo>
                  <a:cubicBezTo>
                    <a:pt x="801" y="569"/>
                    <a:pt x="667" y="1069"/>
                    <a:pt x="434" y="1469"/>
                  </a:cubicBezTo>
                  <a:cubicBezTo>
                    <a:pt x="0" y="2170"/>
                    <a:pt x="100" y="2804"/>
                    <a:pt x="434" y="3504"/>
                  </a:cubicBezTo>
                  <a:cubicBezTo>
                    <a:pt x="2202" y="7307"/>
                    <a:pt x="3970" y="11143"/>
                    <a:pt x="5704" y="14946"/>
                  </a:cubicBezTo>
                  <a:cubicBezTo>
                    <a:pt x="5871" y="15246"/>
                    <a:pt x="6005" y="15513"/>
                    <a:pt x="6171" y="15780"/>
                  </a:cubicBezTo>
                  <a:cubicBezTo>
                    <a:pt x="6330" y="16026"/>
                    <a:pt x="6488" y="16152"/>
                    <a:pt x="6657" y="16152"/>
                  </a:cubicBezTo>
                  <a:cubicBezTo>
                    <a:pt x="6807" y="16152"/>
                    <a:pt x="6966" y="16051"/>
                    <a:pt x="7139" y="15846"/>
                  </a:cubicBezTo>
                  <a:cubicBezTo>
                    <a:pt x="7506" y="15446"/>
                    <a:pt x="7839" y="14946"/>
                    <a:pt x="8106" y="14445"/>
                  </a:cubicBezTo>
                  <a:cubicBezTo>
                    <a:pt x="9507" y="11643"/>
                    <a:pt x="10975" y="8841"/>
                    <a:pt x="12509" y="6106"/>
                  </a:cubicBezTo>
                  <a:cubicBezTo>
                    <a:pt x="12776" y="5639"/>
                    <a:pt x="12976" y="5172"/>
                    <a:pt x="13176" y="4738"/>
                  </a:cubicBezTo>
                  <a:cubicBezTo>
                    <a:pt x="13310" y="4472"/>
                    <a:pt x="13443" y="4171"/>
                    <a:pt x="13277" y="3938"/>
                  </a:cubicBezTo>
                  <a:cubicBezTo>
                    <a:pt x="13110" y="3671"/>
                    <a:pt x="12976" y="3304"/>
                    <a:pt x="12643" y="3271"/>
                  </a:cubicBezTo>
                  <a:cubicBezTo>
                    <a:pt x="12628" y="3269"/>
                    <a:pt x="12614" y="3269"/>
                    <a:pt x="12601" y="3269"/>
                  </a:cubicBezTo>
                  <a:cubicBezTo>
                    <a:pt x="12298" y="3269"/>
                    <a:pt x="12171" y="3614"/>
                    <a:pt x="12076" y="3838"/>
                  </a:cubicBezTo>
                  <a:cubicBezTo>
                    <a:pt x="10841" y="5973"/>
                    <a:pt x="9507" y="8007"/>
                    <a:pt x="8340" y="10176"/>
                  </a:cubicBezTo>
                  <a:cubicBezTo>
                    <a:pt x="7939" y="10976"/>
                    <a:pt x="7472" y="11777"/>
                    <a:pt x="6839" y="12477"/>
                  </a:cubicBezTo>
                  <a:cubicBezTo>
                    <a:pt x="6638" y="12344"/>
                    <a:pt x="6605" y="12177"/>
                    <a:pt x="6505" y="12144"/>
                  </a:cubicBezTo>
                  <a:cubicBezTo>
                    <a:pt x="4971" y="8608"/>
                    <a:pt x="3469" y="5005"/>
                    <a:pt x="2035" y="1403"/>
                  </a:cubicBezTo>
                  <a:cubicBezTo>
                    <a:pt x="1868" y="969"/>
                    <a:pt x="1702" y="602"/>
                    <a:pt x="1501" y="235"/>
                  </a:cubicBezTo>
                  <a:cubicBezTo>
                    <a:pt x="1413" y="76"/>
                    <a:pt x="1334" y="1"/>
                    <a:pt x="1254" y="1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743450" y="1609425"/>
              <a:ext cx="158450" cy="691025"/>
            </a:xfrm>
            <a:custGeom>
              <a:rect b="b" l="l" r="r" t="t"/>
              <a:pathLst>
                <a:path extrusionOk="0" h="27641" w="6338">
                  <a:moveTo>
                    <a:pt x="5992" y="0"/>
                  </a:moveTo>
                  <a:cubicBezTo>
                    <a:pt x="5821" y="0"/>
                    <a:pt x="5633" y="177"/>
                    <a:pt x="5504" y="254"/>
                  </a:cubicBezTo>
                  <a:cubicBezTo>
                    <a:pt x="5104" y="621"/>
                    <a:pt x="4670" y="955"/>
                    <a:pt x="4270" y="1221"/>
                  </a:cubicBezTo>
                  <a:cubicBezTo>
                    <a:pt x="3803" y="1555"/>
                    <a:pt x="3536" y="1955"/>
                    <a:pt x="3369" y="2456"/>
                  </a:cubicBezTo>
                  <a:cubicBezTo>
                    <a:pt x="2769" y="4290"/>
                    <a:pt x="2335" y="6158"/>
                    <a:pt x="1968" y="8026"/>
                  </a:cubicBezTo>
                  <a:cubicBezTo>
                    <a:pt x="1368" y="11062"/>
                    <a:pt x="934" y="14131"/>
                    <a:pt x="534" y="17200"/>
                  </a:cubicBezTo>
                  <a:cubicBezTo>
                    <a:pt x="167" y="20369"/>
                    <a:pt x="0" y="23537"/>
                    <a:pt x="0" y="26740"/>
                  </a:cubicBezTo>
                  <a:cubicBezTo>
                    <a:pt x="0" y="27040"/>
                    <a:pt x="0" y="27374"/>
                    <a:pt x="200" y="27640"/>
                  </a:cubicBezTo>
                  <a:cubicBezTo>
                    <a:pt x="934" y="27374"/>
                    <a:pt x="1334" y="26840"/>
                    <a:pt x="1668" y="26206"/>
                  </a:cubicBezTo>
                  <a:cubicBezTo>
                    <a:pt x="2001" y="25572"/>
                    <a:pt x="1968" y="24905"/>
                    <a:pt x="2001" y="24238"/>
                  </a:cubicBezTo>
                  <a:cubicBezTo>
                    <a:pt x="2202" y="20535"/>
                    <a:pt x="2635" y="16833"/>
                    <a:pt x="3302" y="13163"/>
                  </a:cubicBezTo>
                  <a:cubicBezTo>
                    <a:pt x="3970" y="9227"/>
                    <a:pt x="4770" y="5258"/>
                    <a:pt x="6038" y="1488"/>
                  </a:cubicBezTo>
                  <a:cubicBezTo>
                    <a:pt x="6171" y="1221"/>
                    <a:pt x="6171" y="921"/>
                    <a:pt x="6205" y="654"/>
                  </a:cubicBezTo>
                  <a:cubicBezTo>
                    <a:pt x="6205" y="488"/>
                    <a:pt x="6338" y="187"/>
                    <a:pt x="6138" y="54"/>
                  </a:cubicBezTo>
                  <a:cubicBezTo>
                    <a:pt x="6092" y="16"/>
                    <a:pt x="6043" y="0"/>
                    <a:pt x="5992" y="0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20"/>
          <p:cNvSpPr/>
          <p:nvPr/>
        </p:nvSpPr>
        <p:spPr>
          <a:xfrm>
            <a:off x="2802440" y="758095"/>
            <a:ext cx="955164" cy="370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0"/>
          <p:cNvSpPr/>
          <p:nvPr/>
        </p:nvSpPr>
        <p:spPr>
          <a:xfrm>
            <a:off x="2443453" y="1428164"/>
            <a:ext cx="1414130" cy="453429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0.767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0"/>
          <p:cNvSpPr/>
          <p:nvPr/>
        </p:nvSpPr>
        <p:spPr>
          <a:xfrm>
            <a:off x="2443453" y="2067879"/>
            <a:ext cx="1414130" cy="360311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99A5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0.662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0"/>
          <p:cNvSpPr/>
          <p:nvPr/>
        </p:nvSpPr>
        <p:spPr>
          <a:xfrm>
            <a:off x="2443453" y="2569225"/>
            <a:ext cx="1414130" cy="402495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99A5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0.663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0"/>
          <p:cNvSpPr/>
          <p:nvPr/>
        </p:nvSpPr>
        <p:spPr>
          <a:xfrm>
            <a:off x="2443453" y="3186839"/>
            <a:ext cx="1414130" cy="402495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99A5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0.669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0"/>
          <p:cNvSpPr/>
          <p:nvPr/>
        </p:nvSpPr>
        <p:spPr>
          <a:xfrm>
            <a:off x="2443453" y="3753649"/>
            <a:ext cx="1414130" cy="402495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99A5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0.614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0"/>
          <p:cNvSpPr/>
          <p:nvPr/>
        </p:nvSpPr>
        <p:spPr>
          <a:xfrm>
            <a:off x="2443453" y="4322739"/>
            <a:ext cx="1414130" cy="402495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99A5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0.634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9" name="Google Shape;529;p20"/>
          <p:cNvGrpSpPr/>
          <p:nvPr/>
        </p:nvGrpSpPr>
        <p:grpSpPr>
          <a:xfrm rot="-3210195">
            <a:off x="4119573" y="774108"/>
            <a:ext cx="519861" cy="1351860"/>
            <a:chOff x="5590000" y="1609425"/>
            <a:chExt cx="336100" cy="780375"/>
          </a:xfrm>
        </p:grpSpPr>
        <p:sp>
          <p:nvSpPr>
            <p:cNvPr id="530" name="Google Shape;530;p20"/>
            <p:cNvSpPr/>
            <p:nvPr/>
          </p:nvSpPr>
          <p:spPr>
            <a:xfrm>
              <a:off x="5590000" y="1986000"/>
              <a:ext cx="336100" cy="403800"/>
            </a:xfrm>
            <a:custGeom>
              <a:rect b="b" l="l" r="r" t="t"/>
              <a:pathLst>
                <a:path extrusionOk="0" h="16152" w="13444">
                  <a:moveTo>
                    <a:pt x="1254" y="1"/>
                  </a:moveTo>
                  <a:cubicBezTo>
                    <a:pt x="1183" y="1"/>
                    <a:pt x="1113" y="59"/>
                    <a:pt x="1034" y="169"/>
                  </a:cubicBezTo>
                  <a:cubicBezTo>
                    <a:pt x="801" y="569"/>
                    <a:pt x="667" y="1069"/>
                    <a:pt x="434" y="1469"/>
                  </a:cubicBezTo>
                  <a:cubicBezTo>
                    <a:pt x="0" y="2170"/>
                    <a:pt x="100" y="2804"/>
                    <a:pt x="434" y="3504"/>
                  </a:cubicBezTo>
                  <a:cubicBezTo>
                    <a:pt x="2202" y="7307"/>
                    <a:pt x="3970" y="11143"/>
                    <a:pt x="5704" y="14946"/>
                  </a:cubicBezTo>
                  <a:cubicBezTo>
                    <a:pt x="5871" y="15246"/>
                    <a:pt x="6005" y="15513"/>
                    <a:pt x="6171" y="15780"/>
                  </a:cubicBezTo>
                  <a:cubicBezTo>
                    <a:pt x="6330" y="16026"/>
                    <a:pt x="6488" y="16152"/>
                    <a:pt x="6657" y="16152"/>
                  </a:cubicBezTo>
                  <a:cubicBezTo>
                    <a:pt x="6807" y="16152"/>
                    <a:pt x="6966" y="16051"/>
                    <a:pt x="7139" y="15846"/>
                  </a:cubicBezTo>
                  <a:cubicBezTo>
                    <a:pt x="7506" y="15446"/>
                    <a:pt x="7839" y="14946"/>
                    <a:pt x="8106" y="14445"/>
                  </a:cubicBezTo>
                  <a:cubicBezTo>
                    <a:pt x="9507" y="11643"/>
                    <a:pt x="10975" y="8841"/>
                    <a:pt x="12509" y="6106"/>
                  </a:cubicBezTo>
                  <a:cubicBezTo>
                    <a:pt x="12776" y="5639"/>
                    <a:pt x="12976" y="5172"/>
                    <a:pt x="13176" y="4738"/>
                  </a:cubicBezTo>
                  <a:cubicBezTo>
                    <a:pt x="13310" y="4472"/>
                    <a:pt x="13443" y="4171"/>
                    <a:pt x="13277" y="3938"/>
                  </a:cubicBezTo>
                  <a:cubicBezTo>
                    <a:pt x="13110" y="3671"/>
                    <a:pt x="12976" y="3304"/>
                    <a:pt x="12643" y="3271"/>
                  </a:cubicBezTo>
                  <a:cubicBezTo>
                    <a:pt x="12628" y="3269"/>
                    <a:pt x="12614" y="3269"/>
                    <a:pt x="12601" y="3269"/>
                  </a:cubicBezTo>
                  <a:cubicBezTo>
                    <a:pt x="12298" y="3269"/>
                    <a:pt x="12171" y="3614"/>
                    <a:pt x="12076" y="3838"/>
                  </a:cubicBezTo>
                  <a:cubicBezTo>
                    <a:pt x="10841" y="5973"/>
                    <a:pt x="9507" y="8007"/>
                    <a:pt x="8340" y="10176"/>
                  </a:cubicBezTo>
                  <a:cubicBezTo>
                    <a:pt x="7939" y="10976"/>
                    <a:pt x="7472" y="11777"/>
                    <a:pt x="6839" y="12477"/>
                  </a:cubicBezTo>
                  <a:cubicBezTo>
                    <a:pt x="6638" y="12344"/>
                    <a:pt x="6605" y="12177"/>
                    <a:pt x="6505" y="12144"/>
                  </a:cubicBezTo>
                  <a:cubicBezTo>
                    <a:pt x="4971" y="8608"/>
                    <a:pt x="3469" y="5005"/>
                    <a:pt x="2035" y="1403"/>
                  </a:cubicBezTo>
                  <a:cubicBezTo>
                    <a:pt x="1868" y="969"/>
                    <a:pt x="1702" y="602"/>
                    <a:pt x="1501" y="235"/>
                  </a:cubicBezTo>
                  <a:cubicBezTo>
                    <a:pt x="1413" y="76"/>
                    <a:pt x="1334" y="1"/>
                    <a:pt x="1254" y="1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743450" y="1609425"/>
              <a:ext cx="158450" cy="691025"/>
            </a:xfrm>
            <a:custGeom>
              <a:rect b="b" l="l" r="r" t="t"/>
              <a:pathLst>
                <a:path extrusionOk="0" h="27641" w="6338">
                  <a:moveTo>
                    <a:pt x="5992" y="0"/>
                  </a:moveTo>
                  <a:cubicBezTo>
                    <a:pt x="5821" y="0"/>
                    <a:pt x="5633" y="177"/>
                    <a:pt x="5504" y="254"/>
                  </a:cubicBezTo>
                  <a:cubicBezTo>
                    <a:pt x="5104" y="621"/>
                    <a:pt x="4670" y="955"/>
                    <a:pt x="4270" y="1221"/>
                  </a:cubicBezTo>
                  <a:cubicBezTo>
                    <a:pt x="3803" y="1555"/>
                    <a:pt x="3536" y="1955"/>
                    <a:pt x="3369" y="2456"/>
                  </a:cubicBezTo>
                  <a:cubicBezTo>
                    <a:pt x="2769" y="4290"/>
                    <a:pt x="2335" y="6158"/>
                    <a:pt x="1968" y="8026"/>
                  </a:cubicBezTo>
                  <a:cubicBezTo>
                    <a:pt x="1368" y="11062"/>
                    <a:pt x="934" y="14131"/>
                    <a:pt x="534" y="17200"/>
                  </a:cubicBezTo>
                  <a:cubicBezTo>
                    <a:pt x="167" y="20369"/>
                    <a:pt x="0" y="23537"/>
                    <a:pt x="0" y="26740"/>
                  </a:cubicBezTo>
                  <a:cubicBezTo>
                    <a:pt x="0" y="27040"/>
                    <a:pt x="0" y="27374"/>
                    <a:pt x="200" y="27640"/>
                  </a:cubicBezTo>
                  <a:cubicBezTo>
                    <a:pt x="934" y="27374"/>
                    <a:pt x="1334" y="26840"/>
                    <a:pt x="1668" y="26206"/>
                  </a:cubicBezTo>
                  <a:cubicBezTo>
                    <a:pt x="2001" y="25572"/>
                    <a:pt x="1968" y="24905"/>
                    <a:pt x="2001" y="24238"/>
                  </a:cubicBezTo>
                  <a:cubicBezTo>
                    <a:pt x="2202" y="20535"/>
                    <a:pt x="2635" y="16833"/>
                    <a:pt x="3302" y="13163"/>
                  </a:cubicBezTo>
                  <a:cubicBezTo>
                    <a:pt x="3970" y="9227"/>
                    <a:pt x="4770" y="5258"/>
                    <a:pt x="6038" y="1488"/>
                  </a:cubicBezTo>
                  <a:cubicBezTo>
                    <a:pt x="6171" y="1221"/>
                    <a:pt x="6171" y="921"/>
                    <a:pt x="6205" y="654"/>
                  </a:cubicBezTo>
                  <a:cubicBezTo>
                    <a:pt x="6205" y="488"/>
                    <a:pt x="6338" y="187"/>
                    <a:pt x="6138" y="54"/>
                  </a:cubicBezTo>
                  <a:cubicBezTo>
                    <a:pt x="6092" y="16"/>
                    <a:pt x="6043" y="0"/>
                    <a:pt x="5992" y="0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Google Shape;532;p20"/>
          <p:cNvSpPr/>
          <p:nvPr/>
        </p:nvSpPr>
        <p:spPr>
          <a:xfrm>
            <a:off x="4572000" y="1778159"/>
            <a:ext cx="3956652" cy="19719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Hasil evaluasi model focus di </a:t>
            </a:r>
            <a:r>
              <a:rPr b="1" i="0" lang="en-US" sz="12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Logistic Regression </a:t>
            </a:r>
            <a:r>
              <a:rPr b="0" i="0" lang="en-US" sz="12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 metrics </a:t>
            </a:r>
            <a:r>
              <a:rPr b="1" i="0" lang="en-US" sz="12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Recall </a:t>
            </a:r>
            <a:r>
              <a:rPr b="0" i="0" lang="en-US" sz="12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dikarenakan target yang menjadi perhatian khusus adalah pengiriman yang diprediksi tepat waktu justru ternyata telat</a:t>
            </a:r>
            <a:endParaRPr b="1" i="0" sz="12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046" y="879661"/>
            <a:ext cx="5847907" cy="316543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21"/>
          <p:cNvSpPr txBox="1"/>
          <p:nvPr>
            <p:ph type="title"/>
          </p:nvPr>
        </p:nvSpPr>
        <p:spPr>
          <a:xfrm>
            <a:off x="715050" y="217317"/>
            <a:ext cx="77139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Machine Learning Modeling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9" name="Google Shape;539;p21"/>
          <p:cNvSpPr/>
          <p:nvPr/>
        </p:nvSpPr>
        <p:spPr>
          <a:xfrm>
            <a:off x="2009552" y="4045095"/>
            <a:ext cx="5486401" cy="634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Discount_offered </a:t>
            </a:r>
            <a:r>
              <a:rPr b="0" i="0" lang="en-US" sz="12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adalah feature yang paling berpengaruh </a:t>
            </a:r>
            <a:endParaRPr b="1" i="0" sz="12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2"/>
          <p:cNvSpPr txBox="1"/>
          <p:nvPr>
            <p:ph type="title"/>
          </p:nvPr>
        </p:nvSpPr>
        <p:spPr>
          <a:xfrm>
            <a:off x="715050" y="217317"/>
            <a:ext cx="77139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Customer Order Processing Flowchart with Model Prediction</a:t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 picture containing text, screenshot, diagram, design&#10;&#10;Description automatically generated" id="545" name="Google Shape;5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9988" y="744689"/>
            <a:ext cx="4264024" cy="400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4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4800"/>
              <a:t>Business Recommendation</a:t>
            </a:r>
            <a:endParaRPr b="1" sz="4800"/>
          </a:p>
        </p:txBody>
      </p:sp>
      <p:sp>
        <p:nvSpPr>
          <p:cNvPr id="551" name="Google Shape;551;p24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4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4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5"/>
          <p:cNvSpPr txBox="1"/>
          <p:nvPr>
            <p:ph type="title"/>
          </p:nvPr>
        </p:nvSpPr>
        <p:spPr>
          <a:xfrm>
            <a:off x="715050" y="115944"/>
            <a:ext cx="7713900" cy="5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800"/>
              <a:t>Business recommendation</a:t>
            </a:r>
            <a:endParaRPr sz="2800"/>
          </a:p>
        </p:txBody>
      </p:sp>
      <p:pic>
        <p:nvPicPr>
          <p:cNvPr descr="A picture containing text, logo, font, screenshot&#10;&#10;Description automatically generated" id="559" name="Google Shape;5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256" y="2752993"/>
            <a:ext cx="2540125" cy="1594243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00" rotWithShape="0" algn="tl" dir="12900000" dist="50800" ky="145000">
              <a:srgbClr val="000000">
                <a:alpha val="29803"/>
              </a:srgbClr>
            </a:outerShdw>
          </a:effectLst>
        </p:spPr>
      </p:pic>
      <p:sp>
        <p:nvSpPr>
          <p:cNvPr id="560" name="Google Shape;560;p25"/>
          <p:cNvSpPr/>
          <p:nvPr/>
        </p:nvSpPr>
        <p:spPr>
          <a:xfrm>
            <a:off x="4408424" y="3182983"/>
            <a:ext cx="4020526" cy="116425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59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159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159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Menunjukkan estimasi waktu pengiriman pada setiap transaksi customer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Notifikasi status pengiriman secara real time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Meperbanyak pilihan ekspedisi khususnya pada saat event besar</a:t>
            </a:r>
            <a:endParaRPr b="1" i="0" sz="1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159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159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159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 picture containing text, screenshot, font&#10;&#10;Description automatically generated" id="561" name="Google Shape;561;p25"/>
          <p:cNvPicPr preferRelativeResize="0"/>
          <p:nvPr/>
        </p:nvPicPr>
        <p:blipFill rotWithShape="1">
          <a:blip r:embed="rId4">
            <a:alphaModFix/>
          </a:blip>
          <a:srcRect b="9439" l="4919" r="6765" t="10898"/>
          <a:stretch/>
        </p:blipFill>
        <p:spPr>
          <a:xfrm>
            <a:off x="1205592" y="911332"/>
            <a:ext cx="2540125" cy="1323094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00" rotWithShape="0" algn="tl" dir="12900000" dist="50800" ky="145000">
              <a:srgbClr val="000000">
                <a:alpha val="29803"/>
              </a:srgbClr>
            </a:outerShdw>
          </a:effectLst>
        </p:spPr>
      </p:pic>
      <p:pic>
        <p:nvPicPr>
          <p:cNvPr descr="A person on a scooter and a truck&#10;&#10;Description automatically generated with low confidence" id="562" name="Google Shape;56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74033">
            <a:off x="5180894" y="830815"/>
            <a:ext cx="1996898" cy="1996898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00" rotWithShape="0" algn="tl" dir="12900000" dist="50800" ky="145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font, screenshot, logo" id="567" name="Google Shape;5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12" y="738066"/>
            <a:ext cx="2636932" cy="1544091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00" rotWithShape="0" algn="tl" dir="12900000" dist="50800" ky="145000">
              <a:srgbClr val="000000">
                <a:alpha val="29803"/>
              </a:srgbClr>
            </a:outerShdw>
          </a:effectLst>
        </p:spPr>
      </p:pic>
      <p:pic>
        <p:nvPicPr>
          <p:cNvPr descr="A picture containing toy, container, box&#10;&#10;Description automatically generated" id="568" name="Google Shape;5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1410" y="1710659"/>
            <a:ext cx="2669656" cy="1315298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00" rotWithShape="0" algn="tl" dir="12900000" dist="50800" ky="145000">
              <a:srgbClr val="000000">
                <a:alpha val="29803"/>
              </a:srgbClr>
            </a:outerShdw>
          </a:effectLst>
        </p:spPr>
      </p:pic>
      <p:pic>
        <p:nvPicPr>
          <p:cNvPr descr="A picture containing clipart, animated cartoon, illustration, graphics&#10;&#10;Description automatically generated" id="569" name="Google Shape;5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50" y="3160372"/>
            <a:ext cx="2878394" cy="1619097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6195" rotWithShape="0" algn="tl" dir="11400000" dist="12700">
              <a:srgbClr val="000000">
                <a:alpha val="32941"/>
              </a:srgbClr>
            </a:outerShdw>
          </a:effectLst>
        </p:spPr>
      </p:pic>
      <p:grpSp>
        <p:nvGrpSpPr>
          <p:cNvPr id="570" name="Google Shape;570;p26"/>
          <p:cNvGrpSpPr/>
          <p:nvPr/>
        </p:nvGrpSpPr>
        <p:grpSpPr>
          <a:xfrm rot="-4832928">
            <a:off x="2177808" y="2187995"/>
            <a:ext cx="467614" cy="826629"/>
            <a:chOff x="5590000" y="1609425"/>
            <a:chExt cx="336100" cy="780375"/>
          </a:xfrm>
        </p:grpSpPr>
        <p:sp>
          <p:nvSpPr>
            <p:cNvPr id="571" name="Google Shape;571;p26"/>
            <p:cNvSpPr/>
            <p:nvPr/>
          </p:nvSpPr>
          <p:spPr>
            <a:xfrm>
              <a:off x="5590000" y="1986000"/>
              <a:ext cx="336100" cy="403800"/>
            </a:xfrm>
            <a:custGeom>
              <a:rect b="b" l="l" r="r" t="t"/>
              <a:pathLst>
                <a:path extrusionOk="0" h="16152" w="13444">
                  <a:moveTo>
                    <a:pt x="1254" y="1"/>
                  </a:moveTo>
                  <a:cubicBezTo>
                    <a:pt x="1183" y="1"/>
                    <a:pt x="1113" y="59"/>
                    <a:pt x="1034" y="169"/>
                  </a:cubicBezTo>
                  <a:cubicBezTo>
                    <a:pt x="801" y="569"/>
                    <a:pt x="667" y="1069"/>
                    <a:pt x="434" y="1469"/>
                  </a:cubicBezTo>
                  <a:cubicBezTo>
                    <a:pt x="0" y="2170"/>
                    <a:pt x="100" y="2804"/>
                    <a:pt x="434" y="3504"/>
                  </a:cubicBezTo>
                  <a:cubicBezTo>
                    <a:pt x="2202" y="7307"/>
                    <a:pt x="3970" y="11143"/>
                    <a:pt x="5704" y="14946"/>
                  </a:cubicBezTo>
                  <a:cubicBezTo>
                    <a:pt x="5871" y="15246"/>
                    <a:pt x="6005" y="15513"/>
                    <a:pt x="6171" y="15780"/>
                  </a:cubicBezTo>
                  <a:cubicBezTo>
                    <a:pt x="6330" y="16026"/>
                    <a:pt x="6488" y="16152"/>
                    <a:pt x="6657" y="16152"/>
                  </a:cubicBezTo>
                  <a:cubicBezTo>
                    <a:pt x="6807" y="16152"/>
                    <a:pt x="6966" y="16051"/>
                    <a:pt x="7139" y="15846"/>
                  </a:cubicBezTo>
                  <a:cubicBezTo>
                    <a:pt x="7506" y="15446"/>
                    <a:pt x="7839" y="14946"/>
                    <a:pt x="8106" y="14445"/>
                  </a:cubicBezTo>
                  <a:cubicBezTo>
                    <a:pt x="9507" y="11643"/>
                    <a:pt x="10975" y="8841"/>
                    <a:pt x="12509" y="6106"/>
                  </a:cubicBezTo>
                  <a:cubicBezTo>
                    <a:pt x="12776" y="5639"/>
                    <a:pt x="12976" y="5172"/>
                    <a:pt x="13176" y="4738"/>
                  </a:cubicBezTo>
                  <a:cubicBezTo>
                    <a:pt x="13310" y="4472"/>
                    <a:pt x="13443" y="4171"/>
                    <a:pt x="13277" y="3938"/>
                  </a:cubicBezTo>
                  <a:cubicBezTo>
                    <a:pt x="13110" y="3671"/>
                    <a:pt x="12976" y="3304"/>
                    <a:pt x="12643" y="3271"/>
                  </a:cubicBezTo>
                  <a:cubicBezTo>
                    <a:pt x="12628" y="3269"/>
                    <a:pt x="12614" y="3269"/>
                    <a:pt x="12601" y="3269"/>
                  </a:cubicBezTo>
                  <a:cubicBezTo>
                    <a:pt x="12298" y="3269"/>
                    <a:pt x="12171" y="3614"/>
                    <a:pt x="12076" y="3838"/>
                  </a:cubicBezTo>
                  <a:cubicBezTo>
                    <a:pt x="10841" y="5973"/>
                    <a:pt x="9507" y="8007"/>
                    <a:pt x="8340" y="10176"/>
                  </a:cubicBezTo>
                  <a:cubicBezTo>
                    <a:pt x="7939" y="10976"/>
                    <a:pt x="7472" y="11777"/>
                    <a:pt x="6839" y="12477"/>
                  </a:cubicBezTo>
                  <a:cubicBezTo>
                    <a:pt x="6638" y="12344"/>
                    <a:pt x="6605" y="12177"/>
                    <a:pt x="6505" y="12144"/>
                  </a:cubicBezTo>
                  <a:cubicBezTo>
                    <a:pt x="4971" y="8608"/>
                    <a:pt x="3469" y="5005"/>
                    <a:pt x="2035" y="1403"/>
                  </a:cubicBezTo>
                  <a:cubicBezTo>
                    <a:pt x="1868" y="969"/>
                    <a:pt x="1702" y="602"/>
                    <a:pt x="1501" y="235"/>
                  </a:cubicBezTo>
                  <a:cubicBezTo>
                    <a:pt x="1413" y="76"/>
                    <a:pt x="1334" y="1"/>
                    <a:pt x="1254" y="1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5743450" y="1609425"/>
              <a:ext cx="158450" cy="691025"/>
            </a:xfrm>
            <a:custGeom>
              <a:rect b="b" l="l" r="r" t="t"/>
              <a:pathLst>
                <a:path extrusionOk="0" h="27641" w="6338">
                  <a:moveTo>
                    <a:pt x="5992" y="0"/>
                  </a:moveTo>
                  <a:cubicBezTo>
                    <a:pt x="5821" y="0"/>
                    <a:pt x="5633" y="177"/>
                    <a:pt x="5504" y="254"/>
                  </a:cubicBezTo>
                  <a:cubicBezTo>
                    <a:pt x="5104" y="621"/>
                    <a:pt x="4670" y="955"/>
                    <a:pt x="4270" y="1221"/>
                  </a:cubicBezTo>
                  <a:cubicBezTo>
                    <a:pt x="3803" y="1555"/>
                    <a:pt x="3536" y="1955"/>
                    <a:pt x="3369" y="2456"/>
                  </a:cubicBezTo>
                  <a:cubicBezTo>
                    <a:pt x="2769" y="4290"/>
                    <a:pt x="2335" y="6158"/>
                    <a:pt x="1968" y="8026"/>
                  </a:cubicBezTo>
                  <a:cubicBezTo>
                    <a:pt x="1368" y="11062"/>
                    <a:pt x="934" y="14131"/>
                    <a:pt x="534" y="17200"/>
                  </a:cubicBezTo>
                  <a:cubicBezTo>
                    <a:pt x="167" y="20369"/>
                    <a:pt x="0" y="23537"/>
                    <a:pt x="0" y="26740"/>
                  </a:cubicBezTo>
                  <a:cubicBezTo>
                    <a:pt x="0" y="27040"/>
                    <a:pt x="0" y="27374"/>
                    <a:pt x="200" y="27640"/>
                  </a:cubicBezTo>
                  <a:cubicBezTo>
                    <a:pt x="934" y="27374"/>
                    <a:pt x="1334" y="26840"/>
                    <a:pt x="1668" y="26206"/>
                  </a:cubicBezTo>
                  <a:cubicBezTo>
                    <a:pt x="2001" y="25572"/>
                    <a:pt x="1968" y="24905"/>
                    <a:pt x="2001" y="24238"/>
                  </a:cubicBezTo>
                  <a:cubicBezTo>
                    <a:pt x="2202" y="20535"/>
                    <a:pt x="2635" y="16833"/>
                    <a:pt x="3302" y="13163"/>
                  </a:cubicBezTo>
                  <a:cubicBezTo>
                    <a:pt x="3970" y="9227"/>
                    <a:pt x="4770" y="5258"/>
                    <a:pt x="6038" y="1488"/>
                  </a:cubicBezTo>
                  <a:cubicBezTo>
                    <a:pt x="6171" y="1221"/>
                    <a:pt x="6171" y="921"/>
                    <a:pt x="6205" y="654"/>
                  </a:cubicBezTo>
                  <a:cubicBezTo>
                    <a:pt x="6205" y="488"/>
                    <a:pt x="6338" y="187"/>
                    <a:pt x="6138" y="54"/>
                  </a:cubicBezTo>
                  <a:cubicBezTo>
                    <a:pt x="6092" y="16"/>
                    <a:pt x="6043" y="0"/>
                    <a:pt x="5992" y="0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3" name="Google Shape;573;p26"/>
          <p:cNvGrpSpPr/>
          <p:nvPr/>
        </p:nvGrpSpPr>
        <p:grpSpPr>
          <a:xfrm rot="1998204">
            <a:off x="3016540" y="3189480"/>
            <a:ext cx="467614" cy="826629"/>
            <a:chOff x="5590000" y="1609425"/>
            <a:chExt cx="336100" cy="780375"/>
          </a:xfrm>
        </p:grpSpPr>
        <p:sp>
          <p:nvSpPr>
            <p:cNvPr id="574" name="Google Shape;574;p26"/>
            <p:cNvSpPr/>
            <p:nvPr/>
          </p:nvSpPr>
          <p:spPr>
            <a:xfrm>
              <a:off x="5590000" y="1986000"/>
              <a:ext cx="336100" cy="403800"/>
            </a:xfrm>
            <a:custGeom>
              <a:rect b="b" l="l" r="r" t="t"/>
              <a:pathLst>
                <a:path extrusionOk="0" h="16152" w="13444">
                  <a:moveTo>
                    <a:pt x="1254" y="1"/>
                  </a:moveTo>
                  <a:cubicBezTo>
                    <a:pt x="1183" y="1"/>
                    <a:pt x="1113" y="59"/>
                    <a:pt x="1034" y="169"/>
                  </a:cubicBezTo>
                  <a:cubicBezTo>
                    <a:pt x="801" y="569"/>
                    <a:pt x="667" y="1069"/>
                    <a:pt x="434" y="1469"/>
                  </a:cubicBezTo>
                  <a:cubicBezTo>
                    <a:pt x="0" y="2170"/>
                    <a:pt x="100" y="2804"/>
                    <a:pt x="434" y="3504"/>
                  </a:cubicBezTo>
                  <a:cubicBezTo>
                    <a:pt x="2202" y="7307"/>
                    <a:pt x="3970" y="11143"/>
                    <a:pt x="5704" y="14946"/>
                  </a:cubicBezTo>
                  <a:cubicBezTo>
                    <a:pt x="5871" y="15246"/>
                    <a:pt x="6005" y="15513"/>
                    <a:pt x="6171" y="15780"/>
                  </a:cubicBezTo>
                  <a:cubicBezTo>
                    <a:pt x="6330" y="16026"/>
                    <a:pt x="6488" y="16152"/>
                    <a:pt x="6657" y="16152"/>
                  </a:cubicBezTo>
                  <a:cubicBezTo>
                    <a:pt x="6807" y="16152"/>
                    <a:pt x="6966" y="16051"/>
                    <a:pt x="7139" y="15846"/>
                  </a:cubicBezTo>
                  <a:cubicBezTo>
                    <a:pt x="7506" y="15446"/>
                    <a:pt x="7839" y="14946"/>
                    <a:pt x="8106" y="14445"/>
                  </a:cubicBezTo>
                  <a:cubicBezTo>
                    <a:pt x="9507" y="11643"/>
                    <a:pt x="10975" y="8841"/>
                    <a:pt x="12509" y="6106"/>
                  </a:cubicBezTo>
                  <a:cubicBezTo>
                    <a:pt x="12776" y="5639"/>
                    <a:pt x="12976" y="5172"/>
                    <a:pt x="13176" y="4738"/>
                  </a:cubicBezTo>
                  <a:cubicBezTo>
                    <a:pt x="13310" y="4472"/>
                    <a:pt x="13443" y="4171"/>
                    <a:pt x="13277" y="3938"/>
                  </a:cubicBezTo>
                  <a:cubicBezTo>
                    <a:pt x="13110" y="3671"/>
                    <a:pt x="12976" y="3304"/>
                    <a:pt x="12643" y="3271"/>
                  </a:cubicBezTo>
                  <a:cubicBezTo>
                    <a:pt x="12628" y="3269"/>
                    <a:pt x="12614" y="3269"/>
                    <a:pt x="12601" y="3269"/>
                  </a:cubicBezTo>
                  <a:cubicBezTo>
                    <a:pt x="12298" y="3269"/>
                    <a:pt x="12171" y="3614"/>
                    <a:pt x="12076" y="3838"/>
                  </a:cubicBezTo>
                  <a:cubicBezTo>
                    <a:pt x="10841" y="5973"/>
                    <a:pt x="9507" y="8007"/>
                    <a:pt x="8340" y="10176"/>
                  </a:cubicBezTo>
                  <a:cubicBezTo>
                    <a:pt x="7939" y="10976"/>
                    <a:pt x="7472" y="11777"/>
                    <a:pt x="6839" y="12477"/>
                  </a:cubicBezTo>
                  <a:cubicBezTo>
                    <a:pt x="6638" y="12344"/>
                    <a:pt x="6605" y="12177"/>
                    <a:pt x="6505" y="12144"/>
                  </a:cubicBezTo>
                  <a:cubicBezTo>
                    <a:pt x="4971" y="8608"/>
                    <a:pt x="3469" y="5005"/>
                    <a:pt x="2035" y="1403"/>
                  </a:cubicBezTo>
                  <a:cubicBezTo>
                    <a:pt x="1868" y="969"/>
                    <a:pt x="1702" y="602"/>
                    <a:pt x="1501" y="235"/>
                  </a:cubicBezTo>
                  <a:cubicBezTo>
                    <a:pt x="1413" y="76"/>
                    <a:pt x="1334" y="1"/>
                    <a:pt x="1254" y="1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5743450" y="1609425"/>
              <a:ext cx="158450" cy="691025"/>
            </a:xfrm>
            <a:custGeom>
              <a:rect b="b" l="l" r="r" t="t"/>
              <a:pathLst>
                <a:path extrusionOk="0" h="27641" w="6338">
                  <a:moveTo>
                    <a:pt x="5992" y="0"/>
                  </a:moveTo>
                  <a:cubicBezTo>
                    <a:pt x="5821" y="0"/>
                    <a:pt x="5633" y="177"/>
                    <a:pt x="5504" y="254"/>
                  </a:cubicBezTo>
                  <a:cubicBezTo>
                    <a:pt x="5104" y="621"/>
                    <a:pt x="4670" y="955"/>
                    <a:pt x="4270" y="1221"/>
                  </a:cubicBezTo>
                  <a:cubicBezTo>
                    <a:pt x="3803" y="1555"/>
                    <a:pt x="3536" y="1955"/>
                    <a:pt x="3369" y="2456"/>
                  </a:cubicBezTo>
                  <a:cubicBezTo>
                    <a:pt x="2769" y="4290"/>
                    <a:pt x="2335" y="6158"/>
                    <a:pt x="1968" y="8026"/>
                  </a:cubicBezTo>
                  <a:cubicBezTo>
                    <a:pt x="1368" y="11062"/>
                    <a:pt x="934" y="14131"/>
                    <a:pt x="534" y="17200"/>
                  </a:cubicBezTo>
                  <a:cubicBezTo>
                    <a:pt x="167" y="20369"/>
                    <a:pt x="0" y="23537"/>
                    <a:pt x="0" y="26740"/>
                  </a:cubicBezTo>
                  <a:cubicBezTo>
                    <a:pt x="0" y="27040"/>
                    <a:pt x="0" y="27374"/>
                    <a:pt x="200" y="27640"/>
                  </a:cubicBezTo>
                  <a:cubicBezTo>
                    <a:pt x="934" y="27374"/>
                    <a:pt x="1334" y="26840"/>
                    <a:pt x="1668" y="26206"/>
                  </a:cubicBezTo>
                  <a:cubicBezTo>
                    <a:pt x="2001" y="25572"/>
                    <a:pt x="1968" y="24905"/>
                    <a:pt x="2001" y="24238"/>
                  </a:cubicBezTo>
                  <a:cubicBezTo>
                    <a:pt x="2202" y="20535"/>
                    <a:pt x="2635" y="16833"/>
                    <a:pt x="3302" y="13163"/>
                  </a:cubicBezTo>
                  <a:cubicBezTo>
                    <a:pt x="3970" y="9227"/>
                    <a:pt x="4770" y="5258"/>
                    <a:pt x="6038" y="1488"/>
                  </a:cubicBezTo>
                  <a:cubicBezTo>
                    <a:pt x="6171" y="1221"/>
                    <a:pt x="6171" y="921"/>
                    <a:pt x="6205" y="654"/>
                  </a:cubicBezTo>
                  <a:cubicBezTo>
                    <a:pt x="6205" y="488"/>
                    <a:pt x="6338" y="187"/>
                    <a:pt x="6138" y="54"/>
                  </a:cubicBezTo>
                  <a:cubicBezTo>
                    <a:pt x="6092" y="16"/>
                    <a:pt x="6043" y="0"/>
                    <a:pt x="5992" y="0"/>
                  </a:cubicBezTo>
                  <a:close/>
                </a:path>
              </a:pathLst>
            </a:custGeom>
            <a:solidFill>
              <a:srgbClr val="B381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26"/>
          <p:cNvSpPr/>
          <p:nvPr/>
        </p:nvSpPr>
        <p:spPr>
          <a:xfrm>
            <a:off x="6024282" y="1390810"/>
            <a:ext cx="2497311" cy="268580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Memberikan periode atau waktu berjangka untuk mengadakan diskon di atas 10% agar tidak terjadi penumpukan barang yang berlebihan</a:t>
            </a:r>
            <a:endParaRPr b="1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penambahan manpower di gudang blok F agar pengiriman juga jadi tepat waktu tidak overload, atau barang nya di distribusi ke gudang lainnya</a:t>
            </a:r>
            <a:endParaRPr b="1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7" name="Google Shape;577;p26"/>
          <p:cNvSpPr txBox="1"/>
          <p:nvPr>
            <p:ph type="title"/>
          </p:nvPr>
        </p:nvSpPr>
        <p:spPr>
          <a:xfrm>
            <a:off x="715050" y="115944"/>
            <a:ext cx="7713900" cy="5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800"/>
              <a:t>Business recommendation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/>
          <p:nvPr>
            <p:ph type="title"/>
          </p:nvPr>
        </p:nvSpPr>
        <p:spPr>
          <a:xfrm>
            <a:off x="715050" y="2228850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TERIMAKASIH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/>
          <p:nvPr>
            <p:ph type="title"/>
          </p:nvPr>
        </p:nvSpPr>
        <p:spPr>
          <a:xfrm>
            <a:off x="552476" y="164181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400"/>
              <a:t>Machine Learning Modeling</a:t>
            </a:r>
            <a:endParaRPr sz="2400"/>
          </a:p>
        </p:txBody>
      </p:sp>
      <p:sp>
        <p:nvSpPr>
          <p:cNvPr id="588" name="Google Shape;588;p23"/>
          <p:cNvSpPr/>
          <p:nvPr/>
        </p:nvSpPr>
        <p:spPr>
          <a:xfrm>
            <a:off x="501815" y="746137"/>
            <a:ext cx="3003518" cy="4127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Ontime rate growth calculation 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589" name="Google Shape;589;p23"/>
          <p:cNvGraphicFramePr/>
          <p:nvPr/>
        </p:nvGraphicFramePr>
        <p:xfrm>
          <a:off x="501814" y="19925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{A82260B1-220A-498B-9551-DCA76736D060}</a:tableStyleId>
              </a:tblPr>
              <a:tblGrid>
                <a:gridCol w="1001175"/>
                <a:gridCol w="1001175"/>
                <a:gridCol w="1001175"/>
              </a:tblGrid>
              <a:tr h="38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rgbClr val="FB7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Count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rgbClr val="FB7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Percentage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rgbClr val="FB7C33"/>
                    </a:solidFill>
                  </a:tcPr>
                </a:tc>
              </a:tr>
              <a:tr h="38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Delivery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10999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8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Late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6563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59.7%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8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On Time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4436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40.3%</a:t>
                      </a:r>
                      <a:endParaRPr sz="10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0" name="Google Shape;590;p23"/>
          <p:cNvGraphicFramePr/>
          <p:nvPr/>
        </p:nvGraphicFramePr>
        <p:xfrm>
          <a:off x="5348176" y="1194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{A82260B1-220A-498B-9551-DCA76736D060}</a:tableStyleId>
              </a:tblPr>
              <a:tblGrid>
                <a:gridCol w="1153175"/>
                <a:gridCol w="1153175"/>
                <a:gridCol w="1153175"/>
              </a:tblGrid>
              <a:tr h="24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rgbClr val="FB7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Count</a:t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rgbClr val="FB7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Percentage</a:t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rgbClr val="FB7C33"/>
                    </a:solidFill>
                  </a:tcPr>
                </a:tc>
              </a:tr>
              <a:tr h="35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Delivery</a:t>
                      </a:r>
                      <a:endParaRPr sz="9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10999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5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Late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6563</a:t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59.7%</a:t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5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Predict Late</a:t>
                      </a:r>
                      <a:endParaRPr sz="9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5034</a:t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76.7%</a:t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5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Predict Ontime</a:t>
                      </a:r>
                      <a:endParaRPr sz="9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1529</a:t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23.3%</a:t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5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Late after predict</a:t>
                      </a:r>
                      <a:endParaRPr sz="9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1529</a:t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13.9%</a:t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5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On Time</a:t>
                      </a:r>
                      <a:endParaRPr sz="9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4436</a:t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40.3%</a:t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5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On Time after Predict</a:t>
                      </a:r>
                      <a:endParaRPr sz="9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9470</a:t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81.794%</a:t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  <a:tr h="35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On Time Growth Rate</a:t>
                      </a:r>
                      <a:endParaRPr sz="9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50.0%</a:t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91" name="Google Shape;591;p23"/>
          <p:cNvSpPr/>
          <p:nvPr/>
        </p:nvSpPr>
        <p:spPr>
          <a:xfrm>
            <a:off x="501815" y="1410643"/>
            <a:ext cx="2120900" cy="3302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Before modelling</a:t>
            </a:r>
            <a:endParaRPr b="0" i="0" sz="1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2" name="Google Shape;592;p23"/>
          <p:cNvSpPr/>
          <p:nvPr/>
        </p:nvSpPr>
        <p:spPr>
          <a:xfrm>
            <a:off x="6686825" y="748586"/>
            <a:ext cx="2120900" cy="3302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modelling</a:t>
            </a:r>
            <a:endParaRPr b="0" i="0" sz="1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711" y="838936"/>
            <a:ext cx="4956704" cy="3788273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28"/>
          <p:cNvSpPr txBox="1"/>
          <p:nvPr/>
        </p:nvSpPr>
        <p:spPr>
          <a:xfrm>
            <a:off x="5954889" y="2417861"/>
            <a:ext cx="21731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Hasil Logistic Regresi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9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/>
          </a:p>
        </p:txBody>
      </p:sp>
      <p:pic>
        <p:nvPicPr>
          <p:cNvPr id="604" name="Google Shape;6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3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258" name="Google Shape;258;p3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0" name="Google Shape;260;p3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1" name="Google Shape;261;p3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262" name="Google Shape;262;p3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4" name="Google Shape;264;p3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5" name="Google Shape;265;p3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266" name="Google Shape;266;p3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" name="Google Shape;268;p3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9" name="Google Shape;269;p3"/>
          <p:cNvGrpSpPr/>
          <p:nvPr/>
        </p:nvGrpSpPr>
        <p:grpSpPr>
          <a:xfrm>
            <a:off x="4754850" y="1610569"/>
            <a:ext cx="3771900" cy="1412550"/>
            <a:chOff x="4754850" y="1600325"/>
            <a:chExt cx="3771900" cy="1412550"/>
          </a:xfrm>
        </p:grpSpPr>
        <p:sp>
          <p:nvSpPr>
            <p:cNvPr id="270" name="Google Shape;270;p3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2" name="Google Shape;272;p3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3" name="Google Shape;273;p3"/>
          <p:cNvSpPr txBox="1"/>
          <p:nvPr>
            <p:ph idx="1" type="subTitle"/>
          </p:nvPr>
        </p:nvSpPr>
        <p:spPr>
          <a:xfrm>
            <a:off x="1863411" y="2106408"/>
            <a:ext cx="2377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Business Understanding</a:t>
            </a:r>
            <a:endParaRPr sz="2000"/>
          </a:p>
        </p:txBody>
      </p:sp>
      <p:sp>
        <p:nvSpPr>
          <p:cNvPr id="274" name="Google Shape;274;p3"/>
          <p:cNvSpPr txBox="1"/>
          <p:nvPr>
            <p:ph idx="2" type="subTitle"/>
          </p:nvPr>
        </p:nvSpPr>
        <p:spPr>
          <a:xfrm>
            <a:off x="1957917" y="3653214"/>
            <a:ext cx="2377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Modeling</a:t>
            </a:r>
            <a:endParaRPr sz="2000"/>
          </a:p>
        </p:txBody>
      </p:sp>
      <p:sp>
        <p:nvSpPr>
          <p:cNvPr id="275" name="Google Shape;275;p3"/>
          <p:cNvSpPr txBox="1"/>
          <p:nvPr>
            <p:ph idx="3" type="subTitle"/>
          </p:nvPr>
        </p:nvSpPr>
        <p:spPr>
          <a:xfrm>
            <a:off x="5997459" y="2088041"/>
            <a:ext cx="2377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Exploratory Data &amp; Pre-processing</a:t>
            </a:r>
            <a:endParaRPr sz="2000"/>
          </a:p>
        </p:txBody>
      </p:sp>
      <p:sp>
        <p:nvSpPr>
          <p:cNvPr id="276" name="Google Shape;276;p3"/>
          <p:cNvSpPr txBox="1"/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77" name="Google Shape;277;p3"/>
          <p:cNvSpPr txBox="1"/>
          <p:nvPr>
            <p:ph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78" name="Google Shape;278;p3"/>
          <p:cNvSpPr txBox="1"/>
          <p:nvPr>
            <p:ph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279" name="Google Shape;279;p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80" name="Google Shape;280;p3"/>
          <p:cNvSpPr txBox="1"/>
          <p:nvPr>
            <p:ph idx="4" type="subTitle"/>
          </p:nvPr>
        </p:nvSpPr>
        <p:spPr>
          <a:xfrm>
            <a:off x="5997459" y="3653214"/>
            <a:ext cx="2286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Business Insight &amp; Recommendation</a:t>
            </a:r>
            <a:endParaRPr sz="2000"/>
          </a:p>
        </p:txBody>
      </p:sp>
      <p:sp>
        <p:nvSpPr>
          <p:cNvPr id="281" name="Google Shape;281;p3"/>
          <p:cNvSpPr txBox="1"/>
          <p:nvPr>
            <p:ph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282" name="Google Shape;282;p3"/>
          <p:cNvSpPr/>
          <p:nvPr/>
        </p:nvSpPr>
        <p:spPr>
          <a:xfrm>
            <a:off x="7971738" y="122598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"/>
          <p:cNvSpPr/>
          <p:nvPr/>
        </p:nvSpPr>
        <p:spPr>
          <a:xfrm>
            <a:off x="7739398" y="107733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"/>
          <p:cNvSpPr/>
          <p:nvPr/>
        </p:nvSpPr>
        <p:spPr>
          <a:xfrm>
            <a:off x="715100" y="912725"/>
            <a:ext cx="457208" cy="164598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4800"/>
              <a:t>Business Understanding</a:t>
            </a:r>
            <a:endParaRPr b="1" sz="4800"/>
          </a:p>
        </p:txBody>
      </p:sp>
      <p:sp>
        <p:nvSpPr>
          <p:cNvPr id="290" name="Google Shape;290;p4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"/>
          <p:cNvSpPr txBox="1"/>
          <p:nvPr>
            <p:ph type="title"/>
          </p:nvPr>
        </p:nvSpPr>
        <p:spPr>
          <a:xfrm>
            <a:off x="714375" y="232305"/>
            <a:ext cx="7715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000"/>
              <a:t>Business Understanding | Problem</a:t>
            </a:r>
            <a:endParaRPr sz="2000"/>
          </a:p>
        </p:txBody>
      </p:sp>
      <p:graphicFrame>
        <p:nvGraphicFramePr>
          <p:cNvPr id="298" name="Google Shape;298;p5"/>
          <p:cNvGraphicFramePr/>
          <p:nvPr/>
        </p:nvGraphicFramePr>
        <p:xfrm>
          <a:off x="-1" y="1056992"/>
          <a:ext cx="4398335" cy="3086946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99" name="Google Shape;299;p5"/>
          <p:cNvSpPr txBox="1"/>
          <p:nvPr/>
        </p:nvSpPr>
        <p:spPr>
          <a:xfrm>
            <a:off x="1510322" y="4179463"/>
            <a:ext cx="6123356" cy="7317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Perusahaan memiliki 10.999 data transaksi Customer, yang dimana 59,7 % dari transaksi tersebut berstatus pengiriman terlambat</a:t>
            </a:r>
            <a:endParaRPr b="1" i="0" sz="110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descr="Pengiriman Barang JNE yang Sangat Terlambat - Media Konsumen" id="300" name="Google Shape;30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8334" y="1598623"/>
            <a:ext cx="3602127" cy="200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6"/>
          <p:cNvGrpSpPr/>
          <p:nvPr/>
        </p:nvGrpSpPr>
        <p:grpSpPr>
          <a:xfrm>
            <a:off x="6108153" y="1325825"/>
            <a:ext cx="2418050" cy="2916600"/>
            <a:chOff x="6102151" y="1600325"/>
            <a:chExt cx="2418050" cy="2916600"/>
          </a:xfrm>
        </p:grpSpPr>
        <p:sp>
          <p:nvSpPr>
            <p:cNvPr id="306" name="Google Shape;306;p6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7" name="Google Shape;307;p6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308" name="Google Shape;308;p6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9" name="Google Shape;309;p6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10" name="Google Shape;310;p6"/>
          <p:cNvGrpSpPr/>
          <p:nvPr/>
        </p:nvGrpSpPr>
        <p:grpSpPr>
          <a:xfrm>
            <a:off x="3405653" y="1325825"/>
            <a:ext cx="2418600" cy="2916600"/>
            <a:chOff x="3408500" y="1600325"/>
            <a:chExt cx="2418600" cy="2916600"/>
          </a:xfrm>
        </p:grpSpPr>
        <p:sp>
          <p:nvSpPr>
            <p:cNvPr id="311" name="Google Shape;311;p6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6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313" name="Google Shape;313;p6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" name="Google Shape;314;p6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15" name="Google Shape;315;p6"/>
          <p:cNvGrpSpPr/>
          <p:nvPr/>
        </p:nvGrpSpPr>
        <p:grpSpPr>
          <a:xfrm>
            <a:off x="680088" y="1325825"/>
            <a:ext cx="2418600" cy="2916600"/>
            <a:chOff x="715400" y="1600325"/>
            <a:chExt cx="2418600" cy="2916600"/>
          </a:xfrm>
        </p:grpSpPr>
        <p:sp>
          <p:nvSpPr>
            <p:cNvPr id="316" name="Google Shape;316;p6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7" name="Google Shape;317;p6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318" name="Google Shape;318;p6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9" name="Google Shape;319;p6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20" name="Google Shape;320;p6"/>
          <p:cNvSpPr txBox="1"/>
          <p:nvPr>
            <p:ph idx="1" type="subTitle"/>
          </p:nvPr>
        </p:nvSpPr>
        <p:spPr>
          <a:xfrm>
            <a:off x="745338" y="1628338"/>
            <a:ext cx="2197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200"/>
              <a:t>Objective</a:t>
            </a:r>
            <a:endParaRPr b="1" sz="2200"/>
          </a:p>
        </p:txBody>
      </p:sp>
      <p:sp>
        <p:nvSpPr>
          <p:cNvPr id="321" name="Google Shape;321;p6"/>
          <p:cNvSpPr txBox="1"/>
          <p:nvPr>
            <p:ph idx="5" type="subTitle"/>
          </p:nvPr>
        </p:nvSpPr>
        <p:spPr>
          <a:xfrm>
            <a:off x="6199103" y="1800506"/>
            <a:ext cx="2194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200"/>
              <a:t>Business Metrics</a:t>
            </a:r>
            <a:endParaRPr b="1" sz="2200"/>
          </a:p>
        </p:txBody>
      </p:sp>
      <p:sp>
        <p:nvSpPr>
          <p:cNvPr id="322" name="Google Shape;322;p6"/>
          <p:cNvSpPr txBox="1"/>
          <p:nvPr>
            <p:ph idx="6" type="subTitle"/>
          </p:nvPr>
        </p:nvSpPr>
        <p:spPr>
          <a:xfrm>
            <a:off x="3497153" y="1631592"/>
            <a:ext cx="2194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2200"/>
              <a:t>Goal</a:t>
            </a:r>
            <a:endParaRPr b="1" sz="2200"/>
          </a:p>
        </p:txBody>
      </p:sp>
      <p:sp>
        <p:nvSpPr>
          <p:cNvPr id="323" name="Google Shape;323;p6"/>
          <p:cNvSpPr txBox="1"/>
          <p:nvPr>
            <p:ph idx="2" type="subTitle"/>
          </p:nvPr>
        </p:nvSpPr>
        <p:spPr>
          <a:xfrm>
            <a:off x="745338" y="2222788"/>
            <a:ext cx="2194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Membuat model Machine Learning untuk memprediksi ketepatan waktu pengiriman barang agar persentase keterlambatan menurun.</a:t>
            </a:r>
            <a:endParaRPr/>
          </a:p>
        </p:txBody>
      </p:sp>
      <p:sp>
        <p:nvSpPr>
          <p:cNvPr id="324" name="Google Shape;324;p6"/>
          <p:cNvSpPr txBox="1"/>
          <p:nvPr>
            <p:ph idx="3" type="subTitle"/>
          </p:nvPr>
        </p:nvSpPr>
        <p:spPr>
          <a:xfrm>
            <a:off x="6172053" y="2630508"/>
            <a:ext cx="2194500" cy="9886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On-time Rate</a:t>
            </a:r>
            <a:endParaRPr/>
          </a:p>
        </p:txBody>
      </p:sp>
      <p:sp>
        <p:nvSpPr>
          <p:cNvPr id="325" name="Google Shape;325;p6"/>
          <p:cNvSpPr txBox="1"/>
          <p:nvPr>
            <p:ph idx="4" type="subTitle"/>
          </p:nvPr>
        </p:nvSpPr>
        <p:spPr>
          <a:xfrm>
            <a:off x="3469553" y="2413775"/>
            <a:ext cx="2194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Meningkatkan persentase ketepatan waktu pengiriman.</a:t>
            </a:r>
            <a:endParaRPr/>
          </a:p>
        </p:txBody>
      </p:sp>
      <p:sp>
        <p:nvSpPr>
          <p:cNvPr id="326" name="Google Shape;326;p6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"/>
          <p:cNvSpPr/>
          <p:nvPr/>
        </p:nvSpPr>
        <p:spPr>
          <a:xfrm>
            <a:off x="614146" y="857389"/>
            <a:ext cx="385507" cy="151168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"/>
          <p:cNvSpPr txBox="1"/>
          <p:nvPr>
            <p:ph type="title"/>
          </p:nvPr>
        </p:nvSpPr>
        <p:spPr>
          <a:xfrm>
            <a:off x="714375" y="232305"/>
            <a:ext cx="7715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2000"/>
              <a:t>Business Understanding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US" sz="4800"/>
              <a:t>Exploratory Data Analysis (EDA)</a:t>
            </a:r>
            <a:endParaRPr b="1" sz="4800"/>
          </a:p>
        </p:txBody>
      </p:sp>
      <p:sp>
        <p:nvSpPr>
          <p:cNvPr id="335" name="Google Shape;335;p7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7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"/>
          <p:cNvSpPr txBox="1"/>
          <p:nvPr/>
        </p:nvSpPr>
        <p:spPr>
          <a:xfrm>
            <a:off x="735008" y="530594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Data Description</a:t>
            </a:r>
            <a:endParaRPr/>
          </a:p>
        </p:txBody>
      </p:sp>
      <p:grpSp>
        <p:nvGrpSpPr>
          <p:cNvPr id="343" name="Google Shape;343;p8"/>
          <p:cNvGrpSpPr/>
          <p:nvPr/>
        </p:nvGrpSpPr>
        <p:grpSpPr>
          <a:xfrm>
            <a:off x="695092" y="1121869"/>
            <a:ext cx="3669075" cy="3573076"/>
            <a:chOff x="715400" y="1600325"/>
            <a:chExt cx="2418600" cy="2916600"/>
          </a:xfrm>
        </p:grpSpPr>
        <p:sp>
          <p:nvSpPr>
            <p:cNvPr id="344" name="Google Shape;344;p8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5" name="Google Shape;345;p8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346" name="Google Shape;346;p8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7" name="Google Shape;347;p8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48" name="Google Shape;348;p8"/>
          <p:cNvSpPr/>
          <p:nvPr/>
        </p:nvSpPr>
        <p:spPr>
          <a:xfrm>
            <a:off x="1194706" y="1570250"/>
            <a:ext cx="2407789" cy="6531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SHAPE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terdiri dari 12 kolom dan 10999 baris (10 Feature, 1 Target)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8"/>
          <p:cNvSpPr/>
          <p:nvPr/>
        </p:nvSpPr>
        <p:spPr>
          <a:xfrm>
            <a:off x="1194705" y="2581332"/>
            <a:ext cx="2407789" cy="67754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TYPE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Tipe data integer dan object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1194707" y="3646351"/>
            <a:ext cx="2407789" cy="6531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MISSING VALUE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Tidak ada Missing Value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8"/>
          <p:cNvGrpSpPr/>
          <p:nvPr/>
        </p:nvGrpSpPr>
        <p:grpSpPr>
          <a:xfrm>
            <a:off x="4558439" y="1133568"/>
            <a:ext cx="4029345" cy="3573076"/>
            <a:chOff x="715400" y="1600325"/>
            <a:chExt cx="2418600" cy="2916600"/>
          </a:xfrm>
        </p:grpSpPr>
        <p:sp>
          <p:nvSpPr>
            <p:cNvPr id="352" name="Google Shape;352;p8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" name="Google Shape;353;p8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354" name="Google Shape;354;p8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5" name="Google Shape;355;p8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56" name="Google Shape;356;p8"/>
          <p:cNvSpPr/>
          <p:nvPr/>
        </p:nvSpPr>
        <p:spPr>
          <a:xfrm>
            <a:off x="5038304" y="1833044"/>
            <a:ext cx="2909179" cy="175066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Customer_care_calls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Customer_rating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Cost_of_the_Product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Prior_purchases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Discount_offered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Weight_in_gms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Warehouse_block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Mode_of_Shipment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Product_importance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8"/>
          <p:cNvSpPr/>
          <p:nvPr/>
        </p:nvSpPr>
        <p:spPr>
          <a:xfrm>
            <a:off x="5977699" y="1418443"/>
            <a:ext cx="1193009" cy="303614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Features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8"/>
          <p:cNvSpPr/>
          <p:nvPr/>
        </p:nvSpPr>
        <p:spPr>
          <a:xfrm>
            <a:off x="5038304" y="3749857"/>
            <a:ext cx="2909179" cy="65314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8896D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TARGET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Reach on time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"/>
          <p:cNvSpPr/>
          <p:nvPr/>
        </p:nvSpPr>
        <p:spPr>
          <a:xfrm>
            <a:off x="369167" y="666707"/>
            <a:ext cx="2109040" cy="370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Warehouse_Block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9"/>
          <p:cNvSpPr txBox="1"/>
          <p:nvPr/>
        </p:nvSpPr>
        <p:spPr>
          <a:xfrm>
            <a:off x="914630" y="166119"/>
            <a:ext cx="7713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Exploratory Data Analysis (EDA)</a:t>
            </a:r>
            <a:endParaRPr/>
          </a:p>
        </p:txBody>
      </p:sp>
      <p:sp>
        <p:nvSpPr>
          <p:cNvPr id="365" name="Google Shape;365;p9"/>
          <p:cNvSpPr/>
          <p:nvPr/>
        </p:nvSpPr>
        <p:spPr>
          <a:xfrm>
            <a:off x="451372" y="3415890"/>
            <a:ext cx="7985772" cy="14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0" lang="en-US" sz="1100" u="none" cap="none" strike="noStrike">
                <a:solidFill>
                  <a:srgbClr val="202124"/>
                </a:solidFill>
                <a:latin typeface="Comic Sans MS"/>
                <a:ea typeface="Comic Sans MS"/>
                <a:cs typeface="Comic Sans MS"/>
                <a:sym typeface="Comic Sans MS"/>
              </a:rPr>
              <a:t>engiriman dari gudang blok f memiliki volume pengiriman tepat waktu yang lebih tinggi dibandingkan dengan blok lainnya meskipun memiliki perbedaan persentase keterlambatan yang hampir sama (&lt;1%). tetapi, blok gudang f dapat mencapai 33% dari seluruh volume pengiriman. Bisa diartikan bahwa Gudang F ini adalah Gudang paling besar dari Gudang yang lainnya.</a:t>
            </a:r>
            <a:endParaRPr b="0" i="0" sz="11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66" name="Google Shape;3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83877"/>
            <a:ext cx="3013110" cy="2359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1733" y="1183877"/>
            <a:ext cx="2573092" cy="235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ASUSTUF</dc:creator>
</cp:coreProperties>
</file>