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PT Sans Narrow" charset="0"/>
      <p:regular r:id="rId19"/>
      <p:bold r:id="rId20"/>
    </p:embeddedFont>
    <p:embeddedFont>
      <p:font typeface="Open Sans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6621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4ed4e5a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4ed4e5a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4ed4e5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4ed4e5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4ed4e5a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4ed4e5a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4ed4e5a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4ed4e5a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4ed4e5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4ed4e5a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49337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49337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49337eb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49337eb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49337e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49337e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49337eb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49337eb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49337eb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49337eb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49337eb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49337eb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9337e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9337e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49337eb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49337eb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Travelling Salesman Problem</a:t>
            </a:r>
            <a:endParaRPr sz="48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Hafidz Alfarizi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140810170022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1152425"/>
            <a:ext cx="6467700" cy="38808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1. buat boolean array untuk mengecek apakah node sudah dikunjungi atau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tidak. dan node 0th sudah dikunjungi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vector&lt;bool&gt; v(n);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(int i = 0; i &lt; n; i++)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v[i] = false;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v[0] = true;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 ans = INT_MAX;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 fungsi tsp.Mengecek apakah node terakhir tersambung ke node awal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lalu simpan minimum value ke ans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(count == n &amp;&amp; graph[currPos][0]) {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ans = min(ans, cost + graph[currPos][0]);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return;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1426575"/>
            <a:ext cx="6022800" cy="32271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3. Backtracking step. loop adjacency list dari posisi awal dan count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ditambah 1 dan value dari graph[currPos][i]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(int i = 0; i &lt; n; i++) {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if (!v[i] &amp;&amp; graph[currPos][i]) {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// Mark as visited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v[i] = true;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tsp(graph, v, i, n, count + 1,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	cost + graph[currPos][i], ans);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// Mark ith node as unvisited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v[i] = false;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}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}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63" y="186406"/>
            <a:ext cx="8520600" cy="707400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37" y="1023421"/>
            <a:ext cx="4426554" cy="330270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// C++ implementation of the approach </a:t>
            </a:r>
          </a:p>
          <a:p>
            <a:pPr marL="114300" indent="0">
              <a:buNone/>
            </a:pPr>
            <a:r>
              <a:rPr lang="en-US" sz="1200" dirty="0"/>
              <a:t>#include &lt;bits/</a:t>
            </a:r>
            <a:r>
              <a:rPr lang="en-US" sz="1200" dirty="0" err="1"/>
              <a:t>stdc</a:t>
            </a:r>
            <a:r>
              <a:rPr lang="en-US" sz="1200" dirty="0"/>
              <a:t>++.h&gt; </a:t>
            </a:r>
          </a:p>
          <a:p>
            <a:pPr marL="114300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 </a:t>
            </a:r>
          </a:p>
          <a:p>
            <a:pPr marL="114300" indent="0">
              <a:buNone/>
            </a:pPr>
            <a:r>
              <a:rPr lang="en-US" sz="1200" dirty="0"/>
              <a:t>#define V 4 </a:t>
            </a:r>
          </a:p>
          <a:p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// Function to find the minimum weight Hamiltonian Cycle </a:t>
            </a:r>
          </a:p>
          <a:p>
            <a:pPr marL="11430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tsp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graph[][V], vector&lt;</a:t>
            </a:r>
            <a:r>
              <a:rPr lang="en-US" sz="1200" dirty="0" err="1"/>
              <a:t>bool</a:t>
            </a:r>
            <a:r>
              <a:rPr lang="en-US" sz="1200" dirty="0"/>
              <a:t>&gt;&amp; v,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currPos</a:t>
            </a:r>
            <a:r>
              <a:rPr lang="en-US" sz="1200" dirty="0"/>
              <a:t>, </a:t>
            </a:r>
          </a:p>
          <a:p>
            <a:pPr marL="11430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int</a:t>
            </a:r>
            <a:r>
              <a:rPr lang="en-US" sz="1200" dirty="0"/>
              <a:t> n, </a:t>
            </a:r>
            <a:r>
              <a:rPr lang="en-US" sz="1200" dirty="0" err="1"/>
              <a:t>int</a:t>
            </a:r>
            <a:r>
              <a:rPr lang="en-US" sz="1200" dirty="0"/>
              <a:t> count, </a:t>
            </a:r>
            <a:r>
              <a:rPr lang="en-US" sz="1200" dirty="0" err="1"/>
              <a:t>int</a:t>
            </a:r>
            <a:r>
              <a:rPr lang="en-US" sz="1200" dirty="0"/>
              <a:t> cost, </a:t>
            </a:r>
            <a:r>
              <a:rPr lang="en-US" sz="1200" dirty="0" err="1"/>
              <a:t>int</a:t>
            </a:r>
            <a:r>
              <a:rPr lang="en-US" sz="1200" dirty="0"/>
              <a:t>&amp; </a:t>
            </a:r>
            <a:r>
              <a:rPr lang="en-US" sz="1200" dirty="0" err="1"/>
              <a:t>ans</a:t>
            </a:r>
            <a:r>
              <a:rPr lang="en-US" sz="1200" dirty="0"/>
              <a:t>) </a:t>
            </a:r>
          </a:p>
          <a:p>
            <a:pPr marL="114300" indent="0">
              <a:buNone/>
            </a:pPr>
            <a:r>
              <a:rPr lang="en-US" sz="1200" dirty="0"/>
              <a:t>{ 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 (count == n &amp;&amp; graph[</a:t>
            </a:r>
            <a:r>
              <a:rPr lang="en-US" sz="1200" dirty="0" err="1" smtClean="0"/>
              <a:t>currPos</a:t>
            </a:r>
            <a:r>
              <a:rPr lang="en-US" sz="1200" dirty="0" smtClean="0"/>
              <a:t>][0]) { </a:t>
            </a:r>
          </a:p>
          <a:p>
            <a:pPr marL="11430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ans</a:t>
            </a:r>
            <a:r>
              <a:rPr lang="en-US" sz="1200" dirty="0" smtClean="0"/>
              <a:t> </a:t>
            </a:r>
            <a:r>
              <a:rPr lang="en-US" sz="1200" dirty="0"/>
              <a:t>= min(</a:t>
            </a:r>
            <a:r>
              <a:rPr lang="en-US" sz="1200" dirty="0" err="1"/>
              <a:t>ans</a:t>
            </a:r>
            <a:r>
              <a:rPr lang="en-US" sz="1200" dirty="0"/>
              <a:t>, cost + graph[</a:t>
            </a:r>
            <a:r>
              <a:rPr lang="en-US" sz="1200" dirty="0" err="1"/>
              <a:t>currPos</a:t>
            </a:r>
            <a:r>
              <a:rPr lang="en-US" sz="1200" dirty="0"/>
              <a:t>][0]); </a:t>
            </a:r>
          </a:p>
          <a:p>
            <a:pPr marL="11430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return</a:t>
            </a:r>
            <a:r>
              <a:rPr lang="en-US" sz="1200" dirty="0"/>
              <a:t>; </a:t>
            </a:r>
          </a:p>
          <a:p>
            <a:pPr marL="114300" indent="0">
              <a:buNone/>
            </a:pPr>
            <a:r>
              <a:rPr lang="en-US" sz="1200" dirty="0" smtClean="0"/>
              <a:t>} </a:t>
            </a:r>
            <a:endParaRPr lang="en-US" sz="1200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	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52410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38545"/>
            <a:ext cx="8278119" cy="443048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// BACKTRACKING STEP </a:t>
            </a:r>
          </a:p>
          <a:p>
            <a:pPr marL="114300" indent="0">
              <a:buNone/>
            </a:pPr>
            <a:r>
              <a:rPr lang="en-US" sz="1200" dirty="0" smtClean="0"/>
              <a:t>for 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i = 0; i &lt; n; i++) { </a:t>
            </a:r>
          </a:p>
          <a:p>
            <a:pPr marL="114300" indent="0">
              <a:buNone/>
            </a:pPr>
            <a:r>
              <a:rPr lang="en-US" sz="1200" dirty="0" smtClean="0"/>
              <a:t>	if </a:t>
            </a:r>
            <a:r>
              <a:rPr lang="en-US" sz="1200" dirty="0"/>
              <a:t>(!v[i] &amp;&amp; graph[</a:t>
            </a:r>
            <a:r>
              <a:rPr lang="en-US" sz="1200" dirty="0" err="1"/>
              <a:t>currPos</a:t>
            </a:r>
            <a:r>
              <a:rPr lang="en-US" sz="1200" dirty="0"/>
              <a:t>][i]) { </a:t>
            </a:r>
          </a:p>
          <a:p>
            <a:pPr marL="11430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// </a:t>
            </a:r>
            <a:r>
              <a:rPr lang="en-US" sz="1200" dirty="0"/>
              <a:t>Mark as visited </a:t>
            </a:r>
          </a:p>
          <a:p>
            <a:pPr marL="114300" indent="0">
              <a:buNone/>
            </a:pPr>
            <a:r>
              <a:rPr lang="en-US" sz="1200" dirty="0"/>
              <a:t>		v[i] = true; </a:t>
            </a:r>
          </a:p>
          <a:p>
            <a:pPr marL="11430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tsp</a:t>
            </a:r>
            <a:r>
              <a:rPr lang="en-US" sz="1200" dirty="0"/>
              <a:t>(graph, v, i, n, count + 1, </a:t>
            </a:r>
          </a:p>
          <a:p>
            <a:pPr marL="114300" indent="0">
              <a:buNone/>
            </a:pPr>
            <a:r>
              <a:rPr lang="en-US" sz="1200" dirty="0"/>
              <a:t>		cost + graph[</a:t>
            </a:r>
            <a:r>
              <a:rPr lang="en-US" sz="1200" dirty="0" err="1"/>
              <a:t>currPos</a:t>
            </a:r>
            <a:r>
              <a:rPr lang="en-US" sz="1200" dirty="0"/>
              <a:t>][i], </a:t>
            </a:r>
            <a:r>
              <a:rPr lang="en-US" sz="1200" dirty="0" err="1"/>
              <a:t>ans</a:t>
            </a:r>
            <a:r>
              <a:rPr lang="en-US" sz="1200" dirty="0"/>
              <a:t>); </a:t>
            </a:r>
          </a:p>
          <a:p>
            <a:pPr marL="114300" indent="0">
              <a:buNone/>
            </a:pPr>
            <a:r>
              <a:rPr lang="en-US" sz="1200" dirty="0"/>
              <a:t>		// Mark </a:t>
            </a:r>
            <a:r>
              <a:rPr lang="en-US" sz="1200" dirty="0" err="1"/>
              <a:t>ith</a:t>
            </a:r>
            <a:r>
              <a:rPr lang="en-US" sz="1200" dirty="0"/>
              <a:t> node as unvisited </a:t>
            </a:r>
          </a:p>
          <a:p>
            <a:pPr marL="114300" indent="0">
              <a:buNone/>
            </a:pPr>
            <a:r>
              <a:rPr lang="en-US" sz="1200" dirty="0" smtClean="0"/>
              <a:t>	</a:t>
            </a:r>
            <a:r>
              <a:rPr lang="en-US" sz="1200" dirty="0"/>
              <a:t>	v[i] = false; </a:t>
            </a:r>
          </a:p>
          <a:p>
            <a:pPr marL="114300" indent="0">
              <a:buNone/>
            </a:pPr>
            <a:r>
              <a:rPr lang="en-US" sz="1200" dirty="0"/>
              <a:t>		} </a:t>
            </a:r>
          </a:p>
          <a:p>
            <a:pPr marL="114300" indent="0">
              <a:buNone/>
            </a:pPr>
            <a:r>
              <a:rPr lang="en-US" sz="1200" dirty="0"/>
              <a:t>	} </a:t>
            </a:r>
          </a:p>
          <a:p>
            <a:pPr marL="114300" indent="0">
              <a:buNone/>
            </a:pPr>
            <a:r>
              <a:rPr lang="en-US" sz="1200" dirty="0"/>
              <a:t>};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main() </a:t>
            </a:r>
          </a:p>
          <a:p>
            <a:pPr marL="114300" indent="0">
              <a:buNone/>
            </a:pPr>
            <a:r>
              <a:rPr lang="en-US" sz="1200" dirty="0"/>
              <a:t>{ </a:t>
            </a:r>
          </a:p>
          <a:p>
            <a:pPr marL="11430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n = 4; 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graph[][V] = { </a:t>
            </a:r>
          </a:p>
          <a:p>
            <a:pPr marL="114300" indent="0">
              <a:buNone/>
            </a:pPr>
            <a:r>
              <a:rPr lang="en-US" sz="1200" dirty="0"/>
              <a:t>		{ 0, 4, 1, 3 }, </a:t>
            </a:r>
          </a:p>
          <a:p>
            <a:pPr marL="114300" indent="0">
              <a:buNone/>
            </a:pPr>
            <a:r>
              <a:rPr lang="en-US" sz="1200" dirty="0"/>
              <a:t>		{ 4, 0, 2, 1 }, </a:t>
            </a:r>
          </a:p>
          <a:p>
            <a:pPr marL="114300" indent="0">
              <a:buNone/>
            </a:pPr>
            <a:r>
              <a:rPr lang="en-US" sz="1200" dirty="0"/>
              <a:t>		{ 1, 2, 0, 5 }, </a:t>
            </a:r>
          </a:p>
          <a:p>
            <a:pPr marL="114300" indent="0">
              <a:buNone/>
            </a:pPr>
            <a:r>
              <a:rPr lang="en-US" sz="1200" dirty="0"/>
              <a:t>		{ 3, 1, 5, 0 } </a:t>
            </a:r>
          </a:p>
          <a:p>
            <a:pPr marL="114300" indent="0">
              <a:buNone/>
            </a:pPr>
            <a:r>
              <a:rPr lang="en-US" sz="1200" dirty="0"/>
              <a:t>	}; 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	</a:t>
            </a:r>
            <a:endParaRPr lang="id-ID" sz="1200" dirty="0"/>
          </a:p>
          <a:p>
            <a:pPr marL="114300" indent="0">
              <a:buNone/>
            </a:pPr>
            <a:endParaRPr lang="id-ID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02833" y="277093"/>
            <a:ext cx="456727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// Boolean array to check if a node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// has been visited or not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vector&lt;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bool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&gt; v(n);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for (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int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 i = 0; i &lt; n; i++)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	v[i] = false; </a:t>
            </a:r>
          </a:p>
          <a:p>
            <a:pPr marL="114300" indent="0">
              <a:buNone/>
            </a:pP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// Mark 0th node as visited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v[0] = true;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int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ans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 = INT_MAX; </a:t>
            </a:r>
          </a:p>
          <a:p>
            <a:pPr marL="114300" indent="0">
              <a:buNone/>
            </a:pP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// Find the minimum weight Hamiltonian Cycle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tsp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(graph, v, 0, n, 1, 0, 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ans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); </a:t>
            </a:r>
          </a:p>
          <a:p>
            <a:pPr marL="114300" indent="0">
              <a:buNone/>
            </a:pP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// 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ans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 is the minimum weight Hamiltonian Cycle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cout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 &lt;&lt; </a:t>
            </a:r>
            <a:r>
              <a:rPr lang="en-US" sz="1200" dirty="0" err="1">
                <a:latin typeface="Open Sans" charset="0"/>
                <a:ea typeface="Open Sans" charset="0"/>
                <a:cs typeface="Open Sans" charset="0"/>
              </a:rPr>
              <a:t>ans</a:t>
            </a: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; </a:t>
            </a:r>
          </a:p>
          <a:p>
            <a:pPr marL="114300" indent="0">
              <a:buNone/>
            </a:pP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	return 0; </a:t>
            </a:r>
          </a:p>
          <a:p>
            <a:pPr marL="114300" indent="0">
              <a:buNone/>
            </a:pPr>
            <a:r>
              <a:rPr lang="en-US" sz="1200" dirty="0">
                <a:latin typeface="Open Sans" charset="0"/>
                <a:ea typeface="Open Sans" charset="0"/>
                <a:cs typeface="Open Sans" charset="0"/>
              </a:rPr>
              <a:t>} </a:t>
            </a:r>
          </a:p>
          <a:p>
            <a:endParaRPr lang="id-ID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2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975" y="1893775"/>
            <a:ext cx="57816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020850" y="13480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Ada seorang salesman pergi ke kota A, dimana kota tersebut hanya memiliki 4 rumah. Ia harus menjajahkan produknya ke tiap2 rumah satu kali dan kembali ke awal.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Kompleksitas waktu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512275" y="1972225"/>
            <a:ext cx="7965900" cy="25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Dynamic program mengandung sub-problems, dimana jika kita sudah berada di node tertentu, jarak minimum dari node tersebut ke node lainnya yang tersisa adalah sub-problems nya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Recursive equation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O(n2^n)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sub-problems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O(n)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komplesitas waktu = O(n2^n)*O(n)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O(n^2*2^n)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716900" y="1217175"/>
            <a:ext cx="5427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Brute Force  dan Dynamic Programming dalam</a:t>
            </a:r>
            <a:endParaRPr/>
          </a:p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memecahkan TSP  selalu  mendapatkan solusi paling optimal,</a:t>
            </a:r>
            <a:endParaRPr/>
          </a:p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namun sangat terbatas dalam jumlah node atau kota yang dapat</a:t>
            </a:r>
            <a:endParaRPr/>
          </a:p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dikunjungi. Algoritma Brute Force masih maksimal digunakan</a:t>
            </a:r>
            <a:endParaRPr/>
          </a:p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jika jumlah node &lt; 10, sementara Dynamic Programming jika</a:t>
            </a:r>
            <a:endParaRPr/>
          </a:p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 node  antara 10  sampai  dengan 20  node.  Selebihnya</a:t>
            </a:r>
            <a:endParaRPr/>
          </a:p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akan membutuhkan waktu komputasi yang tinggi, bahkan tak</a:t>
            </a:r>
            <a:endParaRPr/>
          </a:p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terhingga (unlimited). Berbeda dengan kedua algoritma diatas, greedy tidak selalu mendapatkan solusi yang paling optimal, namun algoritma ini menjanjikan pasti menemukan solusi.</a:t>
            </a:r>
            <a:endParaRPr/>
          </a:p>
          <a:p>
            <a:pPr marL="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650" y="1176087"/>
            <a:ext cx="2578300" cy="25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99" y="875074"/>
            <a:ext cx="5904450" cy="31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smtClean="0"/>
              <a:t>TSP is </a:t>
            </a:r>
            <a:r>
              <a:rPr lang="en" dirty="0"/>
              <a:t>very simple and easily stated but it is very difficult to solve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38875" y="2218038"/>
            <a:ext cx="3222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Jadi apa itu TSP?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227350" y="1266325"/>
            <a:ext cx="4605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95363"/>
            <a:ext cx="42386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 TRAVELLING SALESMAN PROBLEM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SOLUTION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75" y="1004888"/>
            <a:ext cx="43624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30925" y="162862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SOLUTION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0" y="1018725"/>
            <a:ext cx="45624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175" y="499950"/>
            <a:ext cx="3999900" cy="4143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 menggunakan Dynamic Programming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4294967295"/>
          </p:nvPr>
        </p:nvSpPr>
        <p:spPr>
          <a:xfrm>
            <a:off x="970050" y="2758450"/>
            <a:ext cx="7254600" cy="14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Caranya adalah dengan mengkomputasi solusi optimal dari seluruh subpath </a:t>
            </a:r>
            <a:r>
              <a:rPr lang="en" b="1"/>
              <a:t>N</a:t>
            </a:r>
            <a:r>
              <a:rPr lang="en"/>
              <a:t> dan menggunakan informasi optimal yang telah diketahui </a:t>
            </a:r>
            <a:r>
              <a:rPr lang="en" b="1"/>
              <a:t>N-1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369</Words>
  <Application>Microsoft Office PowerPoint</Application>
  <PresentationFormat>On-screen Show (16:9)</PresentationFormat>
  <Paragraphs>118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PT Sans Narrow</vt:lpstr>
      <vt:lpstr>Open Sans</vt:lpstr>
      <vt:lpstr>Tropic</vt:lpstr>
      <vt:lpstr>Travelling Salesman Problem</vt:lpstr>
      <vt:lpstr>PowerPoint Presentation</vt:lpstr>
      <vt:lpstr>The TSP is very simple and easily stated but it is very difficult to solve</vt:lpstr>
      <vt:lpstr>Jadi apa itu TSP? </vt:lpstr>
      <vt:lpstr>PARADIGMA TRAVELLING SALESMAN PROBLEM</vt:lpstr>
      <vt:lpstr>BRUTE FORCE SOLUTION</vt:lpstr>
      <vt:lpstr>DYNAMIC PROGRAMMING SOLUTION</vt:lpstr>
      <vt:lpstr>PowerPoint Presentation</vt:lpstr>
      <vt:lpstr>TSP menggunakan Dynamic Programming</vt:lpstr>
      <vt:lpstr>PSEUDOCODE</vt:lpstr>
      <vt:lpstr>PowerPoint Presentation</vt:lpstr>
      <vt:lpstr>Program</vt:lpstr>
      <vt:lpstr>PowerPoint Presentation</vt:lpstr>
      <vt:lpstr>PowerPoint Presentation</vt:lpstr>
      <vt:lpstr>Kompleksitas waktu</vt:lpstr>
      <vt:lpstr>Fun Fact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cp:lastModifiedBy>ASUS</cp:lastModifiedBy>
  <cp:revision>2</cp:revision>
  <dcterms:modified xsi:type="dcterms:W3CDTF">2019-05-29T07:00:35Z</dcterms:modified>
</cp:coreProperties>
</file>