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ubik Medium"/>
      <p:regular r:id="rId22"/>
      <p:bold r:id="rId23"/>
      <p:italic r:id="rId24"/>
      <p:boldItalic r:id="rId25"/>
    </p:embeddedFont>
    <p:embeddedFont>
      <p:font typeface="Rubik"/>
      <p:regular r:id="rId26"/>
      <p:bold r:id="rId27"/>
      <p:italic r:id="rId28"/>
      <p:boldItalic r:id="rId29"/>
    </p:embeddedFont>
    <p:embeddedFont>
      <p:font typeface="Rubik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4" roundtripDataSignature="AMtx7miL2JiyAGUfHCwzzIbykv1bE51Q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ubikMedium-regular.fntdata"/><Relationship Id="rId21" Type="http://schemas.openxmlformats.org/officeDocument/2006/relationships/slide" Target="slides/slide16.xml"/><Relationship Id="rId24" Type="http://schemas.openxmlformats.org/officeDocument/2006/relationships/font" Target="fonts/RubikMedium-italic.fntdata"/><Relationship Id="rId23" Type="http://schemas.openxmlformats.org/officeDocument/2006/relationships/font" Target="fonts/Rubik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regular.fntdata"/><Relationship Id="rId25" Type="http://schemas.openxmlformats.org/officeDocument/2006/relationships/font" Target="fonts/RubikMedium-boldItalic.fntdata"/><Relationship Id="rId28" Type="http://schemas.openxmlformats.org/officeDocument/2006/relationships/font" Target="fonts/Rubik-italic.fntdata"/><Relationship Id="rId27" Type="http://schemas.openxmlformats.org/officeDocument/2006/relationships/font" Target="fonts/Rubi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SemiBold-bold.fntdata"/><Relationship Id="rId30" Type="http://schemas.openxmlformats.org/officeDocument/2006/relationships/font" Target="fonts/RubikSemiBold-regular.fntdata"/><Relationship Id="rId11" Type="http://schemas.openxmlformats.org/officeDocument/2006/relationships/slide" Target="slides/slide6.xml"/><Relationship Id="rId33" Type="http://schemas.openxmlformats.org/officeDocument/2006/relationships/font" Target="fonts/RubikSemiBold-boldItalic.fntdata"/><Relationship Id="rId10" Type="http://schemas.openxmlformats.org/officeDocument/2006/relationships/slide" Target="slides/slide5.xml"/><Relationship Id="rId32" Type="http://schemas.openxmlformats.org/officeDocument/2006/relationships/font" Target="fonts/RubikSemiBold-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ec2985a6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3ec2985a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1755544f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311755544f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1755544f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311755544ff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1755544f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11755544ff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1755544f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11755544ff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1755544f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11755544ff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ee8683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65ee868302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5ee8683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65ee86830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1755544f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11755544ff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ec2985a6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3ec2985a6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ec2985a6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3ec2985a68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ec2985a6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3ec2985a68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hyperlink" Target="https://lookerstudio.google.com/u/0/reporting/fe920323-6e95-4525-b6a5-e4a500443d62/page/XXGKE/edit" TargetMode="External"/><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hyperlink" Target="https://lookerstudio.google.com/u/0/reporting/fe920323-6e95-4525-b6a5-e4a500443d62/page/XXGKE/edit" TargetMode="External"/><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hyperlink" Target="https://lookerstudio.google.com/u/0/reporting/fe920323-6e95-4525-b6a5-e4a500443d62/page/XXGKE/edit" TargetMode="External"/><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hyperlink" Target="https://lookerstudio.google.com/u/0/reporting/fe920323-6e95-4525-b6a5-e4a500443d62/page/XXGKE/edit" TargetMode="External"/><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jp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8.png"/><Relationship Id="rId8" Type="http://schemas.openxmlformats.org/officeDocument/2006/relationships/hyperlink" Target="https://www.linkedin.com/in/hafifah-amal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hyperlink" Target="https://drive.google.com/file/d/1cPbka4aOOZMXSTKc3T8Uh-j5wnyhKBdk/view?usp=drive_link" TargetMode="External"/><Relationship Id="rId6"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hyperlink" Target="https://drive.google.com/file/d/1_m9bFS7AMNV1eH6Eia00OcNDesnPtFS1/view?usp=driv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6.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hyperlink" Target="https://github.com/hafifahamalia/Final-Task-PBI_Hafifah-Amali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
          <p:cNvSpPr txBox="1"/>
          <p:nvPr/>
        </p:nvSpPr>
        <p:spPr>
          <a:xfrm>
            <a:off x="517900" y="1596200"/>
            <a:ext cx="6239100" cy="10158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2700">
                <a:solidFill>
                  <a:schemeClr val="lt1"/>
                </a:solidFill>
                <a:latin typeface="Rubik"/>
                <a:ea typeface="Rubik"/>
                <a:cs typeface="Rubik"/>
                <a:sym typeface="Rubik"/>
              </a:rPr>
              <a:t>Analisis Kinerja Bisnis Kimia Farma</a:t>
            </a:r>
            <a:endParaRPr b="1" sz="2700">
              <a:solidFill>
                <a:schemeClr val="lt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4500"/>
              <a:buFont typeface="Arial"/>
              <a:buNone/>
            </a:pPr>
            <a:r>
              <a:rPr b="1" lang="en" sz="2700">
                <a:solidFill>
                  <a:schemeClr val="lt1"/>
                </a:solidFill>
                <a:latin typeface="Rubik"/>
                <a:ea typeface="Rubik"/>
                <a:cs typeface="Rubik"/>
                <a:sym typeface="Rubik"/>
              </a:rPr>
              <a:t>Tahun 2020-2023</a:t>
            </a:r>
            <a:endParaRPr b="1" sz="270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Rubik SemiBold"/>
                <a:ea typeface="Rubik SemiBold"/>
                <a:cs typeface="Rubik SemiBold"/>
                <a:sym typeface="Rubik SemiBold"/>
              </a:rPr>
              <a:t>Kimia Farma - Big Data Analytics</a:t>
            </a:r>
            <a:endParaRPr b="0" i="0" sz="2500" u="none" cap="none" strike="noStrik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852100"/>
            <a:ext cx="4392000" cy="7389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i="0" lang="en" sz="1300" u="none" cap="none" strike="noStrike">
                <a:solidFill>
                  <a:schemeClr val="lt1"/>
                </a:solidFill>
                <a:latin typeface="Rubik"/>
                <a:ea typeface="Rubik"/>
                <a:cs typeface="Rubik"/>
                <a:sym typeface="Rubik"/>
              </a:rPr>
              <a:t>Presented by</a:t>
            </a:r>
            <a:endParaRPr i="0" sz="1300" u="none" cap="none" strike="noStrike">
              <a:solidFill>
                <a:schemeClr val="lt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2000"/>
              <a:buFont typeface="Arial"/>
              <a:buNone/>
            </a:pPr>
            <a:r>
              <a:rPr lang="en" sz="2300">
                <a:solidFill>
                  <a:schemeClr val="lt1"/>
                </a:solidFill>
                <a:latin typeface="Rubik"/>
                <a:ea typeface="Rubik"/>
                <a:cs typeface="Rubik"/>
                <a:sym typeface="Rubik"/>
              </a:rPr>
              <a:t>Hafifah Amalia</a:t>
            </a:r>
            <a:endParaRPr i="0" sz="2300" u="none" cap="none" strike="noStrike">
              <a:solidFill>
                <a:schemeClr val="lt1"/>
              </a:solidFill>
              <a:latin typeface="Rubik"/>
              <a:ea typeface="Rubik"/>
              <a:cs typeface="Rubik"/>
              <a:sym typeface="Rubik"/>
            </a:endParaRPr>
          </a:p>
        </p:txBody>
      </p:sp>
      <p:pic>
        <p:nvPicPr>
          <p:cNvPr id="61" name="Google Shape;61;p1"/>
          <p:cNvPicPr preferRelativeResize="0"/>
          <p:nvPr/>
        </p:nvPicPr>
        <p:blipFill rotWithShape="1">
          <a:blip r:embed="rId5">
            <a:alphaModFix/>
          </a:blip>
          <a:srcRect b="0" l="0" r="0" t="0"/>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23ec2985a68_1_5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54" name="Google Shape;154;g23ec2985a68_1_5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55" name="Google Shape;155;g23ec2985a68_1_56"/>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sp>
        <p:nvSpPr>
          <p:cNvPr id="156" name="Google Shape;156;g23ec2985a68_1_56"/>
          <p:cNvSpPr txBox="1"/>
          <p:nvPr/>
        </p:nvSpPr>
        <p:spPr>
          <a:xfrm>
            <a:off x="824725" y="922350"/>
            <a:ext cx="67386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Rubik"/>
                <a:ea typeface="Rubik"/>
                <a:cs typeface="Rubik"/>
                <a:sym typeface="Rubik"/>
              </a:rPr>
              <a:t>Dashboard performance analytics dapat diakses di </a:t>
            </a:r>
            <a:r>
              <a:rPr lang="en" sz="1200" u="sng">
                <a:solidFill>
                  <a:schemeClr val="hlink"/>
                </a:solidFill>
                <a:latin typeface="Rubik"/>
                <a:ea typeface="Rubik"/>
                <a:cs typeface="Rubik"/>
                <a:sym typeface="Rubik"/>
                <a:hlinkClick r:id="rId5"/>
              </a:rPr>
              <a:t>sini</a:t>
            </a:r>
            <a:endParaRPr/>
          </a:p>
        </p:txBody>
      </p:sp>
      <p:pic>
        <p:nvPicPr>
          <p:cNvPr id="157" name="Google Shape;157;g23ec2985a68_1_56"/>
          <p:cNvPicPr preferRelativeResize="0"/>
          <p:nvPr/>
        </p:nvPicPr>
        <p:blipFill>
          <a:blip r:embed="rId6">
            <a:alphaModFix/>
          </a:blip>
          <a:stretch>
            <a:fillRect/>
          </a:stretch>
        </p:blipFill>
        <p:spPr>
          <a:xfrm>
            <a:off x="1481201" y="2078251"/>
            <a:ext cx="6181601" cy="987000"/>
          </a:xfrm>
          <a:prstGeom prst="rect">
            <a:avLst/>
          </a:prstGeom>
          <a:noFill/>
          <a:ln>
            <a:noFill/>
          </a:ln>
        </p:spPr>
      </p:pic>
      <p:sp>
        <p:nvSpPr>
          <p:cNvPr id="158" name="Google Shape;158;g23ec2985a68_1_56"/>
          <p:cNvSpPr txBox="1"/>
          <p:nvPr/>
        </p:nvSpPr>
        <p:spPr>
          <a:xfrm>
            <a:off x="1828450" y="1400025"/>
            <a:ext cx="22245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200">
                <a:solidFill>
                  <a:schemeClr val="dk1"/>
                </a:solidFill>
                <a:latin typeface="Rubik"/>
                <a:ea typeface="Rubik"/>
                <a:cs typeface="Rubik"/>
                <a:sym typeface="Rubik"/>
              </a:rPr>
              <a:t>Judul dashboard</a:t>
            </a:r>
            <a:endParaRPr/>
          </a:p>
        </p:txBody>
      </p:sp>
      <p:cxnSp>
        <p:nvCxnSpPr>
          <p:cNvPr id="159" name="Google Shape;159;g23ec2985a68_1_56"/>
          <p:cNvCxnSpPr/>
          <p:nvPr/>
        </p:nvCxnSpPr>
        <p:spPr>
          <a:xfrm>
            <a:off x="2940700" y="1693125"/>
            <a:ext cx="0" cy="4662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g23ec2985a68_1_56"/>
          <p:cNvSpPr txBox="1"/>
          <p:nvPr/>
        </p:nvSpPr>
        <p:spPr>
          <a:xfrm>
            <a:off x="5438300" y="1487075"/>
            <a:ext cx="22245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200">
                <a:solidFill>
                  <a:schemeClr val="dk1"/>
                </a:solidFill>
                <a:latin typeface="Rubik"/>
                <a:ea typeface="Rubik"/>
                <a:cs typeface="Rubik"/>
                <a:sym typeface="Rubik"/>
              </a:rPr>
              <a:t>Filter kontrol tanggal</a:t>
            </a:r>
            <a:endParaRPr/>
          </a:p>
        </p:txBody>
      </p:sp>
      <p:cxnSp>
        <p:nvCxnSpPr>
          <p:cNvPr id="161" name="Google Shape;161;g23ec2985a68_1_56"/>
          <p:cNvCxnSpPr/>
          <p:nvPr/>
        </p:nvCxnSpPr>
        <p:spPr>
          <a:xfrm>
            <a:off x="6550550" y="1780175"/>
            <a:ext cx="0" cy="4662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g23ec2985a68_1_56"/>
          <p:cNvSpPr txBox="1"/>
          <p:nvPr/>
        </p:nvSpPr>
        <p:spPr>
          <a:xfrm>
            <a:off x="1394400" y="3297975"/>
            <a:ext cx="22245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200">
                <a:solidFill>
                  <a:schemeClr val="dk1"/>
                </a:solidFill>
                <a:latin typeface="Rubik"/>
                <a:ea typeface="Rubik"/>
                <a:cs typeface="Rubik"/>
                <a:sym typeface="Rubik"/>
              </a:rPr>
              <a:t>Summary</a:t>
            </a:r>
            <a:endParaRPr/>
          </a:p>
        </p:txBody>
      </p:sp>
      <p:cxnSp>
        <p:nvCxnSpPr>
          <p:cNvPr id="163" name="Google Shape;163;g23ec2985a68_1_56"/>
          <p:cNvCxnSpPr/>
          <p:nvPr/>
        </p:nvCxnSpPr>
        <p:spPr>
          <a:xfrm rot="10800000">
            <a:off x="2517625" y="2951500"/>
            <a:ext cx="11700" cy="46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1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311755544ff_0_61"/>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69" name="Google Shape;169;g311755544ff_0_61"/>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70" name="Google Shape;170;g311755544ff_0_61"/>
          <p:cNvSpPr txBox="1"/>
          <p:nvPr/>
        </p:nvSpPr>
        <p:spPr>
          <a:xfrm>
            <a:off x="340500" y="4520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sp>
        <p:nvSpPr>
          <p:cNvPr id="171" name="Google Shape;171;g311755544ff_0_61"/>
          <p:cNvSpPr txBox="1"/>
          <p:nvPr/>
        </p:nvSpPr>
        <p:spPr>
          <a:xfrm>
            <a:off x="824725" y="922350"/>
            <a:ext cx="67386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Rubik"/>
                <a:ea typeface="Rubik"/>
                <a:cs typeface="Rubik"/>
                <a:sym typeface="Rubik"/>
              </a:rPr>
              <a:t>Dashboard performance analytics dapat diakses di </a:t>
            </a:r>
            <a:r>
              <a:rPr lang="en" sz="1200" u="sng">
                <a:solidFill>
                  <a:schemeClr val="hlink"/>
                </a:solidFill>
                <a:latin typeface="Rubik"/>
                <a:ea typeface="Rubik"/>
                <a:cs typeface="Rubik"/>
                <a:sym typeface="Rubik"/>
                <a:hlinkClick r:id="rId5"/>
              </a:rPr>
              <a:t>sini</a:t>
            </a:r>
            <a:endParaRPr/>
          </a:p>
        </p:txBody>
      </p:sp>
      <p:pic>
        <p:nvPicPr>
          <p:cNvPr id="172" name="Google Shape;172;g311755544ff_0_61"/>
          <p:cNvPicPr preferRelativeResize="0"/>
          <p:nvPr/>
        </p:nvPicPr>
        <p:blipFill>
          <a:blip r:embed="rId6">
            <a:alphaModFix/>
          </a:blip>
          <a:stretch>
            <a:fillRect/>
          </a:stretch>
        </p:blipFill>
        <p:spPr>
          <a:xfrm>
            <a:off x="824725" y="2291100"/>
            <a:ext cx="7624827" cy="1593475"/>
          </a:xfrm>
          <a:prstGeom prst="rect">
            <a:avLst/>
          </a:prstGeom>
          <a:noFill/>
          <a:ln>
            <a:noFill/>
          </a:ln>
        </p:spPr>
      </p:pic>
      <p:sp>
        <p:nvSpPr>
          <p:cNvPr id="173" name="Google Shape;173;g311755544ff_0_61"/>
          <p:cNvSpPr txBox="1"/>
          <p:nvPr/>
        </p:nvSpPr>
        <p:spPr>
          <a:xfrm>
            <a:off x="2103550" y="1726525"/>
            <a:ext cx="4417500" cy="369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200">
                <a:solidFill>
                  <a:schemeClr val="dk1"/>
                </a:solidFill>
                <a:latin typeface="Rubik"/>
                <a:ea typeface="Rubik"/>
                <a:cs typeface="Rubik"/>
                <a:sym typeface="Rubik"/>
              </a:rPr>
              <a:t>Perbandingan pendapatan Kimia Farma dari tahun ke tahun</a:t>
            </a:r>
            <a:endParaRPr/>
          </a:p>
        </p:txBody>
      </p:sp>
      <p:cxnSp>
        <p:nvCxnSpPr>
          <p:cNvPr id="174" name="Google Shape;174;g311755544ff_0_61"/>
          <p:cNvCxnSpPr/>
          <p:nvPr/>
        </p:nvCxnSpPr>
        <p:spPr>
          <a:xfrm>
            <a:off x="4312300" y="1997925"/>
            <a:ext cx="0" cy="46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311755544ff_0_7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80" name="Google Shape;180;g311755544ff_0_7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81" name="Google Shape;181;g311755544ff_0_76"/>
          <p:cNvSpPr txBox="1"/>
          <p:nvPr/>
        </p:nvSpPr>
        <p:spPr>
          <a:xfrm>
            <a:off x="340500" y="4520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sp>
        <p:nvSpPr>
          <p:cNvPr id="182" name="Google Shape;182;g311755544ff_0_76"/>
          <p:cNvSpPr txBox="1"/>
          <p:nvPr/>
        </p:nvSpPr>
        <p:spPr>
          <a:xfrm>
            <a:off x="824725" y="922350"/>
            <a:ext cx="67386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Rubik"/>
                <a:ea typeface="Rubik"/>
                <a:cs typeface="Rubik"/>
                <a:sym typeface="Rubik"/>
              </a:rPr>
              <a:t>Dashboard performance analytics dapat diakses di </a:t>
            </a:r>
            <a:r>
              <a:rPr lang="en" sz="1200" u="sng">
                <a:solidFill>
                  <a:schemeClr val="hlink"/>
                </a:solidFill>
                <a:latin typeface="Rubik"/>
                <a:ea typeface="Rubik"/>
                <a:cs typeface="Rubik"/>
                <a:sym typeface="Rubik"/>
                <a:hlinkClick r:id="rId5"/>
              </a:rPr>
              <a:t>sini</a:t>
            </a:r>
            <a:endParaRPr/>
          </a:p>
        </p:txBody>
      </p:sp>
      <p:sp>
        <p:nvSpPr>
          <p:cNvPr id="183" name="Google Shape;183;g311755544ff_0_76"/>
          <p:cNvSpPr txBox="1"/>
          <p:nvPr/>
        </p:nvSpPr>
        <p:spPr>
          <a:xfrm>
            <a:off x="7144475" y="1291650"/>
            <a:ext cx="18294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1"/>
                </a:solidFill>
                <a:latin typeface="Rubik"/>
                <a:ea typeface="Rubik"/>
                <a:cs typeface="Rubik"/>
                <a:sym typeface="Rubik"/>
              </a:rPr>
              <a:t>Top 10 total transaksi</a:t>
            </a:r>
            <a:endParaRPr sz="1200">
              <a:solidFill>
                <a:schemeClr val="dk1"/>
              </a:solidFill>
              <a:latin typeface="Rubik"/>
              <a:ea typeface="Rubik"/>
              <a:cs typeface="Rubik"/>
              <a:sym typeface="Rubik"/>
            </a:endParaRPr>
          </a:p>
          <a:p>
            <a:pPr indent="0" lvl="0" marL="0" rtl="0" algn="l">
              <a:lnSpc>
                <a:spcPct val="100000"/>
              </a:lnSpc>
              <a:spcBef>
                <a:spcPts val="0"/>
              </a:spcBef>
              <a:spcAft>
                <a:spcPts val="0"/>
              </a:spcAft>
              <a:buNone/>
            </a:pPr>
            <a:r>
              <a:rPr lang="en" sz="1200">
                <a:solidFill>
                  <a:schemeClr val="dk1"/>
                </a:solidFill>
                <a:latin typeface="Rubik"/>
                <a:ea typeface="Rubik"/>
                <a:cs typeface="Rubik"/>
                <a:sym typeface="Rubik"/>
              </a:rPr>
              <a:t>cabang provinsi</a:t>
            </a:r>
            <a:endParaRPr/>
          </a:p>
        </p:txBody>
      </p:sp>
      <p:pic>
        <p:nvPicPr>
          <p:cNvPr id="184" name="Google Shape;184;g311755544ff_0_76"/>
          <p:cNvPicPr preferRelativeResize="0"/>
          <p:nvPr/>
        </p:nvPicPr>
        <p:blipFill>
          <a:blip r:embed="rId6">
            <a:alphaModFix/>
          </a:blip>
          <a:stretch>
            <a:fillRect/>
          </a:stretch>
        </p:blipFill>
        <p:spPr>
          <a:xfrm>
            <a:off x="2137075" y="1291650"/>
            <a:ext cx="4869849" cy="3816026"/>
          </a:xfrm>
          <a:prstGeom prst="rect">
            <a:avLst/>
          </a:prstGeom>
          <a:noFill/>
          <a:ln>
            <a:noFill/>
          </a:ln>
        </p:spPr>
      </p:pic>
      <p:cxnSp>
        <p:nvCxnSpPr>
          <p:cNvPr id="185" name="Google Shape;185;g311755544ff_0_76"/>
          <p:cNvCxnSpPr/>
          <p:nvPr/>
        </p:nvCxnSpPr>
        <p:spPr>
          <a:xfrm flipH="1">
            <a:off x="6619175" y="1531325"/>
            <a:ext cx="525300" cy="96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g311755544ff_0_76"/>
          <p:cNvSpPr txBox="1"/>
          <p:nvPr/>
        </p:nvSpPr>
        <p:spPr>
          <a:xfrm>
            <a:off x="62800" y="3603475"/>
            <a:ext cx="18294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1"/>
                </a:solidFill>
                <a:latin typeface="Rubik"/>
                <a:ea typeface="Rubik"/>
                <a:cs typeface="Rubik"/>
                <a:sym typeface="Rubik"/>
              </a:rPr>
              <a:t>Top 10 total penjualan</a:t>
            </a:r>
            <a:endParaRPr sz="1200">
              <a:solidFill>
                <a:schemeClr val="dk1"/>
              </a:solidFill>
              <a:latin typeface="Rubik"/>
              <a:ea typeface="Rubik"/>
              <a:cs typeface="Rubik"/>
              <a:sym typeface="Rubik"/>
            </a:endParaRPr>
          </a:p>
          <a:p>
            <a:pPr indent="0" lvl="0" marL="0" rtl="0" algn="l">
              <a:lnSpc>
                <a:spcPct val="100000"/>
              </a:lnSpc>
              <a:spcBef>
                <a:spcPts val="0"/>
              </a:spcBef>
              <a:spcAft>
                <a:spcPts val="0"/>
              </a:spcAft>
              <a:buNone/>
            </a:pPr>
            <a:r>
              <a:rPr lang="en" sz="1200">
                <a:solidFill>
                  <a:schemeClr val="dk1"/>
                </a:solidFill>
                <a:latin typeface="Rubik"/>
                <a:ea typeface="Rubik"/>
                <a:cs typeface="Rubik"/>
                <a:sym typeface="Rubik"/>
              </a:rPr>
              <a:t>cabang provinsi</a:t>
            </a:r>
            <a:endParaRPr/>
          </a:p>
        </p:txBody>
      </p:sp>
      <p:cxnSp>
        <p:nvCxnSpPr>
          <p:cNvPr id="187" name="Google Shape;187;g311755544ff_0_76"/>
          <p:cNvCxnSpPr/>
          <p:nvPr/>
        </p:nvCxnSpPr>
        <p:spPr>
          <a:xfrm flipH="1" rot="10800000">
            <a:off x="1766450" y="3787188"/>
            <a:ext cx="609900" cy="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311755544ff_0_8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93" name="Google Shape;193;g311755544ff_0_8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94" name="Google Shape;194;g311755544ff_0_89"/>
          <p:cNvSpPr txBox="1"/>
          <p:nvPr/>
        </p:nvSpPr>
        <p:spPr>
          <a:xfrm>
            <a:off x="340500" y="4520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sp>
        <p:nvSpPr>
          <p:cNvPr id="195" name="Google Shape;195;g311755544ff_0_89"/>
          <p:cNvSpPr txBox="1"/>
          <p:nvPr/>
        </p:nvSpPr>
        <p:spPr>
          <a:xfrm>
            <a:off x="824725" y="922350"/>
            <a:ext cx="67386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Rubik"/>
                <a:ea typeface="Rubik"/>
                <a:cs typeface="Rubik"/>
                <a:sym typeface="Rubik"/>
              </a:rPr>
              <a:t>Dashboard performance analytics dapat diakses di </a:t>
            </a:r>
            <a:r>
              <a:rPr lang="en" sz="1200" u="sng">
                <a:solidFill>
                  <a:schemeClr val="hlink"/>
                </a:solidFill>
                <a:latin typeface="Rubik"/>
                <a:ea typeface="Rubik"/>
                <a:cs typeface="Rubik"/>
                <a:sym typeface="Rubik"/>
                <a:hlinkClick r:id="rId5"/>
              </a:rPr>
              <a:t>sini</a:t>
            </a:r>
            <a:endParaRPr/>
          </a:p>
        </p:txBody>
      </p:sp>
      <p:pic>
        <p:nvPicPr>
          <p:cNvPr id="196" name="Google Shape;196;g311755544ff_0_89"/>
          <p:cNvPicPr preferRelativeResize="0"/>
          <p:nvPr/>
        </p:nvPicPr>
        <p:blipFill>
          <a:blip r:embed="rId6">
            <a:alphaModFix/>
          </a:blip>
          <a:stretch>
            <a:fillRect/>
          </a:stretch>
        </p:blipFill>
        <p:spPr>
          <a:xfrm>
            <a:off x="2453163" y="1425000"/>
            <a:ext cx="4130349" cy="3555751"/>
          </a:xfrm>
          <a:prstGeom prst="rect">
            <a:avLst/>
          </a:prstGeom>
          <a:noFill/>
          <a:ln>
            <a:noFill/>
          </a:ln>
        </p:spPr>
      </p:pic>
      <p:sp>
        <p:nvSpPr>
          <p:cNvPr id="197" name="Google Shape;197;g311755544ff_0_89"/>
          <p:cNvSpPr txBox="1"/>
          <p:nvPr/>
        </p:nvSpPr>
        <p:spPr>
          <a:xfrm>
            <a:off x="6992075" y="1444050"/>
            <a:ext cx="18294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1"/>
                </a:solidFill>
                <a:latin typeface="Rubik"/>
                <a:ea typeface="Rubik"/>
                <a:cs typeface="Rubik"/>
                <a:sym typeface="Rubik"/>
              </a:rPr>
              <a:t>Top 5 rating cabang tinggi namun rating transaksi rendah</a:t>
            </a:r>
            <a:endParaRPr/>
          </a:p>
        </p:txBody>
      </p:sp>
      <p:cxnSp>
        <p:nvCxnSpPr>
          <p:cNvPr id="198" name="Google Shape;198;g311755544ff_0_89"/>
          <p:cNvCxnSpPr/>
          <p:nvPr/>
        </p:nvCxnSpPr>
        <p:spPr>
          <a:xfrm flipH="1">
            <a:off x="6466775" y="1683725"/>
            <a:ext cx="525300" cy="96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g311755544ff_0_89"/>
          <p:cNvSpPr txBox="1"/>
          <p:nvPr/>
        </p:nvSpPr>
        <p:spPr>
          <a:xfrm>
            <a:off x="291400" y="3527275"/>
            <a:ext cx="18294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1"/>
                </a:solidFill>
                <a:latin typeface="Rubik"/>
                <a:ea typeface="Rubik"/>
                <a:cs typeface="Rubik"/>
                <a:sym typeface="Rubik"/>
              </a:rPr>
              <a:t>Geo map total profit</a:t>
            </a:r>
            <a:endParaRPr sz="1200">
              <a:solidFill>
                <a:schemeClr val="dk1"/>
              </a:solidFill>
              <a:latin typeface="Rubik"/>
              <a:ea typeface="Rubik"/>
              <a:cs typeface="Rubik"/>
              <a:sym typeface="Rubik"/>
            </a:endParaRPr>
          </a:p>
          <a:p>
            <a:pPr indent="0" lvl="0" marL="0" rtl="0" algn="l">
              <a:lnSpc>
                <a:spcPct val="100000"/>
              </a:lnSpc>
              <a:spcBef>
                <a:spcPts val="0"/>
              </a:spcBef>
              <a:spcAft>
                <a:spcPts val="0"/>
              </a:spcAft>
              <a:buNone/>
            </a:pPr>
            <a:r>
              <a:rPr lang="en" sz="1200">
                <a:solidFill>
                  <a:schemeClr val="dk1"/>
                </a:solidFill>
                <a:latin typeface="Rubik"/>
                <a:ea typeface="Rubik"/>
                <a:cs typeface="Rubik"/>
                <a:sym typeface="Rubik"/>
              </a:rPr>
              <a:t>provinsi</a:t>
            </a:r>
            <a:endParaRPr sz="1200">
              <a:solidFill>
                <a:schemeClr val="dk1"/>
              </a:solidFill>
              <a:latin typeface="Rubik"/>
              <a:ea typeface="Rubik"/>
              <a:cs typeface="Rubik"/>
              <a:sym typeface="Rubik"/>
            </a:endParaRPr>
          </a:p>
        </p:txBody>
      </p:sp>
      <p:cxnSp>
        <p:nvCxnSpPr>
          <p:cNvPr id="200" name="Google Shape;200;g311755544ff_0_89"/>
          <p:cNvCxnSpPr/>
          <p:nvPr/>
        </p:nvCxnSpPr>
        <p:spPr>
          <a:xfrm flipH="1" rot="10800000">
            <a:off x="1995050" y="3710988"/>
            <a:ext cx="609900" cy="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311755544ff_0_105"/>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06" name="Google Shape;206;g311755544ff_0_10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07" name="Google Shape;207;g311755544ff_0_105"/>
          <p:cNvSpPr txBox="1"/>
          <p:nvPr/>
        </p:nvSpPr>
        <p:spPr>
          <a:xfrm>
            <a:off x="340500" y="4520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700">
                <a:latin typeface="Rubik"/>
                <a:ea typeface="Rubik"/>
                <a:cs typeface="Rubik"/>
                <a:sym typeface="Rubik"/>
              </a:rPr>
              <a:t>5. Insights and Recommendation</a:t>
            </a:r>
            <a:endParaRPr b="1" i="0" sz="2700" u="none" cap="none" strike="noStrike">
              <a:solidFill>
                <a:srgbClr val="000000"/>
              </a:solidFill>
              <a:latin typeface="Rubik"/>
              <a:ea typeface="Rubik"/>
              <a:cs typeface="Rubik"/>
              <a:sym typeface="Rubik"/>
            </a:endParaRPr>
          </a:p>
        </p:txBody>
      </p:sp>
      <p:sp>
        <p:nvSpPr>
          <p:cNvPr id="208" name="Google Shape;208;g311755544ff_0_105"/>
          <p:cNvSpPr txBox="1"/>
          <p:nvPr/>
        </p:nvSpPr>
        <p:spPr>
          <a:xfrm>
            <a:off x="781325" y="1052350"/>
            <a:ext cx="6738600" cy="4186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1"/>
                </a:solidFill>
                <a:latin typeface="Rubik"/>
                <a:ea typeface="Rubik"/>
                <a:cs typeface="Rubik"/>
                <a:sym typeface="Rubik"/>
              </a:rPr>
              <a:t>Berikut ini adalah i</a:t>
            </a:r>
            <a:r>
              <a:rPr lang="en" sz="1200">
                <a:solidFill>
                  <a:schemeClr val="dk1"/>
                </a:solidFill>
                <a:latin typeface="Rubik"/>
                <a:ea typeface="Rubik"/>
                <a:cs typeface="Rubik"/>
                <a:sym typeface="Rubik"/>
              </a:rPr>
              <a:t>nsight yang dapat diambil dari analisa performance bisnis Kimia Farma dan rekomendasi yang dapat diberikan untuk pengembangan bisnis:</a:t>
            </a:r>
            <a:endParaRPr sz="1200">
              <a:solidFill>
                <a:schemeClr val="dk1"/>
              </a:solidFill>
              <a:latin typeface="Rubik"/>
              <a:ea typeface="Rubik"/>
              <a:cs typeface="Rubik"/>
              <a:sym typeface="Rubik"/>
            </a:endParaRPr>
          </a:p>
          <a:p>
            <a:pPr indent="0" lvl="0" marL="0" rtl="0" algn="l">
              <a:lnSpc>
                <a:spcPct val="100000"/>
              </a:lnSpc>
              <a:spcBef>
                <a:spcPts val="0"/>
              </a:spcBef>
              <a:spcAft>
                <a:spcPts val="0"/>
              </a:spcAft>
              <a:buNone/>
            </a:pPr>
            <a:r>
              <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Insight: Stabilitas penjualan dari tahun ke tahun relatif tinggi, penjualan relatif stabil dan konstan, artinya perusahaan mampu mempertahankan pangsa pasar meskipun ada tantangan eksternal, tetapi tidak menunjukkan pertumbuhan yang signifikan.</a:t>
            </a:r>
            <a:endParaRPr sz="12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2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rPr lang="en" sz="1200">
                <a:solidFill>
                  <a:schemeClr val="dk1"/>
                </a:solidFill>
                <a:latin typeface="Rubik"/>
                <a:ea typeface="Rubik"/>
                <a:cs typeface="Rubik"/>
                <a:sym typeface="Rubik"/>
              </a:rPr>
              <a:t>Rekomendasi: </a:t>
            </a:r>
            <a:r>
              <a:rPr lang="en" sz="1200">
                <a:solidFill>
                  <a:schemeClr val="dk1"/>
                </a:solidFill>
                <a:latin typeface="Rubik"/>
                <a:ea typeface="Rubik"/>
                <a:cs typeface="Rubik"/>
                <a:sym typeface="Rubik"/>
              </a:rPr>
              <a:t>Meningkatkan upaya pemasaran untuk menjangkau pasar yang lebih luas dan menarik konsumen baru, termasuk digital campaign untuk dan meningkatkan brand awarness.</a:t>
            </a:r>
            <a:endParaRPr sz="12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Insight: Berdasarkan total transaksi dan penjualan pada cabang provinsi, Jawa Barat merupakan provinsi yang sangat mendominasi dan merupakan pasar utama bagi perusahaan.</a:t>
            </a:r>
            <a:endParaRPr sz="12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2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rPr lang="en" sz="1200">
                <a:solidFill>
                  <a:schemeClr val="dk1"/>
                </a:solidFill>
                <a:latin typeface="Rubik"/>
                <a:ea typeface="Rubik"/>
                <a:cs typeface="Rubik"/>
                <a:sym typeface="Rubik"/>
              </a:rPr>
              <a:t>Rekomendasi: </a:t>
            </a:r>
            <a:r>
              <a:rPr lang="en" sz="1200">
                <a:solidFill>
                  <a:schemeClr val="dk1"/>
                </a:solidFill>
                <a:latin typeface="Rubik"/>
                <a:ea typeface="Rubik"/>
                <a:cs typeface="Rubik"/>
                <a:sym typeface="Rubik"/>
              </a:rPr>
              <a:t>Melakukan analisis mendalam untuk memahami penyebab rendahnya penjualan dan transaksi di provinsi lain. Mengidentifikasi preferensi konsumen, kebiasaan belanja, dan kebutuhan khusus yang belum terpenuhi di daerah tersebut.</a:t>
            </a:r>
            <a:endParaRPr sz="12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200">
              <a:solidFill>
                <a:schemeClr val="dk1"/>
              </a:solidFill>
              <a:latin typeface="Rubik"/>
              <a:ea typeface="Rubik"/>
              <a:cs typeface="Rubik"/>
              <a:sym typeface="Rubik"/>
            </a:endParaRPr>
          </a:p>
          <a:p>
            <a:pPr indent="0" lvl="0" marL="457200" rtl="0" algn="l">
              <a:lnSpc>
                <a:spcPct val="150000"/>
              </a:lnSpc>
              <a:spcBef>
                <a:spcPts val="0"/>
              </a:spcBef>
              <a:spcAft>
                <a:spcPts val="0"/>
              </a:spcAft>
              <a:buNone/>
            </a:pPr>
            <a:r>
              <a:t/>
            </a:r>
            <a:endParaRPr sz="1200">
              <a:solidFill>
                <a:schemeClr val="dk1"/>
              </a:solidFill>
              <a:latin typeface="Rubik"/>
              <a:ea typeface="Rubik"/>
              <a:cs typeface="Rubik"/>
              <a:sym typeface="Rubik"/>
            </a:endParaRPr>
          </a:p>
          <a:p>
            <a:pPr indent="0" lvl="0" marL="0" rtl="0" algn="l">
              <a:lnSpc>
                <a:spcPct val="15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9" st="9"/>
                                            </p:txEl>
                                          </p:spTgt>
                                        </p:tgtEl>
                                        <p:attrNameLst>
                                          <p:attrName>style.visibility</p:attrName>
                                        </p:attrNameLst>
                                      </p:cBhvr>
                                      <p:to>
                                        <p:strVal val="visible"/>
                                      </p:to>
                                    </p:set>
                                    <p:animEffect filter="fade" transition="in">
                                      <p:cBhvr>
                                        <p:cTn dur="1000"/>
                                        <p:tgtEl>
                                          <p:spTgt spid="2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0" st="10"/>
                                            </p:txEl>
                                          </p:spTgt>
                                        </p:tgtEl>
                                        <p:attrNameLst>
                                          <p:attrName>style.visibility</p:attrName>
                                        </p:attrNameLst>
                                      </p:cBhvr>
                                      <p:to>
                                        <p:strVal val="visible"/>
                                      </p:to>
                                    </p:set>
                                    <p:animEffect filter="fade" transition="in">
                                      <p:cBhvr>
                                        <p:cTn dur="1000"/>
                                        <p:tgtEl>
                                          <p:spTgt spid="2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1" st="11"/>
                                            </p:txEl>
                                          </p:spTgt>
                                        </p:tgtEl>
                                        <p:attrNameLst>
                                          <p:attrName>style.visibility</p:attrName>
                                        </p:attrNameLst>
                                      </p:cBhvr>
                                      <p:to>
                                        <p:strVal val="visible"/>
                                      </p:to>
                                    </p:set>
                                    <p:animEffect filter="fade" transition="in">
                                      <p:cBhvr>
                                        <p:cTn dur="1000"/>
                                        <p:tgtEl>
                                          <p:spTgt spid="20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311755544ff_0_11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14" name="Google Shape;214;g311755544ff_0_11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15" name="Google Shape;215;g311755544ff_0_114"/>
          <p:cNvSpPr txBox="1"/>
          <p:nvPr/>
        </p:nvSpPr>
        <p:spPr>
          <a:xfrm>
            <a:off x="340500" y="4520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700">
                <a:latin typeface="Rubik"/>
                <a:ea typeface="Rubik"/>
                <a:cs typeface="Rubik"/>
                <a:sym typeface="Rubik"/>
              </a:rPr>
              <a:t>5. Insights and Recommendation</a:t>
            </a:r>
            <a:endParaRPr b="1" i="0" sz="2700" u="none" cap="none" strike="noStrike">
              <a:solidFill>
                <a:srgbClr val="000000"/>
              </a:solidFill>
              <a:latin typeface="Rubik"/>
              <a:ea typeface="Rubik"/>
              <a:cs typeface="Rubik"/>
              <a:sym typeface="Rubik"/>
            </a:endParaRPr>
          </a:p>
        </p:txBody>
      </p:sp>
      <p:sp>
        <p:nvSpPr>
          <p:cNvPr id="216" name="Google Shape;216;g311755544ff_0_114"/>
          <p:cNvSpPr txBox="1"/>
          <p:nvPr/>
        </p:nvSpPr>
        <p:spPr>
          <a:xfrm>
            <a:off x="781325" y="1052350"/>
            <a:ext cx="6738600" cy="2801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1"/>
                </a:solidFill>
                <a:latin typeface="Rubik"/>
                <a:ea typeface="Rubik"/>
                <a:cs typeface="Rubik"/>
                <a:sym typeface="Rubik"/>
              </a:rPr>
              <a:t>Berikut ini adalah insight yang dapat diambil dari analisa performance bisnis Kimia Farma dan rekomendasi yang dapat diberikan untuk pengembangan bisnis:</a:t>
            </a:r>
            <a:endParaRPr sz="1200">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ubik"/>
              <a:ea typeface="Rubik"/>
              <a:cs typeface="Rubik"/>
              <a:sym typeface="Rubik"/>
            </a:endParaRPr>
          </a:p>
          <a:p>
            <a:pPr indent="0" lvl="0" marL="0" rtl="0" algn="l">
              <a:lnSpc>
                <a:spcPct val="100000"/>
              </a:lnSpc>
              <a:spcBef>
                <a:spcPts val="0"/>
              </a:spcBef>
              <a:spcAft>
                <a:spcPts val="0"/>
              </a:spcAft>
              <a:buNone/>
            </a:pPr>
            <a:r>
              <a:rPr lang="en"/>
              <a:t>  </a:t>
            </a:r>
            <a:r>
              <a:rPr lang="en" sz="1200">
                <a:latin typeface="Rubik"/>
                <a:ea typeface="Rubik"/>
                <a:cs typeface="Rubik"/>
                <a:sym typeface="Rubik"/>
              </a:rPr>
              <a:t>3.	Insight: rating cabang yang tinggi menunjukkan bahwa pelanggan puas dengan pelayanan yang diberikan, sementara rendahnya rating transaksi menjukkan bahwa meskipun pelanggan puas dengan layanan, pelanggan mungkin tidak melakukan pembelian atau transaksi secara signifikan. Hal ini mungkin terjadi karena kurangnya promosi, harga yang tidak kompetitif, atau mungkin kurangnya stok produk yang diinginkan.</a:t>
            </a:r>
            <a:endParaRPr sz="1200">
              <a:latin typeface="Rubik"/>
              <a:ea typeface="Rubik"/>
              <a:cs typeface="Rubik"/>
              <a:sym typeface="Rubik"/>
            </a:endParaRPr>
          </a:p>
          <a:p>
            <a:pPr indent="0" lvl="0" marL="0" rtl="0" algn="l">
              <a:lnSpc>
                <a:spcPct val="100000"/>
              </a:lnSpc>
              <a:spcBef>
                <a:spcPts val="0"/>
              </a:spcBef>
              <a:spcAft>
                <a:spcPts val="0"/>
              </a:spcAft>
              <a:buNone/>
            </a:pPr>
            <a:r>
              <a:t/>
            </a:r>
            <a:endParaRPr sz="1200">
              <a:latin typeface="Rubik"/>
              <a:ea typeface="Rubik"/>
              <a:cs typeface="Rubik"/>
              <a:sym typeface="Rubik"/>
            </a:endParaRPr>
          </a:p>
          <a:p>
            <a:pPr indent="0" lvl="0" marL="0" rtl="0" algn="l">
              <a:lnSpc>
                <a:spcPct val="100000"/>
              </a:lnSpc>
              <a:spcBef>
                <a:spcPts val="0"/>
              </a:spcBef>
              <a:spcAft>
                <a:spcPts val="0"/>
              </a:spcAft>
              <a:buNone/>
            </a:pPr>
            <a:r>
              <a:rPr lang="en" sz="1200">
                <a:latin typeface="Rubik"/>
                <a:ea typeface="Rubik"/>
                <a:cs typeface="Rubik"/>
                <a:sym typeface="Rubik"/>
              </a:rPr>
              <a:t>	Rekomendasi: Lakukan survei atau wawancara dengan pelanggan untuk memahami mengapa mereka tidak melakukan transaksi lebih banyak. Identifikasi faktor-faktor seperti harga, pilihan produk, atau masalah aksesibilitas. Pastikan bahwa cabang-cabang ini memiliki stok produk yang cukup dan variasi yang sesuai dengan kebutuhan pelanggan. Serta terus berupaya untuk meningkatkan pengalaman pelanggan di cabang tersebut</a:t>
            </a:r>
            <a:endParaRPr sz="1200">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220" name="Shape 220"/>
        <p:cNvGrpSpPr/>
        <p:nvPr/>
      </p:nvGrpSpPr>
      <p:grpSpPr>
        <a:xfrm>
          <a:off x="0" y="0"/>
          <a:ext cx="0" cy="0"/>
          <a:chOff x="0" y="0"/>
          <a:chExt cx="0" cy="0"/>
        </a:xfrm>
      </p:grpSpPr>
      <p:pic>
        <p:nvPicPr>
          <p:cNvPr id="221" name="Google Shape;221;p8"/>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22" name="Google Shape;222;p8"/>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223" name="Google Shape;223;p8"/>
          <p:cNvSpPr txBox="1"/>
          <p:nvPr/>
        </p:nvSpPr>
        <p:spPr>
          <a:xfrm>
            <a:off x="2376000" y="1929000"/>
            <a:ext cx="4392000" cy="8772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224" name="Google Shape;224;p8"/>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225" name="Google Shape;225;p8"/>
          <p:cNvPicPr preferRelativeResize="0"/>
          <p:nvPr/>
        </p:nvPicPr>
        <p:blipFill>
          <a:blip r:embed="rId5">
            <a:alphaModFix/>
          </a:blip>
          <a:stretch>
            <a:fillRect/>
          </a:stretch>
        </p:blipFill>
        <p:spPr>
          <a:xfrm>
            <a:off x="4893042" y="4262625"/>
            <a:ext cx="1503582" cy="54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1033575" y="470775"/>
            <a:ext cx="2431800" cy="3298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ubik Medium"/>
                <a:ea typeface="Rubik Medium"/>
                <a:cs typeface="Rubik Medium"/>
                <a:sym typeface="Rubik Medium"/>
              </a:rPr>
              <a:t>Insert your photo here</a:t>
            </a:r>
            <a:endParaRPr b="0" i="0" sz="1400" u="none" cap="none" strike="noStrike">
              <a:solidFill>
                <a:srgbClr val="000000"/>
              </a:solidFill>
              <a:latin typeface="Rubik Medium"/>
              <a:ea typeface="Rubik Medium"/>
              <a:cs typeface="Rubik Medium"/>
              <a:sym typeface="Rubik Medium"/>
            </a:endParaRPr>
          </a:p>
        </p:txBody>
      </p:sp>
      <p:sp>
        <p:nvSpPr>
          <p:cNvPr id="70" name="Google Shape;70;p3"/>
          <p:cNvSpPr txBox="1"/>
          <p:nvPr/>
        </p:nvSpPr>
        <p:spPr>
          <a:xfrm>
            <a:off x="5103200" y="1374500"/>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Hafifah Amalia</a:t>
            </a:r>
            <a:endParaRPr b="0" i="0" sz="2000" u="none" cap="none" strike="noStrike">
              <a:solidFill>
                <a:srgbClr val="000000"/>
              </a:solidFill>
              <a:latin typeface="Rubik SemiBold"/>
              <a:ea typeface="Rubik SemiBold"/>
              <a:cs typeface="Rubik SemiBold"/>
              <a:sym typeface="Rubik SemiBold"/>
            </a:endParaRPr>
          </a:p>
        </p:txBody>
      </p:sp>
      <p:sp>
        <p:nvSpPr>
          <p:cNvPr id="71" name="Google Shape;71;p3"/>
          <p:cNvSpPr txBox="1"/>
          <p:nvPr/>
        </p:nvSpPr>
        <p:spPr>
          <a:xfrm>
            <a:off x="5103200" y="1996575"/>
            <a:ext cx="35046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1200">
                <a:solidFill>
                  <a:srgbClr val="019FAB"/>
                </a:solidFill>
                <a:latin typeface="Rubik SemiBold"/>
                <a:ea typeface="Rubik SemiBold"/>
                <a:cs typeface="Rubik SemiBold"/>
                <a:sym typeface="Rubik SemiBold"/>
              </a:rPr>
              <a:t>Big Data Analyst Intern | Data Enthusiast</a:t>
            </a:r>
            <a:endParaRPr b="0" i="0" sz="1200" u="none" cap="none" strike="noStrike">
              <a:solidFill>
                <a:srgbClr val="019FAB"/>
              </a:solidFill>
              <a:latin typeface="Rubik SemiBold"/>
              <a:ea typeface="Rubik SemiBold"/>
              <a:cs typeface="Rubik SemiBold"/>
              <a:sym typeface="Rubik SemiBold"/>
            </a:endParaRPr>
          </a:p>
        </p:txBody>
      </p:sp>
      <p:sp>
        <p:nvSpPr>
          <p:cNvPr id="72" name="Google Shape;72;p3"/>
          <p:cNvSpPr txBox="1"/>
          <p:nvPr/>
        </p:nvSpPr>
        <p:spPr>
          <a:xfrm>
            <a:off x="4834700" y="2514675"/>
            <a:ext cx="4041600" cy="1897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2000"/>
              <a:buFont typeface="Arial"/>
              <a:buNone/>
            </a:pPr>
            <a:r>
              <a:rPr lang="en" sz="850">
                <a:solidFill>
                  <a:schemeClr val="dk1"/>
                </a:solidFill>
                <a:latin typeface="Rubik Medium"/>
                <a:ea typeface="Rubik Medium"/>
                <a:cs typeface="Rubik Medium"/>
                <a:sym typeface="Rubik Medium"/>
              </a:rPr>
              <a:t>I am a data enthusiast with a passion for continuous learning and innovation in the field of data. After completing the Data Science bootcamp at Rakamin Academy, I have gained expertise in various data analysis concepts and techniques.</a:t>
            </a:r>
            <a:endParaRPr sz="850">
              <a:solidFill>
                <a:schemeClr val="dk1"/>
              </a:solidFill>
              <a:latin typeface="Rubik Medium"/>
              <a:ea typeface="Rubik Medium"/>
              <a:cs typeface="Rubik Medium"/>
              <a:sym typeface="Rubik Medium"/>
            </a:endParaRPr>
          </a:p>
          <a:p>
            <a:pPr indent="0" lvl="0" marL="0" rtl="0" algn="ctr">
              <a:lnSpc>
                <a:spcPct val="150000"/>
              </a:lnSpc>
              <a:spcBef>
                <a:spcPts val="0"/>
              </a:spcBef>
              <a:spcAft>
                <a:spcPts val="0"/>
              </a:spcAft>
              <a:buClr>
                <a:schemeClr val="dk1"/>
              </a:buClr>
              <a:buSzPts val="1100"/>
              <a:buFont typeface="Arial"/>
              <a:buNone/>
            </a:pPr>
            <a:r>
              <a:t/>
            </a:r>
            <a:endParaRPr sz="900">
              <a:solidFill>
                <a:schemeClr val="dk1"/>
              </a:solidFill>
              <a:latin typeface="Rubik Medium"/>
              <a:ea typeface="Rubik Medium"/>
              <a:cs typeface="Rubik Medium"/>
              <a:sym typeface="Rubik Medium"/>
            </a:endParaRPr>
          </a:p>
          <a:p>
            <a:pPr indent="0" lvl="0" marL="0" rtl="0" algn="ctr">
              <a:lnSpc>
                <a:spcPct val="150000"/>
              </a:lnSpc>
              <a:spcBef>
                <a:spcPts val="0"/>
              </a:spcBef>
              <a:spcAft>
                <a:spcPts val="0"/>
              </a:spcAft>
              <a:buClr>
                <a:schemeClr val="dk1"/>
              </a:buClr>
              <a:buSzPts val="1100"/>
              <a:buFont typeface="Arial"/>
              <a:buNone/>
            </a:pPr>
            <a:r>
              <a:rPr lang="en" sz="850">
                <a:solidFill>
                  <a:schemeClr val="dk1"/>
                </a:solidFill>
                <a:latin typeface="Rubik Medium"/>
                <a:ea typeface="Rubik Medium"/>
                <a:cs typeface="Rubik Medium"/>
                <a:sym typeface="Rubik Medium"/>
              </a:rPr>
              <a:t>My expertise includes SQL, data visualization, and machine learning. I've also been involved in several projects that utilize machine learning to solve real-world problems. With these skills, I am committed to helping companies make better data-driven decisions.</a:t>
            </a:r>
            <a:endParaRPr b="0" i="0" sz="1000" u="none" cap="none" strike="noStrike">
              <a:solidFill>
                <a:srgbClr val="000000"/>
              </a:solidFill>
              <a:latin typeface="Rubik Medium"/>
              <a:ea typeface="Rubik Medium"/>
              <a:cs typeface="Rubik Medium"/>
              <a:sym typeface="Rubik Medium"/>
            </a:endParaRPr>
          </a:p>
        </p:txBody>
      </p:sp>
      <p:sp>
        <p:nvSpPr>
          <p:cNvPr id="73" name="Google Shape;73;p3"/>
          <p:cNvSpPr txBox="1"/>
          <p:nvPr/>
        </p:nvSpPr>
        <p:spPr>
          <a:xfrm>
            <a:off x="1367786" y="4075212"/>
            <a:ext cx="2332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DKI Jakarta</a:t>
            </a:r>
            <a:endParaRPr b="0" i="0" sz="1200" u="none" cap="none" strike="noStrike">
              <a:solidFill>
                <a:srgbClr val="000000"/>
              </a:solidFill>
              <a:latin typeface="Rubik Medium"/>
              <a:ea typeface="Rubik Medium"/>
              <a:cs typeface="Rubik Medium"/>
              <a:sym typeface="Rubik Medium"/>
            </a:endParaRPr>
          </a:p>
        </p:txBody>
      </p:sp>
      <p:pic>
        <p:nvPicPr>
          <p:cNvPr id="74" name="Google Shape;74;p3"/>
          <p:cNvPicPr preferRelativeResize="0"/>
          <p:nvPr/>
        </p:nvPicPr>
        <p:blipFill rotWithShape="1">
          <a:blip r:embed="rId5">
            <a:alphaModFix/>
          </a:blip>
          <a:srcRect b="0" l="0" r="0" t="0"/>
          <a:stretch/>
        </p:blipFill>
        <p:spPr>
          <a:xfrm>
            <a:off x="1038982" y="4695442"/>
            <a:ext cx="245780" cy="237517"/>
          </a:xfrm>
          <a:prstGeom prst="rect">
            <a:avLst/>
          </a:prstGeom>
          <a:noFill/>
          <a:ln>
            <a:noFill/>
          </a:ln>
        </p:spPr>
      </p:pic>
      <p:pic>
        <p:nvPicPr>
          <p:cNvPr id="75" name="Google Shape;75;p3"/>
          <p:cNvPicPr preferRelativeResize="0"/>
          <p:nvPr/>
        </p:nvPicPr>
        <p:blipFill rotWithShape="1">
          <a:blip r:embed="rId6">
            <a:alphaModFix/>
          </a:blip>
          <a:srcRect b="0" l="0" r="0" t="0"/>
          <a:stretch/>
        </p:blipFill>
        <p:spPr>
          <a:xfrm>
            <a:off x="1028700" y="4141475"/>
            <a:ext cx="266345" cy="257389"/>
          </a:xfrm>
          <a:prstGeom prst="rect">
            <a:avLst/>
          </a:prstGeom>
          <a:noFill/>
          <a:ln>
            <a:noFill/>
          </a:ln>
        </p:spPr>
      </p:pic>
      <p:pic>
        <p:nvPicPr>
          <p:cNvPr id="76" name="Google Shape;76;p3"/>
          <p:cNvPicPr preferRelativeResize="0"/>
          <p:nvPr/>
        </p:nvPicPr>
        <p:blipFill rotWithShape="1">
          <a:blip r:embed="rId7">
            <a:alphaModFix/>
          </a:blip>
          <a:srcRect b="0" l="0" r="0" t="0"/>
          <a:stretch/>
        </p:blipFill>
        <p:spPr>
          <a:xfrm>
            <a:off x="1034554" y="4462411"/>
            <a:ext cx="245779" cy="169481"/>
          </a:xfrm>
          <a:prstGeom prst="rect">
            <a:avLst/>
          </a:prstGeom>
          <a:noFill/>
          <a:ln>
            <a:noFill/>
          </a:ln>
        </p:spPr>
      </p:pic>
      <p:sp>
        <p:nvSpPr>
          <p:cNvPr id="77" name="Google Shape;77;p3"/>
          <p:cNvSpPr txBox="1"/>
          <p:nvPr/>
        </p:nvSpPr>
        <p:spPr>
          <a:xfrm>
            <a:off x="1367786" y="4629556"/>
            <a:ext cx="2332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u="sng">
                <a:solidFill>
                  <a:schemeClr val="hlink"/>
                </a:solidFill>
                <a:latin typeface="Rubik Medium"/>
                <a:ea typeface="Rubik Medium"/>
                <a:cs typeface="Rubik Medium"/>
                <a:sym typeface="Rubik Medium"/>
                <a:hlinkClick r:id="rId8"/>
              </a:rPr>
              <a:t>Hafifah Amalia</a:t>
            </a:r>
            <a:endParaRPr b="0" i="0" sz="1200" u="none" cap="none" strike="noStrike">
              <a:solidFill>
                <a:srgbClr val="000000"/>
              </a:solidFill>
              <a:latin typeface="Rubik Medium"/>
              <a:ea typeface="Rubik Medium"/>
              <a:cs typeface="Rubik Medium"/>
              <a:sym typeface="Rubik Medium"/>
            </a:endParaRPr>
          </a:p>
        </p:txBody>
      </p:sp>
      <p:sp>
        <p:nvSpPr>
          <p:cNvPr id="78" name="Google Shape;78;p3"/>
          <p:cNvSpPr txBox="1"/>
          <p:nvPr/>
        </p:nvSpPr>
        <p:spPr>
          <a:xfrm>
            <a:off x="1367786" y="4352196"/>
            <a:ext cx="2332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hafifahaml@gmail.com</a:t>
            </a:r>
            <a:endParaRPr b="0" i="0" sz="1200" u="none" cap="none" strike="noStrike">
              <a:solidFill>
                <a:srgbClr val="000000"/>
              </a:solidFill>
              <a:latin typeface="Rubik Medium"/>
              <a:ea typeface="Rubik Medium"/>
              <a:cs typeface="Rubik Medium"/>
              <a:sym typeface="Rubik Medium"/>
            </a:endParaRPr>
          </a:p>
        </p:txBody>
      </p:sp>
      <p:pic>
        <p:nvPicPr>
          <p:cNvPr id="79" name="Google Shape;79;p3"/>
          <p:cNvPicPr preferRelativeResize="0"/>
          <p:nvPr/>
        </p:nvPicPr>
        <p:blipFill rotWithShape="1">
          <a:blip r:embed="rId9">
            <a:alphaModFix/>
          </a:blip>
          <a:srcRect b="38156" l="23623" r="46661" t="31761"/>
          <a:stretch/>
        </p:blipFill>
        <p:spPr>
          <a:xfrm>
            <a:off x="1033575" y="480081"/>
            <a:ext cx="2431800" cy="3280200"/>
          </a:xfrm>
          <a:prstGeom prst="roundRect">
            <a:avLst>
              <a:gd fmla="val 7475"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265ee868302_0_13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85" name="Google Shape;85;g265ee868302_0_130"/>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86" name="Google Shape;86;g265ee868302_0_130"/>
          <p:cNvSpPr txBox="1"/>
          <p:nvPr/>
        </p:nvSpPr>
        <p:spPr>
          <a:xfrm>
            <a:off x="340500" y="1177750"/>
            <a:ext cx="86532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200000"/>
              </a:lnSpc>
              <a:spcBef>
                <a:spcPts val="0"/>
              </a:spcBef>
              <a:spcAft>
                <a:spcPts val="0"/>
              </a:spcAft>
              <a:buClr>
                <a:schemeClr val="dk1"/>
              </a:buClr>
              <a:buSzPts val="1100"/>
              <a:buFont typeface="Arial"/>
              <a:buNone/>
            </a:pPr>
            <a:r>
              <a:rPr b="1" lang="en">
                <a:latin typeface="Rubik"/>
                <a:ea typeface="Rubik"/>
                <a:cs typeface="Rubik"/>
                <a:sym typeface="Rubik"/>
              </a:rPr>
              <a:t>Certificate of Completion Data Science</a:t>
            </a:r>
            <a:r>
              <a:rPr b="1" i="0" lang="en" sz="1400" u="none" cap="none" strike="noStrike">
                <a:solidFill>
                  <a:srgbClr val="000000"/>
                </a:solidFill>
                <a:latin typeface="Rubik"/>
                <a:ea typeface="Rubik"/>
                <a:cs typeface="Rubik"/>
                <a:sym typeface="Rubik"/>
              </a:rPr>
              <a:t> | </a:t>
            </a:r>
            <a:r>
              <a:rPr b="1" i="0" lang="en" sz="1400" u="sng" cap="none" strike="noStrike">
                <a:solidFill>
                  <a:schemeClr val="hlink"/>
                </a:solidFill>
                <a:latin typeface="Rubik"/>
                <a:ea typeface="Rubik"/>
                <a:cs typeface="Rubik"/>
                <a:sym typeface="Rubik"/>
                <a:hlinkClick r:id="rId5"/>
              </a:rPr>
              <a:t>link certificate</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      </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Februari-Juli</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2024</a:t>
            </a:r>
            <a:br>
              <a:rPr b="1" i="0" lang="en" sz="1400" u="none" cap="none" strike="noStrike">
                <a:solidFill>
                  <a:schemeClr val="accent5"/>
                </a:solidFill>
                <a:latin typeface="Rubik"/>
                <a:ea typeface="Rubik"/>
                <a:cs typeface="Rubik"/>
                <a:sym typeface="Rubik"/>
              </a:rPr>
            </a:br>
            <a:endParaRPr b="0" i="0" sz="1400" u="none" cap="none" strike="noStrike">
              <a:solidFill>
                <a:schemeClr val="accent5"/>
              </a:solidFill>
              <a:latin typeface="Rubik"/>
              <a:ea typeface="Rubik"/>
              <a:cs typeface="Rubik"/>
              <a:sym typeface="Rubik"/>
            </a:endParaRPr>
          </a:p>
        </p:txBody>
      </p:sp>
      <p:sp>
        <p:nvSpPr>
          <p:cNvPr id="87" name="Google Shape;87;g265ee868302_0_130"/>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Courses and </a:t>
            </a:r>
            <a:r>
              <a:rPr b="1" i="0" lang="en" sz="3000" u="none" cap="none" strike="noStrike">
                <a:solidFill>
                  <a:schemeClr val="accent5"/>
                </a:solidFill>
                <a:latin typeface="Rubik"/>
                <a:ea typeface="Rubik"/>
                <a:cs typeface="Rubik"/>
                <a:sym typeface="Rubik"/>
              </a:rPr>
              <a:t>Certification</a:t>
            </a:r>
            <a:endParaRPr b="1" i="0" sz="3000" u="none" cap="none" strike="noStrike">
              <a:solidFill>
                <a:schemeClr val="accent5"/>
              </a:solidFill>
              <a:latin typeface="Rubik"/>
              <a:ea typeface="Rubik"/>
              <a:cs typeface="Rubik"/>
              <a:sym typeface="Rubik"/>
            </a:endParaRPr>
          </a:p>
        </p:txBody>
      </p:sp>
      <p:pic>
        <p:nvPicPr>
          <p:cNvPr id="88" name="Google Shape;88;g265ee868302_0_130"/>
          <p:cNvPicPr preferRelativeResize="0"/>
          <p:nvPr/>
        </p:nvPicPr>
        <p:blipFill>
          <a:blip r:embed="rId6">
            <a:alphaModFix/>
          </a:blip>
          <a:stretch>
            <a:fillRect/>
          </a:stretch>
        </p:blipFill>
        <p:spPr>
          <a:xfrm>
            <a:off x="2357013" y="1561850"/>
            <a:ext cx="4429974" cy="3070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94" name="Google Shape;94;p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5" name="Google Shape;95;p4"/>
          <p:cNvSpPr txBox="1"/>
          <p:nvPr/>
        </p:nvSpPr>
        <p:spPr>
          <a:xfrm>
            <a:off x="524125" y="1657650"/>
            <a:ext cx="5020800" cy="1316100"/>
          </a:xfrm>
          <a:prstGeom prst="rect">
            <a:avLst/>
          </a:prstGeom>
          <a:noFill/>
          <a:ln>
            <a:noFill/>
          </a:ln>
        </p:spPr>
        <p:txBody>
          <a:bodyPr anchorCtr="0" anchor="t" bIns="91425" lIns="91425" spcFirstLastPara="1" rIns="91425" wrap="square" tIns="91425">
            <a:spAutoFit/>
          </a:bodyPr>
          <a:lstStyle/>
          <a:p>
            <a:pPr indent="457200" lvl="0" marL="0" marR="0" rtl="0" algn="just">
              <a:lnSpc>
                <a:spcPct val="150000"/>
              </a:lnSpc>
              <a:spcBef>
                <a:spcPts val="0"/>
              </a:spcBef>
              <a:spcAft>
                <a:spcPts val="0"/>
              </a:spcAft>
              <a:buClr>
                <a:schemeClr val="dk1"/>
              </a:buClr>
              <a:buSzPts val="1100"/>
              <a:buFont typeface="Arial"/>
              <a:buNone/>
            </a:pPr>
            <a:r>
              <a:rPr lang="en" sz="1050">
                <a:solidFill>
                  <a:schemeClr val="dk1"/>
                </a:solidFill>
                <a:latin typeface="Rubik"/>
                <a:ea typeface="Rubik"/>
                <a:cs typeface="Rubik"/>
                <a:sym typeface="Rubik"/>
              </a:rPr>
              <a:t>PT Kimia Farma Tbk adalah anak usaha dari Bio Farma yang berbisnis di bidang farmasi. Untuk mendukung kegiatan bisnisnya, hingga akhir tahun 2020, perusahaan ini memiliki 12 pabrik, 1.278 apotek, 451 klinik kesehatan, 75 laboratorium klinik, 10 optik, dan 3 klinik kecantikan yang tersebar di seantero Indonesia.</a:t>
            </a:r>
            <a:endParaRPr i="0" sz="1200" u="none" cap="none" strike="noStrike">
              <a:solidFill>
                <a:schemeClr val="dk1"/>
              </a:solidFill>
              <a:latin typeface="Rubik"/>
              <a:ea typeface="Rubik"/>
              <a:cs typeface="Rubik"/>
              <a:sym typeface="Rubik"/>
            </a:endParaRPr>
          </a:p>
        </p:txBody>
      </p:sp>
      <p:sp>
        <p:nvSpPr>
          <p:cNvPr id="96" name="Google Shape;96;p4"/>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About </a:t>
            </a:r>
            <a:r>
              <a:rPr b="1" i="0" lang="en" sz="3000" u="none" cap="none" strike="noStrike">
                <a:solidFill>
                  <a:schemeClr val="accent5"/>
                </a:solidFill>
                <a:latin typeface="Rubik"/>
                <a:ea typeface="Rubik"/>
                <a:cs typeface="Rubik"/>
                <a:sym typeface="Rubik"/>
              </a:rPr>
              <a:t>Company</a:t>
            </a:r>
            <a:endParaRPr b="1" i="0" sz="3000" u="none" cap="none" strike="noStrike">
              <a:solidFill>
                <a:schemeClr val="accent5"/>
              </a:solidFill>
              <a:latin typeface="Rubik"/>
              <a:ea typeface="Rubik"/>
              <a:cs typeface="Rubik"/>
              <a:sym typeface="Rubik"/>
            </a:endParaRPr>
          </a:p>
        </p:txBody>
      </p:sp>
      <p:pic>
        <p:nvPicPr>
          <p:cNvPr id="97" name="Google Shape;97;p4"/>
          <p:cNvPicPr preferRelativeResize="0"/>
          <p:nvPr/>
        </p:nvPicPr>
        <p:blipFill rotWithShape="1">
          <a:blip r:embed="rId5">
            <a:alphaModFix/>
          </a:blip>
          <a:srcRect b="0" l="0" r="0" t="0"/>
          <a:stretch/>
        </p:blipFill>
        <p:spPr>
          <a:xfrm>
            <a:off x="5745125" y="1732902"/>
            <a:ext cx="2523549" cy="906375"/>
          </a:xfrm>
          <a:prstGeom prst="rect">
            <a:avLst/>
          </a:prstGeom>
          <a:noFill/>
          <a:ln>
            <a:noFill/>
          </a:ln>
        </p:spPr>
      </p:pic>
      <p:sp>
        <p:nvSpPr>
          <p:cNvPr id="98" name="Google Shape;98;p4"/>
          <p:cNvSpPr txBox="1"/>
          <p:nvPr/>
        </p:nvSpPr>
        <p:spPr>
          <a:xfrm>
            <a:off x="578875" y="2973750"/>
            <a:ext cx="7863300" cy="1073700"/>
          </a:xfrm>
          <a:prstGeom prst="rect">
            <a:avLst/>
          </a:prstGeom>
          <a:noFill/>
          <a:ln>
            <a:noFill/>
          </a:ln>
        </p:spPr>
        <p:txBody>
          <a:bodyPr anchorCtr="0" anchor="t" bIns="91425" lIns="91425" spcFirstLastPara="1" rIns="91425" wrap="square" tIns="91425">
            <a:spAutoFit/>
          </a:bodyPr>
          <a:lstStyle/>
          <a:p>
            <a:pPr indent="457200" lvl="0" marL="0" marR="0" rtl="0" algn="just">
              <a:lnSpc>
                <a:spcPct val="150000"/>
              </a:lnSpc>
              <a:spcBef>
                <a:spcPts val="0"/>
              </a:spcBef>
              <a:spcAft>
                <a:spcPts val="0"/>
              </a:spcAft>
              <a:buClr>
                <a:schemeClr val="dk1"/>
              </a:buClr>
              <a:buSzPts val="1100"/>
              <a:buFont typeface="Arial"/>
              <a:buNone/>
            </a:pPr>
            <a:r>
              <a:rPr lang="en" sz="1050">
                <a:solidFill>
                  <a:schemeClr val="dk1"/>
                </a:solidFill>
                <a:latin typeface="Rubik"/>
                <a:ea typeface="Rubik"/>
                <a:cs typeface="Rubik"/>
                <a:sym typeface="Rubik"/>
              </a:rPr>
              <a:t>Perusahaan ini memiliki fokus utama pada pengembangan dan produksi obat generik, serta produk kesehatan lainnya. Sebagai bagian dari strategi bisnisnya, Kimia Farma juga berinvestasi dalam penelitian dan pengembangan untuk menghadirkan inovasi baru dalam bidang farmasi. Perusahaan ini terus berupaya untuk meningkatkan akses masyarakat terhadap layanan kesehatan yang berkualitas.</a:t>
            </a:r>
            <a:endParaRPr i="0" sz="1200" u="none" cap="none" strike="noStrike">
              <a:solidFill>
                <a:schemeClr val="dk1"/>
              </a:solidFill>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g265ee868302_0_9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04" name="Google Shape;104;g265ee868302_0_9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5" name="Google Shape;105;g265ee868302_0_99"/>
          <p:cNvSpPr txBox="1"/>
          <p:nvPr/>
        </p:nvSpPr>
        <p:spPr>
          <a:xfrm>
            <a:off x="340500" y="1634950"/>
            <a:ext cx="8340300" cy="1200600"/>
          </a:xfrm>
          <a:prstGeom prst="rect">
            <a:avLst/>
          </a:prstGeom>
          <a:noFill/>
          <a:ln>
            <a:noFill/>
          </a:ln>
        </p:spPr>
        <p:txBody>
          <a:bodyPr anchorCtr="0" anchor="t" bIns="91425" lIns="91425" spcFirstLastPara="1" rIns="91425" wrap="square" tIns="91425">
            <a:spAutoFit/>
          </a:bodyPr>
          <a:lstStyle/>
          <a:p>
            <a:pPr indent="457200" lvl="0" marL="0" marR="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Project ini bertujuan untuk menganalisa kinerja bisnis PT Kimia Farma Tbk pada periode 2020-2023. Analisis ini mencakup pengukuran berbagai indikator kinerja, seperti penjualan, profitabilitas, dan rating dari pelanggan. Dengan memanfaatkan data transaksi, project ini akan memberikan wawasan mendalam mengenai tren kinerja, tantangan yang dihadapi, serta peluang pengembangan bisnis yang dapat dimanfaatkan oleh perusahaan. </a:t>
            </a:r>
            <a:endParaRPr sz="1200">
              <a:latin typeface="Rubik"/>
              <a:ea typeface="Rubik"/>
              <a:cs typeface="Rubik"/>
              <a:sym typeface="Rubik"/>
            </a:endParaRPr>
          </a:p>
        </p:txBody>
      </p:sp>
      <p:sp>
        <p:nvSpPr>
          <p:cNvPr id="106" name="Google Shape;106;g265ee868302_0_99"/>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
        <p:nvSpPr>
          <p:cNvPr id="107" name="Google Shape;107;g265ee868302_0_99"/>
          <p:cNvSpPr txBox="1"/>
          <p:nvPr/>
        </p:nvSpPr>
        <p:spPr>
          <a:xfrm>
            <a:off x="6054900" y="4676850"/>
            <a:ext cx="30891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explanation video </a:t>
            </a:r>
            <a:r>
              <a:rPr b="1" i="0" lang="en" sz="1200" u="sng" cap="none" strike="noStrike">
                <a:solidFill>
                  <a:schemeClr val="hlink"/>
                </a:solidFill>
                <a:latin typeface="Rubik"/>
                <a:ea typeface="Rubik"/>
                <a:cs typeface="Rubik"/>
                <a:sym typeface="Rubik"/>
                <a:hlinkClick r:id="rId5"/>
              </a:rPr>
              <a:t>here!</a:t>
            </a:r>
            <a:endParaRPr b="1" i="1" sz="1000" u="none" cap="none" strike="noStrike">
              <a:solidFill>
                <a:srgbClr val="000000"/>
              </a:solidFill>
              <a:latin typeface="Rubik"/>
              <a:ea typeface="Rubik"/>
              <a:cs typeface="Rubik"/>
              <a:sym typeface="Rubik"/>
            </a:endParaRPr>
          </a:p>
        </p:txBody>
      </p:sp>
      <p:sp>
        <p:nvSpPr>
          <p:cNvPr id="108" name="Google Shape;108;g265ee868302_0_99"/>
          <p:cNvSpPr txBox="1"/>
          <p:nvPr/>
        </p:nvSpPr>
        <p:spPr>
          <a:xfrm>
            <a:off x="340500" y="2734025"/>
            <a:ext cx="8376900" cy="14775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en" sz="1200">
                <a:solidFill>
                  <a:schemeClr val="dk1"/>
                </a:solidFill>
                <a:latin typeface="Rubik"/>
                <a:ea typeface="Rubik"/>
                <a:cs typeface="Rubik"/>
                <a:sym typeface="Rubik"/>
              </a:rPr>
              <a:t>PT Kimia Farma Tbk, sebagai salah satu perusahaan farmasi terkemuka di Indonesia, menghadapi tantangan signifikan selama periode 2020-2023 akibat pandemi COVID-19 dan perubahan perilaku konsumen. Dengan meningkatnya persaingan dan perubahan kebijakan kesehatan, penting bagi perusahaan untuk menganalisis kinerja bisnisnya guna memahami dampak faktor-faktor ini dan merumuskan strategi yang efektif untuk pertumbuhan di masa depan.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g311755544ff_0_45"/>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14" name="Google Shape;114;g311755544ff_0_4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15" name="Google Shape;115;g311755544ff_0_45"/>
          <p:cNvSpPr txBox="1"/>
          <p:nvPr/>
        </p:nvSpPr>
        <p:spPr>
          <a:xfrm>
            <a:off x="1102500" y="1558750"/>
            <a:ext cx="6875700" cy="30015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Clr>
                <a:schemeClr val="dk1"/>
              </a:buClr>
              <a:buSzPts val="1100"/>
              <a:buFont typeface="Arial"/>
              <a:buNone/>
            </a:pPr>
            <a:r>
              <a:rPr lang="en" sz="1200">
                <a:solidFill>
                  <a:schemeClr val="dk1"/>
                </a:solidFill>
                <a:latin typeface="Rubik"/>
                <a:ea typeface="Rubik"/>
                <a:cs typeface="Rubik"/>
                <a:sym typeface="Rubik"/>
              </a:rPr>
              <a:t>Problem statement dari project ini</a:t>
            </a:r>
            <a:r>
              <a:rPr lang="en" sz="1200">
                <a:solidFill>
                  <a:schemeClr val="dk1"/>
                </a:solidFill>
                <a:latin typeface="Rubik"/>
                <a:ea typeface="Rubik"/>
                <a:cs typeface="Rubik"/>
                <a:sym typeface="Rubik"/>
              </a:rPr>
              <a:t> adalah:</a:t>
            </a:r>
            <a:endParaRPr sz="1200">
              <a:solidFill>
                <a:schemeClr val="dk1"/>
              </a:solidFill>
              <a:latin typeface="Rubik"/>
              <a:ea typeface="Rubik"/>
              <a:cs typeface="Rubik"/>
              <a:sym typeface="Rubik"/>
            </a:endParaRPr>
          </a:p>
          <a:p>
            <a:pPr indent="-298450" lvl="0" marL="457200" rtl="0" algn="l">
              <a:lnSpc>
                <a:spcPct val="115000"/>
              </a:lnSpc>
              <a:spcBef>
                <a:spcPts val="1200"/>
              </a:spcBef>
              <a:spcAft>
                <a:spcPts val="0"/>
              </a:spcAft>
              <a:buClr>
                <a:schemeClr val="dk1"/>
              </a:buClr>
              <a:buSzPts val="1100"/>
              <a:buAutoNum type="arabicPeriod"/>
            </a:pPr>
            <a:r>
              <a:rPr lang="en" sz="1200">
                <a:solidFill>
                  <a:schemeClr val="dk1"/>
                </a:solidFill>
                <a:latin typeface="Rubik"/>
                <a:ea typeface="Rubik"/>
                <a:cs typeface="Rubik"/>
                <a:sym typeface="Rubik"/>
              </a:rPr>
              <a:t>Bagaimana tren penjualan dan profit perusahaan?</a:t>
            </a:r>
            <a:endParaRPr sz="12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AutoNum type="arabicPeriod"/>
            </a:pPr>
            <a:r>
              <a:rPr lang="en" sz="1200">
                <a:solidFill>
                  <a:schemeClr val="dk1"/>
                </a:solidFill>
                <a:latin typeface="Rubik"/>
                <a:ea typeface="Rubik"/>
                <a:cs typeface="Rubik"/>
                <a:sym typeface="Rubik"/>
              </a:rPr>
              <a:t>Apa dampak perubahan perilaku konsumen terhadap kinerja?</a:t>
            </a:r>
            <a:endParaRPr sz="12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AutoNum type="arabicPeriod"/>
            </a:pPr>
            <a:r>
              <a:rPr lang="en" sz="1200">
                <a:solidFill>
                  <a:schemeClr val="dk1"/>
                </a:solidFill>
                <a:latin typeface="Rubik"/>
                <a:ea typeface="Rubik"/>
                <a:cs typeface="Rubik"/>
                <a:sym typeface="Rubik"/>
              </a:rPr>
              <a:t>Rekomendasi strategis apa yang dapat diberikan untuk meningkatkan kinerja?</a:t>
            </a:r>
            <a:endParaRPr sz="1200">
              <a:solidFill>
                <a:schemeClr val="dk1"/>
              </a:solidFill>
              <a:latin typeface="Rubik"/>
              <a:ea typeface="Rubik"/>
              <a:cs typeface="Rubik"/>
              <a:sym typeface="Rubik"/>
            </a:endParaRPr>
          </a:p>
          <a:p>
            <a:pPr indent="457200" lvl="0" marL="0" rtl="0" algn="l">
              <a:lnSpc>
                <a:spcPct val="115000"/>
              </a:lnSpc>
              <a:spcBef>
                <a:spcPts val="1200"/>
              </a:spcBef>
              <a:spcAft>
                <a:spcPts val="0"/>
              </a:spcAft>
              <a:buClr>
                <a:schemeClr val="dk1"/>
              </a:buClr>
              <a:buSzPts val="1100"/>
              <a:buFont typeface="Arial"/>
              <a:buNone/>
            </a:pPr>
            <a:r>
              <a:rPr lang="en" sz="1200">
                <a:solidFill>
                  <a:schemeClr val="dk1"/>
                </a:solidFill>
                <a:latin typeface="Rubik"/>
                <a:ea typeface="Rubik"/>
                <a:cs typeface="Rubik"/>
                <a:sym typeface="Rubik"/>
              </a:rPr>
              <a:t>Analisis ini bertujuan memberikan wawasan yang berguna bagi manajemen dalam merumuskan langkah ke depan.</a:t>
            </a:r>
            <a:endParaRPr sz="1200">
              <a:solidFill>
                <a:schemeClr val="dk1"/>
              </a:solidFill>
              <a:latin typeface="Rubik"/>
              <a:ea typeface="Rubik"/>
              <a:cs typeface="Rubik"/>
              <a:sym typeface="Rubik"/>
            </a:endParaRPr>
          </a:p>
          <a:p>
            <a:pPr indent="457200" lvl="0" marL="0" rtl="0" algn="just">
              <a:lnSpc>
                <a:spcPct val="150000"/>
              </a:lnSpc>
              <a:spcBef>
                <a:spcPts val="1200"/>
              </a:spcBef>
              <a:spcAft>
                <a:spcPts val="0"/>
              </a:spcAft>
              <a:buClr>
                <a:schemeClr val="dk1"/>
              </a:buClr>
              <a:buSzPts val="1100"/>
              <a:buFont typeface="Arial"/>
              <a:buNone/>
            </a:pPr>
            <a:r>
              <a:t/>
            </a:r>
            <a:endParaRPr sz="1200">
              <a:solidFill>
                <a:schemeClr val="dk1"/>
              </a:solidFill>
              <a:latin typeface="Rubik"/>
              <a:ea typeface="Rubik"/>
              <a:cs typeface="Rubik"/>
              <a:sym typeface="Rubik"/>
            </a:endParaRPr>
          </a:p>
          <a:p>
            <a:pPr indent="457200" lvl="0" marL="0" rtl="0" algn="just">
              <a:lnSpc>
                <a:spcPct val="150000"/>
              </a:lnSpc>
              <a:spcBef>
                <a:spcPts val="0"/>
              </a:spcBef>
              <a:spcAft>
                <a:spcPts val="0"/>
              </a:spcAft>
              <a:buClr>
                <a:schemeClr val="dk1"/>
              </a:buClr>
              <a:buSzPts val="1100"/>
              <a:buFont typeface="Arial"/>
              <a:buNone/>
            </a:pPr>
            <a:r>
              <a:t/>
            </a:r>
            <a:endParaRPr sz="1200">
              <a:solidFill>
                <a:schemeClr val="dk1"/>
              </a:solidFill>
              <a:latin typeface="Rubik"/>
              <a:ea typeface="Rubik"/>
              <a:cs typeface="Rubik"/>
              <a:sym typeface="Rubik"/>
            </a:endParaRPr>
          </a:p>
          <a:p>
            <a:pPr indent="457200" lvl="0" marL="0" marR="0" rtl="0" algn="just">
              <a:lnSpc>
                <a:spcPct val="150000"/>
              </a:lnSpc>
              <a:spcBef>
                <a:spcPts val="0"/>
              </a:spcBef>
              <a:spcAft>
                <a:spcPts val="0"/>
              </a:spcAft>
              <a:buClr>
                <a:schemeClr val="dk1"/>
              </a:buClr>
              <a:buSzPts val="1100"/>
              <a:buFont typeface="Arial"/>
              <a:buNone/>
            </a:pPr>
            <a:r>
              <a:t/>
            </a:r>
            <a:endParaRPr sz="1200">
              <a:latin typeface="Rubik"/>
              <a:ea typeface="Rubik"/>
              <a:cs typeface="Rubik"/>
              <a:sym typeface="Rubik"/>
            </a:endParaRPr>
          </a:p>
          <a:p>
            <a:pPr indent="457200" lvl="0" marL="0" marR="0" rtl="0" algn="just">
              <a:lnSpc>
                <a:spcPct val="150000"/>
              </a:lnSpc>
              <a:spcBef>
                <a:spcPts val="0"/>
              </a:spcBef>
              <a:spcAft>
                <a:spcPts val="0"/>
              </a:spcAft>
              <a:buClr>
                <a:schemeClr val="dk1"/>
              </a:buClr>
              <a:buSzPts val="1100"/>
              <a:buFont typeface="Arial"/>
              <a:buNone/>
            </a:pPr>
            <a:r>
              <a:t/>
            </a:r>
            <a:endParaRPr sz="1200">
              <a:latin typeface="Rubik"/>
              <a:ea typeface="Rubik"/>
              <a:cs typeface="Rubik"/>
              <a:sym typeface="Rubik"/>
            </a:endParaRPr>
          </a:p>
        </p:txBody>
      </p:sp>
      <p:sp>
        <p:nvSpPr>
          <p:cNvPr id="116" name="Google Shape;116;g311755544ff_0_45"/>
          <p:cNvSpPr txBox="1"/>
          <p:nvPr/>
        </p:nvSpPr>
        <p:spPr>
          <a:xfrm>
            <a:off x="340500" y="452038"/>
            <a:ext cx="8463000" cy="6465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Effect filter="fade" transition="in">
                                      <p:cBhvr>
                                        <p:cTn dur="1000"/>
                                        <p:tgtEl>
                                          <p:spTgt spid="1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animEffect filter="fade" transition="in">
                                      <p:cBhvr>
                                        <p:cTn dur="1000"/>
                                        <p:tgtEl>
                                          <p:spTgt spid="1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8" st="8"/>
                                            </p:txEl>
                                          </p:spTgt>
                                        </p:tgtEl>
                                        <p:attrNameLst>
                                          <p:attrName>style.visibility</p:attrName>
                                        </p:attrNameLst>
                                      </p:cBhvr>
                                      <p:to>
                                        <p:strVal val="visible"/>
                                      </p:to>
                                    </p:set>
                                    <p:animEffect filter="fade" transition="in">
                                      <p:cBhvr>
                                        <p:cTn dur="1000"/>
                                        <p:tgtEl>
                                          <p:spTgt spid="1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23ec2985a68_1_3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22" name="Google Shape;122;g23ec2985a68_1_3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3" name="Google Shape;123;g23ec2985a68_1_33"/>
          <p:cNvSpPr txBox="1"/>
          <p:nvPr/>
        </p:nvSpPr>
        <p:spPr>
          <a:xfrm>
            <a:off x="340500" y="2996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pic>
        <p:nvPicPr>
          <p:cNvPr id="124" name="Google Shape;124;g23ec2985a68_1_33"/>
          <p:cNvPicPr preferRelativeResize="0"/>
          <p:nvPr/>
        </p:nvPicPr>
        <p:blipFill>
          <a:blip r:embed="rId5">
            <a:alphaModFix/>
          </a:blip>
          <a:stretch>
            <a:fillRect/>
          </a:stretch>
        </p:blipFill>
        <p:spPr>
          <a:xfrm>
            <a:off x="865800" y="2124600"/>
            <a:ext cx="2724949" cy="1010525"/>
          </a:xfrm>
          <a:prstGeom prst="rect">
            <a:avLst/>
          </a:prstGeom>
          <a:noFill/>
          <a:ln>
            <a:noFill/>
          </a:ln>
        </p:spPr>
      </p:pic>
      <p:sp>
        <p:nvSpPr>
          <p:cNvPr id="125" name="Google Shape;125;g23ec2985a68_1_33"/>
          <p:cNvSpPr txBox="1"/>
          <p:nvPr/>
        </p:nvSpPr>
        <p:spPr>
          <a:xfrm>
            <a:off x="340500" y="845702"/>
            <a:ext cx="7732800" cy="32094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5000"/>
              <a:buFont typeface="Arial"/>
              <a:buNone/>
            </a:pPr>
            <a:r>
              <a:t/>
            </a:r>
            <a:endParaRPr b="0" i="0" sz="1500" u="none" cap="none" strike="noStrike">
              <a:solidFill>
                <a:schemeClr val="dk1"/>
              </a:solidFill>
              <a:latin typeface="Rubik"/>
              <a:ea typeface="Rubik"/>
              <a:cs typeface="Rubik"/>
              <a:sym typeface="Rubik"/>
            </a:endParaRPr>
          </a:p>
          <a:p>
            <a:pPr indent="-304800" lvl="0" marL="457200" marR="0" rtl="0" algn="l">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Membuat project baru pada BigQuery dengan nama “Rakamin KF Analytics”</a:t>
            </a:r>
            <a:endParaRPr sz="1200">
              <a:solidFill>
                <a:schemeClr val="dk1"/>
              </a:solidFill>
              <a:latin typeface="Rubik"/>
              <a:ea typeface="Rubik"/>
              <a:cs typeface="Rubik"/>
              <a:sym typeface="Rubik"/>
            </a:endParaRPr>
          </a:p>
          <a:p>
            <a:pPr indent="0" lvl="0" marL="0" marR="0" rtl="0" algn="l">
              <a:lnSpc>
                <a:spcPct val="150000"/>
              </a:lnSpc>
              <a:spcBef>
                <a:spcPts val="0"/>
              </a:spcBef>
              <a:spcAft>
                <a:spcPts val="0"/>
              </a:spcAft>
              <a:buNone/>
            </a:pPr>
            <a:r>
              <a:t/>
            </a:r>
            <a:endParaRPr sz="1200">
              <a:solidFill>
                <a:schemeClr val="dk1"/>
              </a:solidFill>
              <a:latin typeface="Rubik"/>
              <a:ea typeface="Rubik"/>
              <a:cs typeface="Rubik"/>
              <a:sym typeface="Rubik"/>
            </a:endParaRPr>
          </a:p>
          <a:p>
            <a:pPr indent="-304800" lvl="0" marL="457200" marR="0" rtl="0" algn="l">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Buat Dataset baru pada project “Rakamin KF Analytics” dengan nama “kimia_farma”</a:t>
            </a:r>
            <a:endParaRPr sz="1200">
              <a:solidFill>
                <a:schemeClr val="dk1"/>
              </a:solidFill>
              <a:latin typeface="Rubik"/>
              <a:ea typeface="Rubik"/>
              <a:cs typeface="Rubik"/>
              <a:sym typeface="Rubik"/>
            </a:endParaRPr>
          </a:p>
          <a:p>
            <a:pPr indent="0" lvl="0" marL="0" marR="0" rtl="0" algn="l">
              <a:lnSpc>
                <a:spcPct val="150000"/>
              </a:lnSpc>
              <a:spcBef>
                <a:spcPts val="0"/>
              </a:spcBef>
              <a:spcAft>
                <a:spcPts val="0"/>
              </a:spcAft>
              <a:buNone/>
            </a:pPr>
            <a:r>
              <a:t/>
            </a:r>
            <a:endParaRPr sz="1200">
              <a:solidFill>
                <a:schemeClr val="dk1"/>
              </a:solidFill>
              <a:latin typeface="Rubik"/>
              <a:ea typeface="Rubik"/>
              <a:cs typeface="Rubik"/>
              <a:sym typeface="Rubik"/>
            </a:endParaRPr>
          </a:p>
          <a:p>
            <a:pPr indent="0" lvl="0" marL="0" marR="0" rtl="0" algn="l">
              <a:lnSpc>
                <a:spcPct val="150000"/>
              </a:lnSpc>
              <a:spcBef>
                <a:spcPts val="0"/>
              </a:spcBef>
              <a:spcAft>
                <a:spcPts val="0"/>
              </a:spcAft>
              <a:buNone/>
            </a:pPr>
            <a:r>
              <a:t/>
            </a:r>
            <a:endParaRPr sz="1200">
              <a:solidFill>
                <a:schemeClr val="dk1"/>
              </a:solidFill>
              <a:latin typeface="Rubik"/>
              <a:ea typeface="Rubik"/>
              <a:cs typeface="Rubik"/>
              <a:sym typeface="Rubik"/>
            </a:endParaRPr>
          </a:p>
          <a:p>
            <a:pPr indent="0" lvl="0" marL="0" marR="0" rtl="0" algn="l">
              <a:lnSpc>
                <a:spcPct val="150000"/>
              </a:lnSpc>
              <a:spcBef>
                <a:spcPts val="0"/>
              </a:spcBef>
              <a:spcAft>
                <a:spcPts val="0"/>
              </a:spcAft>
              <a:buNone/>
            </a:pPr>
            <a:r>
              <a:t/>
            </a:r>
            <a:endParaRPr sz="1200">
              <a:solidFill>
                <a:schemeClr val="dk1"/>
              </a:solidFill>
              <a:latin typeface="Rubik"/>
              <a:ea typeface="Rubik"/>
              <a:cs typeface="Rubik"/>
              <a:sym typeface="Rubik"/>
            </a:endParaRPr>
          </a:p>
          <a:p>
            <a:pPr indent="0" lvl="0" marL="0" marR="0" rtl="0" algn="l">
              <a:lnSpc>
                <a:spcPct val="150000"/>
              </a:lnSpc>
              <a:spcBef>
                <a:spcPts val="0"/>
              </a:spcBef>
              <a:spcAft>
                <a:spcPts val="0"/>
              </a:spcAft>
              <a:buNone/>
            </a:pPr>
            <a:r>
              <a:t/>
            </a:r>
            <a:endParaRPr sz="1200">
              <a:solidFill>
                <a:schemeClr val="dk1"/>
              </a:solidFill>
              <a:latin typeface="Rubik"/>
              <a:ea typeface="Rubik"/>
              <a:cs typeface="Rubik"/>
              <a:sym typeface="Rubik"/>
            </a:endParaRPr>
          </a:p>
          <a:p>
            <a:pPr indent="-304800" lvl="0" marL="457200" marR="0" rtl="0" algn="l">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Buat tabel baru pada dataset kimia_farma, lalu masukkan tabel-tabel yang menjadi sumber data untuk analisa, yaitu: kf_final_transaction, kf_inventory, kf_kantor_cabang, dan kf_product</a:t>
            </a:r>
            <a:endParaRPr sz="1200">
              <a:solidFill>
                <a:schemeClr val="dk1"/>
              </a:solidFill>
              <a:latin typeface="Rubik"/>
              <a:ea typeface="Rubik"/>
              <a:cs typeface="Rubik"/>
              <a:sym typeface="Rubik"/>
            </a:endParaRPr>
          </a:p>
          <a:p>
            <a:pPr indent="0" lvl="0" marL="457200" marR="0" rtl="0" algn="l">
              <a:lnSpc>
                <a:spcPct val="150000"/>
              </a:lnSpc>
              <a:spcBef>
                <a:spcPts val="0"/>
              </a:spcBef>
              <a:spcAft>
                <a:spcPts val="0"/>
              </a:spcAft>
              <a:buNone/>
            </a:pPr>
            <a:r>
              <a:rPr lang="en" sz="1200">
                <a:solidFill>
                  <a:schemeClr val="dk1"/>
                </a:solidFill>
                <a:latin typeface="Rubik"/>
                <a:ea typeface="Rubik"/>
                <a:cs typeface="Rubik"/>
                <a:sym typeface="Rubik"/>
              </a:rPr>
              <a:t>Hasilnya adalah:</a:t>
            </a:r>
            <a:endParaRPr sz="1200">
              <a:solidFill>
                <a:schemeClr val="dk1"/>
              </a:solidFill>
              <a:latin typeface="Rubik"/>
              <a:ea typeface="Rubik"/>
              <a:cs typeface="Rubik"/>
              <a:sym typeface="Rubik"/>
            </a:endParaRPr>
          </a:p>
        </p:txBody>
      </p:sp>
      <p:pic>
        <p:nvPicPr>
          <p:cNvPr id="126" name="Google Shape;126;g23ec2985a68_1_33"/>
          <p:cNvPicPr preferRelativeResize="0"/>
          <p:nvPr/>
        </p:nvPicPr>
        <p:blipFill rotWithShape="1">
          <a:blip r:embed="rId6">
            <a:alphaModFix/>
          </a:blip>
          <a:srcRect b="0" l="2647" r="0" t="5962"/>
          <a:stretch/>
        </p:blipFill>
        <p:spPr>
          <a:xfrm>
            <a:off x="865800" y="1479625"/>
            <a:ext cx="1703835" cy="325713"/>
          </a:xfrm>
          <a:prstGeom prst="rect">
            <a:avLst/>
          </a:prstGeom>
          <a:noFill/>
          <a:ln>
            <a:noFill/>
          </a:ln>
        </p:spPr>
      </p:pic>
      <p:pic>
        <p:nvPicPr>
          <p:cNvPr id="127" name="Google Shape;127;g23ec2985a68_1_33"/>
          <p:cNvPicPr preferRelativeResize="0"/>
          <p:nvPr/>
        </p:nvPicPr>
        <p:blipFill>
          <a:blip r:embed="rId7">
            <a:alphaModFix/>
          </a:blip>
          <a:stretch>
            <a:fillRect/>
          </a:stretch>
        </p:blipFill>
        <p:spPr>
          <a:xfrm>
            <a:off x="2126825" y="3739500"/>
            <a:ext cx="1857951" cy="1077975"/>
          </a:xfrm>
          <a:prstGeom prst="rect">
            <a:avLst/>
          </a:prstGeom>
          <a:noFill/>
          <a:ln>
            <a:noFill/>
          </a:ln>
        </p:spPr>
      </p:pic>
      <p:sp>
        <p:nvSpPr>
          <p:cNvPr id="128" name="Google Shape;128;g23ec2985a68_1_33"/>
          <p:cNvSpPr txBox="1"/>
          <p:nvPr/>
        </p:nvSpPr>
        <p:spPr>
          <a:xfrm>
            <a:off x="811550" y="845700"/>
            <a:ext cx="59574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1"/>
                </a:solidFill>
                <a:latin typeface="Rubik"/>
                <a:ea typeface="Rubik"/>
                <a:cs typeface="Rubik"/>
                <a:sym typeface="Rubik"/>
              </a:rPr>
              <a:t>Import dataset dengan langkah-langkah berikut: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Effect filter="fade" transition="in">
                                      <p:cBhvr>
                                        <p:cTn dur="1000"/>
                                        <p:tgtEl>
                                          <p:spTgt spid="1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animEffect filter="fade" transition="in">
                                      <p:cBhvr>
                                        <p:cTn dur="1000"/>
                                        <p:tgtEl>
                                          <p:spTgt spid="1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7" st="7"/>
                                            </p:txEl>
                                          </p:spTgt>
                                        </p:tgtEl>
                                        <p:attrNameLst>
                                          <p:attrName>style.visibility</p:attrName>
                                        </p:attrNameLst>
                                      </p:cBhvr>
                                      <p:to>
                                        <p:strVal val="visible"/>
                                      </p:to>
                                    </p:set>
                                    <p:animEffect filter="fade" transition="in">
                                      <p:cBhvr>
                                        <p:cTn dur="1000"/>
                                        <p:tgtEl>
                                          <p:spTgt spid="1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8" st="8"/>
                                            </p:txEl>
                                          </p:spTgt>
                                        </p:tgtEl>
                                        <p:attrNameLst>
                                          <p:attrName>style.visibility</p:attrName>
                                        </p:attrNameLst>
                                      </p:cBhvr>
                                      <p:to>
                                        <p:strVal val="visible"/>
                                      </p:to>
                                    </p:set>
                                    <p:animEffect filter="fade" transition="in">
                                      <p:cBhvr>
                                        <p:cTn dur="1000"/>
                                        <p:tgtEl>
                                          <p:spTgt spid="12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9" st="9"/>
                                            </p:txEl>
                                          </p:spTgt>
                                        </p:tgtEl>
                                        <p:attrNameLst>
                                          <p:attrName>style.visibility</p:attrName>
                                        </p:attrNameLst>
                                      </p:cBhvr>
                                      <p:to>
                                        <p:strVal val="visible"/>
                                      </p:to>
                                    </p:set>
                                    <p:animEffect filter="fade" transition="in">
                                      <p:cBhvr>
                                        <p:cTn dur="1000"/>
                                        <p:tgtEl>
                                          <p:spTgt spid="12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g23ec2985a68_1_4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34" name="Google Shape;134;g23ec2985a68_1_4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5" name="Google Shape;135;g23ec2985a68_1_42"/>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2"/>
            </a:pPr>
            <a:r>
              <a:rPr b="1" i="0" lang="en" sz="2700" u="none" cap="none" strike="noStrike">
                <a:solidFill>
                  <a:srgbClr val="000000"/>
                </a:solidFill>
                <a:latin typeface="Rubik"/>
                <a:ea typeface="Rubik"/>
                <a:cs typeface="Rubik"/>
                <a:sym typeface="Rubik"/>
              </a:rPr>
              <a:t>Tabel Analisa</a:t>
            </a:r>
            <a:endParaRPr b="1" i="0" sz="2700" u="none" cap="none" strike="noStrike">
              <a:solidFill>
                <a:srgbClr val="000000"/>
              </a:solidFill>
              <a:latin typeface="Rubik"/>
              <a:ea typeface="Rubik"/>
              <a:cs typeface="Rubik"/>
              <a:sym typeface="Rubik"/>
            </a:endParaRPr>
          </a:p>
        </p:txBody>
      </p:sp>
      <p:sp>
        <p:nvSpPr>
          <p:cNvPr id="136" name="Google Shape;136;g23ec2985a68_1_42"/>
          <p:cNvSpPr txBox="1"/>
          <p:nvPr/>
        </p:nvSpPr>
        <p:spPr>
          <a:xfrm>
            <a:off x="846400" y="999587"/>
            <a:ext cx="8463000" cy="3849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5000"/>
              <a:buFont typeface="Arial"/>
              <a:buNone/>
            </a:pPr>
            <a:r>
              <a:rPr lang="en" sz="1300">
                <a:solidFill>
                  <a:schemeClr val="dk1"/>
                </a:solidFill>
                <a:latin typeface="Rubik"/>
                <a:ea typeface="Rubik"/>
                <a:cs typeface="Rubik"/>
                <a:sym typeface="Rubik"/>
              </a:rPr>
              <a:t>Tabel analisa merupakan tabel baru hasil agregasi dari ke-empat yang sudah ada sebelumnya, yaitu:</a:t>
            </a:r>
            <a:endParaRPr b="0" i="0" sz="1300" u="none" cap="none" strike="noStrike">
              <a:solidFill>
                <a:srgbClr val="000000"/>
              </a:solidFill>
              <a:latin typeface="Rubik"/>
              <a:ea typeface="Rubik"/>
              <a:cs typeface="Rubik"/>
              <a:sym typeface="Rubik"/>
            </a:endParaRPr>
          </a:p>
        </p:txBody>
      </p:sp>
      <p:sp>
        <p:nvSpPr>
          <p:cNvPr id="137" name="Google Shape;137;g23ec2985a68_1_42"/>
          <p:cNvSpPr txBox="1"/>
          <p:nvPr/>
        </p:nvSpPr>
        <p:spPr>
          <a:xfrm>
            <a:off x="846400" y="2181075"/>
            <a:ext cx="4177800" cy="286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Rubik"/>
                <a:ea typeface="Rubik"/>
                <a:cs typeface="Rubik"/>
                <a:sym typeface="Rubik"/>
              </a:rPr>
              <a:t>Kolom-kolom yang harus ada pada tabel analisa adalah:</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transaction_id : kode id transaksi</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date : tanggal transaksi dilakukan</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branch_id : kode id cabang Kimia Farma</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branch_name : nama cabang Kimia Farma</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kota : kota cabang Kimia Farma</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provinsi : provinsi cabang Kimia Farma</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rating_cabang : penilaian konsumen terhadap cabang Kimia Farma</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customer_name : Nama customer yang melakukan transaksi</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product_id : kode product obat</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product_name : nama obat</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actual_price : harga obat</a:t>
            </a:r>
            <a:endParaRPr sz="1200">
              <a:solidFill>
                <a:schemeClr val="dk1"/>
              </a:solidFill>
              <a:latin typeface="Rubik"/>
              <a:ea typeface="Rubik"/>
              <a:cs typeface="Rubik"/>
              <a:sym typeface="Rubik"/>
            </a:endParaRPr>
          </a:p>
        </p:txBody>
      </p:sp>
      <p:pic>
        <p:nvPicPr>
          <p:cNvPr id="138" name="Google Shape;138;g23ec2985a68_1_42"/>
          <p:cNvPicPr preferRelativeResize="0"/>
          <p:nvPr/>
        </p:nvPicPr>
        <p:blipFill>
          <a:blip r:embed="rId5">
            <a:alphaModFix/>
          </a:blip>
          <a:stretch>
            <a:fillRect/>
          </a:stretch>
        </p:blipFill>
        <p:spPr>
          <a:xfrm>
            <a:off x="944050" y="1316675"/>
            <a:ext cx="1399900" cy="812233"/>
          </a:xfrm>
          <a:prstGeom prst="rect">
            <a:avLst/>
          </a:prstGeom>
          <a:noFill/>
          <a:ln>
            <a:noFill/>
          </a:ln>
        </p:spPr>
      </p:pic>
      <p:sp>
        <p:nvSpPr>
          <p:cNvPr id="139" name="Google Shape;139;g23ec2985a68_1_42"/>
          <p:cNvSpPr txBox="1"/>
          <p:nvPr/>
        </p:nvSpPr>
        <p:spPr>
          <a:xfrm>
            <a:off x="4684225" y="2088675"/>
            <a:ext cx="4405500" cy="30477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discount_percentage : Persentase diskon yang diberikan pada obat</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persentase_gross_laba : Persentase laba yang seharusnya diterima dari obat dengan ketentuan berikut: </a:t>
            </a:r>
            <a:endParaRPr sz="12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rPr lang="en" sz="1200">
                <a:solidFill>
                  <a:schemeClr val="dk1"/>
                </a:solidFill>
                <a:latin typeface="Rubik"/>
                <a:ea typeface="Rubik"/>
                <a:cs typeface="Rubik"/>
                <a:sym typeface="Rubik"/>
              </a:rPr>
              <a:t>■ Harga &lt;= Rp 50.000 -&gt; laba 10%</a:t>
            </a:r>
            <a:r>
              <a:rPr lang="en" sz="1200">
                <a:solidFill>
                  <a:schemeClr val="dk1"/>
                </a:solidFill>
                <a:latin typeface="Rubik"/>
                <a:ea typeface="Rubik"/>
                <a:cs typeface="Rubik"/>
                <a:sym typeface="Rubik"/>
              </a:rPr>
              <a:t> </a:t>
            </a:r>
            <a:endParaRPr sz="12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rPr lang="en" sz="1200">
                <a:solidFill>
                  <a:schemeClr val="dk1"/>
                </a:solidFill>
                <a:latin typeface="Rubik"/>
                <a:ea typeface="Rubik"/>
                <a:cs typeface="Rubik"/>
                <a:sym typeface="Rubik"/>
              </a:rPr>
              <a:t>■ </a:t>
            </a:r>
            <a:r>
              <a:rPr lang="en" sz="1200">
                <a:solidFill>
                  <a:schemeClr val="dk1"/>
                </a:solidFill>
                <a:latin typeface="Rubik"/>
                <a:ea typeface="Rubik"/>
                <a:cs typeface="Rubik"/>
                <a:sym typeface="Rubik"/>
              </a:rPr>
              <a:t>Harga &gt; Rp 50.000 - 100.000 -&gt; laba 15% </a:t>
            </a:r>
            <a:endParaRPr sz="12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rPr lang="en" sz="1200">
                <a:solidFill>
                  <a:schemeClr val="dk1"/>
                </a:solidFill>
                <a:latin typeface="Rubik"/>
                <a:ea typeface="Rubik"/>
                <a:cs typeface="Rubik"/>
                <a:sym typeface="Rubik"/>
              </a:rPr>
              <a:t>■ Harga &gt; Rp 100.000 - 300.000 -&gt; laba 20% ■ Harga &gt; Rp 300.000 - 500.000 -&gt; laba 25% ■ Harga &gt; Rp 500.000 -&gt; laba 30%</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nett_sales : harga setelah diskon</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nett_profit : keuntungan yang diperoleh Kimia Farma</a:t>
            </a:r>
            <a:endParaRPr sz="1200">
              <a:solidFill>
                <a:schemeClr val="dk1"/>
              </a:solidFill>
              <a:latin typeface="Rubik"/>
              <a:ea typeface="Rubik"/>
              <a:cs typeface="Rubik"/>
              <a:sym typeface="Rubik"/>
            </a:endParaRPr>
          </a:p>
          <a:p>
            <a:pPr indent="-304800" lvl="0" marL="45720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rating_transaksi : penilaian konsumen terhadap transaksi yang dilakukan. </a:t>
            </a:r>
            <a:endParaRPr sz="1200">
              <a:solidFill>
                <a:schemeClr val="dk1"/>
              </a:solidFill>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23ec2985a68_1_4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45" name="Google Shape;145;g23ec2985a68_1_4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46" name="Google Shape;146;g23ec2985a68_1_49"/>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3"/>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47" name="Google Shape;147;g23ec2985a68_1_49"/>
          <p:cNvSpPr txBox="1"/>
          <p:nvPr/>
        </p:nvSpPr>
        <p:spPr>
          <a:xfrm>
            <a:off x="835550" y="922350"/>
            <a:ext cx="51000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Rubik"/>
                <a:ea typeface="Rubik"/>
                <a:cs typeface="Rubik"/>
                <a:sym typeface="Rubik"/>
              </a:rPr>
              <a:t>Syntax query untuk membuat tabel analisa dapat dilihat </a:t>
            </a:r>
            <a:r>
              <a:rPr lang="en" sz="1200" u="sng">
                <a:solidFill>
                  <a:schemeClr val="hlink"/>
                </a:solidFill>
                <a:latin typeface="Rubik"/>
                <a:ea typeface="Rubik"/>
                <a:cs typeface="Rubik"/>
                <a:sym typeface="Rubik"/>
                <a:hlinkClick r:id="rId5"/>
              </a:rPr>
              <a:t>di sini</a:t>
            </a:r>
            <a:endParaRPr/>
          </a:p>
        </p:txBody>
      </p:sp>
      <p:sp>
        <p:nvSpPr>
          <p:cNvPr id="148" name="Google Shape;148;g23ec2985a68_1_49"/>
          <p:cNvSpPr txBox="1"/>
          <p:nvPr/>
        </p:nvSpPr>
        <p:spPr>
          <a:xfrm>
            <a:off x="835550" y="1596450"/>
            <a:ext cx="7194300" cy="218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latin typeface="Rubik"/>
                <a:ea typeface="Rubik"/>
                <a:cs typeface="Rubik"/>
                <a:sym typeface="Rubik"/>
              </a:rPr>
              <a:t>Untuk membuat tabel analisa, digunakan beberapa syntax, yaitu:</a:t>
            </a:r>
            <a:endParaRPr sz="1300">
              <a:latin typeface="Rubik"/>
              <a:ea typeface="Rubik"/>
              <a:cs typeface="Rubik"/>
              <a:sym typeface="Rubik"/>
            </a:endParaRPr>
          </a:p>
          <a:p>
            <a:pPr indent="-311150" lvl="0" marL="457200" rtl="0" algn="l">
              <a:lnSpc>
                <a:spcPct val="150000"/>
              </a:lnSpc>
              <a:spcBef>
                <a:spcPts val="0"/>
              </a:spcBef>
              <a:spcAft>
                <a:spcPts val="0"/>
              </a:spcAft>
              <a:buSzPts val="1300"/>
              <a:buFont typeface="Rubik"/>
              <a:buChar char="-"/>
            </a:pPr>
            <a:r>
              <a:rPr lang="en" sz="1300">
                <a:latin typeface="Rubik"/>
                <a:ea typeface="Rubik"/>
                <a:cs typeface="Rubik"/>
                <a:sym typeface="Rubik"/>
              </a:rPr>
              <a:t>CREATE TABLE: digunakan untuk membuat tabel baru “tabel_analisa”</a:t>
            </a:r>
            <a:endParaRPr sz="1300">
              <a:latin typeface="Rubik"/>
              <a:ea typeface="Rubik"/>
              <a:cs typeface="Rubik"/>
              <a:sym typeface="Rubik"/>
            </a:endParaRPr>
          </a:p>
          <a:p>
            <a:pPr indent="-311150" lvl="0" marL="457200" rtl="0" algn="l">
              <a:lnSpc>
                <a:spcPct val="150000"/>
              </a:lnSpc>
              <a:spcBef>
                <a:spcPts val="0"/>
              </a:spcBef>
              <a:spcAft>
                <a:spcPts val="0"/>
              </a:spcAft>
              <a:buSzPts val="1300"/>
              <a:buFont typeface="Rubik"/>
              <a:buChar char="-"/>
            </a:pPr>
            <a:r>
              <a:rPr lang="en" sz="1300">
                <a:latin typeface="Rubik"/>
                <a:ea typeface="Rubik"/>
                <a:cs typeface="Rubik"/>
                <a:sym typeface="Rubik"/>
              </a:rPr>
              <a:t>SELECT: digunakan untuk mengambil kolom-kolom dari tabel</a:t>
            </a:r>
            <a:endParaRPr sz="1300">
              <a:latin typeface="Rubik"/>
              <a:ea typeface="Rubik"/>
              <a:cs typeface="Rubik"/>
              <a:sym typeface="Rubik"/>
            </a:endParaRPr>
          </a:p>
          <a:p>
            <a:pPr indent="-311150" lvl="0" marL="457200" rtl="0" algn="l">
              <a:lnSpc>
                <a:spcPct val="150000"/>
              </a:lnSpc>
              <a:spcBef>
                <a:spcPts val="0"/>
              </a:spcBef>
              <a:spcAft>
                <a:spcPts val="0"/>
              </a:spcAft>
              <a:buSzPts val="1300"/>
              <a:buFont typeface="Rubik"/>
              <a:buChar char="-"/>
            </a:pPr>
            <a:r>
              <a:rPr lang="en" sz="1300">
                <a:latin typeface="Rubik"/>
                <a:ea typeface="Rubik"/>
                <a:cs typeface="Rubik"/>
                <a:sym typeface="Rubik"/>
              </a:rPr>
              <a:t>CASE: digunakan untuk menghitung persentase_gross_laba dan nett_profit</a:t>
            </a:r>
            <a:endParaRPr sz="1300">
              <a:latin typeface="Rubik"/>
              <a:ea typeface="Rubik"/>
              <a:cs typeface="Rubik"/>
              <a:sym typeface="Rubik"/>
            </a:endParaRPr>
          </a:p>
          <a:p>
            <a:pPr indent="-311150" lvl="0" marL="457200" rtl="0" algn="l">
              <a:lnSpc>
                <a:spcPct val="150000"/>
              </a:lnSpc>
              <a:spcBef>
                <a:spcPts val="0"/>
              </a:spcBef>
              <a:spcAft>
                <a:spcPts val="0"/>
              </a:spcAft>
              <a:buSzPts val="1300"/>
              <a:buFont typeface="Rubik"/>
              <a:buChar char="-"/>
            </a:pPr>
            <a:r>
              <a:rPr lang="en" sz="1300">
                <a:latin typeface="Rubik"/>
                <a:ea typeface="Rubik"/>
                <a:cs typeface="Rubik"/>
                <a:sym typeface="Rubik"/>
              </a:rPr>
              <a:t>FROM: asal tabel dimana kolom diambil, penamaan tabel disingkat menjadi t., b., i., dan p untuk memudahkan penulisan kode</a:t>
            </a:r>
            <a:endParaRPr sz="1300">
              <a:latin typeface="Rubik"/>
              <a:ea typeface="Rubik"/>
              <a:cs typeface="Rubik"/>
              <a:sym typeface="Rubik"/>
            </a:endParaRPr>
          </a:p>
          <a:p>
            <a:pPr indent="-311150" lvl="0" marL="457200" rtl="0" algn="l">
              <a:lnSpc>
                <a:spcPct val="150000"/>
              </a:lnSpc>
              <a:spcBef>
                <a:spcPts val="0"/>
              </a:spcBef>
              <a:spcAft>
                <a:spcPts val="0"/>
              </a:spcAft>
              <a:buSzPts val="1300"/>
              <a:buFont typeface="Rubik"/>
              <a:buChar char="-"/>
            </a:pPr>
            <a:r>
              <a:rPr lang="en" sz="1300">
                <a:latin typeface="Rubik"/>
                <a:ea typeface="Rubik"/>
                <a:cs typeface="Rubik"/>
                <a:sym typeface="Rubik"/>
              </a:rPr>
              <a:t>JOIN: digunakan untuk menggabungkan tabel-tabel yang memiliki kolom yang sama</a:t>
            </a:r>
            <a:endParaRPr sz="1300">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