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21"/>
  </p:notesMasterIdLst>
  <p:sldIdLst>
    <p:sldId id="256" r:id="rId4"/>
    <p:sldId id="257" r:id="rId5"/>
    <p:sldId id="258" r:id="rId6"/>
    <p:sldId id="259" r:id="rId7"/>
    <p:sldId id="290" r:id="rId8"/>
    <p:sldId id="288" r:id="rId9"/>
    <p:sldId id="296" r:id="rId10"/>
    <p:sldId id="289" r:id="rId11"/>
    <p:sldId id="262" r:id="rId12"/>
    <p:sldId id="261" r:id="rId13"/>
    <p:sldId id="291" r:id="rId14"/>
    <p:sldId id="292" r:id="rId15"/>
    <p:sldId id="293" r:id="rId16"/>
    <p:sldId id="298" r:id="rId17"/>
    <p:sldId id="294" r:id="rId18"/>
    <p:sldId id="297" r:id="rId19"/>
    <p:sldId id="287"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VfTtY2tP5brthME0L2sn9HMhC9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10" autoAdjust="0"/>
    <p:restoredTop sz="94660"/>
  </p:normalViewPr>
  <p:slideViewPr>
    <p:cSldViewPr snapToGrid="0">
      <p:cViewPr>
        <p:scale>
          <a:sx n="80" d="100"/>
          <a:sy n="80" d="100"/>
        </p:scale>
        <p:origin x="-97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42"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slide" Target="slides/slide16.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3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34"/>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4"/>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34"/>
          <p:cNvGrpSpPr/>
          <p:nvPr/>
        </p:nvGrpSpPr>
        <p:grpSpPr>
          <a:xfrm>
            <a:off x="-3765" y="4953000"/>
            <a:ext cx="9147765" cy="1912088"/>
            <a:chOff x="-3765" y="4832896"/>
            <a:chExt cx="9147765" cy="2032192"/>
          </a:xfrm>
        </p:grpSpPr>
        <p:sp>
          <p:nvSpPr>
            <p:cNvPr id="24" name="Google Shape;24;p3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3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3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3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3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83"/>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83"/>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8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21" name="Google Shape;12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7" name="Google Shape;127;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4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3" name="Google Shape;133;p4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4" name="Google Shape;13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0" name="Google Shape;140;p4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1" name="Google Shape;141;p4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2" name="Google Shape;142;p4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3" name="Google Shape;14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4" name="Google Shape;154;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1" name="Google Shape;161;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2" name="Google Shape;162;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37"/>
        <p:cNvGrpSpPr/>
        <p:nvPr/>
      </p:nvGrpSpPr>
      <p:grpSpPr>
        <a:xfrm>
          <a:off x="0" y="0"/>
          <a:ext cx="0" cy="0"/>
          <a:chOff x="0" y="0"/>
          <a:chExt cx="0" cy="0"/>
        </a:xfrm>
      </p:grpSpPr>
      <p:sp>
        <p:nvSpPr>
          <p:cNvPr id="38" name="Google Shape;38;p75"/>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5"/>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7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7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75"/>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5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1"/>
        <p:cNvGrpSpPr/>
        <p:nvPr/>
      </p:nvGrpSpPr>
      <p:grpSpPr>
        <a:xfrm>
          <a:off x="0" y="0"/>
          <a:ext cx="0" cy="0"/>
          <a:chOff x="0" y="0"/>
          <a:chExt cx="0" cy="0"/>
        </a:xfrm>
      </p:grpSpPr>
      <p:sp>
        <p:nvSpPr>
          <p:cNvPr id="172" name="Google Shape;172;p5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5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1" name="Google Shape;191;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194"/>
        <p:cNvGrpSpPr/>
        <p:nvPr/>
      </p:nvGrpSpPr>
      <p:grpSpPr>
        <a:xfrm>
          <a:off x="0" y="0"/>
          <a:ext cx="0" cy="0"/>
          <a:chOff x="0" y="0"/>
          <a:chExt cx="0" cy="0"/>
        </a:xfrm>
      </p:grpSpPr>
      <p:sp>
        <p:nvSpPr>
          <p:cNvPr id="195" name="Google Shape;195;p5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5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7" name="Google Shape;1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a:path>
          <a:tileRect/>
        </a:gradFill>
        <a:effectLst/>
      </p:bgPr>
    </p:bg>
    <p:spTree>
      <p:nvGrpSpPr>
        <p:cNvPr id="1" name="Shape 200"/>
        <p:cNvGrpSpPr/>
        <p:nvPr/>
      </p:nvGrpSpPr>
      <p:grpSpPr>
        <a:xfrm>
          <a:off x="0" y="0"/>
          <a:ext cx="0" cy="0"/>
          <a:chOff x="0" y="0"/>
          <a:chExt cx="0" cy="0"/>
        </a:xfrm>
      </p:grpSpPr>
      <p:sp>
        <p:nvSpPr>
          <p:cNvPr id="201" name="Google Shape;201;p5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5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3" name="Google Shape;2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5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9" name="Google Shape;209;p5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0" name="Google Shape;210;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5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6" name="Google Shape;216;p5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7" name="Google Shape;217;p5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8" name="Google Shape;218;p5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9" name="Google Shape;219;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5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
        <p:nvSpPr>
          <p:cNvPr id="228" name="Google Shape;228;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1"/>
        <p:cNvGrpSpPr/>
        <p:nvPr/>
      </p:nvGrpSpPr>
      <p:grpSpPr>
        <a:xfrm>
          <a:off x="0" y="0"/>
          <a:ext cx="0" cy="0"/>
          <a:chOff x="0" y="0"/>
          <a:chExt cx="0" cy="0"/>
        </a:xfrm>
      </p:grpSpPr>
      <p:sp>
        <p:nvSpPr>
          <p:cNvPr id="232" name="Google Shape;232;p6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6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4" name="Google Shape;234;p6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5" name="Google Shape;235;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45"/>
        <p:cNvGrpSpPr/>
        <p:nvPr/>
      </p:nvGrpSpPr>
      <p:grpSpPr>
        <a:xfrm>
          <a:off x="0" y="0"/>
          <a:ext cx="0" cy="0"/>
          <a:chOff x="0" y="0"/>
          <a:chExt cx="0" cy="0"/>
        </a:xfrm>
      </p:grpSpPr>
      <p:sp>
        <p:nvSpPr>
          <p:cNvPr id="46" name="Google Shape;46;p76"/>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76"/>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7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8"/>
        <p:cNvGrpSpPr/>
        <p:nvPr/>
      </p:nvGrpSpPr>
      <p:grpSpPr>
        <a:xfrm>
          <a:off x="0" y="0"/>
          <a:ext cx="0" cy="0"/>
          <a:chOff x="0" y="0"/>
          <a:chExt cx="0" cy="0"/>
        </a:xfrm>
      </p:grpSpPr>
      <p:sp>
        <p:nvSpPr>
          <p:cNvPr id="239" name="Google Shape;239;p6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0" name="Google Shape;240;p6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1" name="Google Shape;241;p6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6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3" name="Google Shape;243;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6" name="Google Shape;246;p6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47" name="Google Shape;247;p6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8" name="Google Shape;248;p6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9"/>
        <p:cNvGrpSpPr/>
        <p:nvPr/>
      </p:nvGrpSpPr>
      <p:grpSpPr>
        <a:xfrm>
          <a:off x="0" y="0"/>
          <a:ext cx="0" cy="0"/>
          <a:chOff x="0" y="0"/>
          <a:chExt cx="0" cy="0"/>
        </a:xfrm>
      </p:grpSpPr>
      <p:sp>
        <p:nvSpPr>
          <p:cNvPr id="250" name="Google Shape;250;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6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2" name="Google Shape;252;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5"/>
        <p:cNvGrpSpPr/>
        <p:nvPr/>
      </p:nvGrpSpPr>
      <p:grpSpPr>
        <a:xfrm>
          <a:off x="0" y="0"/>
          <a:ext cx="0" cy="0"/>
          <a:chOff x="0" y="0"/>
          <a:chExt cx="0" cy="0"/>
        </a:xfrm>
      </p:grpSpPr>
      <p:sp>
        <p:nvSpPr>
          <p:cNvPr id="256" name="Google Shape;256;p6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8" name="Google Shape;258;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77"/>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7"/>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7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77"/>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77"/>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7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a:path>
          <a:tileRect/>
        </a:gradFill>
        <a:effectLst/>
      </p:bgPr>
    </p:bg>
    <p:spTree>
      <p:nvGrpSpPr>
        <p:cNvPr id="1" name="Shape 61"/>
        <p:cNvGrpSpPr/>
        <p:nvPr/>
      </p:nvGrpSpPr>
      <p:grpSpPr>
        <a:xfrm>
          <a:off x="0" y="0"/>
          <a:ext cx="0" cy="0"/>
          <a:chOff x="0" y="0"/>
          <a:chExt cx="0" cy="0"/>
        </a:xfrm>
      </p:grpSpPr>
      <p:sp>
        <p:nvSpPr>
          <p:cNvPr id="62" name="Google Shape;62;p7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0"/>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80"/>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8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77"/>
        <p:cNvGrpSpPr/>
        <p:nvPr/>
      </p:nvGrpSpPr>
      <p:grpSpPr>
        <a:xfrm>
          <a:off x="0" y="0"/>
          <a:ext cx="0" cy="0"/>
          <a:chOff x="0" y="0"/>
          <a:chExt cx="0" cy="0"/>
        </a:xfrm>
      </p:grpSpPr>
      <p:sp>
        <p:nvSpPr>
          <p:cNvPr id="78" name="Google Shape;78;p81"/>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81"/>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80" name="Google Shape;80;p8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81"/>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8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81"/>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8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81"/>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81"/>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8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8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33"/>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33"/>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33"/>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3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3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3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Google Shape;10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177"/>
        <p:cNvGrpSpPr/>
        <p:nvPr/>
      </p:nvGrpSpPr>
      <p:grpSpPr>
        <a:xfrm>
          <a:off x="0" y="0"/>
          <a:ext cx="0" cy="0"/>
          <a:chOff x="0" y="0"/>
          <a:chExt cx="0" cy="0"/>
        </a:xfrm>
      </p:grpSpPr>
      <p:sp>
        <p:nvSpPr>
          <p:cNvPr id="178" name="Google Shape;178;p37"/>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79" name="Google Shape;179;p37"/>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0" name="Google Shape;180;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82" name="Google Shape;182;p3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3" name="Google Shape;183;p3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4" name="Google Shape;184;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85" name="Google Shape;185;p37"/>
          <p:cNvGrpSpPr/>
          <p:nvPr/>
        </p:nvGrpSpPr>
        <p:grpSpPr>
          <a:xfrm>
            <a:off x="-29294" y="-16113"/>
            <a:ext cx="9198255" cy="1086266"/>
            <a:chOff x="-29322" y="-1971"/>
            <a:chExt cx="9198255" cy="1086266"/>
          </a:xfrm>
        </p:grpSpPr>
        <p:sp>
          <p:nvSpPr>
            <p:cNvPr id="186" name="Google Shape;186;p37"/>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7" name="Google Shape;187;p37"/>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0"/>
        <p:cNvGrpSpPr/>
        <p:nvPr/>
      </p:nvGrpSpPr>
      <p:grpSpPr>
        <a:xfrm>
          <a:off x="0" y="0"/>
          <a:ext cx="0" cy="0"/>
          <a:chOff x="0" y="0"/>
          <a:chExt cx="0" cy="0"/>
        </a:xfrm>
      </p:grpSpPr>
      <p:sp>
        <p:nvSpPr>
          <p:cNvPr id="431" name="Google Shape;431;p1"/>
          <p:cNvSpPr txBox="1">
            <a:spLocks noGrp="1"/>
          </p:cNvSpPr>
          <p:nvPr>
            <p:ph type="ctrTitle"/>
          </p:nvPr>
        </p:nvSpPr>
        <p:spPr>
          <a:xfrm>
            <a:off x="685800" y="1219200"/>
            <a:ext cx="7772400" cy="3581400"/>
          </a:xfrm>
          <a:prstGeom prst="rect">
            <a:avLst/>
          </a:prstGeom>
          <a:noFill/>
          <a:ln w="60325" cap="rnd" cmpd="tri">
            <a:solidFill>
              <a:srgbClr val="B4490F"/>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96D"/>
              </a:buClr>
              <a:buSzPts val="6480"/>
              <a:buFont typeface="Lucida Sans"/>
              <a:buNone/>
            </a:pPr>
            <a:r>
              <a:rPr lang="en-US" sz="6480" b="1" cap="none">
                <a:solidFill>
                  <a:srgbClr val="00296D"/>
                </a:solidFill>
              </a:rPr>
              <a:t/>
            </a:r>
            <a:br>
              <a:rPr lang="en-US" sz="6480" b="1" cap="none">
                <a:solidFill>
                  <a:srgbClr val="00296D"/>
                </a:solidFill>
              </a:rPr>
            </a:br>
            <a:r>
              <a:rPr lang="en-US" sz="7200" b="1" cap="none">
                <a:solidFill>
                  <a:srgbClr val="00296D"/>
                </a:solidFill>
              </a:rPr>
              <a:t>WELCOME </a:t>
            </a:r>
            <a:r>
              <a:rPr lang="en-US" sz="6480" b="1" cap="none">
                <a:solidFill>
                  <a:srgbClr val="00296D"/>
                </a:solidFill>
              </a:rPr>
              <a:t/>
            </a:r>
            <a:br>
              <a:rPr lang="en-US" sz="6480" b="1" cap="none">
                <a:solidFill>
                  <a:srgbClr val="00296D"/>
                </a:solidFill>
              </a:rPr>
            </a:br>
            <a:r>
              <a:rPr lang="en-US" sz="3959" b="1" cap="none">
                <a:solidFill>
                  <a:srgbClr val="00296D"/>
                </a:solidFill>
              </a:rPr>
              <a:t>TO</a:t>
            </a:r>
            <a:r>
              <a:rPr lang="en-US" sz="6480" b="1" cap="none">
                <a:solidFill>
                  <a:srgbClr val="00296D"/>
                </a:solidFill>
              </a:rPr>
              <a:t/>
            </a:r>
            <a:br>
              <a:rPr lang="en-US" sz="6480" b="1" cap="none">
                <a:solidFill>
                  <a:srgbClr val="00296D"/>
                </a:solidFill>
              </a:rPr>
            </a:br>
            <a:r>
              <a:rPr lang="en-US" sz="5400" b="1" cap="none">
                <a:solidFill>
                  <a:srgbClr val="00296D"/>
                </a:solidFill>
              </a:rPr>
              <a:t>PRESENTATION</a:t>
            </a:r>
            <a:br>
              <a:rPr lang="en-US" sz="5400" b="1" cap="none">
                <a:solidFill>
                  <a:srgbClr val="00296D"/>
                </a:solidFill>
              </a:rPr>
            </a:br>
            <a:r>
              <a:rPr lang="en-US" sz="5400" b="1" cap="none">
                <a:solidFill>
                  <a:srgbClr val="00296D"/>
                </a:solidFill>
              </a:rPr>
              <a:t>SESSION</a:t>
            </a:r>
            <a:endParaRPr sz="3600"/>
          </a:p>
        </p:txBody>
      </p:sp>
      <p:sp>
        <p:nvSpPr>
          <p:cNvPr id="432" name="Google Shape;432;p1"/>
          <p:cNvSpPr txBox="1"/>
          <p:nvPr/>
        </p:nvSpPr>
        <p:spPr>
          <a:xfrm>
            <a:off x="4267200" y="228600"/>
            <a:ext cx="4648200" cy="99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296D"/>
              </a:buClr>
              <a:buSzPts val="4800"/>
              <a:buFont typeface="Lucida Sans"/>
              <a:buNone/>
            </a:pPr>
            <a:r>
              <a:rPr lang="en-US" sz="4800" b="1" i="0" u="none" strike="noStrike" cap="none" dirty="0" smtClean="0">
                <a:solidFill>
                  <a:srgbClr val="00296D"/>
                </a:solidFill>
                <a:latin typeface="Lucida Sans"/>
                <a:ea typeface="Lucida Sans"/>
                <a:cs typeface="Lucida Sans"/>
                <a:sym typeface="Lucida Sans"/>
              </a:rPr>
              <a:t>05 JUL, </a:t>
            </a:r>
            <a:r>
              <a:rPr lang="en-US" sz="4800" b="1" i="0" u="none" strike="noStrike" cap="none" dirty="0">
                <a:solidFill>
                  <a:srgbClr val="00296D"/>
                </a:solidFill>
                <a:latin typeface="Lucida Sans"/>
                <a:ea typeface="Lucida Sans"/>
                <a:cs typeface="Lucida Sans"/>
                <a:sym typeface="Lucida Sans"/>
              </a:rPr>
              <a:t>2019</a:t>
            </a:r>
            <a:endParaRPr sz="3200" b="1" i="0" u="none" strike="noStrike" cap="none">
              <a:solidFill>
                <a:schemeClr val="dk2"/>
              </a:solidFill>
              <a:latin typeface="Lucida Sans"/>
              <a:ea typeface="Lucida Sans"/>
              <a:cs typeface="Lucida Sans"/>
              <a:sym typeface="Lucida San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F6F9"/>
        </a:solidFill>
        <a:effectLst/>
      </p:bgPr>
    </p:bg>
    <p:spTree>
      <p:nvGrpSpPr>
        <p:cNvPr id="1" name="Shape 467"/>
        <p:cNvGrpSpPr/>
        <p:nvPr/>
      </p:nvGrpSpPr>
      <p:grpSpPr>
        <a:xfrm>
          <a:off x="0" y="0"/>
          <a:ext cx="0" cy="0"/>
          <a:chOff x="0" y="0"/>
          <a:chExt cx="0" cy="0"/>
        </a:xfrm>
      </p:grpSpPr>
      <p:pic>
        <p:nvPicPr>
          <p:cNvPr id="6146" name="Picture 2" descr="Related imag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491" y="157051"/>
            <a:ext cx="5948218" cy="5911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Requirement gathering </a:t>
            </a:r>
            <a:endParaRPr lang="en-US" sz="3200" dirty="0"/>
          </a:p>
        </p:txBody>
      </p:sp>
      <p:sp>
        <p:nvSpPr>
          <p:cNvPr id="5" name="Rectangle 4"/>
          <p:cNvSpPr/>
          <p:nvPr/>
        </p:nvSpPr>
        <p:spPr>
          <a:xfrm>
            <a:off x="203251" y="886705"/>
            <a:ext cx="4147075"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7" name="Rectangle 6"/>
          <p:cNvSpPr/>
          <p:nvPr/>
        </p:nvSpPr>
        <p:spPr>
          <a:xfrm>
            <a:off x="212488" y="1658859"/>
            <a:ext cx="4151376" cy="5264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add new student, teacher, and class and modify them</a:t>
            </a:r>
            <a:endParaRPr lang="en-US" dirty="0">
              <a:solidFill>
                <a:schemeClr val="tx1"/>
              </a:solidFill>
            </a:endParaRPr>
          </a:p>
        </p:txBody>
      </p:sp>
      <p:sp>
        <p:nvSpPr>
          <p:cNvPr id="10" name="Rectangle 9"/>
          <p:cNvSpPr/>
          <p:nvPr/>
        </p:nvSpPr>
        <p:spPr>
          <a:xfrm>
            <a:off x="212488" y="2306390"/>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Student shall login by his/her id</a:t>
            </a:r>
            <a:r>
              <a:rPr lang="en-US" dirty="0" smtClean="0"/>
              <a:t>.</a:t>
            </a:r>
            <a:endParaRPr lang="en-US" dirty="0">
              <a:solidFill>
                <a:schemeClr val="tx1"/>
              </a:solidFill>
            </a:endParaRPr>
          </a:p>
        </p:txBody>
      </p:sp>
      <p:sp>
        <p:nvSpPr>
          <p:cNvPr id="11" name="Rectangle 10"/>
          <p:cNvSpPr/>
          <p:nvPr/>
        </p:nvSpPr>
        <p:spPr>
          <a:xfrm>
            <a:off x="203252" y="2952936"/>
            <a:ext cx="4151376" cy="3786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Teacher shall login by his/her id</a:t>
            </a:r>
            <a:endParaRPr lang="en-US" dirty="0">
              <a:solidFill>
                <a:schemeClr val="tx1"/>
              </a:solidFill>
            </a:endParaRPr>
          </a:p>
        </p:txBody>
      </p:sp>
      <p:sp>
        <p:nvSpPr>
          <p:cNvPr id="12" name="Rectangle 11"/>
          <p:cNvSpPr/>
          <p:nvPr/>
        </p:nvSpPr>
        <p:spPr>
          <a:xfrm>
            <a:off x="221725" y="3460934"/>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Parents shall login through his child id</a:t>
            </a:r>
            <a:endParaRPr lang="en-US" dirty="0">
              <a:solidFill>
                <a:schemeClr val="tx1"/>
              </a:solidFill>
            </a:endParaRPr>
          </a:p>
        </p:txBody>
      </p:sp>
      <p:sp>
        <p:nvSpPr>
          <p:cNvPr id="13" name="Rectangle 12"/>
          <p:cNvSpPr/>
          <p:nvPr/>
        </p:nvSpPr>
        <p:spPr>
          <a:xfrm>
            <a:off x="230961" y="4024352"/>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Declare result online</a:t>
            </a:r>
            <a:endParaRPr lang="en-US" dirty="0">
              <a:solidFill>
                <a:schemeClr val="tx1"/>
              </a:solidFill>
            </a:endParaRPr>
          </a:p>
        </p:txBody>
      </p:sp>
      <p:sp>
        <p:nvSpPr>
          <p:cNvPr id="14" name="Rectangle 13"/>
          <p:cNvSpPr/>
          <p:nvPr/>
        </p:nvSpPr>
        <p:spPr>
          <a:xfrm>
            <a:off x="4830628" y="895936"/>
            <a:ext cx="4151376"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Non-Functional </a:t>
            </a:r>
            <a:r>
              <a:rPr lang="en-US" dirty="0" smtClean="0">
                <a:solidFill>
                  <a:schemeClr val="tx1"/>
                </a:solidFill>
              </a:rPr>
              <a:t>Requirements</a:t>
            </a:r>
            <a:endParaRPr lang="en-US" dirty="0">
              <a:solidFill>
                <a:schemeClr val="tx1"/>
              </a:solidFill>
            </a:endParaRPr>
          </a:p>
        </p:txBody>
      </p:sp>
      <p:sp>
        <p:nvSpPr>
          <p:cNvPr id="15" name="Rectangle 14"/>
          <p:cNvSpPr/>
          <p:nvPr/>
        </p:nvSpPr>
        <p:spPr>
          <a:xfrm>
            <a:off x="4867615" y="169950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Usability</a:t>
            </a:r>
            <a:endParaRPr lang="en-US" dirty="0">
              <a:solidFill>
                <a:schemeClr val="tx1"/>
              </a:solidFill>
            </a:endParaRPr>
          </a:p>
        </p:txBody>
      </p:sp>
      <p:sp>
        <p:nvSpPr>
          <p:cNvPr id="16" name="Rectangle 15"/>
          <p:cNvSpPr/>
          <p:nvPr/>
        </p:nvSpPr>
        <p:spPr>
          <a:xfrm>
            <a:off x="4878940" y="224519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Efficiency</a:t>
            </a:r>
            <a:endParaRPr lang="en-US" dirty="0">
              <a:solidFill>
                <a:schemeClr val="tx1"/>
              </a:solidFill>
            </a:endParaRPr>
          </a:p>
        </p:txBody>
      </p:sp>
      <p:sp>
        <p:nvSpPr>
          <p:cNvPr id="17" name="Rectangle 16"/>
          <p:cNvSpPr/>
          <p:nvPr/>
        </p:nvSpPr>
        <p:spPr>
          <a:xfrm>
            <a:off x="4893688" y="2776132"/>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Performance</a:t>
            </a:r>
            <a:endParaRPr lang="en-US" dirty="0">
              <a:solidFill>
                <a:schemeClr val="tx1"/>
              </a:solidFill>
            </a:endParaRPr>
          </a:p>
        </p:txBody>
      </p:sp>
      <p:sp>
        <p:nvSpPr>
          <p:cNvPr id="18" name="Rectangle 17"/>
          <p:cNvSpPr/>
          <p:nvPr/>
        </p:nvSpPr>
        <p:spPr>
          <a:xfrm>
            <a:off x="4908436" y="335131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Space</a:t>
            </a:r>
            <a:endParaRPr lang="en-US" dirty="0">
              <a:solidFill>
                <a:schemeClr val="tx1"/>
              </a:solidFill>
            </a:endParaRPr>
          </a:p>
        </p:txBody>
      </p:sp>
      <p:sp>
        <p:nvSpPr>
          <p:cNvPr id="20" name="Rectangle 19"/>
          <p:cNvSpPr/>
          <p:nvPr/>
        </p:nvSpPr>
        <p:spPr>
          <a:xfrm>
            <a:off x="4937932" y="3893198"/>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Portability</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Use Case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2705" name="Picture 1" descr="C:\Users\DinIslam\Desktop\New folder (2)\use_case_Diagram.png"/>
          <p:cNvPicPr>
            <a:picLocks noChangeAspect="1" noChangeArrowheads="1"/>
          </p:cNvPicPr>
          <p:nvPr/>
        </p:nvPicPr>
        <p:blipFill>
          <a:blip r:embed="rId2"/>
          <a:srcRect/>
          <a:stretch>
            <a:fillRect/>
          </a:stretch>
        </p:blipFill>
        <p:spPr bwMode="auto">
          <a:xfrm>
            <a:off x="464235" y="1473901"/>
            <a:ext cx="8271802" cy="520065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Activity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1681" name="Picture 1" descr="C:\Users\DinIslam\Desktop\New folder (2)\activity_diagram.png"/>
          <p:cNvPicPr>
            <a:picLocks noChangeAspect="1" noChangeArrowheads="1"/>
          </p:cNvPicPr>
          <p:nvPr/>
        </p:nvPicPr>
        <p:blipFill>
          <a:blip r:embed="rId2"/>
          <a:srcRect/>
          <a:stretch>
            <a:fillRect/>
          </a:stretch>
        </p:blipFill>
        <p:spPr bwMode="auto">
          <a:xfrm>
            <a:off x="295422" y="1675616"/>
            <a:ext cx="8412480" cy="481775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xSchool,P20Management,P20System_1.jpeg.pagespeed.ic.iwdBBaJcFi.jpg"/>
          <p:cNvPicPr>
            <a:picLocks noChangeAspect="1" noChangeArrowheads="1"/>
          </p:cNvPicPr>
          <p:nvPr/>
        </p:nvPicPr>
        <p:blipFill>
          <a:blip r:embed="rId2"/>
          <a:srcRect/>
          <a:stretch>
            <a:fillRect/>
          </a:stretch>
        </p:blipFill>
        <p:spPr bwMode="auto">
          <a:xfrm>
            <a:off x="439387" y="1273670"/>
            <a:ext cx="8395855" cy="5396027"/>
          </a:xfrm>
          <a:prstGeom prst="rect">
            <a:avLst/>
          </a:prstGeom>
          <a:noFill/>
        </p:spPr>
      </p:pic>
      <p:sp>
        <p:nvSpPr>
          <p:cNvPr id="3" name="Rectangle 2"/>
          <p:cNvSpPr/>
          <p:nvPr/>
        </p:nvSpPr>
        <p:spPr>
          <a:xfrm>
            <a:off x="2475914" y="450166"/>
            <a:ext cx="413590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smtClean="0"/>
              <a:t>Class Diagram</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appy family with study"/>
          <p:cNvPicPr>
            <a:picLocks noChangeArrowheads="1"/>
          </p:cNvPicPr>
          <p:nvPr/>
        </p:nvPicPr>
        <p:blipFill>
          <a:blip r:embed="rId2"/>
          <a:srcRect/>
          <a:stretch>
            <a:fillRect/>
          </a:stretch>
        </p:blipFill>
        <p:spPr bwMode="auto">
          <a:xfrm>
            <a:off x="877454" y="1579418"/>
            <a:ext cx="7647709" cy="5163127"/>
          </a:xfrm>
          <a:prstGeom prst="rect">
            <a:avLst/>
          </a:prstGeom>
          <a:noFill/>
        </p:spPr>
      </p:pic>
      <p:sp>
        <p:nvSpPr>
          <p:cNvPr id="3" name="Rectangle 2"/>
          <p:cNvSpPr/>
          <p:nvPr/>
        </p:nvSpPr>
        <p:spPr>
          <a:xfrm>
            <a:off x="919658" y="259044"/>
            <a:ext cx="7583054" cy="119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800" dirty="0" smtClean="0"/>
              <a:t>After complete this project I think teacher, parents, student, administrator all will not suffer from those various problems. And we will make a beautiful education system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9782" y="314038"/>
            <a:ext cx="4498109" cy="7204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dirty="0" smtClean="0"/>
              <a:t>Conclusion</a:t>
            </a:r>
            <a:endParaRPr lang="en-US" sz="3600" dirty="0"/>
          </a:p>
        </p:txBody>
      </p:sp>
      <p:sp>
        <p:nvSpPr>
          <p:cNvPr id="3" name="Rectangle 2"/>
          <p:cNvSpPr/>
          <p:nvPr/>
        </p:nvSpPr>
        <p:spPr>
          <a:xfrm>
            <a:off x="1034473" y="1561098"/>
            <a:ext cx="7386856" cy="452998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3600" dirty="0" smtClean="0"/>
              <a:t>At the end of this project not only will you have more inside knowledge about our career but also know how complex project we have to handle. We are thankful to our teacher </a:t>
            </a:r>
            <a:r>
              <a:rPr lang="en-US" sz="3600" dirty="0" smtClean="0">
                <a:solidFill>
                  <a:srgbClr val="0070C0"/>
                </a:solidFill>
              </a:rPr>
              <a:t>SUPTA RICHARD PHILIP</a:t>
            </a:r>
            <a:r>
              <a:rPr lang="en-US" sz="3600" dirty="0" smtClean="0"/>
              <a:t>. We find so much fun as well as interesting with this project.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32" descr="সম্পর্কিত ছবি"/>
          <p:cNvPicPr preferRelativeResize="0"/>
          <p:nvPr/>
        </p:nvPicPr>
        <p:blipFill rotWithShape="1">
          <a:blip r:embed="rId3">
            <a:alphaModFix/>
          </a:blip>
          <a:srcRect/>
          <a:stretch/>
        </p:blipFill>
        <p:spPr>
          <a:xfrm>
            <a:off x="2743200" y="7848600"/>
            <a:ext cx="9137736" cy="6857999"/>
          </a:xfrm>
          <a:prstGeom prst="rect">
            <a:avLst/>
          </a:prstGeom>
          <a:noFill/>
          <a:ln>
            <a:noFill/>
          </a:ln>
        </p:spPr>
      </p:pic>
      <p:sp>
        <p:nvSpPr>
          <p:cNvPr id="675" name="Google Shape;675;p32"/>
          <p:cNvSpPr/>
          <p:nvPr/>
        </p:nvSpPr>
        <p:spPr>
          <a:xfrm>
            <a:off x="1600199" y="1447800"/>
            <a:ext cx="6705601" cy="381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500">
                <a:solidFill>
                  <a:srgbClr val="FF0000"/>
                </a:solidFill>
                <a:latin typeface="Arial"/>
                <a:ea typeface="Arial"/>
                <a:cs typeface="Arial"/>
                <a:sym typeface="Arial"/>
              </a:rPr>
              <a:t>Thank You</a:t>
            </a:r>
            <a:endParaRPr sz="2000">
              <a:solidFill>
                <a:srgbClr val="FF0000"/>
              </a:solidFill>
              <a:latin typeface="Arial"/>
              <a:ea typeface="Arial"/>
              <a:cs typeface="Arial"/>
              <a:sym typeface="Arial"/>
            </a:endParaRPr>
          </a:p>
        </p:txBody>
      </p:sp>
      <p:pic>
        <p:nvPicPr>
          <p:cNvPr id="676" name="Google Shape;676;p32" descr="সম্পর্কিত ছবি"/>
          <p:cNvPicPr preferRelativeResize="0"/>
          <p:nvPr/>
        </p:nvPicPr>
        <p:blipFill rotWithShape="1">
          <a:blip r:embed="rId4">
            <a:alphaModFix/>
          </a:blip>
          <a:srcRect/>
          <a:stretch/>
        </p:blipFill>
        <p:spPr>
          <a:xfrm>
            <a:off x="247650" y="66674"/>
            <a:ext cx="3181350" cy="3362326"/>
          </a:xfrm>
          <a:prstGeom prst="rect">
            <a:avLst/>
          </a:prstGeom>
          <a:noFill/>
          <a:ln>
            <a:noFill/>
          </a:ln>
        </p:spPr>
      </p:pic>
      <p:pic>
        <p:nvPicPr>
          <p:cNvPr id="677" name="Google Shape;677;p32" descr="সম্পর্কিত ছবি"/>
          <p:cNvPicPr preferRelativeResize="0"/>
          <p:nvPr/>
        </p:nvPicPr>
        <p:blipFill rotWithShape="1">
          <a:blip r:embed="rId4">
            <a:alphaModFix/>
          </a:blip>
          <a:srcRect/>
          <a:stretch/>
        </p:blipFill>
        <p:spPr>
          <a:xfrm>
            <a:off x="5962650" y="3419474"/>
            <a:ext cx="3181350" cy="3362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500"/>
                                        <p:tgtEl>
                                          <p:spTgt spid="6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7"/>
                                        </p:tgtEl>
                                        <p:attrNameLst>
                                          <p:attrName>style.visibility</p:attrName>
                                        </p:attrNameLst>
                                      </p:cBhvr>
                                      <p:to>
                                        <p:strVal val="visible"/>
                                      </p:to>
                                    </p:set>
                                    <p:animEffect transition="in" filter="fade">
                                      <p:cBhvr>
                                        <p:cTn id="12" dur="500"/>
                                        <p:tgtEl>
                                          <p:spTgt spid="6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5"/>
                                        </p:tgtEl>
                                        <p:attrNameLst>
                                          <p:attrName>style.visibility</p:attrName>
                                        </p:attrNameLst>
                                      </p:cBhvr>
                                      <p:to>
                                        <p:strVal val="visible"/>
                                      </p:to>
                                    </p:set>
                                    <p:anim calcmode="lin" valueType="num">
                                      <p:cBhvr additive="base">
                                        <p:cTn id="17" dur="2000"/>
                                        <p:tgtEl>
                                          <p:spTgt spid="6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6"/>
        <p:cNvGrpSpPr/>
        <p:nvPr/>
      </p:nvGrpSpPr>
      <p:grpSpPr>
        <a:xfrm>
          <a:off x="0" y="0"/>
          <a:ext cx="0" cy="0"/>
          <a:chOff x="0" y="0"/>
          <a:chExt cx="0" cy="0"/>
        </a:xfrm>
      </p:grpSpPr>
      <p:sp>
        <p:nvSpPr>
          <p:cNvPr id="437" name="Google Shape;437;p2"/>
          <p:cNvSpPr txBox="1">
            <a:spLocks noGrp="1"/>
          </p:cNvSpPr>
          <p:nvPr>
            <p:ph type="title"/>
          </p:nvPr>
        </p:nvSpPr>
        <p:spPr>
          <a:xfrm>
            <a:off x="609600" y="1143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Calibri"/>
              <a:buNone/>
            </a:pPr>
            <a:r>
              <a:rPr lang="en-US" sz="8000"/>
              <a:t>PRESENTATION</a:t>
            </a:r>
            <a:endParaRPr/>
          </a:p>
        </p:txBody>
      </p:sp>
      <p:sp>
        <p:nvSpPr>
          <p:cNvPr id="438" name="Google Shape;438;p2"/>
          <p:cNvSpPr txBox="1">
            <a:spLocks noGrp="1"/>
          </p:cNvSpPr>
          <p:nvPr>
            <p:ph type="body" idx="1"/>
          </p:nvPr>
        </p:nvSpPr>
        <p:spPr>
          <a:xfrm>
            <a:off x="304800" y="4800600"/>
            <a:ext cx="8534400" cy="1295400"/>
          </a:xfrm>
          <a:prstGeom prst="rect">
            <a:avLst/>
          </a:prstGeom>
          <a:noFill/>
          <a:ln w="31750" cap="flat" cmpd="sng">
            <a:solidFill>
              <a:srgbClr val="7E9532"/>
            </a:solidFill>
            <a:prstDash val="solid"/>
            <a:round/>
            <a:headEnd type="none" w="sm" len="sm"/>
            <a:tailEnd type="none" w="sm" len="sm"/>
          </a:ln>
        </p:spPr>
        <p:txBody>
          <a:bodyPr spcFirstLastPara="1" wrap="square" lIns="91425" tIns="45700" rIns="91425" bIns="45700" anchor="t" anchorCtr="0">
            <a:noAutofit/>
          </a:bodyPr>
          <a:lstStyle/>
          <a:p>
            <a:pPr marL="342900" lvl="0" indent="-342900" algn="ctr" rtl="0">
              <a:spcBef>
                <a:spcPts val="0"/>
              </a:spcBef>
              <a:spcAft>
                <a:spcPts val="0"/>
              </a:spcAft>
              <a:buClr>
                <a:schemeClr val="dk1"/>
              </a:buClr>
              <a:buSzPts val="3500"/>
              <a:buNone/>
            </a:pPr>
            <a:r>
              <a:rPr lang="en-US" sz="3500" dirty="0"/>
              <a:t>Course Title : </a:t>
            </a:r>
            <a:r>
              <a:rPr lang="en-US" sz="3500" dirty="0" smtClean="0"/>
              <a:t>System Analysis and Design Lab</a:t>
            </a:r>
            <a:endParaRPr/>
          </a:p>
          <a:p>
            <a:pPr marL="342900" lvl="0" indent="-342900" algn="ctr" rtl="0">
              <a:spcBef>
                <a:spcPts val="700"/>
              </a:spcBef>
              <a:spcAft>
                <a:spcPts val="0"/>
              </a:spcAft>
              <a:buClr>
                <a:schemeClr val="dk1"/>
              </a:buClr>
              <a:buSzPts val="3500"/>
              <a:buNone/>
            </a:pPr>
            <a:r>
              <a:rPr lang="en-US" sz="3500" dirty="0"/>
              <a:t>Course Code </a:t>
            </a:r>
            <a:r>
              <a:rPr lang="en-US" sz="3500" dirty="0" smtClean="0"/>
              <a:t>: CSE 326</a:t>
            </a:r>
            <a:endParaRPr sz="3500"/>
          </a:p>
        </p:txBody>
      </p:sp>
      <p:sp>
        <p:nvSpPr>
          <p:cNvPr id="439" name="Google Shape;439;p2"/>
          <p:cNvSpPr txBox="1"/>
          <p:nvPr/>
        </p:nvSpPr>
        <p:spPr>
          <a:xfrm>
            <a:off x="685800" y="2286000"/>
            <a:ext cx="8229600" cy="1523999"/>
          </a:xfrm>
          <a:prstGeom prst="rect">
            <a:avLst/>
          </a:prstGeom>
          <a:noFill/>
          <a:ln>
            <a:noFill/>
          </a:ln>
        </p:spPr>
        <p:txBody>
          <a:bodyPr spcFirstLastPara="1" wrap="square" lIns="91425" tIns="45700" rIns="91425" bIns="45700" anchor="t" anchorCtr="0">
            <a:normAutofit fontScale="85000" lnSpcReduction="10000"/>
          </a:bodyPr>
          <a:lstStyle/>
          <a:p>
            <a:pPr marL="342900" marR="0" lvl="0" indent="-342900" algn="ctr" rtl="0">
              <a:lnSpc>
                <a:spcPct val="90000"/>
              </a:lnSpc>
              <a:spcBef>
                <a:spcPts val="0"/>
              </a:spcBef>
              <a:spcAft>
                <a:spcPts val="0"/>
              </a:spcAft>
              <a:buClr>
                <a:schemeClr val="dk1"/>
              </a:buClr>
              <a:buSzPts val="2720"/>
              <a:buFont typeface="Arial"/>
              <a:buNone/>
            </a:pPr>
            <a:r>
              <a:rPr lang="en-US" sz="2720" b="0" i="0" u="none" strike="noStrike" cap="none" dirty="0">
                <a:solidFill>
                  <a:schemeClr val="dk1"/>
                </a:solidFill>
                <a:latin typeface="Calibri"/>
                <a:ea typeface="Calibri"/>
                <a:cs typeface="Calibri"/>
                <a:sym typeface="Calibri"/>
              </a:rPr>
              <a:t>ON</a:t>
            </a:r>
            <a:endParaRPr/>
          </a:p>
          <a:p>
            <a:pPr marL="342900" marR="0" lvl="0" indent="-342900" algn="ctr" rtl="0">
              <a:lnSpc>
                <a:spcPct val="90000"/>
              </a:lnSpc>
              <a:spcBef>
                <a:spcPts val="1105"/>
              </a:spcBef>
              <a:spcAft>
                <a:spcPts val="0"/>
              </a:spcAft>
              <a:buClr>
                <a:schemeClr val="dk1"/>
              </a:buClr>
              <a:buSzPts val="5525"/>
              <a:buFont typeface="Arial"/>
              <a:buNone/>
            </a:pPr>
            <a:r>
              <a:rPr lang="en-US" sz="5525" dirty="0" smtClean="0">
                <a:solidFill>
                  <a:schemeClr val="dk1"/>
                </a:solidFill>
                <a:latin typeface="Calibri"/>
                <a:sym typeface="Calibri"/>
              </a:rPr>
              <a:t>SCHOOL MANAGEMENT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500"/>
                                        <p:tgtEl>
                                          <p:spTgt spid="4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9"/>
                                        </p:tgtEl>
                                        <p:attrNameLst>
                                          <p:attrName>style.visibility</p:attrName>
                                        </p:attrNameLst>
                                      </p:cBhvr>
                                      <p:to>
                                        <p:strVal val="visible"/>
                                      </p:to>
                                    </p:set>
                                    <p:anim calcmode="lin" valueType="num">
                                      <p:cBhvr additive="base">
                                        <p:cTn id="12" dur="500"/>
                                        <p:tgtEl>
                                          <p:spTgt spid="439"/>
                                        </p:tgtEl>
                                        <p:attrNameLst>
                                          <p:attrName>ppt_x</p:attrName>
                                        </p:attrNameLst>
                                      </p:cBhvr>
                                      <p:tavLst>
                                        <p:tav tm="0">
                                          <p:val>
                                            <p:strVal val="#ppt_x-1"/>
                                          </p:val>
                                        </p:tav>
                                        <p:tav tm="100000">
                                          <p:val>
                                            <p:strVal val="#ppt_x"/>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8">
                                            <p:txEl>
                                              <p:pRg st="0" end="0"/>
                                            </p:txEl>
                                          </p:spTgt>
                                        </p:tgtEl>
                                        <p:attrNameLst>
                                          <p:attrName>style.visibility</p:attrName>
                                        </p:attrNameLst>
                                      </p:cBhvr>
                                      <p:to>
                                        <p:strVal val="visible"/>
                                      </p:to>
                                    </p:set>
                                    <p:animEffect transition="in" filter="fade">
                                      <p:cBhvr>
                                        <p:cTn id="16" dur="500"/>
                                        <p:tgtEl>
                                          <p:spTgt spid="43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38">
                                            <p:txEl>
                                              <p:pRg st="1" end="1"/>
                                            </p:txEl>
                                          </p:spTgt>
                                        </p:tgtEl>
                                        <p:attrNameLst>
                                          <p:attrName>style.visibility</p:attrName>
                                        </p:attrNameLst>
                                      </p:cBhvr>
                                      <p:to>
                                        <p:strVal val="visible"/>
                                      </p:to>
                                    </p:set>
                                    <p:animEffect transition="in" filter="fade">
                                      <p:cBhvr>
                                        <p:cTn id="20" dur="500"/>
                                        <p:tgtEl>
                                          <p:spTgt spid="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
          <p:cNvSpPr txBox="1">
            <a:spLocks noGrp="1"/>
          </p:cNvSpPr>
          <p:nvPr>
            <p:ph type="title"/>
          </p:nvPr>
        </p:nvSpPr>
        <p:spPr>
          <a:xfrm>
            <a:off x="1524000" y="3962400"/>
            <a:ext cx="6172200" cy="2209800"/>
          </a:xfrm>
          <a:prstGeom prst="rect">
            <a:avLst/>
          </a:prstGeom>
          <a:noFill/>
          <a:ln>
            <a:noFill/>
          </a:ln>
        </p:spPr>
        <p:txBody>
          <a:bodyPr spcFirstLastPara="1" wrap="square" lIns="0" tIns="45700" rIns="0" bIns="0" anchor="b" anchorCtr="0">
            <a:normAutofit/>
          </a:bodyPr>
          <a:lstStyle/>
          <a:p>
            <a:pPr marL="342900" lvl="0" indent="-342900" algn="ctr" rtl="0">
              <a:spcBef>
                <a:spcPts val="0"/>
              </a:spcBef>
              <a:spcAft>
                <a:spcPts val="0"/>
              </a:spcAft>
              <a:buClr>
                <a:schemeClr val="dk2"/>
              </a:buClr>
              <a:buSzPts val="4500"/>
              <a:buFont typeface="Calibri"/>
              <a:buNone/>
            </a:pPr>
            <a:r>
              <a:rPr lang="en-US" sz="4500"/>
              <a:t>  	Senior Lecturer</a:t>
            </a:r>
            <a:br>
              <a:rPr lang="en-US" sz="4500"/>
            </a:br>
            <a:r>
              <a:rPr lang="en-US" sz="4500"/>
              <a:t>Department of CSE </a:t>
            </a:r>
            <a:br>
              <a:rPr lang="en-US" sz="4500"/>
            </a:br>
            <a:r>
              <a:rPr lang="en-US" sz="4500"/>
              <a:t>City university  </a:t>
            </a:r>
            <a:endParaRPr sz="4500"/>
          </a:p>
        </p:txBody>
      </p:sp>
      <p:sp>
        <p:nvSpPr>
          <p:cNvPr id="445" name="Google Shape;445;p3"/>
          <p:cNvSpPr txBox="1"/>
          <p:nvPr/>
        </p:nvSpPr>
        <p:spPr>
          <a:xfrm>
            <a:off x="533400" y="838200"/>
            <a:ext cx="3810000" cy="762000"/>
          </a:xfrm>
          <a:prstGeom prst="rect">
            <a:avLst/>
          </a:prstGeom>
          <a:noFill/>
          <a:ln>
            <a:noFill/>
          </a:ln>
        </p:spPr>
        <p:txBody>
          <a:bodyPr spcFirstLastPara="1" wrap="square" lIns="0" tIns="45700" rIns="0" bIns="0" anchor="b" anchorCtr="0">
            <a:normAutofit/>
          </a:bodyPr>
          <a:lstStyle/>
          <a:p>
            <a:pPr marL="342900" marR="0" lvl="0" indent="-342900" algn="l" rtl="0">
              <a:lnSpc>
                <a:spcPct val="90000"/>
              </a:lnSpc>
              <a:spcBef>
                <a:spcPts val="0"/>
              </a:spcBef>
              <a:spcAft>
                <a:spcPts val="0"/>
              </a:spcAft>
              <a:buClr>
                <a:schemeClr val="dk2"/>
              </a:buClr>
              <a:buSzPts val="4875"/>
              <a:buFont typeface="Calibri"/>
              <a:buNone/>
            </a:pPr>
            <a:r>
              <a:rPr lang="en-US" sz="4875" b="0" i="0" u="none" strike="noStrike" cap="none">
                <a:solidFill>
                  <a:schemeClr val="dk2"/>
                </a:solidFill>
                <a:latin typeface="Calibri"/>
                <a:ea typeface="Calibri"/>
                <a:cs typeface="Calibri"/>
                <a:sym typeface="Calibri"/>
              </a:rPr>
              <a:t>Directed by :</a:t>
            </a:r>
            <a:endParaRPr sz="4875" b="0" i="0" u="none" strike="noStrike" cap="none">
              <a:solidFill>
                <a:schemeClr val="dk2"/>
              </a:solidFill>
              <a:latin typeface="Calibri"/>
              <a:ea typeface="Calibri"/>
              <a:cs typeface="Calibri"/>
              <a:sym typeface="Calibri"/>
            </a:endParaRPr>
          </a:p>
        </p:txBody>
      </p:sp>
      <p:sp>
        <p:nvSpPr>
          <p:cNvPr id="446" name="Google Shape;446;p3"/>
          <p:cNvSpPr txBox="1"/>
          <p:nvPr/>
        </p:nvSpPr>
        <p:spPr>
          <a:xfrm>
            <a:off x="609600" y="2286000"/>
            <a:ext cx="8305800" cy="1143000"/>
          </a:xfrm>
          <a:prstGeom prst="rect">
            <a:avLst/>
          </a:prstGeom>
          <a:noFill/>
          <a:ln>
            <a:noFill/>
          </a:ln>
        </p:spPr>
        <p:txBody>
          <a:bodyPr spcFirstLastPara="1" wrap="square" lIns="0" tIns="45700" rIns="0" bIns="0" anchor="b" anchorCtr="0">
            <a:normAutofit/>
          </a:bodyPr>
          <a:lstStyle/>
          <a:p>
            <a:pPr marL="342900" lvl="0" indent="-342900" algn="ctr">
              <a:lnSpc>
                <a:spcPct val="90000"/>
              </a:lnSpc>
              <a:buClr>
                <a:schemeClr val="dk2"/>
              </a:buClr>
              <a:buSzPts val="7500"/>
            </a:pPr>
            <a:r>
              <a:rPr lang="en-US" sz="7500" dirty="0" err="1" smtClean="0">
                <a:solidFill>
                  <a:schemeClr val="dk2"/>
                </a:solidFill>
                <a:latin typeface="Calibri"/>
                <a:ea typeface="Calibri"/>
                <a:cs typeface="Calibri"/>
                <a:sym typeface="Calibri"/>
              </a:rPr>
              <a:t>Supta</a:t>
            </a:r>
            <a:r>
              <a:rPr lang="en-US" sz="7500" dirty="0" smtClean="0">
                <a:solidFill>
                  <a:schemeClr val="dk2"/>
                </a:solidFill>
                <a:latin typeface="Calibri"/>
                <a:ea typeface="Calibri"/>
                <a:cs typeface="Calibri"/>
                <a:sym typeface="Calibri"/>
              </a:rPr>
              <a:t> Richard Philip</a:t>
            </a:r>
            <a:endParaRPr sz="75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 calcmode="lin" valueType="num">
                                      <p:cBhvr additive="base">
                                        <p:cTn id="12" dur="2000"/>
                                        <p:tgtEl>
                                          <p:spTgt spid="44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gtEl>
                                        <p:attrNameLst>
                                          <p:attrName>style.visibility</p:attrName>
                                        </p:attrNameLst>
                                      </p:cBhvr>
                                      <p:to>
                                        <p:strVal val="visible"/>
                                      </p:to>
                                    </p:set>
                                    <p:animEffect transition="in" filter="fade">
                                      <p:cBhvr>
                                        <p:cTn id="17"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
          <p:cNvSpPr txBox="1"/>
          <p:nvPr/>
        </p:nvSpPr>
        <p:spPr>
          <a:xfrm>
            <a:off x="4572000" y="1905000"/>
            <a:ext cx="41910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85"/>
              <a:buFont typeface="Noto Sans Symbols"/>
              <a:buChar char="▪"/>
            </a:pPr>
            <a:r>
              <a:rPr lang="en-US" sz="4185">
                <a:solidFill>
                  <a:schemeClr val="dk1"/>
                </a:solidFill>
                <a:latin typeface="Constantia"/>
                <a:ea typeface="Constantia"/>
                <a:cs typeface="Constantia"/>
                <a:sym typeface="Constantia"/>
              </a:rPr>
              <a:t>Sharful Islam</a:t>
            </a:r>
            <a:endParaRPr/>
          </a:p>
          <a:p>
            <a:pPr marL="342900" marR="0" lvl="0" indent="-342900" algn="l" rtl="0">
              <a:lnSpc>
                <a:spcPct val="80000"/>
              </a:lnSpc>
              <a:spcBef>
                <a:spcPts val="744"/>
              </a:spcBef>
              <a:spcAft>
                <a:spcPts val="0"/>
              </a:spcAft>
              <a:buNone/>
            </a:pPr>
            <a:r>
              <a:rPr lang="en-US" sz="3720">
                <a:solidFill>
                  <a:schemeClr val="dk1"/>
                </a:solidFill>
                <a:latin typeface="Constantia"/>
                <a:ea typeface="Constantia"/>
                <a:cs typeface="Constantia"/>
                <a:sym typeface="Constantia"/>
              </a:rPr>
              <a:t>	(171442641)</a:t>
            </a:r>
            <a:endParaRPr/>
          </a:p>
        </p:txBody>
      </p:sp>
      <p:sp>
        <p:nvSpPr>
          <p:cNvPr id="452" name="Google Shape;452;p4"/>
          <p:cNvSpPr txBox="1"/>
          <p:nvPr/>
        </p:nvSpPr>
        <p:spPr>
          <a:xfrm>
            <a:off x="685800" y="609600"/>
            <a:ext cx="8229600" cy="838200"/>
          </a:xfrm>
          <a:prstGeom prst="rect">
            <a:avLst/>
          </a:prstGeom>
          <a:noFill/>
          <a:ln>
            <a:noFill/>
          </a:ln>
        </p:spPr>
        <p:txBody>
          <a:bodyPr spcFirstLastPara="1" wrap="square" lIns="0" tIns="45700" rIns="0" bIns="0" anchor="b" anchorCtr="0">
            <a:noAutofit/>
          </a:bodyPr>
          <a:lstStyle/>
          <a:p>
            <a:pPr marL="342900" marR="0" lvl="0" indent="-342900" algn="ctr" rtl="0">
              <a:lnSpc>
                <a:spcPct val="100000"/>
              </a:lnSpc>
              <a:spcBef>
                <a:spcPts val="0"/>
              </a:spcBef>
              <a:spcAft>
                <a:spcPts val="0"/>
              </a:spcAft>
              <a:buClr>
                <a:schemeClr val="dk2"/>
              </a:buClr>
              <a:buSzPts val="6000"/>
              <a:buFont typeface="Calibri"/>
              <a:buNone/>
            </a:pPr>
            <a:r>
              <a:rPr lang="en-US" sz="6000" b="0" i="0" u="none" strike="noStrike" cap="none">
                <a:solidFill>
                  <a:schemeClr val="dk2"/>
                </a:solidFill>
                <a:latin typeface="Calibri"/>
                <a:ea typeface="Calibri"/>
                <a:cs typeface="Calibri"/>
                <a:sym typeface="Calibri"/>
              </a:rPr>
              <a:t>Presented by :</a:t>
            </a:r>
            <a:endParaRPr sz="6000" b="0" i="0" u="none" strike="noStrike" cap="none">
              <a:solidFill>
                <a:schemeClr val="dk2"/>
              </a:solidFill>
              <a:latin typeface="Calibri"/>
              <a:ea typeface="Calibri"/>
              <a:cs typeface="Calibri"/>
              <a:sym typeface="Calibri"/>
            </a:endParaRPr>
          </a:p>
        </p:txBody>
      </p:sp>
      <p:sp>
        <p:nvSpPr>
          <p:cNvPr id="453" name="Google Shape;453;p4"/>
          <p:cNvSpPr txBox="1"/>
          <p:nvPr/>
        </p:nvSpPr>
        <p:spPr>
          <a:xfrm>
            <a:off x="533400" y="1828800"/>
            <a:ext cx="35052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25"/>
              <a:buFont typeface="Noto Sans Symbols"/>
              <a:buChar char="▪"/>
            </a:pPr>
            <a:r>
              <a:rPr lang="en-US" sz="4125">
                <a:solidFill>
                  <a:schemeClr val="dk1"/>
                </a:solidFill>
                <a:latin typeface="Constantia"/>
                <a:ea typeface="Constantia"/>
                <a:cs typeface="Constantia"/>
                <a:sym typeface="Constantia"/>
              </a:rPr>
              <a:t>Md. Robin</a:t>
            </a:r>
            <a:endParaRPr/>
          </a:p>
          <a:p>
            <a:pPr marL="342900" marR="0" lvl="0" indent="-342900" algn="l" rtl="0">
              <a:lnSpc>
                <a:spcPct val="80000"/>
              </a:lnSpc>
              <a:spcBef>
                <a:spcPts val="750"/>
              </a:spcBef>
              <a:spcAft>
                <a:spcPts val="0"/>
              </a:spcAft>
              <a:buNone/>
            </a:pPr>
            <a:r>
              <a:rPr lang="en-US" sz="3750">
                <a:solidFill>
                  <a:schemeClr val="dk1"/>
                </a:solidFill>
                <a:latin typeface="Constantia"/>
                <a:ea typeface="Constantia"/>
                <a:cs typeface="Constantia"/>
                <a:sym typeface="Constantia"/>
              </a:rPr>
              <a:t>	(171442640)</a:t>
            </a:r>
            <a:endParaRPr/>
          </a:p>
        </p:txBody>
      </p:sp>
      <p:sp>
        <p:nvSpPr>
          <p:cNvPr id="454" name="Google Shape;454;p4"/>
          <p:cNvSpPr txBox="1"/>
          <p:nvPr/>
        </p:nvSpPr>
        <p:spPr>
          <a:xfrm>
            <a:off x="533400" y="3276600"/>
            <a:ext cx="3505200" cy="10668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dirty="0" err="1">
                <a:solidFill>
                  <a:schemeClr val="dk1"/>
                </a:solidFill>
                <a:latin typeface="Constantia"/>
                <a:ea typeface="Constantia"/>
                <a:cs typeface="Constantia"/>
                <a:sym typeface="Constantia"/>
              </a:rPr>
              <a:t>Nitu</a:t>
            </a:r>
            <a:r>
              <a:rPr lang="en-US" sz="3750" dirty="0">
                <a:solidFill>
                  <a:schemeClr val="dk1"/>
                </a:solidFill>
                <a:latin typeface="Constantia"/>
                <a:ea typeface="Constantia"/>
                <a:cs typeface="Constantia"/>
                <a:sym typeface="Constantia"/>
              </a:rPr>
              <a:t> </a:t>
            </a:r>
            <a:r>
              <a:rPr lang="en-US" sz="3750" dirty="0" err="1">
                <a:solidFill>
                  <a:schemeClr val="dk1"/>
                </a:solidFill>
                <a:latin typeface="Constantia"/>
                <a:ea typeface="Constantia"/>
                <a:cs typeface="Constantia"/>
                <a:sym typeface="Constantia"/>
              </a:rPr>
              <a:t>Akter</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dirty="0">
                <a:solidFill>
                  <a:schemeClr val="dk1"/>
                </a:solidFill>
                <a:latin typeface="Constantia"/>
                <a:ea typeface="Constantia"/>
                <a:cs typeface="Constantia"/>
                <a:sym typeface="Constantia"/>
              </a:rPr>
              <a:t>	(171442639)</a:t>
            </a:r>
            <a:endParaRPr/>
          </a:p>
        </p:txBody>
      </p:sp>
      <p:sp>
        <p:nvSpPr>
          <p:cNvPr id="455" name="Google Shape;455;p4"/>
          <p:cNvSpPr txBox="1"/>
          <p:nvPr/>
        </p:nvSpPr>
        <p:spPr>
          <a:xfrm>
            <a:off x="609600" y="5715000"/>
            <a:ext cx="8229600" cy="609600"/>
          </a:xfrm>
          <a:prstGeom prst="rect">
            <a:avLst/>
          </a:prstGeom>
          <a:solidFill>
            <a:schemeClr val="accent1"/>
          </a:solidFill>
          <a:ln>
            <a:noFill/>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rgbClr val="FF0000"/>
                </a:solidFill>
                <a:latin typeface="Constantia"/>
                <a:ea typeface="Constantia"/>
                <a:cs typeface="Constantia"/>
                <a:sym typeface="Constantia"/>
              </a:rPr>
              <a:t>City University, Dhaka.</a:t>
            </a:r>
            <a:endParaRPr/>
          </a:p>
        </p:txBody>
      </p:sp>
      <p:sp>
        <p:nvSpPr>
          <p:cNvPr id="456" name="Google Shape;456;p4"/>
          <p:cNvSpPr txBox="1"/>
          <p:nvPr/>
        </p:nvSpPr>
        <p:spPr>
          <a:xfrm>
            <a:off x="609600" y="5029200"/>
            <a:ext cx="8229600" cy="609600"/>
          </a:xfrm>
          <a:prstGeom prst="rect">
            <a:avLst/>
          </a:prstGeom>
          <a:noFill/>
          <a:ln w="9525" cap="flat" cmpd="thickThin">
            <a:solidFill>
              <a:srgbClr val="7030A0"/>
            </a:solidFill>
            <a:prstDash val="solid"/>
            <a:round/>
            <a:headEnd type="none" w="sm" len="sm"/>
            <a:tailEnd type="none" w="sm" len="sm"/>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chemeClr val="dk1"/>
                </a:solidFill>
                <a:latin typeface="Constantia"/>
                <a:ea typeface="Constantia"/>
                <a:cs typeface="Constantia"/>
                <a:sym typeface="Constantia"/>
              </a:rPr>
              <a:t>CSE Department,  44</a:t>
            </a:r>
            <a:r>
              <a:rPr lang="en-US" sz="3200" baseline="30000">
                <a:solidFill>
                  <a:schemeClr val="dk1"/>
                </a:solidFill>
                <a:latin typeface="Constantia"/>
                <a:ea typeface="Constantia"/>
                <a:cs typeface="Constantia"/>
                <a:sym typeface="Constantia"/>
              </a:rPr>
              <a:t>th</a:t>
            </a:r>
            <a:r>
              <a:rPr lang="en-US" sz="3200">
                <a:solidFill>
                  <a:schemeClr val="dk1"/>
                </a:solidFill>
                <a:latin typeface="Constantia"/>
                <a:ea typeface="Constantia"/>
                <a:cs typeface="Constantia"/>
                <a:sym typeface="Constantia"/>
              </a:rPr>
              <a:t> Batch (Eve)</a:t>
            </a:r>
            <a:endParaRPr/>
          </a:p>
        </p:txBody>
      </p:sp>
      <p:sp>
        <p:nvSpPr>
          <p:cNvPr id="8" name="Google Shape;454;p4"/>
          <p:cNvSpPr txBox="1"/>
          <p:nvPr/>
        </p:nvSpPr>
        <p:spPr>
          <a:xfrm>
            <a:off x="4697437" y="3248464"/>
            <a:ext cx="3505200" cy="1066800"/>
          </a:xfrm>
          <a:prstGeom prst="rect">
            <a:avLst/>
          </a:prstGeom>
          <a:noFill/>
          <a:ln>
            <a:noFill/>
          </a:ln>
        </p:spPr>
        <p:txBody>
          <a:bodyPr spcFirstLastPara="1" wrap="square" lIns="0" tIns="45700" rIns="0" bIns="0" anchor="b" anchorCtr="0">
            <a:normAutofit fontScale="92500"/>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dirty="0" err="1" smtClean="0">
                <a:solidFill>
                  <a:schemeClr val="dk1"/>
                </a:solidFill>
                <a:latin typeface="Constantia"/>
                <a:ea typeface="Constantia"/>
                <a:cs typeface="Constantia"/>
                <a:sym typeface="Constantia"/>
              </a:rPr>
              <a:t>Hafijur</a:t>
            </a:r>
            <a:r>
              <a:rPr lang="en-US" sz="3750" dirty="0" smtClean="0">
                <a:solidFill>
                  <a:schemeClr val="dk1"/>
                </a:solidFill>
                <a:latin typeface="Constantia"/>
                <a:ea typeface="Constantia"/>
                <a:cs typeface="Constantia"/>
                <a:sym typeface="Constantia"/>
              </a:rPr>
              <a:t> </a:t>
            </a:r>
            <a:r>
              <a:rPr lang="en-US" sz="3750" dirty="0" err="1" smtClean="0">
                <a:solidFill>
                  <a:schemeClr val="dk1"/>
                </a:solidFill>
                <a:latin typeface="Constantia"/>
                <a:ea typeface="Constantia"/>
                <a:cs typeface="Constantia"/>
                <a:sym typeface="Constantia"/>
              </a:rPr>
              <a:t>Rahman</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dirty="0">
                <a:solidFill>
                  <a:schemeClr val="dk1"/>
                </a:solidFill>
                <a:latin typeface="Constantia"/>
                <a:ea typeface="Constantia"/>
                <a:cs typeface="Constantia"/>
                <a:sym typeface="Constantia"/>
              </a:rPr>
              <a:t>	(</a:t>
            </a:r>
            <a:r>
              <a:rPr lang="en-US" sz="3375" dirty="0" smtClean="0">
                <a:solidFill>
                  <a:schemeClr val="dk1"/>
                </a:solidFill>
                <a:latin typeface="Constantia"/>
                <a:ea typeface="Constantia"/>
                <a:cs typeface="Constantia"/>
                <a:sym typeface="Constantia"/>
              </a:rPr>
              <a:t>171442648)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 calcmode="lin" valueType="num">
                                      <p:cBhvr additive="base">
                                        <p:cTn id="12" dur="500"/>
                                        <p:tgtEl>
                                          <p:spTgt spid="4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51"/>
                                        </p:tgtEl>
                                        <p:attrNameLst>
                                          <p:attrName>style.visibility</p:attrName>
                                        </p:attrNameLst>
                                      </p:cBhvr>
                                      <p:to>
                                        <p:strVal val="visible"/>
                                      </p:to>
                                    </p:set>
                                    <p:anim calcmode="lin" valueType="num">
                                      <p:cBhvr additive="base">
                                        <p:cTn id="17" dur="500"/>
                                        <p:tgtEl>
                                          <p:spTgt spid="451"/>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4"/>
                                        </p:tgtEl>
                                        <p:attrNameLst>
                                          <p:attrName>style.visibility</p:attrName>
                                        </p:attrNameLst>
                                      </p:cBhvr>
                                      <p:to>
                                        <p:strVal val="visible"/>
                                      </p:to>
                                    </p:set>
                                    <p:anim calcmode="lin" valueType="num">
                                      <p:cBhvr additive="base">
                                        <p:cTn id="22" dur="500"/>
                                        <p:tgtEl>
                                          <p:spTgt spid="454"/>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500"/>
                                        <p:tgtEl>
                                          <p:spTgt spid="4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5"/>
                                        </p:tgtEl>
                                        <p:attrNameLst>
                                          <p:attrName>style.visibility</p:attrName>
                                        </p:attrNameLst>
                                      </p:cBhvr>
                                      <p:to>
                                        <p:strVal val="visible"/>
                                      </p:to>
                                    </p:set>
                                    <p:animEffect transition="in" filter="fade">
                                      <p:cBhvr>
                                        <p:cTn id="32" dur="500"/>
                                        <p:tgtEl>
                                          <p:spTgt spid="45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3527" y="489542"/>
            <a:ext cx="5144655" cy="6650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What is school management? </a:t>
            </a:r>
            <a:endParaRPr lang="en-US" sz="2800" dirty="0"/>
          </a:p>
        </p:txBody>
      </p:sp>
      <p:sp>
        <p:nvSpPr>
          <p:cNvPr id="3" name="Rectangle 2"/>
          <p:cNvSpPr/>
          <p:nvPr/>
        </p:nvSpPr>
        <p:spPr>
          <a:xfrm>
            <a:off x="1153551" y="1694890"/>
            <a:ext cx="7258929" cy="23136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2800" dirty="0" smtClean="0"/>
              <a:t>School </a:t>
            </a:r>
            <a:r>
              <a:rPr lang="en-US" sz="2800" dirty="0" smtClean="0"/>
              <a:t>management is concerned with the planning and formulation  of educational policies of </a:t>
            </a:r>
            <a:r>
              <a:rPr lang="en-US" sz="2800" dirty="0" err="1" smtClean="0"/>
              <a:t>programmes</a:t>
            </a:r>
            <a:r>
              <a:rPr lang="en-US" sz="2800" dirty="0" smtClean="0"/>
              <a:t> with a view </a:t>
            </a:r>
            <a:r>
              <a:rPr lang="en-US" sz="2800" dirty="0" smtClean="0"/>
              <a:t>to </a:t>
            </a:r>
            <a:r>
              <a:rPr lang="en-US" sz="2800" dirty="0" smtClean="0"/>
              <a:t>achieving educational goals.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655" y="249414"/>
            <a:ext cx="6225309" cy="581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Some problems of old school management system</a:t>
            </a:r>
            <a:endParaRPr lang="en-US" sz="2000" dirty="0"/>
          </a:p>
        </p:txBody>
      </p:sp>
      <p:sp>
        <p:nvSpPr>
          <p:cNvPr id="3" name="Rectangle 2"/>
          <p:cNvSpPr/>
          <p:nvPr/>
        </p:nvSpPr>
        <p:spPr>
          <a:xfrm>
            <a:off x="1925105" y="1136095"/>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Old admission system</a:t>
            </a:r>
            <a:endParaRPr lang="en-US" sz="1800" dirty="0"/>
          </a:p>
        </p:txBody>
      </p:sp>
      <p:sp>
        <p:nvSpPr>
          <p:cNvPr id="4" name="Rectangle 3"/>
          <p:cNvSpPr/>
          <p:nvPr/>
        </p:nvSpPr>
        <p:spPr>
          <a:xfrm>
            <a:off x="1906633" y="166257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Teacher student communication problem</a:t>
            </a:r>
            <a:endParaRPr lang="en-US" sz="1800" dirty="0"/>
          </a:p>
        </p:txBody>
      </p:sp>
      <p:sp>
        <p:nvSpPr>
          <p:cNvPr id="5" name="Rectangle 4"/>
          <p:cNvSpPr/>
          <p:nvPr/>
        </p:nvSpPr>
        <p:spPr>
          <a:xfrm>
            <a:off x="1878924" y="218905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Time based classes</a:t>
            </a:r>
            <a:endParaRPr lang="en-US" sz="1800" dirty="0"/>
          </a:p>
        </p:txBody>
      </p:sp>
      <p:sp>
        <p:nvSpPr>
          <p:cNvPr id="6" name="Rectangle 5"/>
          <p:cNvSpPr/>
          <p:nvPr/>
        </p:nvSpPr>
        <p:spPr>
          <a:xfrm>
            <a:off x="1878925" y="273400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Time based classes</a:t>
            </a:r>
            <a:endParaRPr lang="en-US" sz="1800" dirty="0"/>
          </a:p>
        </p:txBody>
      </p:sp>
      <p:sp>
        <p:nvSpPr>
          <p:cNvPr id="7" name="Rectangle 6"/>
          <p:cNvSpPr/>
          <p:nvPr/>
        </p:nvSpPr>
        <p:spPr>
          <a:xfrm>
            <a:off x="1897398" y="324201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Problem to do group based jobs/assignments</a:t>
            </a:r>
            <a:endParaRPr lang="en-US" sz="1800" dirty="0"/>
          </a:p>
        </p:txBody>
      </p:sp>
      <p:sp>
        <p:nvSpPr>
          <p:cNvPr id="8" name="Rectangle 7"/>
          <p:cNvSpPr/>
          <p:nvPr/>
        </p:nvSpPr>
        <p:spPr>
          <a:xfrm>
            <a:off x="1897398" y="376849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Manual attendance system</a:t>
            </a:r>
            <a:endParaRPr lang="en-US" sz="1800" dirty="0"/>
          </a:p>
        </p:txBody>
      </p:sp>
      <p:sp>
        <p:nvSpPr>
          <p:cNvPr id="9" name="Rectangle 8"/>
          <p:cNvSpPr/>
          <p:nvPr/>
        </p:nvSpPr>
        <p:spPr>
          <a:xfrm>
            <a:off x="1915871" y="4322679"/>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Student suffer for old payment system</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frustrated for school"/>
          <p:cNvPicPr>
            <a:picLocks noChangeAspect="1" noChangeArrowheads="1"/>
          </p:cNvPicPr>
          <p:nvPr/>
        </p:nvPicPr>
        <p:blipFill>
          <a:blip r:embed="rId2"/>
          <a:srcRect/>
          <a:stretch>
            <a:fillRect/>
          </a:stretch>
        </p:blipFill>
        <p:spPr bwMode="auto">
          <a:xfrm>
            <a:off x="3215593" y="2522466"/>
            <a:ext cx="2603316" cy="1735544"/>
          </a:xfrm>
          <a:prstGeom prst="rect">
            <a:avLst/>
          </a:prstGeom>
          <a:noFill/>
        </p:spPr>
      </p:pic>
      <p:sp>
        <p:nvSpPr>
          <p:cNvPr id="68612" name="AutoShape 4"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4" name="AutoShape 6"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6" name="AutoShape 8"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7" name="Picture 9" descr="C:\Users\DinIslam\Downloads\anger-management.jpg"/>
          <p:cNvPicPr>
            <a:picLocks noChangeArrowheads="1"/>
          </p:cNvPicPr>
          <p:nvPr/>
        </p:nvPicPr>
        <p:blipFill>
          <a:blip r:embed="rId3"/>
          <a:srcRect/>
          <a:stretch>
            <a:fillRect/>
          </a:stretch>
        </p:blipFill>
        <p:spPr bwMode="auto">
          <a:xfrm>
            <a:off x="484437" y="333139"/>
            <a:ext cx="2603316" cy="1676644"/>
          </a:xfrm>
          <a:prstGeom prst="rect">
            <a:avLst/>
          </a:prstGeom>
          <a:noFill/>
        </p:spPr>
      </p:pic>
      <p:sp>
        <p:nvSpPr>
          <p:cNvPr id="68619" name="AutoShape 11" descr="Image result for teacher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0" name="Picture 12" descr="C:\Users\DinIslam\Downloads\bigstock-Tensed-school-teacher-sitting-139644923.jpg"/>
          <p:cNvPicPr>
            <a:picLocks noChangeArrowheads="1"/>
          </p:cNvPicPr>
          <p:nvPr/>
        </p:nvPicPr>
        <p:blipFill>
          <a:blip r:embed="rId4"/>
          <a:srcRect/>
          <a:stretch>
            <a:fillRect/>
          </a:stretch>
        </p:blipFill>
        <p:spPr bwMode="auto">
          <a:xfrm>
            <a:off x="6217751" y="244722"/>
            <a:ext cx="2598068" cy="1676644"/>
          </a:xfrm>
          <a:prstGeom prst="rect">
            <a:avLst/>
          </a:prstGeom>
          <a:noFill/>
        </p:spPr>
      </p:pic>
      <p:pic>
        <p:nvPicPr>
          <p:cNvPr id="68622" name="Picture 14" descr="Image result for tenced parents for school"/>
          <p:cNvPicPr>
            <a:picLocks noChangeArrowheads="1"/>
          </p:cNvPicPr>
          <p:nvPr/>
        </p:nvPicPr>
        <p:blipFill>
          <a:blip r:embed="rId5"/>
          <a:srcRect/>
          <a:stretch>
            <a:fillRect/>
          </a:stretch>
        </p:blipFill>
        <p:spPr bwMode="auto">
          <a:xfrm>
            <a:off x="247835" y="4883974"/>
            <a:ext cx="2603316" cy="1676644"/>
          </a:xfrm>
          <a:prstGeom prst="rect">
            <a:avLst/>
          </a:prstGeom>
          <a:noFill/>
        </p:spPr>
      </p:pic>
      <p:sp>
        <p:nvSpPr>
          <p:cNvPr id="68624" name="AutoShape 16" descr="Image result for tensed m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5" name="Picture 17" descr="C:\Users\DinIslam\Downloads\53313749-tensed-man-touching-his-temples-at-home.jpg"/>
          <p:cNvPicPr>
            <a:picLocks noChangeAspect="1" noChangeArrowheads="1"/>
          </p:cNvPicPr>
          <p:nvPr/>
        </p:nvPicPr>
        <p:blipFill>
          <a:blip r:embed="rId6"/>
          <a:srcRect/>
          <a:stretch>
            <a:fillRect/>
          </a:stretch>
        </p:blipFill>
        <p:spPr bwMode="auto">
          <a:xfrm>
            <a:off x="6259155" y="4906869"/>
            <a:ext cx="2600568" cy="173204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2" y="203220"/>
            <a:ext cx="5800437" cy="6003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Solution of this problem</a:t>
            </a:r>
            <a:endParaRPr lang="en-US" sz="2800" dirty="0"/>
          </a:p>
        </p:txBody>
      </p:sp>
      <p:sp>
        <p:nvSpPr>
          <p:cNvPr id="3" name="Rectangle 2"/>
          <p:cNvSpPr/>
          <p:nvPr/>
        </p:nvSpPr>
        <p:spPr>
          <a:xfrm>
            <a:off x="2244436" y="951368"/>
            <a:ext cx="5052291" cy="52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Online/Digital School Management System</a:t>
            </a:r>
            <a:endParaRPr lang="en-US" sz="2000" dirty="0">
              <a:solidFill>
                <a:schemeClr val="tx1"/>
              </a:solidFill>
            </a:endParaRPr>
          </a:p>
        </p:txBody>
      </p:sp>
      <p:pic>
        <p:nvPicPr>
          <p:cNvPr id="67586" name="Picture 2" descr="C:\Users\DinIslam\Downloads\school-management-software-500x500.png"/>
          <p:cNvPicPr>
            <a:picLocks noChangeAspect="1" noChangeArrowheads="1"/>
          </p:cNvPicPr>
          <p:nvPr/>
        </p:nvPicPr>
        <p:blipFill>
          <a:blip r:embed="rId2"/>
          <a:srcRect/>
          <a:stretch>
            <a:fillRect/>
          </a:stretch>
        </p:blipFill>
        <p:spPr bwMode="auto">
          <a:xfrm>
            <a:off x="2290041" y="1468725"/>
            <a:ext cx="4997450" cy="49974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9AAED"/>
            </a:gs>
            <a:gs pos="50000">
              <a:srgbClr val="B7C9F3"/>
            </a:gs>
            <a:gs pos="100000">
              <a:srgbClr val="DCE4F8"/>
            </a:gs>
          </a:gsLst>
          <a:lin ang="5400000" scaled="0"/>
        </a:gradFill>
        <a:effectLst/>
      </p:bgPr>
    </p:bg>
    <p:spTree>
      <p:nvGrpSpPr>
        <p:cNvPr id="1" name="Shape 472"/>
        <p:cNvGrpSpPr/>
        <p:nvPr/>
      </p:nvGrpSpPr>
      <p:grpSpPr>
        <a:xfrm>
          <a:off x="0" y="0"/>
          <a:ext cx="0" cy="0"/>
          <a:chOff x="0" y="0"/>
          <a:chExt cx="0" cy="0"/>
        </a:xfrm>
      </p:grpSpPr>
      <p:sp>
        <p:nvSpPr>
          <p:cNvPr id="473" name="Google Shape;473;p7"/>
          <p:cNvSpPr txBox="1"/>
          <p:nvPr/>
        </p:nvSpPr>
        <p:spPr>
          <a:xfrm>
            <a:off x="1057625" y="661000"/>
            <a:ext cx="6659700" cy="694200"/>
          </a:xfrm>
          <a:prstGeom prst="rect">
            <a:avLst/>
          </a:prstGeom>
          <a:solidFill>
            <a:srgbClr val="20768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bg1"/>
                </a:solidFill>
                <a:latin typeface="Calibri"/>
                <a:ea typeface="Calibri"/>
                <a:cs typeface="Calibri"/>
                <a:sym typeface="Calibri"/>
              </a:rPr>
              <a:t>What is School Management System?</a:t>
            </a:r>
            <a:endParaRPr sz="3000">
              <a:solidFill>
                <a:schemeClr val="bg1"/>
              </a:solidFill>
              <a:latin typeface="Calibri"/>
              <a:ea typeface="Calibri"/>
              <a:cs typeface="Calibri"/>
              <a:sym typeface="Calibri"/>
            </a:endParaRPr>
          </a:p>
        </p:txBody>
      </p:sp>
      <p:sp>
        <p:nvSpPr>
          <p:cNvPr id="4" name="Rectangle 3"/>
          <p:cNvSpPr/>
          <p:nvPr/>
        </p:nvSpPr>
        <p:spPr>
          <a:xfrm>
            <a:off x="604911" y="1838064"/>
            <a:ext cx="7962314" cy="2235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fontAlgn="t"/>
            <a:r>
              <a:rPr lang="en-US" dirty="0" smtClean="0"/>
              <a:t>School Management System is a is a complete school management software designed to automate a school's diverse operations from classes, exams to school events calendar.</a:t>
            </a:r>
          </a:p>
          <a:p>
            <a:pPr algn="just" fontAlgn="t"/>
            <a:endParaRPr lang="en-US" dirty="0" smtClean="0"/>
          </a:p>
          <a:p>
            <a:pPr algn="just" fontAlgn="ctr"/>
            <a:r>
              <a:rPr lang="en-US" dirty="0" smtClean="0"/>
              <a:t>This school software has a powerful online community to bring parents, teachers and students on a common interactive platform. It is a paperless office automation solution for today's modern schools. The School Management System provides the facility to carry out all day to day activities of the school, making them fast, easy, efficient and accurate.</a:t>
            </a:r>
          </a:p>
          <a:p>
            <a:pPr algn="ctr"/>
            <a:endParaRPr lang="en-US" dirty="0"/>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365</Words>
  <PresentationFormat>On-screen Show (4:3)</PresentationFormat>
  <Paragraphs>59</Paragraphs>
  <Slides>17</Slides>
  <Notes>7</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Concourse</vt:lpstr>
      <vt:lpstr>Office Theme</vt:lpstr>
      <vt:lpstr>Flow</vt:lpstr>
      <vt:lpstr> WELCOME  TO PRESENTATION SESSION</vt:lpstr>
      <vt:lpstr>PRESENTATION</vt:lpstr>
      <vt:lpstr>   Senior Lecturer Department of CSE  City university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PRESENTATION SESSION</dc:title>
  <dc:creator>ucc 2018</dc:creator>
  <cp:lastModifiedBy>Admin-27</cp:lastModifiedBy>
  <cp:revision>51</cp:revision>
  <dcterms:created xsi:type="dcterms:W3CDTF">2019-01-13T08:53:42Z</dcterms:created>
  <dcterms:modified xsi:type="dcterms:W3CDTF">2019-07-05T06:51:11Z</dcterms:modified>
</cp:coreProperties>
</file>