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sldIdLst>
    <p:sldId id="270" r:id="rId5"/>
    <p:sldId id="256" r:id="rId6"/>
    <p:sldId id="278" r:id="rId7"/>
    <p:sldId id="295" r:id="rId8"/>
    <p:sldId id="294" r:id="rId9"/>
    <p:sldId id="297" r:id="rId10"/>
    <p:sldId id="280" r:id="rId11"/>
    <p:sldId id="281" r:id="rId12"/>
    <p:sldId id="283" r:id="rId13"/>
    <p:sldId id="282" r:id="rId14"/>
    <p:sldId id="291" r:id="rId15"/>
    <p:sldId id="292" r:id="rId16"/>
    <p:sldId id="290" r:id="rId17"/>
    <p:sldId id="285" r:id="rId18"/>
    <p:sldId id="286" r:id="rId19"/>
    <p:sldId id="287" r:id="rId20"/>
    <p:sldId id="288" r:id="rId21"/>
    <p:sldId id="298" r:id="rId22"/>
    <p:sldId id="289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4C31E-A845-4E6F-BFF6-298C9D53C36F}" v="130" dt="2019-05-12T08:15:36.076"/>
    <p1510:client id="{B14228DD-BFF9-46E4-9BB0-B9BCCED602BF}" v="1" dt="2019-05-12T08:22:5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Acquisition (Milestone 1)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Management (Milestone 2)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Processing (Milestone 3)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4564AF5-D919-4066-A85F-D8F7108AB69D}">
      <dgm:prSet custT="1"/>
      <dgm:spPr>
        <a:noFill/>
        <a:ln>
          <a:noFill/>
        </a:ln>
        <a:effectLst/>
      </dgm:spPr>
      <dgm:t>
        <a:bodyPr spcFirstLastPara="0" vert="horz" wrap="square" lIns="86782" tIns="86782" rIns="86782" bIns="86782" numCol="1" spcCol="1270" anchor="ctr" anchorCtr="0"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+mn-lt"/>
              <a:ea typeface="+mn-ea"/>
              <a:cs typeface="+mn-cs"/>
            </a:rPr>
            <a:t>Data</a:t>
          </a:r>
          <a:r>
            <a:rPr lang="en-US" sz="1900" kern="1200" dirty="0">
              <a:solidFill>
                <a:schemeClr val="bg1"/>
              </a:solidFill>
              <a:latin typeface="+mn-lt"/>
            </a:rPr>
            <a:t> Interpretation (Milestone 4)</a:t>
          </a:r>
        </a:p>
      </dgm:t>
    </dgm:pt>
    <dgm:pt modelId="{012A75CA-04D0-482F-9DF5-8A66B7BC721C}" type="parTrans" cxnId="{73DB0566-07AD-45CD-B92E-0C567639AC52}">
      <dgm:prSet/>
      <dgm:spPr/>
      <dgm:t>
        <a:bodyPr/>
        <a:lstStyle/>
        <a:p>
          <a:endParaRPr lang="en-US"/>
        </a:p>
      </dgm:t>
    </dgm:pt>
    <dgm:pt modelId="{837FA826-50CA-4C65-BF79-93221243B398}" type="sibTrans" cxnId="{73DB0566-07AD-45CD-B92E-0C567639AC52}">
      <dgm:prSet/>
      <dgm:spPr/>
      <dgm:t>
        <a:bodyPr/>
        <a:lstStyle/>
        <a:p>
          <a:endParaRPr lang="en-US"/>
        </a:p>
      </dgm:t>
    </dgm:pt>
    <dgm:pt modelId="{90EF54B4-2C71-4CFC-9441-A321EB2B5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Communication of Insights (Milestone 5)</a:t>
          </a:r>
        </a:p>
      </dgm:t>
    </dgm:pt>
    <dgm:pt modelId="{FD785FCB-7793-4379-87D9-4BCEEBA0DF65}" type="parTrans" cxnId="{4CBDF99E-47DC-4CAB-B6B1-9F2D48FB484F}">
      <dgm:prSet/>
      <dgm:spPr/>
      <dgm:t>
        <a:bodyPr/>
        <a:lstStyle/>
        <a:p>
          <a:endParaRPr lang="en-US"/>
        </a:p>
      </dgm:t>
    </dgm:pt>
    <dgm:pt modelId="{AB67516E-C3A8-4E6C-BE71-DE030DFAD8A8}" type="sibTrans" cxnId="{4CBDF99E-47DC-4CAB-B6B1-9F2D48FB484F}">
      <dgm:prSet/>
      <dgm:spPr/>
      <dgm:t>
        <a:bodyPr/>
        <a:lstStyle/>
        <a:p>
          <a:endParaRPr lang="en-US"/>
        </a:p>
      </dgm:t>
    </dgm:pt>
    <dgm:pt modelId="{49DD2925-CAF1-4949-943A-3243F06EBD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Objective</a:t>
          </a:r>
        </a:p>
      </dgm:t>
    </dgm:pt>
    <dgm:pt modelId="{3C8C2257-28F8-4510-BE8E-F16E15199CCA}" type="parTrans" cxnId="{DE38E970-DC0B-4800-A26F-E7C903BC4375}">
      <dgm:prSet/>
      <dgm:spPr/>
      <dgm:t>
        <a:bodyPr/>
        <a:lstStyle/>
        <a:p>
          <a:endParaRPr lang="en-US"/>
        </a:p>
      </dgm:t>
    </dgm:pt>
    <dgm:pt modelId="{D4D8A54A-0A67-479A-893D-0A76606D7027}" type="sibTrans" cxnId="{DE38E970-DC0B-4800-A26F-E7C903BC4375}">
      <dgm:prSet/>
      <dgm:spPr/>
      <dgm:t>
        <a:bodyPr/>
        <a:lstStyle/>
        <a:p>
          <a:endParaRPr lang="en-US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8F7D3069-8545-4E42-B094-70B66EF244F2}" type="pres">
      <dgm:prSet presAssocID="{49DD2925-CAF1-4949-943A-3243F06EBDDD}" presName="compNode" presStyleCnt="0"/>
      <dgm:spPr/>
    </dgm:pt>
    <dgm:pt modelId="{A4460143-4BD3-4B7C-85DF-E7F9808FBA72}" type="pres">
      <dgm:prSet presAssocID="{49DD2925-CAF1-4949-943A-3243F06EBDDD}" presName="bgRect" presStyleLbl="bgShp" presStyleIdx="0" presStyleCnt="6"/>
      <dgm:spPr>
        <a:xfrm>
          <a:off x="0" y="1594"/>
          <a:ext cx="5607050" cy="679229"/>
        </a:xfrm>
        <a:prstGeom prst="roundRect">
          <a:avLst>
            <a:gd name="adj" fmla="val 10000"/>
          </a:avLst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3EC78E0A-B109-4CEB-9B0B-0AC1FC4F4EE9}" type="pres">
      <dgm:prSet presAssocID="{49DD2925-CAF1-4949-943A-3243F06EBDD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6CFEA03-59D9-4354-B97A-222B80B7A657}" type="pres">
      <dgm:prSet presAssocID="{49DD2925-CAF1-4949-943A-3243F06EBDDD}" presName="spaceRect" presStyleCnt="0"/>
      <dgm:spPr/>
    </dgm:pt>
    <dgm:pt modelId="{4ADA4962-7BBB-4D2B-B3AA-F88B65A3EE87}" type="pres">
      <dgm:prSet presAssocID="{49DD2925-CAF1-4949-943A-3243F06EBDDD}" presName="parTx" presStyleLbl="revTx" presStyleIdx="0" presStyleCnt="6">
        <dgm:presLayoutVars>
          <dgm:chMax val="0"/>
          <dgm:chPref val="0"/>
        </dgm:presLayoutVars>
      </dgm:prSet>
      <dgm:spPr/>
    </dgm:pt>
    <dgm:pt modelId="{287A69C3-A028-416B-A80C-0AB747AD5F07}" type="pres">
      <dgm:prSet presAssocID="{D4D8A54A-0A67-479A-893D-0A76606D7027}" presName="sibTrans" presStyleCnt="0"/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1" presStyleCnt="6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1" presStyleCnt="6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1" presStyleCnt="6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2" presStyleCnt="6"/>
      <dgm:spPr>
        <a:xfrm>
          <a:off x="0" y="1760029"/>
          <a:ext cx="5607050" cy="1407541"/>
        </a:xfrm>
        <a:prstGeom prst="rect">
          <a:avLst/>
        </a:prstGeom>
        <a:solidFill>
          <a:schemeClr val="tx1"/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2" presStyleCnt="6" custScaleX="75132" custScaleY="751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2" presStyleCnt="6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3" presStyleCnt="6"/>
      <dgm:spPr>
        <a:xfrm>
          <a:off x="0" y="3519456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3" presStyleCnt="6" custScaleX="68302" custScaleY="683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3" presStyleCnt="6">
        <dgm:presLayoutVars>
          <dgm:chMax val="0"/>
          <dgm:chPref val="0"/>
        </dgm:presLayoutVars>
      </dgm:prSet>
      <dgm:spPr/>
    </dgm:pt>
    <dgm:pt modelId="{9D6E714B-8F41-46F2-B8F8-D2532793CA51}" type="pres">
      <dgm:prSet presAssocID="{C79B0F2C-DDB4-44EB-89F7-717146B88B10}" presName="sibTrans" presStyleCnt="0"/>
      <dgm:spPr/>
    </dgm:pt>
    <dgm:pt modelId="{9C616151-B8D1-4AE5-A351-824D4687091F}" type="pres">
      <dgm:prSet presAssocID="{A4564AF5-D919-4066-A85F-D8F7108AB69D}" presName="compNode" presStyleCnt="0"/>
      <dgm:spPr/>
    </dgm:pt>
    <dgm:pt modelId="{BEDD4324-79FB-4B13-85BE-9F99171697BA}" type="pres">
      <dgm:prSet presAssocID="{A4564AF5-D919-4066-A85F-D8F7108AB69D}" presName="bgRect" presStyleLbl="bgShp" presStyleIdx="4" presStyleCnt="6"/>
      <dgm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tx1">
            <a:alpha val="70000"/>
          </a:schemeClr>
        </a:solidFill>
        <a:ln>
          <a:noFill/>
        </a:ln>
        <a:effectLst/>
      </dgm:spPr>
    </dgm:pt>
    <dgm:pt modelId="{FD8D9D0E-6A07-4151-97CD-636AAC049A70}" type="pres">
      <dgm:prSet presAssocID="{A4564AF5-D919-4066-A85F-D8F7108AB6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37B47BB-6CCB-4496-96F6-74D073A924F9}" type="pres">
      <dgm:prSet presAssocID="{A4564AF5-D919-4066-A85F-D8F7108AB69D}" presName="spaceRect" presStyleCnt="0"/>
      <dgm:spPr/>
    </dgm:pt>
    <dgm:pt modelId="{1358A3FF-E1C5-40D3-AD99-833B61499232}" type="pres">
      <dgm:prSet presAssocID="{A4564AF5-D919-4066-A85F-D8F7108AB69D}" presName="parTx" presStyleLbl="revTx" presStyleIdx="4" presStyleCnt="6">
        <dgm:presLayoutVars>
          <dgm:chMax val="0"/>
          <dgm:chPref val="0"/>
        </dgm:presLayoutVars>
      </dgm:prSet>
      <dgm:spPr>
        <a:xfrm>
          <a:off x="947080" y="3078787"/>
          <a:ext cx="4659969" cy="819983"/>
        </a:xfrm>
        <a:prstGeom prst="rect">
          <a:avLst/>
        </a:prstGeom>
      </dgm:spPr>
    </dgm:pt>
    <dgm:pt modelId="{C9ABBBDD-D40D-4619-A794-B3BA31EB3DDE}" type="pres">
      <dgm:prSet presAssocID="{837FA826-50CA-4C65-BF79-93221243B398}" presName="sibTrans" presStyleCnt="0"/>
      <dgm:spPr/>
    </dgm:pt>
    <dgm:pt modelId="{B923E5CD-429B-4E79-8E84-A13BD150C288}" type="pres">
      <dgm:prSet presAssocID="{90EF54B4-2C71-4CFC-9441-A321EB2B504F}" presName="compNode" presStyleCnt="0"/>
      <dgm:spPr/>
    </dgm:pt>
    <dgm:pt modelId="{928820E2-BC8D-4859-AF23-E5DA63218843}" type="pres">
      <dgm:prSet presAssocID="{90EF54B4-2C71-4CFC-9441-A321EB2B504F}" presName="bgRect" presStyleLbl="bgShp" presStyleIdx="5" presStyleCnt="6"/>
      <dgm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rgbClr val="FF0000">
            <a:alpha val="70000"/>
          </a:srgbClr>
        </a:solidFill>
        <a:ln>
          <a:noFill/>
        </a:ln>
        <a:effectLst/>
      </dgm:spPr>
    </dgm:pt>
    <dgm:pt modelId="{7292BDAD-527E-46A1-B650-A8C278A43273}" type="pres">
      <dgm:prSet presAssocID="{90EF54B4-2C71-4CFC-9441-A321EB2B50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CAAFF16-CEDA-490E-AF25-307CACD728A8}" type="pres">
      <dgm:prSet presAssocID="{90EF54B4-2C71-4CFC-9441-A321EB2B504F}" presName="spaceRect" presStyleCnt="0"/>
      <dgm:spPr/>
    </dgm:pt>
    <dgm:pt modelId="{720AEAC0-DACD-4F80-94E5-A0864D990763}" type="pres">
      <dgm:prSet presAssocID="{90EF54B4-2C71-4CFC-9441-A321EB2B504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1CD8302-49F1-450E-BA5E-0B232A4BB200}" type="presOf" srcId="{90EF54B4-2C71-4CFC-9441-A321EB2B504F}" destId="{720AEAC0-DACD-4F80-94E5-A0864D990763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1" destOrd="0" parTransId="{DB4A5689-BD48-4D3D-8017-D1E3C49B0DDB}" sibTransId="{1397C75F-5FD8-4120-9A24-A246D042942B}"/>
    <dgm:cxn modelId="{E0274F35-F803-4B2A-8D08-A0A166A89D28}" type="presOf" srcId="{49DD2925-CAF1-4949-943A-3243F06EBDDD}" destId="{4ADA4962-7BBB-4D2B-B3AA-F88B65A3EE87}" srcOrd="0" destOrd="0" presId="urn:microsoft.com/office/officeart/2018/2/layout/IconVerticalSolidList"/>
    <dgm:cxn modelId="{E4AD895B-72A4-4A6B-A7F4-C77A53EC51BC}" srcId="{E1B432F4-5FDB-4518-9272-2F3934AC6AA2}" destId="{C6D21269-399B-4BA2-8621-C7B9DA1E1B8F}" srcOrd="3" destOrd="0" parTransId="{AA3929B3-1058-4240-AD5D-9518D4976567}" sibTransId="{C79B0F2C-DDB4-44EB-89F7-717146B88B10}"/>
    <dgm:cxn modelId="{73DB0566-07AD-45CD-B92E-0C567639AC52}" srcId="{E1B432F4-5FDB-4518-9272-2F3934AC6AA2}" destId="{A4564AF5-D919-4066-A85F-D8F7108AB69D}" srcOrd="4" destOrd="0" parTransId="{012A75CA-04D0-482F-9DF5-8A66B7BC721C}" sibTransId="{837FA826-50CA-4C65-BF79-93221243B398}"/>
    <dgm:cxn modelId="{DE38E970-DC0B-4800-A26F-E7C903BC4375}" srcId="{E1B432F4-5FDB-4518-9272-2F3934AC6AA2}" destId="{49DD2925-CAF1-4949-943A-3243F06EBDDD}" srcOrd="0" destOrd="0" parTransId="{3C8C2257-28F8-4510-BE8E-F16E15199CCA}" sibTransId="{D4D8A54A-0A67-479A-893D-0A76606D7027}"/>
    <dgm:cxn modelId="{4CBDF99E-47DC-4CAB-B6B1-9F2D48FB484F}" srcId="{E1B432F4-5FDB-4518-9272-2F3934AC6AA2}" destId="{90EF54B4-2C71-4CFC-9441-A321EB2B504F}" srcOrd="5" destOrd="0" parTransId="{FD785FCB-7793-4379-87D9-4BCEEBA0DF65}" sibTransId="{AB67516E-C3A8-4E6C-BE71-DE030DFAD8A8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2" destOrd="0" parTransId="{CF221EFF-354A-47A9-A498-1F0BBF01ECB8}" sibTransId="{7519C821-85FB-4CA3-BEB5-E4BFBC529B83}"/>
    <dgm:cxn modelId="{FDA6FFCE-1302-49EA-82B0-878C2BB763AD}" type="presOf" srcId="{A4564AF5-D919-4066-A85F-D8F7108AB69D}" destId="{1358A3FF-E1C5-40D3-AD99-833B61499232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9E6A2C1B-A0CA-40A4-B757-A8D04AFEA455}" type="presParOf" srcId="{D40A0249-41A7-44A6-A657-361E8C18FD42}" destId="{8F7D3069-8545-4E42-B094-70B66EF244F2}" srcOrd="0" destOrd="0" presId="urn:microsoft.com/office/officeart/2018/2/layout/IconVerticalSolidList"/>
    <dgm:cxn modelId="{03DA3DA1-6CB3-4FF3-BF9E-42D699DF3314}" type="presParOf" srcId="{8F7D3069-8545-4E42-B094-70B66EF244F2}" destId="{A4460143-4BD3-4B7C-85DF-E7F9808FBA72}" srcOrd="0" destOrd="0" presId="urn:microsoft.com/office/officeart/2018/2/layout/IconVerticalSolidList"/>
    <dgm:cxn modelId="{3673607A-1734-498A-931B-2C63F3D5AF92}" type="presParOf" srcId="{8F7D3069-8545-4E42-B094-70B66EF244F2}" destId="{3EC78E0A-B109-4CEB-9B0B-0AC1FC4F4EE9}" srcOrd="1" destOrd="0" presId="urn:microsoft.com/office/officeart/2018/2/layout/IconVerticalSolidList"/>
    <dgm:cxn modelId="{D8D2BCD5-7684-4B42-9915-CC5C4DF7CBB5}" type="presParOf" srcId="{8F7D3069-8545-4E42-B094-70B66EF244F2}" destId="{76CFEA03-59D9-4354-B97A-222B80B7A657}" srcOrd="2" destOrd="0" presId="urn:microsoft.com/office/officeart/2018/2/layout/IconVerticalSolidList"/>
    <dgm:cxn modelId="{5A502D03-21DF-4D70-983B-D69F65917ECE}" type="presParOf" srcId="{8F7D3069-8545-4E42-B094-70B66EF244F2}" destId="{4ADA4962-7BBB-4D2B-B3AA-F88B65A3EE87}" srcOrd="3" destOrd="0" presId="urn:microsoft.com/office/officeart/2018/2/layout/IconVerticalSolidList"/>
    <dgm:cxn modelId="{FB6E8F8D-6033-4BCC-A3AF-ED5EE144BF44}" type="presParOf" srcId="{D40A0249-41A7-44A6-A657-361E8C18FD42}" destId="{287A69C3-A028-416B-A80C-0AB747AD5F07}" srcOrd="1" destOrd="0" presId="urn:microsoft.com/office/officeart/2018/2/layout/IconVerticalSolidList"/>
    <dgm:cxn modelId="{C3FF57AE-FB3C-49DE-82B3-0A61FA5DDA91}" type="presParOf" srcId="{D40A0249-41A7-44A6-A657-361E8C18FD42}" destId="{7D1F47A2-8F6C-4C7F-B3B3-2100C986DE32}" srcOrd="2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3" destOrd="0" presId="urn:microsoft.com/office/officeart/2018/2/layout/IconVerticalSolidList"/>
    <dgm:cxn modelId="{A0B092F8-3BF3-4C70-95B1-0A0764FD7131}" type="presParOf" srcId="{D40A0249-41A7-44A6-A657-361E8C18FD42}" destId="{38E06421-A6BB-4D10-8565-2812C2C5C6B3}" srcOrd="4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5" destOrd="0" presId="urn:microsoft.com/office/officeart/2018/2/layout/IconVerticalSolidList"/>
    <dgm:cxn modelId="{F370D9F7-088E-4B78-8272-0E311B15486B}" type="presParOf" srcId="{D40A0249-41A7-44A6-A657-361E8C18FD42}" destId="{9887B295-B446-4B8E-AEA4-76754DE9DD89}" srcOrd="6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A3095A49-8197-407A-8C69-9BA8DE0836AE}" type="presParOf" srcId="{D40A0249-41A7-44A6-A657-361E8C18FD42}" destId="{9D6E714B-8F41-46F2-B8F8-D2532793CA51}" srcOrd="7" destOrd="0" presId="urn:microsoft.com/office/officeart/2018/2/layout/IconVerticalSolidList"/>
    <dgm:cxn modelId="{C014DBEF-8EC0-455F-AE63-F85A60F29D76}" type="presParOf" srcId="{D40A0249-41A7-44A6-A657-361E8C18FD42}" destId="{9C616151-B8D1-4AE5-A351-824D4687091F}" srcOrd="8" destOrd="0" presId="urn:microsoft.com/office/officeart/2018/2/layout/IconVerticalSolidList"/>
    <dgm:cxn modelId="{86272CAB-F485-4170-BE77-F938F339B9EB}" type="presParOf" srcId="{9C616151-B8D1-4AE5-A351-824D4687091F}" destId="{BEDD4324-79FB-4B13-85BE-9F99171697BA}" srcOrd="0" destOrd="0" presId="urn:microsoft.com/office/officeart/2018/2/layout/IconVerticalSolidList"/>
    <dgm:cxn modelId="{2EFCF802-899F-462C-A208-B83D1938438B}" type="presParOf" srcId="{9C616151-B8D1-4AE5-A351-824D4687091F}" destId="{FD8D9D0E-6A07-4151-97CD-636AAC049A70}" srcOrd="1" destOrd="0" presId="urn:microsoft.com/office/officeart/2018/2/layout/IconVerticalSolidList"/>
    <dgm:cxn modelId="{486F134C-DABC-4C2B-BF43-52D1CC434CD1}" type="presParOf" srcId="{9C616151-B8D1-4AE5-A351-824D4687091F}" destId="{E37B47BB-6CCB-4496-96F6-74D073A924F9}" srcOrd="2" destOrd="0" presId="urn:microsoft.com/office/officeart/2018/2/layout/IconVerticalSolidList"/>
    <dgm:cxn modelId="{2787CB9E-0349-4AEE-8E66-2FD22F52C236}" type="presParOf" srcId="{9C616151-B8D1-4AE5-A351-824D4687091F}" destId="{1358A3FF-E1C5-40D3-AD99-833B61499232}" srcOrd="3" destOrd="0" presId="urn:microsoft.com/office/officeart/2018/2/layout/IconVerticalSolidList"/>
    <dgm:cxn modelId="{B5115919-F48C-4AD3-87CD-68CDB9828258}" type="presParOf" srcId="{D40A0249-41A7-44A6-A657-361E8C18FD42}" destId="{C9ABBBDD-D40D-4619-A794-B3BA31EB3DDE}" srcOrd="9" destOrd="0" presId="urn:microsoft.com/office/officeart/2018/2/layout/IconVerticalSolidList"/>
    <dgm:cxn modelId="{ECE39D00-C7FD-4D87-80AA-B77CDECFB7DC}" type="presParOf" srcId="{D40A0249-41A7-44A6-A657-361E8C18FD42}" destId="{B923E5CD-429B-4E79-8E84-A13BD150C288}" srcOrd="10" destOrd="0" presId="urn:microsoft.com/office/officeart/2018/2/layout/IconVerticalSolidList"/>
    <dgm:cxn modelId="{DB1226F0-787C-42A1-83E3-06B447CDA5AC}" type="presParOf" srcId="{B923E5CD-429B-4E79-8E84-A13BD150C288}" destId="{928820E2-BC8D-4859-AF23-E5DA63218843}" srcOrd="0" destOrd="0" presId="urn:microsoft.com/office/officeart/2018/2/layout/IconVerticalSolidList"/>
    <dgm:cxn modelId="{85557086-4DD4-4A41-BD98-77A3B27FDE13}" type="presParOf" srcId="{B923E5CD-429B-4E79-8E84-A13BD150C288}" destId="{7292BDAD-527E-46A1-B650-A8C278A43273}" srcOrd="1" destOrd="0" presId="urn:microsoft.com/office/officeart/2018/2/layout/IconVerticalSolidList"/>
    <dgm:cxn modelId="{BC7CFDB8-C6D5-4BCC-BA1C-EB1A29CBC30D}" type="presParOf" srcId="{B923E5CD-429B-4E79-8E84-A13BD150C288}" destId="{1CAAFF16-CEDA-490E-AF25-307CACD728A8}" srcOrd="2" destOrd="0" presId="urn:microsoft.com/office/officeart/2018/2/layout/IconVerticalSolidList"/>
    <dgm:cxn modelId="{EEE3EE88-55CD-4711-B357-FC8C7BF75239}" type="presParOf" srcId="{B923E5CD-429B-4E79-8E84-A13BD150C288}" destId="{720AEAC0-DACD-4F80-94E5-A0864D9907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143-4BD3-4B7C-85DF-E7F9808FBA72}">
      <dsp:nvSpPr>
        <dsp:cNvPr id="0" name=""/>
        <dsp:cNvSpPr/>
      </dsp:nvSpPr>
      <dsp:spPr>
        <a:xfrm>
          <a:off x="0" y="1594"/>
          <a:ext cx="5607050" cy="679229"/>
        </a:xfrm>
        <a:prstGeom prst="roundRect">
          <a:avLst>
            <a:gd name="adj" fmla="val 10000"/>
          </a:avLst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C78E0A-B109-4CEB-9B0B-0AC1FC4F4EE9}">
      <dsp:nvSpPr>
        <dsp:cNvPr id="0" name=""/>
        <dsp:cNvSpPr/>
      </dsp:nvSpPr>
      <dsp:spPr>
        <a:xfrm>
          <a:off x="205466" y="154420"/>
          <a:ext cx="373576" cy="37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A4962-7BBB-4D2B-B3AA-F88B65A3EE87}">
      <dsp:nvSpPr>
        <dsp:cNvPr id="0" name=""/>
        <dsp:cNvSpPr/>
      </dsp:nvSpPr>
      <dsp:spPr>
        <a:xfrm>
          <a:off x="784509" y="1594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Objective</a:t>
          </a:r>
        </a:p>
      </dsp:txBody>
      <dsp:txXfrm>
        <a:off x="784509" y="1594"/>
        <a:ext cx="4822540" cy="679229"/>
      </dsp:txXfrm>
    </dsp:sp>
    <dsp:sp modelId="{EC4D957C-BFAC-446D-9573-48333BEC34E6}">
      <dsp:nvSpPr>
        <dsp:cNvPr id="0" name=""/>
        <dsp:cNvSpPr/>
      </dsp:nvSpPr>
      <dsp:spPr>
        <a:xfrm>
          <a:off x="0" y="850630"/>
          <a:ext cx="5607050" cy="67922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251917" y="1049907"/>
          <a:ext cx="280675" cy="280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784509" y="85063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Acquisition (Milestone 1)</a:t>
          </a:r>
        </a:p>
      </dsp:txBody>
      <dsp:txXfrm>
        <a:off x="784509" y="850630"/>
        <a:ext cx="4822540" cy="679229"/>
      </dsp:txXfrm>
    </dsp:sp>
    <dsp:sp modelId="{79919C57-A32A-40F6-B106-B4E0CE644E4C}">
      <dsp:nvSpPr>
        <dsp:cNvPr id="0" name=""/>
        <dsp:cNvSpPr/>
      </dsp:nvSpPr>
      <dsp:spPr>
        <a:xfrm>
          <a:off x="0" y="1699667"/>
          <a:ext cx="5607050" cy="679229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51917" y="1898944"/>
          <a:ext cx="280675" cy="280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784509" y="1699667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Management (Milestone 2)</a:t>
          </a:r>
        </a:p>
      </dsp:txBody>
      <dsp:txXfrm>
        <a:off x="784509" y="1699667"/>
        <a:ext cx="4822540" cy="679229"/>
      </dsp:txXfrm>
    </dsp:sp>
    <dsp:sp modelId="{436A8B1C-2D30-44BB-9150-7099503C8960}">
      <dsp:nvSpPr>
        <dsp:cNvPr id="0" name=""/>
        <dsp:cNvSpPr/>
      </dsp:nvSpPr>
      <dsp:spPr>
        <a:xfrm>
          <a:off x="0" y="2548703"/>
          <a:ext cx="5607050" cy="67922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264674" y="2760738"/>
          <a:ext cx="255159" cy="25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784509" y="2548703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Processing (Milestone 3)</a:t>
          </a:r>
        </a:p>
      </dsp:txBody>
      <dsp:txXfrm>
        <a:off x="784509" y="2548703"/>
        <a:ext cx="4822540" cy="679229"/>
      </dsp:txXfrm>
    </dsp:sp>
    <dsp:sp modelId="{BEDD4324-79FB-4B13-85BE-9F99171697BA}">
      <dsp:nvSpPr>
        <dsp:cNvPr id="0" name=""/>
        <dsp:cNvSpPr/>
      </dsp:nvSpPr>
      <dsp:spPr>
        <a:xfrm>
          <a:off x="0" y="3397740"/>
          <a:ext cx="5607050" cy="679229"/>
        </a:xfrm>
        <a:prstGeom prst="roundRect">
          <a:avLst>
            <a:gd name="adj" fmla="val 10000"/>
          </a:avLst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8D9D0E-6A07-4151-97CD-636AAC049A70}">
      <dsp:nvSpPr>
        <dsp:cNvPr id="0" name=""/>
        <dsp:cNvSpPr/>
      </dsp:nvSpPr>
      <dsp:spPr>
        <a:xfrm>
          <a:off x="205466" y="3550566"/>
          <a:ext cx="373576" cy="373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8A3FF-E1C5-40D3-AD99-833B61499232}">
      <dsp:nvSpPr>
        <dsp:cNvPr id="0" name=""/>
        <dsp:cNvSpPr/>
      </dsp:nvSpPr>
      <dsp:spPr>
        <a:xfrm>
          <a:off x="784509" y="339774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+mn-lt"/>
              <a:ea typeface="+mn-ea"/>
              <a:cs typeface="+mn-cs"/>
            </a:rPr>
            <a:t>Data</a:t>
          </a:r>
          <a:r>
            <a:rPr lang="en-US" sz="1900" kern="1200" dirty="0">
              <a:solidFill>
                <a:schemeClr val="bg1"/>
              </a:solidFill>
              <a:latin typeface="+mn-lt"/>
            </a:rPr>
            <a:t> Interpretation (Milestone 4)</a:t>
          </a:r>
        </a:p>
      </dsp:txBody>
      <dsp:txXfrm>
        <a:off x="784509" y="3397740"/>
        <a:ext cx="4822540" cy="679229"/>
      </dsp:txXfrm>
    </dsp:sp>
    <dsp:sp modelId="{928820E2-BC8D-4859-AF23-E5DA63218843}">
      <dsp:nvSpPr>
        <dsp:cNvPr id="0" name=""/>
        <dsp:cNvSpPr/>
      </dsp:nvSpPr>
      <dsp:spPr>
        <a:xfrm>
          <a:off x="0" y="4246776"/>
          <a:ext cx="5607050" cy="679229"/>
        </a:xfrm>
        <a:prstGeom prst="roundRect">
          <a:avLst>
            <a:gd name="adj" fmla="val 10000"/>
          </a:avLst>
        </a:prstGeom>
        <a:solidFill>
          <a:srgbClr val="FF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92BDAD-527E-46A1-B650-A8C278A43273}">
      <dsp:nvSpPr>
        <dsp:cNvPr id="0" name=""/>
        <dsp:cNvSpPr/>
      </dsp:nvSpPr>
      <dsp:spPr>
        <a:xfrm>
          <a:off x="205466" y="4399603"/>
          <a:ext cx="373576" cy="373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0AEAC0-DACD-4F80-94E5-A0864D990763}">
      <dsp:nvSpPr>
        <dsp:cNvPr id="0" name=""/>
        <dsp:cNvSpPr/>
      </dsp:nvSpPr>
      <dsp:spPr>
        <a:xfrm>
          <a:off x="784509" y="4246776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Communication of Insights (Milestone 5)</a:t>
          </a:r>
        </a:p>
      </dsp:txBody>
      <dsp:txXfrm>
        <a:off x="784509" y="4246776"/>
        <a:ext cx="4822540" cy="679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04JOjj_Ggg" TargetMode="External"/><Relationship Id="rId2" Type="http://schemas.openxmlformats.org/officeDocument/2006/relationships/hyperlink" Target="https://youtu.be/2YkK7AqTRj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nEdM-jBobA" TargetMode="External"/><Relationship Id="rId4" Type="http://schemas.openxmlformats.org/officeDocument/2006/relationships/hyperlink" Target="https://youtu.be/eUmpLTMV-g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yongks/stocks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6FB9-78E5-4E5A-9A8F-DB7B5DB8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41" y="1438631"/>
            <a:ext cx="9540317" cy="81457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/>
              <a:t>MILESTONE 1 : </a:t>
            </a:r>
            <a:r>
              <a:rPr lang="en-US" sz="2400" dirty="0">
                <a:hlinkClick r:id="rId2"/>
              </a:rPr>
              <a:t>https://youtu.be/2YkK7AqTRjw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D8EC4A-A8F1-492C-B762-EB77922755A5}"/>
              </a:ext>
            </a:extLst>
          </p:cNvPr>
          <p:cNvSpPr txBox="1">
            <a:spLocks/>
          </p:cNvSpPr>
          <p:nvPr/>
        </p:nvSpPr>
        <p:spPr bwMode="black">
          <a:xfrm>
            <a:off x="1325841" y="2482281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2 : </a:t>
            </a:r>
            <a:r>
              <a:rPr lang="en-US" sz="2400" dirty="0">
                <a:hlinkClick r:id="rId3"/>
              </a:rPr>
              <a:t>https://youtu.be/a04JOjj_Ggg</a:t>
            </a:r>
            <a:r>
              <a:rPr 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4C046-C41E-4BAE-9A22-C136782B9266}"/>
              </a:ext>
            </a:extLst>
          </p:cNvPr>
          <p:cNvSpPr txBox="1"/>
          <p:nvPr/>
        </p:nvSpPr>
        <p:spPr>
          <a:xfrm>
            <a:off x="3307080" y="445393"/>
            <a:ext cx="620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WATCH ME ON YOURTUBE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A523CF-2733-4538-AA30-D4132799B261}"/>
              </a:ext>
            </a:extLst>
          </p:cNvPr>
          <p:cNvSpPr txBox="1">
            <a:spLocks/>
          </p:cNvSpPr>
          <p:nvPr/>
        </p:nvSpPr>
        <p:spPr bwMode="black">
          <a:xfrm>
            <a:off x="1325841" y="3561145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3 : </a:t>
            </a:r>
            <a:r>
              <a:rPr lang="en-US" sz="2400" dirty="0">
                <a:hlinkClick r:id="rId4"/>
              </a:rPr>
              <a:t>https://youtu.be/eUmpLTMV-gA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1A866A-1D33-446C-9429-1DF0F107EAA3}"/>
              </a:ext>
            </a:extLst>
          </p:cNvPr>
          <p:cNvSpPr txBox="1">
            <a:spLocks/>
          </p:cNvSpPr>
          <p:nvPr/>
        </p:nvSpPr>
        <p:spPr bwMode="black">
          <a:xfrm>
            <a:off x="1325840" y="4604794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4 : </a:t>
            </a:r>
            <a:r>
              <a:rPr lang="en-US" sz="2400" dirty="0">
                <a:hlinkClick r:id="rId5"/>
              </a:rPr>
              <a:t>https://youtu.be/rnEdM-jBobA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9C303D-9010-4848-948C-9A2465EE969D}"/>
              </a:ext>
            </a:extLst>
          </p:cNvPr>
          <p:cNvSpPr txBox="1">
            <a:spLocks/>
          </p:cNvSpPr>
          <p:nvPr/>
        </p:nvSpPr>
        <p:spPr bwMode="black">
          <a:xfrm>
            <a:off x="1325839" y="5683658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5 :</a:t>
            </a:r>
          </a:p>
        </p:txBody>
      </p:sp>
    </p:spTree>
    <p:extLst>
      <p:ext uri="{BB962C8B-B14F-4D97-AF65-F5344CB8AC3E}">
        <p14:creationId xmlns:p14="http://schemas.microsoft.com/office/powerpoint/2010/main" val="279526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536F17D-D643-42B7-89DE-BBD05400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2" y="1135787"/>
            <a:ext cx="6838771" cy="23052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Feature engineering and transformation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476E2B-11B3-4D2E-8950-578396C215C1}"/>
              </a:ext>
            </a:extLst>
          </p:cNvPr>
          <p:cNvSpPr/>
          <p:nvPr/>
        </p:nvSpPr>
        <p:spPr>
          <a:xfrm rot="10800000">
            <a:off x="4255266" y="1871039"/>
            <a:ext cx="301556" cy="451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CE1BA-64FD-4C6D-94AD-608A6507A93A}"/>
              </a:ext>
            </a:extLst>
          </p:cNvPr>
          <p:cNvSpPr/>
          <p:nvPr/>
        </p:nvSpPr>
        <p:spPr>
          <a:xfrm>
            <a:off x="3753706" y="1750978"/>
            <a:ext cx="1012848" cy="520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734A7-03C3-4C95-8D50-58B41DFD2D9B}"/>
              </a:ext>
            </a:extLst>
          </p:cNvPr>
          <p:cNvSpPr/>
          <p:nvPr/>
        </p:nvSpPr>
        <p:spPr>
          <a:xfrm>
            <a:off x="3376647" y="1117261"/>
            <a:ext cx="1482347" cy="3481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Fill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0B2E2-91FB-4DBB-803D-3150EC7CD048}"/>
              </a:ext>
            </a:extLst>
          </p:cNvPr>
          <p:cNvSpPr/>
          <p:nvPr/>
        </p:nvSpPr>
        <p:spPr>
          <a:xfrm>
            <a:off x="3093396" y="1699498"/>
            <a:ext cx="536146" cy="849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C782B-E3DC-4C49-8241-50904E0C0069}"/>
              </a:ext>
            </a:extLst>
          </p:cNvPr>
          <p:cNvSpPr/>
          <p:nvPr/>
        </p:nvSpPr>
        <p:spPr>
          <a:xfrm>
            <a:off x="2160058" y="2718205"/>
            <a:ext cx="1866676" cy="8184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SMA3 = average of last 3 days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08FAA-5F89-423C-B661-C130967900B2}"/>
              </a:ext>
            </a:extLst>
          </p:cNvPr>
          <p:cNvSpPr/>
          <p:nvPr/>
        </p:nvSpPr>
        <p:spPr>
          <a:xfrm>
            <a:off x="3748842" y="2288431"/>
            <a:ext cx="1012848" cy="260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921EE-54A7-4556-81AD-C44C6AD99E1E}"/>
              </a:ext>
            </a:extLst>
          </p:cNvPr>
          <p:cNvSpPr/>
          <p:nvPr/>
        </p:nvSpPr>
        <p:spPr>
          <a:xfrm>
            <a:off x="5504909" y="1696232"/>
            <a:ext cx="1755794" cy="1744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BC0A1-8855-448C-A7E3-E6A6D1506D87}"/>
              </a:ext>
            </a:extLst>
          </p:cNvPr>
          <p:cNvSpPr/>
          <p:nvPr/>
        </p:nvSpPr>
        <p:spPr>
          <a:xfrm>
            <a:off x="7384867" y="1744636"/>
            <a:ext cx="1482347" cy="8721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Dummies For Categorical Feature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F90E89-1AAE-4AFB-A53B-39C2915BA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699"/>
          <a:stretch/>
        </p:blipFill>
        <p:spPr>
          <a:xfrm>
            <a:off x="4034954" y="5023492"/>
            <a:ext cx="7810500" cy="933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C28C68-59A5-4694-B259-1CFC17FD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89"/>
          <a:stretch/>
        </p:blipFill>
        <p:spPr>
          <a:xfrm>
            <a:off x="4026734" y="5953833"/>
            <a:ext cx="7810500" cy="501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BD65ED-7F7A-4275-A0C8-E191007AC839}"/>
              </a:ext>
            </a:extLst>
          </p:cNvPr>
          <p:cNvSpPr txBox="1"/>
          <p:nvPr/>
        </p:nvSpPr>
        <p:spPr>
          <a:xfrm>
            <a:off x="3946031" y="4654160"/>
            <a:ext cx="29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6FA0-A58E-4563-B880-8F8F56ADF5D1}"/>
              </a:ext>
            </a:extLst>
          </p:cNvPr>
          <p:cNvSpPr/>
          <p:nvPr/>
        </p:nvSpPr>
        <p:spPr>
          <a:xfrm>
            <a:off x="11212497" y="4891334"/>
            <a:ext cx="641177" cy="1744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EB734-2C5B-4AEB-844F-7131A7E8F5CD}"/>
              </a:ext>
            </a:extLst>
          </p:cNvPr>
          <p:cNvSpPr txBox="1"/>
          <p:nvPr/>
        </p:nvSpPr>
        <p:spPr>
          <a:xfrm>
            <a:off x="9226857" y="4185132"/>
            <a:ext cx="281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(+) (-) represents direction</a:t>
            </a:r>
          </a:p>
          <a:p>
            <a:r>
              <a:rPr lang="en-US" dirty="0"/>
              <a:t>(0.xxxx) represent strength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CDFC38-06B1-4383-BDC6-F054A199A74B}"/>
              </a:ext>
            </a:extLst>
          </p:cNvPr>
          <p:cNvSpPr/>
          <p:nvPr/>
        </p:nvSpPr>
        <p:spPr>
          <a:xfrm>
            <a:off x="1655265" y="3270190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349ADD-7157-4597-965D-0DB8C1C9F092}"/>
              </a:ext>
            </a:extLst>
          </p:cNvPr>
          <p:cNvSpPr/>
          <p:nvPr/>
        </p:nvSpPr>
        <p:spPr>
          <a:xfrm>
            <a:off x="8555326" y="1398456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802415-0E1B-4997-B415-70381F5EDC30}"/>
              </a:ext>
            </a:extLst>
          </p:cNvPr>
          <p:cNvSpPr/>
          <p:nvPr/>
        </p:nvSpPr>
        <p:spPr>
          <a:xfrm>
            <a:off x="10514777" y="5890731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BA06C-5F2A-49DD-8A38-4F25AC784D5B}"/>
              </a:ext>
            </a:extLst>
          </p:cNvPr>
          <p:cNvSpPr txBox="1"/>
          <p:nvPr/>
        </p:nvSpPr>
        <p:spPr>
          <a:xfrm>
            <a:off x="805119" y="5504723"/>
            <a:ext cx="2519492" cy="7720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Min Max Scaling on all numeric features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45D790-B182-4176-9739-29988426F257}"/>
              </a:ext>
            </a:extLst>
          </p:cNvPr>
          <p:cNvSpPr/>
          <p:nvPr/>
        </p:nvSpPr>
        <p:spPr>
          <a:xfrm>
            <a:off x="171516" y="4952570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609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3DB7-2DA1-462A-B858-BCA314E3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0" y="121313"/>
            <a:ext cx="11838366" cy="598534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89640-097E-4813-B326-234D763B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7" y="1483020"/>
            <a:ext cx="8606947" cy="5374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1419F-0DBE-4E9E-BAEB-502B0D3FB908}"/>
              </a:ext>
            </a:extLst>
          </p:cNvPr>
          <p:cNvSpPr txBox="1"/>
          <p:nvPr/>
        </p:nvSpPr>
        <p:spPr>
          <a:xfrm>
            <a:off x="9513652" y="1614791"/>
            <a:ext cx="2558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Polarity for Different Stocks</a:t>
            </a:r>
          </a:p>
          <a:p>
            <a:endParaRPr lang="en-US" sz="2800" dirty="0"/>
          </a:p>
          <a:p>
            <a:r>
              <a:rPr lang="en-US" sz="2800" dirty="0"/>
              <a:t>Significant only for </a:t>
            </a:r>
            <a:r>
              <a:rPr lang="en-US" sz="2800" dirty="0">
                <a:solidFill>
                  <a:srgbClr val="00B050"/>
                </a:solidFill>
              </a:rPr>
              <a:t>EKOVEST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50"/>
                </a:solidFill>
              </a:rPr>
              <a:t>Genting</a:t>
            </a:r>
          </a:p>
        </p:txBody>
      </p:sp>
    </p:spTree>
    <p:extLst>
      <p:ext uri="{BB962C8B-B14F-4D97-AF65-F5344CB8AC3E}">
        <p14:creationId xmlns:p14="http://schemas.microsoft.com/office/powerpoint/2010/main" val="22409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EFEF0-549E-40A4-8094-54D894AF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41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5D28-BF54-4163-836B-F166F698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4" y="121314"/>
            <a:ext cx="11848848" cy="7043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metric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45FA9E-8A20-4B19-81CA-BECADCD7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75127"/>
              </p:ext>
            </p:extLst>
          </p:nvPr>
        </p:nvGraphicFramePr>
        <p:xfrm>
          <a:off x="791215" y="1776145"/>
          <a:ext cx="6614851" cy="42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22">
                  <a:extLst>
                    <a:ext uri="{9D8B030D-6E8A-4147-A177-3AD203B41FA5}">
                      <a16:colId xmlns:a16="http://schemas.microsoft.com/office/drawing/2014/main" val="1125781938"/>
                    </a:ext>
                  </a:extLst>
                </a:gridCol>
                <a:gridCol w="2547879">
                  <a:extLst>
                    <a:ext uri="{9D8B030D-6E8A-4147-A177-3AD203B41FA5}">
                      <a16:colId xmlns:a16="http://schemas.microsoft.com/office/drawing/2014/main" val="3187920452"/>
                    </a:ext>
                  </a:extLst>
                </a:gridCol>
                <a:gridCol w="2204950">
                  <a:extLst>
                    <a:ext uri="{9D8B030D-6E8A-4147-A177-3AD203B41FA5}">
                      <a16:colId xmlns:a16="http://schemas.microsoft.com/office/drawing/2014/main" val="3300458603"/>
                    </a:ext>
                  </a:extLst>
                </a:gridCol>
              </a:tblGrid>
              <a:tr h="1180155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55749"/>
                  </a:ext>
                </a:extLst>
              </a:tr>
              <a:tr h="15313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Positive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(Benefit)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489268"/>
                  </a:ext>
                </a:extLst>
              </a:tr>
              <a:tr h="15313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Negative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(Cost)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3484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807D21-73B4-4BFD-A39B-57C6AC41412C}"/>
              </a:ext>
            </a:extLst>
          </p:cNvPr>
          <p:cNvSpPr txBox="1"/>
          <p:nvPr/>
        </p:nvSpPr>
        <p:spPr>
          <a:xfrm>
            <a:off x="2663301" y="1129814"/>
            <a:ext cx="474276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C0417-586C-41F1-B52F-6BFB0B49583E}"/>
              </a:ext>
            </a:extLst>
          </p:cNvPr>
          <p:cNvSpPr txBox="1"/>
          <p:nvPr/>
        </p:nvSpPr>
        <p:spPr>
          <a:xfrm rot="16200000">
            <a:off x="-1054470" y="4173375"/>
            <a:ext cx="304503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3ABBB-F4F6-4E53-9D01-4376809ABA21}"/>
              </a:ext>
            </a:extLst>
          </p:cNvPr>
          <p:cNvSpPr txBox="1"/>
          <p:nvPr/>
        </p:nvSpPr>
        <p:spPr>
          <a:xfrm>
            <a:off x="7855986" y="1297686"/>
            <a:ext cx="4003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 Price goes UP tomorrow</a:t>
            </a:r>
          </a:p>
          <a:p>
            <a:endParaRPr lang="en-US" sz="2400" dirty="0"/>
          </a:p>
          <a:p>
            <a:r>
              <a:rPr lang="en-US" sz="2400" dirty="0"/>
              <a:t>Make Money = TP</a:t>
            </a:r>
          </a:p>
          <a:p>
            <a:r>
              <a:rPr lang="en-US" sz="2400" dirty="0"/>
              <a:t>Lost Money = FP</a:t>
            </a:r>
          </a:p>
          <a:p>
            <a:endParaRPr lang="en-US" sz="2400" dirty="0"/>
          </a:p>
          <a:p>
            <a:r>
              <a:rPr lang="en-US" sz="2400" dirty="0"/>
              <a:t>FN, TN = No transaction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Maximize </a:t>
            </a:r>
            <a:r>
              <a:rPr lang="en-US" sz="3200" b="1" dirty="0">
                <a:solidFill>
                  <a:srgbClr val="00B050"/>
                </a:solidFill>
              </a:rPr>
              <a:t>Precision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9341-70BA-4E48-9EC7-CCA32A056C05}"/>
              </a:ext>
            </a:extLst>
          </p:cNvPr>
          <p:cNvSpPr txBox="1"/>
          <p:nvPr/>
        </p:nvSpPr>
        <p:spPr>
          <a:xfrm>
            <a:off x="9099611" y="51974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5C926-7787-4598-BFB1-CA23C09CE75E}"/>
              </a:ext>
            </a:extLst>
          </p:cNvPr>
          <p:cNvSpPr txBox="1"/>
          <p:nvPr/>
        </p:nvSpPr>
        <p:spPr>
          <a:xfrm>
            <a:off x="8733943" y="5921934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TP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FF0000"/>
                </a:solidFill>
              </a:rPr>
              <a:t>FP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67FF79-B6F2-4223-91E7-A9AF16EB6BF1}"/>
              </a:ext>
            </a:extLst>
          </p:cNvPr>
          <p:cNvCxnSpPr>
            <a:cxnSpLocks/>
          </p:cNvCxnSpPr>
          <p:nvPr/>
        </p:nvCxnSpPr>
        <p:spPr>
          <a:xfrm>
            <a:off x="8733943" y="5823331"/>
            <a:ext cx="15392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7FB26-E92D-4D2E-9675-854B7B0C6BE1}"/>
              </a:ext>
            </a:extLst>
          </p:cNvPr>
          <p:cNvSpPr/>
          <p:nvPr/>
        </p:nvSpPr>
        <p:spPr>
          <a:xfrm>
            <a:off x="2858610" y="3065052"/>
            <a:ext cx="2121763" cy="2847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77295E-32E2-416F-8D55-79F452F30C73}"/>
              </a:ext>
            </a:extLst>
          </p:cNvPr>
          <p:cNvCxnSpPr>
            <a:cxnSpLocks/>
          </p:cNvCxnSpPr>
          <p:nvPr/>
        </p:nvCxnSpPr>
        <p:spPr>
          <a:xfrm>
            <a:off x="4980373" y="5450889"/>
            <a:ext cx="3515557" cy="461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D47289-8671-48C2-85E0-96E170AEE087}"/>
              </a:ext>
            </a:extLst>
          </p:cNvPr>
          <p:cNvSpPr txBox="1"/>
          <p:nvPr/>
        </p:nvSpPr>
        <p:spPr>
          <a:xfrm>
            <a:off x="2707690" y="6033876"/>
            <a:ext cx="22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Buy when model predict Positive</a:t>
            </a:r>
          </a:p>
        </p:txBody>
      </p:sp>
    </p:spTree>
    <p:extLst>
      <p:ext uri="{BB962C8B-B14F-4D97-AF65-F5344CB8AC3E}">
        <p14:creationId xmlns:p14="http://schemas.microsoft.com/office/powerpoint/2010/main" val="65492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B197CA0-9CF8-41C0-99F7-0D2A4CBD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" y="1326328"/>
            <a:ext cx="9085634" cy="5479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7B119-A418-4217-AD35-DD516A2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Standard train/test split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BF012-308E-4E7F-8F70-C13D2C56D984}"/>
              </a:ext>
            </a:extLst>
          </p:cNvPr>
          <p:cNvSpPr txBox="1"/>
          <p:nvPr/>
        </p:nvSpPr>
        <p:spPr>
          <a:xfrm>
            <a:off x="9377463" y="1298068"/>
            <a:ext cx="2484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this useful, we need to predict price going up tomorrow.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really work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Maybe not yet, at least we are not making a lost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2145F-9C70-4352-9F76-1680C1F1BBAC}"/>
              </a:ext>
            </a:extLst>
          </p:cNvPr>
          <p:cNvCxnSpPr>
            <a:cxnSpLocks/>
          </p:cNvCxnSpPr>
          <p:nvPr/>
        </p:nvCxnSpPr>
        <p:spPr>
          <a:xfrm>
            <a:off x="1038687" y="5113540"/>
            <a:ext cx="5956917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40993-D995-4195-9F55-97ADF15C6576}"/>
              </a:ext>
            </a:extLst>
          </p:cNvPr>
          <p:cNvCxnSpPr>
            <a:cxnSpLocks/>
          </p:cNvCxnSpPr>
          <p:nvPr/>
        </p:nvCxnSpPr>
        <p:spPr>
          <a:xfrm>
            <a:off x="7279689" y="4094087"/>
            <a:ext cx="1416839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607FB4-2853-49D1-8B97-6177E47DAA13}"/>
              </a:ext>
            </a:extLst>
          </p:cNvPr>
          <p:cNvSpPr txBox="1"/>
          <p:nvPr/>
        </p:nvSpPr>
        <p:spPr>
          <a:xfrm flipH="1">
            <a:off x="7556301" y="3881307"/>
            <a:ext cx="673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9AF41-C651-4029-A1C8-EB5B2C9287B6}"/>
              </a:ext>
            </a:extLst>
          </p:cNvPr>
          <p:cNvSpPr txBox="1"/>
          <p:nvPr/>
        </p:nvSpPr>
        <p:spPr>
          <a:xfrm flipH="1">
            <a:off x="2669735" y="4902240"/>
            <a:ext cx="1005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F8BB57-D55C-4F13-9943-6F49FC186746}"/>
              </a:ext>
            </a:extLst>
          </p:cNvPr>
          <p:cNvCxnSpPr>
            <a:cxnSpLocks/>
          </p:cNvCxnSpPr>
          <p:nvPr/>
        </p:nvCxnSpPr>
        <p:spPr>
          <a:xfrm>
            <a:off x="7064074" y="3273936"/>
            <a:ext cx="0" cy="2674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CB611-6329-4FD2-A5E7-F4128AF32807}"/>
              </a:ext>
            </a:extLst>
          </p:cNvPr>
          <p:cNvGrpSpPr/>
          <p:nvPr/>
        </p:nvGrpSpPr>
        <p:grpSpPr>
          <a:xfrm>
            <a:off x="1257828" y="2331459"/>
            <a:ext cx="7012402" cy="2426804"/>
            <a:chOff x="1257828" y="2331459"/>
            <a:chExt cx="7012402" cy="242680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11B024-3F43-4D6C-831A-C4B76F04F170}"/>
                </a:ext>
              </a:extLst>
            </p:cNvPr>
            <p:cNvSpPr/>
            <p:nvPr/>
          </p:nvSpPr>
          <p:spPr>
            <a:xfrm>
              <a:off x="2354094" y="2694562"/>
              <a:ext cx="315637" cy="36932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44A873-4039-4E5F-8ECF-1C6BD1F07CB3}"/>
                </a:ext>
              </a:extLst>
            </p:cNvPr>
            <p:cNvSpPr/>
            <p:nvPr/>
          </p:nvSpPr>
          <p:spPr>
            <a:xfrm>
              <a:off x="1257828" y="2331459"/>
              <a:ext cx="215865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E0F3E8-35A6-47E1-A9B3-FF571900BC16}"/>
                </a:ext>
              </a:extLst>
            </p:cNvPr>
            <p:cNvSpPr/>
            <p:nvPr/>
          </p:nvSpPr>
          <p:spPr>
            <a:xfrm>
              <a:off x="3297885" y="2354636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A93F82-6E6A-46E6-BD90-41BE1F347AA6}"/>
                </a:ext>
              </a:extLst>
            </p:cNvPr>
            <p:cNvSpPr/>
            <p:nvPr/>
          </p:nvSpPr>
          <p:spPr>
            <a:xfrm>
              <a:off x="4334089" y="2934010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6C56B-BBF2-4647-8202-A7D6AC11E92E}"/>
                </a:ext>
              </a:extLst>
            </p:cNvPr>
            <p:cNvSpPr/>
            <p:nvPr/>
          </p:nvSpPr>
          <p:spPr>
            <a:xfrm>
              <a:off x="5519785" y="3541381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DF3A43-4345-48BC-A919-3628E2F1F281}"/>
                </a:ext>
              </a:extLst>
            </p:cNvPr>
            <p:cNvSpPr/>
            <p:nvPr/>
          </p:nvSpPr>
          <p:spPr>
            <a:xfrm>
              <a:off x="6371330" y="3438039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7513-39D5-49DA-9BB1-233E276FEA73}"/>
                </a:ext>
              </a:extLst>
            </p:cNvPr>
            <p:cNvSpPr/>
            <p:nvPr/>
          </p:nvSpPr>
          <p:spPr>
            <a:xfrm>
              <a:off x="7906851" y="4418337"/>
              <a:ext cx="363379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E99C4-3281-4071-8729-7A237FED2B38}"/>
                </a:ext>
              </a:extLst>
            </p:cNvPr>
            <p:cNvSpPr/>
            <p:nvPr/>
          </p:nvSpPr>
          <p:spPr>
            <a:xfrm>
              <a:off x="2822801" y="2559266"/>
              <a:ext cx="215865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8234463-CC46-42A4-859F-8282808D50F9}"/>
              </a:ext>
            </a:extLst>
          </p:cNvPr>
          <p:cNvSpPr txBox="1"/>
          <p:nvPr/>
        </p:nvSpPr>
        <p:spPr>
          <a:xfrm>
            <a:off x="3462291" y="12251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A3FA1C-3D82-4EAB-BCAA-30BF348C58C0}"/>
              </a:ext>
            </a:extLst>
          </p:cNvPr>
          <p:cNvSpPr/>
          <p:nvPr/>
        </p:nvSpPr>
        <p:spPr>
          <a:xfrm>
            <a:off x="7186190" y="2927707"/>
            <a:ext cx="1742560" cy="267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B119-A418-4217-AD35-DD516A2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Progressive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BF012-308E-4E7F-8F70-C13D2C56D984}"/>
              </a:ext>
            </a:extLst>
          </p:cNvPr>
          <p:cNvSpPr txBox="1"/>
          <p:nvPr/>
        </p:nvSpPr>
        <p:spPr>
          <a:xfrm>
            <a:off x="9377463" y="1298068"/>
            <a:ext cx="2484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short term data, </a:t>
            </a:r>
            <a:r>
              <a:rPr lang="en-US" b="1" dirty="0"/>
              <a:t>Progressive</a:t>
            </a:r>
            <a:r>
              <a:rPr lang="en-US" dirty="0"/>
              <a:t> modelling should be explored…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Fixed training windows size timeframe, predict next time up/down</a:t>
            </a:r>
          </a:p>
          <a:p>
            <a:br>
              <a:rPr lang="en-US" dirty="0"/>
            </a:br>
            <a:r>
              <a:rPr lang="en-US" dirty="0"/>
              <a:t>Final evaluation of approach through average prediction accuracy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7DCC7B-B31F-4E99-B6F0-DE1D5569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305705"/>
            <a:ext cx="8911918" cy="53133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2D5E77-2E38-46E2-9ECD-74FBAA5E2E5E}"/>
              </a:ext>
            </a:extLst>
          </p:cNvPr>
          <p:cNvSpPr/>
          <p:nvPr/>
        </p:nvSpPr>
        <p:spPr>
          <a:xfrm>
            <a:off x="1016975" y="1636604"/>
            <a:ext cx="6028781" cy="391569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F7F56-EFB6-4888-B872-85189A8B8336}"/>
              </a:ext>
            </a:extLst>
          </p:cNvPr>
          <p:cNvSpPr/>
          <p:nvPr/>
        </p:nvSpPr>
        <p:spPr>
          <a:xfrm>
            <a:off x="7045757" y="1636604"/>
            <a:ext cx="199946" cy="391569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4C4FF-D8BC-49A5-9446-F22357F8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305705"/>
            <a:ext cx="8911918" cy="531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D69C-1E2E-4DBD-AB8D-32317520ECCD}"/>
              </a:ext>
            </a:extLst>
          </p:cNvPr>
          <p:cNvSpPr txBox="1"/>
          <p:nvPr/>
        </p:nvSpPr>
        <p:spPr>
          <a:xfrm>
            <a:off x="1138986" y="3173575"/>
            <a:ext cx="82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84B3-63E9-4F95-B388-DD9B3C4F6193}"/>
              </a:ext>
            </a:extLst>
          </p:cNvPr>
          <p:cNvSpPr txBox="1"/>
          <p:nvPr/>
        </p:nvSpPr>
        <p:spPr>
          <a:xfrm>
            <a:off x="2502704" y="3173575"/>
            <a:ext cx="9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3D56B4-C192-436C-BD22-B741098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Progressive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45C18-51E2-41BB-83F4-AAAB1B4B37B7}"/>
              </a:ext>
            </a:extLst>
          </p:cNvPr>
          <p:cNvSpPr/>
          <p:nvPr/>
        </p:nvSpPr>
        <p:spPr>
          <a:xfrm>
            <a:off x="1311564" y="1636604"/>
            <a:ext cx="5955164" cy="391569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3091-EAEC-4F34-B5CF-5AA7F2A77E49}"/>
              </a:ext>
            </a:extLst>
          </p:cNvPr>
          <p:cNvSpPr/>
          <p:nvPr/>
        </p:nvSpPr>
        <p:spPr>
          <a:xfrm>
            <a:off x="7266728" y="1636604"/>
            <a:ext cx="199946" cy="391569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4C4FF-D8BC-49A5-9446-F22357F8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305705"/>
            <a:ext cx="8911918" cy="531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D69C-1E2E-4DBD-AB8D-32317520ECCD}"/>
              </a:ext>
            </a:extLst>
          </p:cNvPr>
          <p:cNvSpPr txBox="1"/>
          <p:nvPr/>
        </p:nvSpPr>
        <p:spPr>
          <a:xfrm>
            <a:off x="1227766" y="3173575"/>
            <a:ext cx="82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84B3-63E9-4F95-B388-DD9B3C4F6193}"/>
              </a:ext>
            </a:extLst>
          </p:cNvPr>
          <p:cNvSpPr txBox="1"/>
          <p:nvPr/>
        </p:nvSpPr>
        <p:spPr>
          <a:xfrm>
            <a:off x="2591484" y="3173575"/>
            <a:ext cx="9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3D56B4-C192-436C-BD22-B741098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Progressive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89DB6-2DAC-417C-A680-B7EB78DABCDF}"/>
              </a:ext>
            </a:extLst>
          </p:cNvPr>
          <p:cNvSpPr/>
          <p:nvPr/>
        </p:nvSpPr>
        <p:spPr>
          <a:xfrm>
            <a:off x="1505527" y="1636604"/>
            <a:ext cx="5971992" cy="391569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E7D56-9FA9-412D-ACC5-C7A9DD347EC7}"/>
              </a:ext>
            </a:extLst>
          </p:cNvPr>
          <p:cNvSpPr/>
          <p:nvPr/>
        </p:nvSpPr>
        <p:spPr>
          <a:xfrm>
            <a:off x="7477519" y="1636604"/>
            <a:ext cx="199946" cy="391569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1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B3A3D2-8076-48AE-8C27-03010C717A3D}"/>
              </a:ext>
            </a:extLst>
          </p:cNvPr>
          <p:cNvSpPr/>
          <p:nvPr/>
        </p:nvSpPr>
        <p:spPr>
          <a:xfrm>
            <a:off x="5765778" y="1197741"/>
            <a:ext cx="2256243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and Fine Tune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EA372-6126-41B7-B857-CE5A8DDCB3DE}"/>
              </a:ext>
            </a:extLst>
          </p:cNvPr>
          <p:cNvSpPr/>
          <p:nvPr/>
        </p:nvSpPr>
        <p:spPr>
          <a:xfrm>
            <a:off x="9085786" y="1182190"/>
            <a:ext cx="2294996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&amp;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88D9E-59A0-44F0-8C34-205949896A39}"/>
              </a:ext>
            </a:extLst>
          </p:cNvPr>
          <p:cNvSpPr/>
          <p:nvPr/>
        </p:nvSpPr>
        <p:spPr>
          <a:xfrm>
            <a:off x="661261" y="1182190"/>
            <a:ext cx="1580226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18ECF-5021-45FF-BB02-A2AF3606FF5F}"/>
              </a:ext>
            </a:extLst>
          </p:cNvPr>
          <p:cNvSpPr/>
          <p:nvPr/>
        </p:nvSpPr>
        <p:spPr>
          <a:xfrm>
            <a:off x="3080605" y="1182190"/>
            <a:ext cx="1580226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Data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A5A9757-DA16-49B5-ADEB-BC738D079884}"/>
              </a:ext>
            </a:extLst>
          </p:cNvPr>
          <p:cNvSpPr/>
          <p:nvPr/>
        </p:nvSpPr>
        <p:spPr>
          <a:xfrm>
            <a:off x="4959773" y="1219447"/>
            <a:ext cx="378847" cy="52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CC7FFB-6D2C-4395-BDD0-A6BF155BA2EB}"/>
              </a:ext>
            </a:extLst>
          </p:cNvPr>
          <p:cNvSpPr/>
          <p:nvPr/>
        </p:nvSpPr>
        <p:spPr>
          <a:xfrm>
            <a:off x="8259754" y="1219447"/>
            <a:ext cx="378847" cy="52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5DB2DBF-C457-4BD5-8FE8-D2F96E144B16}"/>
              </a:ext>
            </a:extLst>
          </p:cNvPr>
          <p:cNvSpPr/>
          <p:nvPr/>
        </p:nvSpPr>
        <p:spPr>
          <a:xfrm>
            <a:off x="2499248" y="1182190"/>
            <a:ext cx="378847" cy="52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96E047-55BF-4B5F-81B0-21FC4CF02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95546"/>
              </p:ext>
            </p:extLst>
          </p:nvPr>
        </p:nvGraphicFramePr>
        <p:xfrm>
          <a:off x="266217" y="2134568"/>
          <a:ext cx="11667281" cy="20229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47781">
                  <a:extLst>
                    <a:ext uri="{9D8B030D-6E8A-4147-A177-3AD203B41FA5}">
                      <a16:colId xmlns:a16="http://schemas.microsoft.com/office/drawing/2014/main" val="1767156380"/>
                    </a:ext>
                  </a:extLst>
                </a:gridCol>
                <a:gridCol w="2355836">
                  <a:extLst>
                    <a:ext uri="{9D8B030D-6E8A-4147-A177-3AD203B41FA5}">
                      <a16:colId xmlns:a16="http://schemas.microsoft.com/office/drawing/2014/main" val="3930743059"/>
                    </a:ext>
                  </a:extLst>
                </a:gridCol>
                <a:gridCol w="2963664">
                  <a:extLst>
                    <a:ext uri="{9D8B030D-6E8A-4147-A177-3AD203B41FA5}">
                      <a16:colId xmlns:a16="http://schemas.microsoft.com/office/drawing/2014/main" val="1884493650"/>
                    </a:ext>
                  </a:extLst>
                </a:gridCol>
              </a:tblGrid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Air 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CV (all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 70/30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21863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887167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145723"/>
                  </a:ext>
                </a:extLst>
              </a:tr>
              <a:tr h="651311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 (Progressive)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0.66 (37d window)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56239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4CFE67F-105F-4D7D-BCF2-85370842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80425"/>
              </p:ext>
            </p:extLst>
          </p:nvPr>
        </p:nvGraphicFramePr>
        <p:xfrm>
          <a:off x="266217" y="4367051"/>
          <a:ext cx="11667281" cy="23886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47781">
                  <a:extLst>
                    <a:ext uri="{9D8B030D-6E8A-4147-A177-3AD203B41FA5}">
                      <a16:colId xmlns:a16="http://schemas.microsoft.com/office/drawing/2014/main" val="1767156380"/>
                    </a:ext>
                  </a:extLst>
                </a:gridCol>
                <a:gridCol w="2355836">
                  <a:extLst>
                    <a:ext uri="{9D8B030D-6E8A-4147-A177-3AD203B41FA5}">
                      <a16:colId xmlns:a16="http://schemas.microsoft.com/office/drawing/2014/main" val="3930743059"/>
                    </a:ext>
                  </a:extLst>
                </a:gridCol>
                <a:gridCol w="2963664">
                  <a:extLst>
                    <a:ext uri="{9D8B030D-6E8A-4147-A177-3AD203B41FA5}">
                      <a16:colId xmlns:a16="http://schemas.microsoft.com/office/drawing/2014/main" val="1884493650"/>
                    </a:ext>
                  </a:extLst>
                </a:gridCol>
              </a:tblGrid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Air Asia + GENTING + GAMUDA + AIRORT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CV (all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 70/30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21863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887167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145723"/>
                  </a:ext>
                </a:extLst>
              </a:tr>
              <a:tr h="651311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 (Progressive)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0.71 (29d window)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56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5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5337DF-D9BB-457C-8782-C83DA13C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D5D28-BF54-4163-836B-F166F698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70" y="2372810"/>
            <a:ext cx="8241174" cy="428263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AIRASIA progressive </a:t>
            </a:r>
            <a:r>
              <a:rPr lang="en-US" dirty="0" err="1">
                <a:solidFill>
                  <a:schemeClr val="bg1"/>
                </a:solidFill>
              </a:rPr>
              <a:t>logreg</a:t>
            </a:r>
            <a:r>
              <a:rPr lang="en-US" dirty="0">
                <a:solidFill>
                  <a:schemeClr val="bg1"/>
                </a:solidFill>
              </a:rPr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21107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89608"/>
            <a:ext cx="4486656" cy="2635651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</a:rPr>
              <a:t>data mining for stocks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32" y="4367895"/>
            <a:ext cx="2436368" cy="85434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Yong </a:t>
            </a:r>
            <a:r>
              <a:rPr lang="en-US" sz="1800" dirty="0" err="1">
                <a:solidFill>
                  <a:schemeClr val="tx1"/>
                </a:solidFill>
              </a:rPr>
              <a:t>Keh</a:t>
            </a:r>
            <a:r>
              <a:rPr lang="en-US" sz="1800" dirty="0">
                <a:solidFill>
                  <a:schemeClr val="tx1"/>
                </a:solidFill>
              </a:rPr>
              <a:t> Soon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WQD180065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78B87B4-EFA6-4A6A-AEEB-0839F1240BA8}"/>
              </a:ext>
            </a:extLst>
          </p:cNvPr>
          <p:cNvSpPr txBox="1">
            <a:spLocks/>
          </p:cNvSpPr>
          <p:nvPr/>
        </p:nvSpPr>
        <p:spPr>
          <a:xfrm>
            <a:off x="611632" y="5337703"/>
            <a:ext cx="2436368" cy="8543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Vee Kin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WQD180064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8F3C37-8494-4067-A533-B0E719D79147}"/>
              </a:ext>
            </a:extLst>
          </p:cNvPr>
          <p:cNvSpPr txBox="1">
            <a:spLocks/>
          </p:cNvSpPr>
          <p:nvPr/>
        </p:nvSpPr>
        <p:spPr>
          <a:xfrm>
            <a:off x="3257296" y="4321250"/>
            <a:ext cx="2436368" cy="8543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/>
                </a:solidFill>
              </a:rPr>
              <a:t>Shien</a:t>
            </a:r>
            <a:r>
              <a:rPr lang="en-US" sz="1800" dirty="0">
                <a:solidFill>
                  <a:schemeClr val="tx1"/>
                </a:solidFill>
              </a:rPr>
              <a:t> Long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WQD180027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79647-CBFA-448F-A432-E9992D29C233}"/>
              </a:ext>
            </a:extLst>
          </p:cNvPr>
          <p:cNvSpPr txBox="1">
            <a:spLocks/>
          </p:cNvSpPr>
          <p:nvPr/>
        </p:nvSpPr>
        <p:spPr>
          <a:xfrm>
            <a:off x="3257296" y="5337702"/>
            <a:ext cx="2436368" cy="8543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Vikas Mann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WQD180051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82D08A-69FF-4341-A209-C5753201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487"/>
            <a:ext cx="7729728" cy="690488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recommendation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FB089-19D4-492F-BA11-467987C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19" y="1339277"/>
            <a:ext cx="7329553" cy="35915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Total trading days in a year = </a:t>
            </a:r>
            <a:r>
              <a:rPr lang="en-US" sz="2400" dirty="0">
                <a:highlight>
                  <a:srgbClr val="00FF00"/>
                </a:highlight>
              </a:rPr>
              <a:t>261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Machine will predict price to go up next following day, 40% of the time. Making 261 x 40% = </a:t>
            </a:r>
            <a:r>
              <a:rPr lang="en-US" sz="2400" dirty="0">
                <a:highlight>
                  <a:srgbClr val="00FF00"/>
                </a:highlight>
              </a:rPr>
              <a:t>104</a:t>
            </a:r>
            <a:r>
              <a:rPr lang="en-US" sz="2400" dirty="0"/>
              <a:t> buy day, expect to make </a:t>
            </a:r>
            <a:r>
              <a:rPr lang="en-US" sz="2400" dirty="0">
                <a:highlight>
                  <a:srgbClr val="00FF00"/>
                </a:highlight>
              </a:rPr>
              <a:t>1%</a:t>
            </a:r>
            <a:r>
              <a:rPr lang="en-US" sz="2400" dirty="0"/>
              <a:t> each successful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Precision is 66%. After contract with loses (wrong prediction of 34%), we make </a:t>
            </a:r>
            <a:r>
              <a:rPr lang="en-US" sz="2400" dirty="0">
                <a:highlight>
                  <a:srgbClr val="00FF00"/>
                </a:highlight>
              </a:rPr>
              <a:t>32% </a:t>
            </a:r>
            <a:r>
              <a:rPr lang="en-US" sz="2400" dirty="0" err="1">
                <a:highlight>
                  <a:srgbClr val="00FF00"/>
                </a:highlight>
              </a:rPr>
              <a:t>nett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dirty="0"/>
              <a:t>(66-34)%.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 a year, we would make 104 days * 32% </a:t>
            </a:r>
            <a:r>
              <a:rPr lang="en-US" sz="2400" dirty="0">
                <a:highlight>
                  <a:srgbClr val="FF00FF"/>
                </a:highlight>
              </a:rPr>
              <a:t>= 33% </a:t>
            </a:r>
            <a:r>
              <a:rPr lang="en-US" sz="2400" dirty="0"/>
              <a:t>(each win/lost is caped at 1%).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45E7A9F3-5E0D-4C74-9B2D-1EAE8218C7C5}"/>
              </a:ext>
            </a:extLst>
          </p:cNvPr>
          <p:cNvSpPr txBox="1">
            <a:spLocks/>
          </p:cNvSpPr>
          <p:nvPr/>
        </p:nvSpPr>
        <p:spPr>
          <a:xfrm>
            <a:off x="8542117" y="1339277"/>
            <a:ext cx="3428036" cy="3591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Key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are 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40% machine predicted positive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catch buy/sell gap at 1% on each transaction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sustain consecutive losses</a:t>
            </a:r>
          </a:p>
        </p:txBody>
      </p:sp>
    </p:spTree>
    <p:extLst>
      <p:ext uri="{BB962C8B-B14F-4D97-AF65-F5344CB8AC3E}">
        <p14:creationId xmlns:p14="http://schemas.microsoft.com/office/powerpoint/2010/main" val="260760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Image result for github">
            <a:extLst>
              <a:ext uri="{FF2B5EF4-FFF2-40B4-BE49-F238E27FC236}">
                <a16:creationId xmlns:a16="http://schemas.microsoft.com/office/drawing/2014/main" id="{1992A6BA-B61C-4804-AE1E-FFAE4D8CABF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066162" y="1098612"/>
            <a:ext cx="8005864" cy="55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https://github.com/yongks/stocks118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What you get ?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Python source code: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Data extractions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Data cleaning and machine learning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Power BI workbook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Tableau workbook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This </a:t>
            </a:r>
            <a:r>
              <a:rPr lang="en-US" sz="3000" dirty="0" err="1">
                <a:solidFill>
                  <a:schemeClr val="tx1"/>
                </a:solidFill>
              </a:rPr>
              <a:t>Powerpoint</a:t>
            </a:r>
            <a:endParaRPr lang="en-US" sz="3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Feel free to return the script (ensure all files and directory are in same working location)</a:t>
            </a:r>
          </a:p>
        </p:txBody>
      </p:sp>
      <p:sp>
        <p:nvSpPr>
          <p:cNvPr id="7" name="AutoShape 8" descr="Image result for github">
            <a:extLst>
              <a:ext uri="{FF2B5EF4-FFF2-40B4-BE49-F238E27FC236}">
                <a16:creationId xmlns:a16="http://schemas.microsoft.com/office/drawing/2014/main" id="{F484F7F8-C5F1-4C08-A2D6-629B011DE7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7863DD54-82AE-49CB-A521-AEE9141F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" y="37718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B04B9B-88C6-4D28-A00F-C3E1CE29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73815"/>
            <a:ext cx="3279118" cy="33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72315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4525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82D08A-69FF-4341-A209-C5753201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FB089-19D4-492F-BA11-467987C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7" y="2638044"/>
            <a:ext cx="7883371" cy="40734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Predict </a:t>
            </a:r>
            <a:r>
              <a:rPr lang="en-US" sz="2400" dirty="0">
                <a:highlight>
                  <a:srgbClr val="FFFF00"/>
                </a:highlight>
              </a:rPr>
              <a:t>next day closing price is higher </a:t>
            </a:r>
            <a:r>
              <a:rPr lang="en-US" sz="2400" dirty="0"/>
              <a:t>or lower than previous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Analysis scope in </a:t>
            </a:r>
            <a:r>
              <a:rPr lang="en-US" sz="2400" dirty="0">
                <a:highlight>
                  <a:srgbClr val="FFFF00"/>
                </a:highlight>
              </a:rPr>
              <a:t>KLSE Stocks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 </a:t>
            </a:r>
            <a:r>
              <a:rPr lang="en-US" sz="2400" dirty="0">
                <a:highlight>
                  <a:srgbClr val="FFFF00"/>
                </a:highlight>
              </a:rPr>
              <a:t>short term </a:t>
            </a:r>
            <a:r>
              <a:rPr lang="en-US" sz="2400" dirty="0"/>
              <a:t>investment strategy (day trading) to beat the market using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Exploit </a:t>
            </a:r>
            <a:r>
              <a:rPr lang="en-US" sz="2400" dirty="0">
                <a:highlight>
                  <a:srgbClr val="FFFF00"/>
                </a:highlight>
              </a:rPr>
              <a:t>data mining techniques </a:t>
            </a:r>
            <a:r>
              <a:rPr lang="en-US" sz="2400" dirty="0"/>
              <a:t>to acquire various data sources for model refining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Saleable big data </a:t>
            </a:r>
            <a:r>
              <a:rPr lang="en-US" sz="2400" dirty="0">
                <a:highlight>
                  <a:srgbClr val="FFFF00"/>
                </a:highlight>
              </a:rPr>
              <a:t>warehousing</a:t>
            </a:r>
            <a:r>
              <a:rPr lang="en-US" sz="2400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18634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DA82E-7318-42E4-9EC6-37B89AFE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0F118-9C08-4FD4-94EC-F64C8207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Acquisition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Data Warehouse</a:t>
            </a:r>
          </a:p>
          <a:p>
            <a:r>
              <a:rPr lang="en-US" sz="2400" dirty="0"/>
              <a:t>Data Analysis (sentiment, co-variance)</a:t>
            </a:r>
          </a:p>
          <a:p>
            <a:r>
              <a:rPr lang="en-US" sz="2400" dirty="0"/>
              <a:t>Data Preprocessing</a:t>
            </a:r>
          </a:p>
          <a:p>
            <a:r>
              <a:rPr lang="en-US" sz="2400" dirty="0"/>
              <a:t>Modeling (python)</a:t>
            </a:r>
          </a:p>
          <a:p>
            <a:r>
              <a:rPr lang="en-US" sz="2400" dirty="0"/>
              <a:t>Recommendation</a:t>
            </a:r>
          </a:p>
          <a:p>
            <a:r>
              <a:rPr lang="en-US" sz="2400" dirty="0"/>
              <a:t>Publication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8E8D17-A43D-47A7-B282-5637EDD88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E6AA-3064-4000-95EC-6001BCEA407A}"/>
              </a:ext>
            </a:extLst>
          </p:cNvPr>
          <p:cNvSpPr txBox="1">
            <a:spLocks/>
          </p:cNvSpPr>
          <p:nvPr/>
        </p:nvSpPr>
        <p:spPr bwMode="black">
          <a:xfrm>
            <a:off x="0" y="8644"/>
            <a:ext cx="2834640" cy="6849356"/>
          </a:xfrm>
          <a:prstGeom prst="rect">
            <a:avLst/>
          </a:prstGeom>
          <a:solidFill>
            <a:schemeClr val="tx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7DB5F-84D7-4C72-815E-3BDB4B1442C6}"/>
              </a:ext>
            </a:extLst>
          </p:cNvPr>
          <p:cNvSpPr/>
          <p:nvPr/>
        </p:nvSpPr>
        <p:spPr>
          <a:xfrm>
            <a:off x="3354490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Twitter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3B901-C076-4B2A-B3D5-36EF37E6D24D}"/>
              </a:ext>
            </a:extLst>
          </p:cNvPr>
          <p:cNvSpPr/>
          <p:nvPr/>
        </p:nvSpPr>
        <p:spPr>
          <a:xfrm>
            <a:off x="5020724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RSS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C504-60E5-499B-8793-092EC31174F6}"/>
              </a:ext>
            </a:extLst>
          </p:cNvPr>
          <p:cNvSpPr/>
          <p:nvPr/>
        </p:nvSpPr>
        <p:spPr>
          <a:xfrm>
            <a:off x="6686958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Indicators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4AE41-79F5-4E57-9BE7-F392F9EAE336}"/>
              </a:ext>
            </a:extLst>
          </p:cNvPr>
          <p:cNvSpPr/>
          <p:nvPr/>
        </p:nvSpPr>
        <p:spPr>
          <a:xfrm>
            <a:off x="8353192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BCF2F-13ED-4F6A-B1C1-331F6137BC44}"/>
              </a:ext>
            </a:extLst>
          </p:cNvPr>
          <p:cNvSpPr/>
          <p:nvPr/>
        </p:nvSpPr>
        <p:spPr>
          <a:xfrm>
            <a:off x="10019426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Forum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77EFA-A8C7-4578-911A-07353FD697C1}"/>
              </a:ext>
            </a:extLst>
          </p:cNvPr>
          <p:cNvSpPr/>
          <p:nvPr/>
        </p:nvSpPr>
        <p:spPr>
          <a:xfrm>
            <a:off x="3354489" y="1510304"/>
            <a:ext cx="8144948" cy="3912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:  Docker Python Scheduler Script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905107C-5E2E-4709-8FB9-FE7ABEA65009}"/>
              </a:ext>
            </a:extLst>
          </p:cNvPr>
          <p:cNvSpPr/>
          <p:nvPr/>
        </p:nvSpPr>
        <p:spPr>
          <a:xfrm>
            <a:off x="10566391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F4BF2-CAD6-46BE-8846-2E529B90D569}"/>
              </a:ext>
            </a:extLst>
          </p:cNvPr>
          <p:cNvSpPr/>
          <p:nvPr/>
        </p:nvSpPr>
        <p:spPr>
          <a:xfrm>
            <a:off x="3354489" y="2470934"/>
            <a:ext cx="8144948" cy="646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Staging Storage (Google </a:t>
            </a:r>
            <a:r>
              <a:rPr lang="en-US" sz="1600" dirty="0" err="1"/>
              <a:t>BigQuery</a:t>
            </a:r>
            <a:r>
              <a:rPr lang="en-US" sz="1600" dirty="0"/>
              <a:t>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21DA69A-6FBC-4C56-A87F-A29E77D1664C}"/>
              </a:ext>
            </a:extLst>
          </p:cNvPr>
          <p:cNvSpPr/>
          <p:nvPr/>
        </p:nvSpPr>
        <p:spPr>
          <a:xfrm>
            <a:off x="7167723" y="1954818"/>
            <a:ext cx="386080" cy="4447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5F461-A2DB-4CBE-AB76-1B79A220D68E}"/>
              </a:ext>
            </a:extLst>
          </p:cNvPr>
          <p:cNvSpPr/>
          <p:nvPr/>
        </p:nvSpPr>
        <p:spPr>
          <a:xfrm>
            <a:off x="3354489" y="4009222"/>
            <a:ext cx="2989320" cy="668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Enterprise Data Warehouse (Hadoop/Hive)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B684CE-BD3D-4C72-B8B6-FD7B712B48D2}"/>
              </a:ext>
            </a:extLst>
          </p:cNvPr>
          <p:cNvSpPr/>
          <p:nvPr/>
        </p:nvSpPr>
        <p:spPr>
          <a:xfrm>
            <a:off x="4088567" y="3238270"/>
            <a:ext cx="386080" cy="64633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D96A0-6994-45DB-B302-FFA103FA6250}"/>
              </a:ext>
            </a:extLst>
          </p:cNvPr>
          <p:cNvSpPr/>
          <p:nvPr/>
        </p:nvSpPr>
        <p:spPr>
          <a:xfrm>
            <a:off x="3354489" y="5704817"/>
            <a:ext cx="1915122" cy="842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 (co-variance, sentiment)</a:t>
            </a:r>
          </a:p>
          <a:p>
            <a:pPr algn="ctr"/>
            <a:r>
              <a:rPr lang="en-US" sz="1600" dirty="0"/>
              <a:t>Tableau, </a:t>
            </a:r>
            <a:r>
              <a:rPr lang="en-US" sz="1600" dirty="0" err="1"/>
              <a:t>PowerBI</a:t>
            </a:r>
            <a:r>
              <a:rPr lang="en-US" sz="1600" dirty="0"/>
              <a:t>, 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A065195-72C5-4147-BC19-09D6374F038A}"/>
              </a:ext>
            </a:extLst>
          </p:cNvPr>
          <p:cNvSpPr/>
          <p:nvPr/>
        </p:nvSpPr>
        <p:spPr>
          <a:xfrm>
            <a:off x="4119010" y="4802618"/>
            <a:ext cx="386080" cy="71790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5B1FB93-DA84-4539-AACF-E82641870D05}"/>
              </a:ext>
            </a:extLst>
          </p:cNvPr>
          <p:cNvSpPr/>
          <p:nvPr/>
        </p:nvSpPr>
        <p:spPr>
          <a:xfrm>
            <a:off x="8222817" y="3179036"/>
            <a:ext cx="386080" cy="70556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08D4C-B7A1-448E-9C24-67BEE55CD3B2}"/>
              </a:ext>
            </a:extLst>
          </p:cNvPr>
          <p:cNvSpPr/>
          <p:nvPr/>
        </p:nvSpPr>
        <p:spPr>
          <a:xfrm>
            <a:off x="7299049" y="5704817"/>
            <a:ext cx="2422301" cy="842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 Modeling</a:t>
            </a:r>
          </a:p>
          <a:p>
            <a:pPr algn="ctr"/>
            <a:r>
              <a:rPr lang="en-US" sz="1600" dirty="0"/>
              <a:t>(Python)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6C6A91-DCB7-443E-A0CD-1837140D5438}"/>
              </a:ext>
            </a:extLst>
          </p:cNvPr>
          <p:cNvSpPr/>
          <p:nvPr/>
        </p:nvSpPr>
        <p:spPr>
          <a:xfrm rot="5400000">
            <a:off x="6097270" y="5355833"/>
            <a:ext cx="386080" cy="154049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2CCCF-CF73-40F0-90B0-3EB8E91C9890}"/>
              </a:ext>
            </a:extLst>
          </p:cNvPr>
          <p:cNvSpPr txBox="1"/>
          <p:nvPr/>
        </p:nvSpPr>
        <p:spPr>
          <a:xfrm>
            <a:off x="4716317" y="3179036"/>
            <a:ext cx="16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cleaning,</a:t>
            </a:r>
          </a:p>
          <a:p>
            <a:r>
              <a:rPr lang="en-US" dirty="0"/>
              <a:t>Transformation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F2273C-45BD-4D8B-AF90-79BBC13D84A0}"/>
              </a:ext>
            </a:extLst>
          </p:cNvPr>
          <p:cNvSpPr/>
          <p:nvPr/>
        </p:nvSpPr>
        <p:spPr>
          <a:xfrm rot="16200000">
            <a:off x="10094580" y="5689213"/>
            <a:ext cx="386080" cy="84252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E6F970-4F78-49E6-AD93-2C481CF01E66}"/>
              </a:ext>
            </a:extLst>
          </p:cNvPr>
          <p:cNvSpPr txBox="1"/>
          <p:nvPr/>
        </p:nvSpPr>
        <p:spPr>
          <a:xfrm>
            <a:off x="10759431" y="5626008"/>
            <a:ext cx="12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(Out of Scope)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189225E-0E39-49C0-AA18-2DED51645D7D}"/>
              </a:ext>
            </a:extLst>
          </p:cNvPr>
          <p:cNvSpPr/>
          <p:nvPr/>
        </p:nvSpPr>
        <p:spPr>
          <a:xfrm>
            <a:off x="8942984" y="840862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E8E29C3-AC31-4ACE-99F7-39F47E1CA712}"/>
              </a:ext>
            </a:extLst>
          </p:cNvPr>
          <p:cNvSpPr/>
          <p:nvPr/>
        </p:nvSpPr>
        <p:spPr>
          <a:xfrm>
            <a:off x="7156017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09FF219-75DE-47B5-A988-67B0F0D2FAC2}"/>
              </a:ext>
            </a:extLst>
          </p:cNvPr>
          <p:cNvSpPr/>
          <p:nvPr/>
        </p:nvSpPr>
        <p:spPr>
          <a:xfrm>
            <a:off x="5562419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8BD6889-D8C5-4D53-97E3-AD17BDE73A7F}"/>
              </a:ext>
            </a:extLst>
          </p:cNvPr>
          <p:cNvSpPr/>
          <p:nvPr/>
        </p:nvSpPr>
        <p:spPr>
          <a:xfrm>
            <a:off x="3968492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77901-E425-4DC6-A190-A058CBD96027}"/>
              </a:ext>
            </a:extLst>
          </p:cNvPr>
          <p:cNvSpPr/>
          <p:nvPr/>
        </p:nvSpPr>
        <p:spPr>
          <a:xfrm>
            <a:off x="7299050" y="4009222"/>
            <a:ext cx="4200387" cy="668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Preprocessing: Cleaning, Feature Engineering, Transformation (Python)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7BD6A99-BC27-4AF4-B90B-121E6BFA5D1B}"/>
              </a:ext>
            </a:extLst>
          </p:cNvPr>
          <p:cNvSpPr/>
          <p:nvPr/>
        </p:nvSpPr>
        <p:spPr>
          <a:xfrm rot="5400000">
            <a:off x="6606840" y="3975975"/>
            <a:ext cx="386080" cy="71227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B3B1E20-CA77-4626-AFB7-7678D0EDBC80}"/>
              </a:ext>
            </a:extLst>
          </p:cNvPr>
          <p:cNvSpPr/>
          <p:nvPr/>
        </p:nvSpPr>
        <p:spPr>
          <a:xfrm>
            <a:off x="8262060" y="4814956"/>
            <a:ext cx="386080" cy="70556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8EDF6-965C-4A75-B65F-27EE5F5DA901}"/>
              </a:ext>
            </a:extLst>
          </p:cNvPr>
          <p:cNvSpPr txBox="1"/>
          <p:nvPr/>
        </p:nvSpPr>
        <p:spPr>
          <a:xfrm>
            <a:off x="5983225" y="56485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707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ML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D9614-FE85-4DB9-8A5A-39DE7B1186AC}"/>
              </a:ext>
            </a:extLst>
          </p:cNvPr>
          <p:cNvSpPr/>
          <p:nvPr/>
        </p:nvSpPr>
        <p:spPr>
          <a:xfrm>
            <a:off x="171517" y="1702156"/>
            <a:ext cx="1425790" cy="6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0E09C-21F4-408F-895D-C6C4694F3D17}"/>
              </a:ext>
            </a:extLst>
          </p:cNvPr>
          <p:cNvSpPr/>
          <p:nvPr/>
        </p:nvSpPr>
        <p:spPr>
          <a:xfrm>
            <a:off x="171517" y="5869252"/>
            <a:ext cx="1425790" cy="78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CBC59-9D91-450A-90FE-D1D8ADEA827F}"/>
              </a:ext>
            </a:extLst>
          </p:cNvPr>
          <p:cNvSpPr/>
          <p:nvPr/>
        </p:nvSpPr>
        <p:spPr>
          <a:xfrm>
            <a:off x="171517" y="2824223"/>
            <a:ext cx="1425790" cy="246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251CB-3073-4735-AE26-B22E9C1ABB50}"/>
              </a:ext>
            </a:extLst>
          </p:cNvPr>
          <p:cNvSpPr/>
          <p:nvPr/>
        </p:nvSpPr>
        <p:spPr>
          <a:xfrm>
            <a:off x="1763844" y="2030812"/>
            <a:ext cx="1801663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AirAsia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D496B-0CFC-4C60-88AE-27130B3BD4FC}"/>
              </a:ext>
            </a:extLst>
          </p:cNvPr>
          <p:cNvSpPr/>
          <p:nvPr/>
        </p:nvSpPr>
        <p:spPr>
          <a:xfrm>
            <a:off x="1763845" y="971715"/>
            <a:ext cx="2761578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BA543-183F-4CA0-BE29-94BF84C8A228}"/>
              </a:ext>
            </a:extLst>
          </p:cNvPr>
          <p:cNvSpPr/>
          <p:nvPr/>
        </p:nvSpPr>
        <p:spPr>
          <a:xfrm rot="16200000">
            <a:off x="1707801" y="3832021"/>
            <a:ext cx="4947487" cy="68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2Mar – 10 May 2019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23FCC-C2B4-429F-A782-413B96C9EB6B}"/>
              </a:ext>
            </a:extLst>
          </p:cNvPr>
          <p:cNvSpPr/>
          <p:nvPr/>
        </p:nvSpPr>
        <p:spPr>
          <a:xfrm>
            <a:off x="1763844" y="3212807"/>
            <a:ext cx="180166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Gold, Oil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5300A-D403-4D02-8615-CB8A7D23DC3F}"/>
              </a:ext>
            </a:extLst>
          </p:cNvPr>
          <p:cNvSpPr/>
          <p:nvPr/>
        </p:nvSpPr>
        <p:spPr>
          <a:xfrm>
            <a:off x="1763844" y="4923578"/>
            <a:ext cx="180166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USD, SGD, MYR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BF2E1-752F-4876-90EA-B2DF9DA0B93C}"/>
              </a:ext>
            </a:extLst>
          </p:cNvPr>
          <p:cNvSpPr/>
          <p:nvPr/>
        </p:nvSpPr>
        <p:spPr>
          <a:xfrm>
            <a:off x="1763844" y="6280312"/>
            <a:ext cx="181227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AirAsia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C6E0B-A6C7-4C27-9719-301CCED47876}"/>
              </a:ext>
            </a:extLst>
          </p:cNvPr>
          <p:cNvSpPr/>
          <p:nvPr/>
        </p:nvSpPr>
        <p:spPr>
          <a:xfrm>
            <a:off x="6856353" y="971715"/>
            <a:ext cx="1281195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96BBB-20C9-4A62-BED1-91A432FD98FC}"/>
              </a:ext>
            </a:extLst>
          </p:cNvPr>
          <p:cNvSpPr/>
          <p:nvPr/>
        </p:nvSpPr>
        <p:spPr>
          <a:xfrm>
            <a:off x="6856353" y="1669001"/>
            <a:ext cx="1281195" cy="4947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 Long to Wide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Joining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Index by Date (Time Series)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9E5C8-B97A-46D1-AFD9-CA1367EC3570}"/>
              </a:ext>
            </a:extLst>
          </p:cNvPr>
          <p:cNvSpPr/>
          <p:nvPr/>
        </p:nvSpPr>
        <p:spPr>
          <a:xfrm>
            <a:off x="9999740" y="1669001"/>
            <a:ext cx="937476" cy="493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Split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AB5C21-791F-4D29-80F5-7A994886C12A}"/>
              </a:ext>
            </a:extLst>
          </p:cNvPr>
          <p:cNvSpPr/>
          <p:nvPr/>
        </p:nvSpPr>
        <p:spPr>
          <a:xfrm>
            <a:off x="4765432" y="971715"/>
            <a:ext cx="1756539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5156E-06B3-4B05-B1E6-7F007BA6CD87}"/>
              </a:ext>
            </a:extLst>
          </p:cNvPr>
          <p:cNvSpPr/>
          <p:nvPr/>
        </p:nvSpPr>
        <p:spPr>
          <a:xfrm>
            <a:off x="4761403" y="1741957"/>
            <a:ext cx="1750620" cy="28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C427D-C6EF-4297-A16F-EE6EEE41AFD4}"/>
              </a:ext>
            </a:extLst>
          </p:cNvPr>
          <p:cNvSpPr/>
          <p:nvPr/>
        </p:nvSpPr>
        <p:spPr>
          <a:xfrm>
            <a:off x="8466011" y="971715"/>
            <a:ext cx="1285527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3F5B74-0B3D-4CCB-BA19-49A9D7D1CED1}"/>
              </a:ext>
            </a:extLst>
          </p:cNvPr>
          <p:cNvSpPr/>
          <p:nvPr/>
        </p:nvSpPr>
        <p:spPr>
          <a:xfrm>
            <a:off x="8471930" y="1669002"/>
            <a:ext cx="1281195" cy="4947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Missing 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Backfill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Forward Fill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Interpolate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381F2-A73F-48F9-9E02-3F3923F12D6C}"/>
              </a:ext>
            </a:extLst>
          </p:cNvPr>
          <p:cNvSpPr txBox="1"/>
          <p:nvPr/>
        </p:nvSpPr>
        <p:spPr>
          <a:xfrm>
            <a:off x="1763844" y="163119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StocksPrice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70CBA-A9EF-4AB5-8CFA-412223F4DF3E}"/>
              </a:ext>
            </a:extLst>
          </p:cNvPr>
          <p:cNvSpPr txBox="1"/>
          <p:nvPr/>
        </p:nvSpPr>
        <p:spPr>
          <a:xfrm>
            <a:off x="1763844" y="282556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Commodities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938A8-E8DA-4A78-8833-E15C3368671C}"/>
              </a:ext>
            </a:extLst>
          </p:cNvPr>
          <p:cNvSpPr txBox="1"/>
          <p:nvPr/>
        </p:nvSpPr>
        <p:spPr>
          <a:xfrm>
            <a:off x="1763844" y="4463570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DCC64-9856-41CF-901A-832F2ED27663}"/>
              </a:ext>
            </a:extLst>
          </p:cNvPr>
          <p:cNvSpPr txBox="1"/>
          <p:nvPr/>
        </p:nvSpPr>
        <p:spPr>
          <a:xfrm>
            <a:off x="1763844" y="5869252"/>
            <a:ext cx="169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BusinessNews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E581-CF88-48F9-8BF6-863ACAAA27BD}"/>
              </a:ext>
            </a:extLst>
          </p:cNvPr>
          <p:cNvSpPr/>
          <p:nvPr/>
        </p:nvSpPr>
        <p:spPr>
          <a:xfrm>
            <a:off x="1763844" y="4079228"/>
            <a:ext cx="180166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DJI, Nasdaq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B5992C-2839-4E0F-954C-29994E9056CA}"/>
              </a:ext>
            </a:extLst>
          </p:cNvPr>
          <p:cNvSpPr txBox="1"/>
          <p:nvPr/>
        </p:nvSpPr>
        <p:spPr>
          <a:xfrm>
            <a:off x="1763844" y="36919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3C513-900F-4963-980D-2C61546C6F48}"/>
              </a:ext>
            </a:extLst>
          </p:cNvPr>
          <p:cNvSpPr/>
          <p:nvPr/>
        </p:nvSpPr>
        <p:spPr>
          <a:xfrm>
            <a:off x="4864607" y="5292909"/>
            <a:ext cx="1544212" cy="1356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Translate, Qualitative Measure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659840-1CF7-4A72-A1FF-F999B780CA9F}"/>
              </a:ext>
            </a:extLst>
          </p:cNvPr>
          <p:cNvSpPr/>
          <p:nvPr/>
        </p:nvSpPr>
        <p:spPr>
          <a:xfrm>
            <a:off x="4761403" y="2130034"/>
            <a:ext cx="1750620" cy="28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Weekday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18F03-F94B-48CC-A5B3-0E4CA14CA603}"/>
              </a:ext>
            </a:extLst>
          </p:cNvPr>
          <p:cNvSpPr/>
          <p:nvPr/>
        </p:nvSpPr>
        <p:spPr>
          <a:xfrm>
            <a:off x="11083007" y="1669001"/>
            <a:ext cx="937476" cy="493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CF9ED-A04A-4F21-92A6-92FA11D5AD62}"/>
              </a:ext>
            </a:extLst>
          </p:cNvPr>
          <p:cNvSpPr/>
          <p:nvPr/>
        </p:nvSpPr>
        <p:spPr>
          <a:xfrm>
            <a:off x="9999740" y="950841"/>
            <a:ext cx="2020743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8154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JOINING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1F084-FCD0-4D9C-9DE3-EEE7A268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52" y="885014"/>
            <a:ext cx="2653344" cy="1692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60C67-4E88-4B03-93BA-4B7B3A0A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6" y="1358611"/>
            <a:ext cx="4749255" cy="1459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4BC18-36EC-4FBA-870A-78404D66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41" y="5281475"/>
            <a:ext cx="10400571" cy="1439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6CD04-DF29-48B1-AC34-3B743A429480}"/>
              </a:ext>
            </a:extLst>
          </p:cNvPr>
          <p:cNvSpPr txBox="1"/>
          <p:nvPr/>
        </p:nvSpPr>
        <p:spPr>
          <a:xfrm>
            <a:off x="451966" y="845648"/>
            <a:ext cx="350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E4581-5F4B-409B-89C7-85C6F97EE66F}"/>
              </a:ext>
            </a:extLst>
          </p:cNvPr>
          <p:cNvSpPr txBox="1"/>
          <p:nvPr/>
        </p:nvSpPr>
        <p:spPr>
          <a:xfrm>
            <a:off x="9549563" y="998924"/>
            <a:ext cx="188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Long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529D8-38E7-457F-A0A9-BB8C3761A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215267" cy="104149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7F035E8-6B7F-40A2-B47E-D82345D734A7}"/>
              </a:ext>
            </a:extLst>
          </p:cNvPr>
          <p:cNvSpPr/>
          <p:nvPr/>
        </p:nvSpPr>
        <p:spPr>
          <a:xfrm>
            <a:off x="6882207" y="2615257"/>
            <a:ext cx="887497" cy="69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F0564-E68E-4856-A1B1-201C4B32B2E0}"/>
              </a:ext>
            </a:extLst>
          </p:cNvPr>
          <p:cNvSpPr txBox="1"/>
          <p:nvPr/>
        </p:nvSpPr>
        <p:spPr>
          <a:xfrm>
            <a:off x="7978659" y="2693746"/>
            <a:ext cx="317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to Wide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1BC5A-BEFF-4C86-94A0-11EA93FF6579}"/>
              </a:ext>
            </a:extLst>
          </p:cNvPr>
          <p:cNvSpPr txBox="1"/>
          <p:nvPr/>
        </p:nvSpPr>
        <p:spPr>
          <a:xfrm>
            <a:off x="3764309" y="3585698"/>
            <a:ext cx="89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Join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510537E-B687-444C-8E25-A4C789E9F67E}"/>
              </a:ext>
            </a:extLst>
          </p:cNvPr>
          <p:cNvSpPr/>
          <p:nvPr/>
        </p:nvSpPr>
        <p:spPr>
          <a:xfrm rot="18469114">
            <a:off x="4486406" y="2846684"/>
            <a:ext cx="887497" cy="164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4FA225B-1E84-4C9E-BBCA-B17607F61E53}"/>
              </a:ext>
            </a:extLst>
          </p:cNvPr>
          <p:cNvSpPr/>
          <p:nvPr/>
        </p:nvSpPr>
        <p:spPr>
          <a:xfrm>
            <a:off x="5652251" y="4642195"/>
            <a:ext cx="887497" cy="822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1D8E0-4889-4210-BF36-C7D8340ECE82}"/>
              </a:ext>
            </a:extLst>
          </p:cNvPr>
          <p:cNvSpPr txBox="1"/>
          <p:nvPr/>
        </p:nvSpPr>
        <p:spPr>
          <a:xfrm>
            <a:off x="6683461" y="4778768"/>
            <a:ext cx="223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E5C46-B2EC-464E-8264-52D97BD57B81}"/>
              </a:ext>
            </a:extLst>
          </p:cNvPr>
          <p:cNvSpPr/>
          <p:nvPr/>
        </p:nvSpPr>
        <p:spPr>
          <a:xfrm>
            <a:off x="451966" y="5868365"/>
            <a:ext cx="1064318" cy="852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FFE20-2E6F-47F9-B229-CE1155F2C44B}"/>
              </a:ext>
            </a:extLst>
          </p:cNvPr>
          <p:cNvSpPr/>
          <p:nvPr/>
        </p:nvSpPr>
        <p:spPr>
          <a:xfrm>
            <a:off x="565041" y="1936037"/>
            <a:ext cx="1064318" cy="852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03F89-7CDD-49B1-92A3-B2C05A2AEA11}"/>
              </a:ext>
            </a:extLst>
          </p:cNvPr>
          <p:cNvSpPr/>
          <p:nvPr/>
        </p:nvSpPr>
        <p:spPr>
          <a:xfrm>
            <a:off x="6104818" y="3670097"/>
            <a:ext cx="887497" cy="852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B3205F-88FE-491D-8099-AE1431D5FF3D}"/>
              </a:ext>
            </a:extLst>
          </p:cNvPr>
          <p:cNvSpPr/>
          <p:nvPr/>
        </p:nvSpPr>
        <p:spPr>
          <a:xfrm>
            <a:off x="7151575" y="1311174"/>
            <a:ext cx="618129" cy="1286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FF7D5-478C-4936-A7DC-A7C106C6D3C1}"/>
              </a:ext>
            </a:extLst>
          </p:cNvPr>
          <p:cNvSpPr/>
          <p:nvPr/>
        </p:nvSpPr>
        <p:spPr>
          <a:xfrm>
            <a:off x="7105927" y="3360200"/>
            <a:ext cx="4205340" cy="35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MISSING DATA TREATMENT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3CB6F-0F20-4E81-BB5A-B966A2C6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46" y="1616594"/>
            <a:ext cx="8868041" cy="220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37BB7-A79F-42CB-AAC7-0558F67D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47" y="4354664"/>
            <a:ext cx="8868040" cy="19899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E93329-FC8B-4E3C-B000-281EB98E971B}"/>
              </a:ext>
            </a:extLst>
          </p:cNvPr>
          <p:cNvSpPr/>
          <p:nvPr/>
        </p:nvSpPr>
        <p:spPr>
          <a:xfrm>
            <a:off x="4317909" y="4584362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EB1D98-C268-4E30-BDD6-8D34BB2B798C}"/>
              </a:ext>
            </a:extLst>
          </p:cNvPr>
          <p:cNvSpPr/>
          <p:nvPr/>
        </p:nvSpPr>
        <p:spPr>
          <a:xfrm>
            <a:off x="4317909" y="5232588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8A14A-DE63-4C30-9E32-C968BF11E8FA}"/>
              </a:ext>
            </a:extLst>
          </p:cNvPr>
          <p:cNvSpPr/>
          <p:nvPr/>
        </p:nvSpPr>
        <p:spPr>
          <a:xfrm>
            <a:off x="4317908" y="5464497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C375C9-3739-492F-A378-63CAD8800DA9}"/>
              </a:ext>
            </a:extLst>
          </p:cNvPr>
          <p:cNvSpPr/>
          <p:nvPr/>
        </p:nvSpPr>
        <p:spPr>
          <a:xfrm>
            <a:off x="4317907" y="6112723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5C93DEF-1B45-4901-A91D-F724DA5494A4}"/>
              </a:ext>
            </a:extLst>
          </p:cNvPr>
          <p:cNvSpPr/>
          <p:nvPr/>
        </p:nvSpPr>
        <p:spPr>
          <a:xfrm>
            <a:off x="4322347" y="5950972"/>
            <a:ext cx="221942" cy="318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E208732-276B-4F6C-A2A2-05A12E57DCA4}"/>
              </a:ext>
            </a:extLst>
          </p:cNvPr>
          <p:cNvSpPr/>
          <p:nvPr/>
        </p:nvSpPr>
        <p:spPr>
          <a:xfrm>
            <a:off x="4300893" y="5078691"/>
            <a:ext cx="229338" cy="27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CB536AE5-D696-43DD-A4C2-958BA6A22FB5}"/>
              </a:ext>
            </a:extLst>
          </p:cNvPr>
          <p:cNvSpPr/>
          <p:nvPr/>
        </p:nvSpPr>
        <p:spPr>
          <a:xfrm rot="10800000">
            <a:off x="4300893" y="5575759"/>
            <a:ext cx="218980" cy="267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DC2C41E-EA80-4822-82A6-21FFE285ACF6}"/>
              </a:ext>
            </a:extLst>
          </p:cNvPr>
          <p:cNvSpPr/>
          <p:nvPr/>
        </p:nvSpPr>
        <p:spPr>
          <a:xfrm rot="10800000">
            <a:off x="6738154" y="4679742"/>
            <a:ext cx="218980" cy="267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D2CBA-D423-4BC4-866D-7A20887EAD6F}"/>
              </a:ext>
            </a:extLst>
          </p:cNvPr>
          <p:cNvSpPr/>
          <p:nvPr/>
        </p:nvSpPr>
        <p:spPr>
          <a:xfrm>
            <a:off x="896144" y="5078691"/>
            <a:ext cx="3311371" cy="764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to nearest neighbor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B0A45-432F-4EC8-8FC9-39C1EE65FF31}"/>
              </a:ext>
            </a:extLst>
          </p:cNvPr>
          <p:cNvSpPr/>
          <p:nvPr/>
        </p:nvSpPr>
        <p:spPr>
          <a:xfrm>
            <a:off x="7194725" y="4616218"/>
            <a:ext cx="3311371" cy="3481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Fill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7173EA-3395-4928-BC3E-0A0D2DE4F009}"/>
              </a:ext>
            </a:extLst>
          </p:cNvPr>
          <p:cNvSpPr/>
          <p:nvPr/>
        </p:nvSpPr>
        <p:spPr>
          <a:xfrm>
            <a:off x="896144" y="6054608"/>
            <a:ext cx="3311371" cy="3481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61B72-E366-4CD9-8F43-19AA68F02875}"/>
              </a:ext>
            </a:extLst>
          </p:cNvPr>
          <p:cNvSpPr/>
          <p:nvPr/>
        </p:nvSpPr>
        <p:spPr>
          <a:xfrm>
            <a:off x="4064353" y="2721117"/>
            <a:ext cx="3130372" cy="403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4022F-0281-4083-8DAB-5BC5381E46C8}"/>
              </a:ext>
            </a:extLst>
          </p:cNvPr>
          <p:cNvSpPr/>
          <p:nvPr/>
        </p:nvSpPr>
        <p:spPr>
          <a:xfrm>
            <a:off x="4046599" y="3589492"/>
            <a:ext cx="3130372" cy="236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A807D1-3528-4D29-BCB9-FD333A0E3B77}"/>
              </a:ext>
            </a:extLst>
          </p:cNvPr>
          <p:cNvSpPr/>
          <p:nvPr/>
        </p:nvSpPr>
        <p:spPr>
          <a:xfrm>
            <a:off x="4034762" y="2072891"/>
            <a:ext cx="3130372" cy="236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08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http://purl.org/dc/dcmitype/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Parcel design</Template>
  <TotalTime>0</TotalTime>
  <Words>714</Words>
  <Application>Microsoft Office PowerPoint</Application>
  <PresentationFormat>Widescreen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MILESTONE 1 : https://youtu.be/2YkK7AqTRjw</vt:lpstr>
      <vt:lpstr>data mining for stocks prediction</vt:lpstr>
      <vt:lpstr>Agenda</vt:lpstr>
      <vt:lpstr>objectives</vt:lpstr>
      <vt:lpstr>Agenda</vt:lpstr>
      <vt:lpstr>PowerPoint Presentation</vt:lpstr>
      <vt:lpstr>ML Process</vt:lpstr>
      <vt:lpstr>JOINING</vt:lpstr>
      <vt:lpstr>MISSING DATA TREATMENT</vt:lpstr>
      <vt:lpstr>Feature engineering and transformation</vt:lpstr>
      <vt:lpstr>Sentiment analysis</vt:lpstr>
      <vt:lpstr>PowerPoint Presentation</vt:lpstr>
      <vt:lpstr>Model metric</vt:lpstr>
      <vt:lpstr>Standard train/test split modeling</vt:lpstr>
      <vt:lpstr>Progressive modeling</vt:lpstr>
      <vt:lpstr>Progressive modeling</vt:lpstr>
      <vt:lpstr>Progressive modeling</vt:lpstr>
      <vt:lpstr>Machine learning</vt:lpstr>
      <vt:lpstr>AIRASIA progressive logreg modeling</vt:lpstr>
      <vt:lpstr>Strategy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2019-03-03T07:26:43Z</dcterms:created>
  <dcterms:modified xsi:type="dcterms:W3CDTF">2019-05-12T08:24:24Z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