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45" r:id="rId1"/>
  </p:sldMasterIdLst>
  <p:notesMasterIdLst>
    <p:notesMasterId r:id="rId45"/>
  </p:notesMasterIdLst>
  <p:handoutMasterIdLst>
    <p:handoutMasterId r:id="rId46"/>
  </p:handoutMasterIdLst>
  <p:sldIdLst>
    <p:sldId id="276" r:id="rId2"/>
    <p:sldId id="332" r:id="rId3"/>
    <p:sldId id="295" r:id="rId4"/>
    <p:sldId id="349" r:id="rId5"/>
    <p:sldId id="350" r:id="rId6"/>
    <p:sldId id="359" r:id="rId7"/>
    <p:sldId id="323" r:id="rId8"/>
    <p:sldId id="334" r:id="rId9"/>
    <p:sldId id="363" r:id="rId10"/>
    <p:sldId id="335" r:id="rId11"/>
    <p:sldId id="336" r:id="rId12"/>
    <p:sldId id="337" r:id="rId13"/>
    <p:sldId id="338" r:id="rId14"/>
    <p:sldId id="352" r:id="rId15"/>
    <p:sldId id="362" r:id="rId16"/>
    <p:sldId id="361" r:id="rId17"/>
    <p:sldId id="364" r:id="rId18"/>
    <p:sldId id="292" r:id="rId19"/>
    <p:sldId id="296" r:id="rId20"/>
    <p:sldId id="365" r:id="rId21"/>
    <p:sldId id="340" r:id="rId22"/>
    <p:sldId id="341" r:id="rId23"/>
    <p:sldId id="342" r:id="rId24"/>
    <p:sldId id="343" r:id="rId25"/>
    <p:sldId id="344" r:id="rId26"/>
    <p:sldId id="345" r:id="rId27"/>
    <p:sldId id="348" r:id="rId28"/>
    <p:sldId id="346" r:id="rId29"/>
    <p:sldId id="347" r:id="rId30"/>
    <p:sldId id="339" r:id="rId31"/>
    <p:sldId id="355" r:id="rId32"/>
    <p:sldId id="356" r:id="rId33"/>
    <p:sldId id="357" r:id="rId34"/>
    <p:sldId id="358" r:id="rId35"/>
    <p:sldId id="297" r:id="rId36"/>
    <p:sldId id="298" r:id="rId37"/>
    <p:sldId id="299" r:id="rId38"/>
    <p:sldId id="300" r:id="rId39"/>
    <p:sldId id="301" r:id="rId40"/>
    <p:sldId id="302" r:id="rId41"/>
    <p:sldId id="290" r:id="rId42"/>
    <p:sldId id="271" r:id="rId43"/>
    <p:sldId id="272" r:id="rId44"/>
  </p:sldIdLst>
  <p:sldSz cx="9144000" cy="6858000" type="screen4x3"/>
  <p:notesSz cx="6616700" cy="98107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2F4"/>
    <a:srgbClr val="D73F63"/>
    <a:srgbClr val="D0E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7" autoAdjust="0"/>
  </p:normalViewPr>
  <p:slideViewPr>
    <p:cSldViewPr>
      <p:cViewPr>
        <p:scale>
          <a:sx n="68" d="100"/>
          <a:sy n="68" d="100"/>
        </p:scale>
        <p:origin x="2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053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389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12-02-2019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23CC7-76B0-41C2-84D6-84388F7225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1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6DC25-ED15-43EB-AD7A-A4BD2F33F3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4F8F6-3153-4921-A2B8-03EA081A1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1625"/>
            <a:ext cx="7772400" cy="146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CFB70-0B09-4920-897E-4910B04DF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DF3E5-7A12-4ECA-A30E-ECED635F9D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B6D22-20F1-4413-B0CF-ACBEE983C9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B6A8D7-1165-43AB-8470-E9E39E490A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8CDCB-6EA0-4D65-86C8-B3C7876873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4376F-DD90-4CDA-AA7A-C7D58AFB6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D5F6C4-AC44-4729-B2A1-562CC4CEC0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9FFF4-CED8-4DB5-B5D5-A20001BEBE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BFB26-750D-4D90-A051-43A4F0D07C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12-02-2019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98F67C-34C6-4F4B-A14B-9A1E9B0EE0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3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853411"/>
            <a:ext cx="8915400" cy="122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chemeClr val="bg2">
                    <a:lumMod val="25000"/>
                  </a:schemeClr>
                </a:solidFill>
                <a:latin typeface="Angsana New" pitchFamily="18" charset="-34"/>
                <a:cs typeface="Angsana New" pitchFamily="18" charset="-34"/>
              </a:rPr>
              <a:t>Introduction</a:t>
            </a:r>
            <a:r>
              <a:rPr lang="en-US" sz="3200" b="1" dirty="0" smtClean="0">
                <a:solidFill>
                  <a:schemeClr val="bg2">
                    <a:lumMod val="25000"/>
                  </a:schemeClr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800" b="1" dirty="0" smtClean="0">
                <a:solidFill>
                  <a:schemeClr val="bg2">
                    <a:lumMod val="25000"/>
                  </a:schemeClr>
                </a:solidFill>
                <a:latin typeface="Angsana New" pitchFamily="18" charset="-34"/>
                <a:cs typeface="Angsana New" pitchFamily="18" charset="-34"/>
              </a:rPr>
              <a:t>to Database (Part A)</a:t>
            </a:r>
            <a:br>
              <a:rPr lang="en-US" sz="4800" b="1" dirty="0" smtClean="0">
                <a:solidFill>
                  <a:schemeClr val="bg2">
                    <a:lumMod val="25000"/>
                  </a:schemeClr>
                </a:solidFill>
                <a:latin typeface="Angsana New" pitchFamily="18" charset="-34"/>
                <a:cs typeface="Angsana New" pitchFamily="18" charset="-34"/>
              </a:rPr>
            </a:b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25000"/>
                  </a:schemeClr>
                </a:solidFill>
                <a:latin typeface="Angsana New" pitchFamily="18" charset="-34"/>
                <a:cs typeface="Angsana New" pitchFamily="18" charset="-34"/>
              </a:rPr>
              <a:t>STID 3014 : Week 1</a:t>
            </a:r>
          </a:p>
        </p:txBody>
      </p:sp>
      <p:sp>
        <p:nvSpPr>
          <p:cNvPr id="14340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7AC9742-5176-4514-916F-B5E9A18EF02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File-based Processing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52FEFF1-4F82-4EAC-BAF2-E78485D9ADCC}" type="slidenum">
              <a:rPr lang="en-US" smtClean="0"/>
              <a:pPr/>
              <a:t>10</a:t>
            </a:fld>
            <a:endParaRPr lang="en-US" smtClean="0"/>
          </a:p>
        </p:txBody>
      </p:sp>
      <p:pic>
        <p:nvPicPr>
          <p:cNvPr id="184323" name="Picture 3" descr="DS3-Figure 01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2390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4724400"/>
            <a:ext cx="33528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762000" y="5638800"/>
            <a:ext cx="33528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286000" y="6096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MY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524000" y="6415088"/>
            <a:ext cx="41148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redundancy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Limitations of File-based Approach</a:t>
            </a:r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7279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smtClean="0"/>
              <a:t>Separation and isolation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smtClean="0"/>
              <a:t>Each program maintains its own set of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smtClean="0"/>
              <a:t>Users of one program may be unaware of potentially useful data held by other programs.</a:t>
            </a:r>
          </a:p>
          <a:p>
            <a:pPr lvl="1" eaLnBrk="1" hangingPunct="1">
              <a:lnSpc>
                <a:spcPct val="90000"/>
              </a:lnSpc>
            </a:pPr>
            <a:endParaRPr lang="en-GB" sz="2400" b="1" smtClean="0"/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Duplication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smtClean="0"/>
              <a:t>Same data is held by different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b="1" smtClean="0"/>
              <a:t>Wasted space and potentially different values and/or different formats for the same item.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1D02708-66BA-475A-BC7A-0BFD2FFF71DB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Limitations of File-based Approach (cont.)</a:t>
            </a:r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839200" cy="37671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b="1"/>
              <a:t>Data dependence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/>
              <a:t>File structure is defined in the program code.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GB" sz="2400" b="1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b="1"/>
              <a:t>Incompatible file formats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/>
              <a:t>Programs are written in different languages, and so cannot easily access each others files.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sz="2400" b="1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b="1"/>
              <a:t>Fixed Queries/Proliferation of application programs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/>
              <a:t>Programs are written to satisfy particular functions. Any new requirement needs a new program.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sz="2800" b="1"/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sz="2000" b="1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A6729A7-22AB-48C2-B890-0BF2F31F4F8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Limitations of File-based Approach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27950" cy="4114800"/>
          </a:xfrm>
        </p:spPr>
        <p:txBody>
          <a:bodyPr/>
          <a:lstStyle/>
          <a:p>
            <a:pPr eaLnBrk="1" hangingPunct="1"/>
            <a:r>
              <a:rPr lang="en-GB" sz="2800" b="1" smtClean="0"/>
              <a:t>Definition of data was embedded in application programs, rather than being stored separately and independently. Eg. Next slide</a:t>
            </a:r>
          </a:p>
          <a:p>
            <a:pPr eaLnBrk="1" hangingPunct="1">
              <a:buFontTx/>
              <a:buNone/>
            </a:pPr>
            <a:endParaRPr lang="en-GB" sz="2800" b="1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AF5D747-75A0-4688-90F0-BD344B5788F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Limitations of File-based Approach (cont.)</a:t>
            </a:r>
            <a:endParaRPr lang="en-US" b="1"/>
          </a:p>
        </p:txBody>
      </p:sp>
      <p:sp>
        <p:nvSpPr>
          <p:cNvPr id="28676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228600" y="1981200"/>
            <a:ext cx="42672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File System: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TYPE customer = RECORD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cid : CARDINAL;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name : ARRAY [1..20] OF CHAR;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city : ARRAY [1..20] OF CHAR;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balance: REAL;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rebate: REAL;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END;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b="1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hlink"/>
                </a:solidFill>
              </a:rPr>
              <a:t>Data definitions repeated in each program…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olidFill>
                <a:schemeClr val="hlink"/>
              </a:solidFill>
            </a:endParaRPr>
          </a:p>
          <a:p>
            <a:pPr marL="0" indent="0" eaLnBrk="1" hangingPunct="1">
              <a:lnSpc>
                <a:spcPct val="80000"/>
              </a:lnSpc>
            </a:pPr>
            <a:endParaRPr lang="en-US" sz="1600" b="1" dirty="0" smtClean="0"/>
          </a:p>
        </p:txBody>
      </p:sp>
      <p:sp>
        <p:nvSpPr>
          <p:cNvPr id="28677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2672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Database: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CREATE TABLE customers (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cid INTEGER CHECK (cid&gt;0),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name VARCHAR(20),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city VARCHAR(20),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balance FLOAT,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rebate FLOAT );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1600" b="1" dirty="0" smtClean="0"/>
          </a:p>
          <a:p>
            <a:pPr marL="0" indent="0" eaLnBrk="1" hangingPunct="1">
              <a:lnSpc>
                <a:spcPct val="80000"/>
              </a:lnSpc>
            </a:pPr>
            <a:endParaRPr lang="en-US" sz="1600" b="1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hlink"/>
                </a:solidFill>
              </a:rPr>
              <a:t>Data definitions once in the central data dictionary of a Database.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hlink"/>
                </a:solidFill>
              </a:rPr>
              <a:t>=&gt; Same for all applications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b="1" dirty="0" smtClean="0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7D1F257-6348-4C2B-855D-FE12EE419CE0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Limitations of File-based Approach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27950" cy="4114800"/>
          </a:xfrm>
        </p:spPr>
        <p:txBody>
          <a:bodyPr/>
          <a:lstStyle/>
          <a:p>
            <a:pPr eaLnBrk="1" hangingPunct="1"/>
            <a:r>
              <a:rPr lang="en-GB" sz="2800" b="1" smtClean="0"/>
              <a:t>No control over access and manipulation of data beyond that imposed by application programs. E.g next slide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CB36B3E-73CB-485D-B7FD-42C83D8F31C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Limitations of File-based Approach (cont.)</a:t>
            </a:r>
            <a:endParaRPr lang="en-US" b="1"/>
          </a:p>
        </p:txBody>
      </p:sp>
      <p:sp>
        <p:nvSpPr>
          <p:cNvPr id="29082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28600" y="1295400"/>
            <a:ext cx="4572000" cy="5105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chemeClr val="accent1"/>
                </a:solidFill>
              </a:rPr>
              <a:t>File System: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VAR o : order; p : product;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         fh1, fh2: </a:t>
            </a:r>
            <a:r>
              <a:rPr lang="en-US" sz="1400" b="1" dirty="0" err="1">
                <a:latin typeface="Century Gothic" panose="020B0502020202020204" pitchFamily="34" charset="0"/>
              </a:rPr>
              <a:t>file_handle</a:t>
            </a:r>
            <a:r>
              <a:rPr lang="en-US" sz="1400" b="1" dirty="0">
                <a:latin typeface="Century Gothic" panose="020B0502020202020204" pitchFamily="34" charset="0"/>
              </a:rPr>
              <a:t>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fh1 = Open(</a:t>
            </a:r>
            <a:r>
              <a:rPr lang="en-US" sz="1400" b="1" i="1" dirty="0" err="1">
                <a:latin typeface="Century Gothic" panose="020B0502020202020204" pitchFamily="34" charset="0"/>
              </a:rPr>
              <a:t>order_file</a:t>
            </a:r>
            <a:r>
              <a:rPr lang="en-US" sz="1400" b="1" dirty="0">
                <a:latin typeface="Century Gothic" panose="020B0502020202020204" pitchFamily="34" charset="0"/>
              </a:rPr>
              <a:t>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WHILE NOT EOF(fh1) DO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o := </a:t>
            </a:r>
            <a:r>
              <a:rPr lang="en-US" sz="1400" b="1" dirty="0" err="1">
                <a:latin typeface="Century Gothic" panose="020B0502020202020204" pitchFamily="34" charset="0"/>
              </a:rPr>
              <a:t>getnext</a:t>
            </a:r>
            <a:r>
              <a:rPr lang="en-US" sz="1400" b="1" dirty="0">
                <a:latin typeface="Century Gothic" panose="020B0502020202020204" pitchFamily="34" charset="0"/>
              </a:rPr>
              <a:t>(fh1);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IF </a:t>
            </a:r>
            <a:r>
              <a:rPr lang="en-US" sz="1400" b="1" dirty="0" err="1">
                <a:latin typeface="Century Gothic" panose="020B0502020202020204" pitchFamily="34" charset="0"/>
              </a:rPr>
              <a:t>o.month</a:t>
            </a:r>
            <a:r>
              <a:rPr lang="en-US" sz="1400" b="1" dirty="0">
                <a:latin typeface="Century Gothic" panose="020B0502020202020204" pitchFamily="34" charset="0"/>
              </a:rPr>
              <a:t> = 10 AND </a:t>
            </a:r>
            <a:r>
              <a:rPr lang="en-US" sz="1400" b="1" dirty="0" err="1">
                <a:latin typeface="Century Gothic" panose="020B0502020202020204" pitchFamily="34" charset="0"/>
              </a:rPr>
              <a:t>o.day</a:t>
            </a:r>
            <a:r>
              <a:rPr lang="en-US" sz="1400" b="1" dirty="0">
                <a:latin typeface="Century Gothic" panose="020B0502020202020204" pitchFamily="34" charset="0"/>
              </a:rPr>
              <a:t> &gt;= 19 THEN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fh2 = Open(</a:t>
            </a:r>
            <a:r>
              <a:rPr lang="en-US" sz="1400" b="1" i="1" dirty="0" err="1">
                <a:latin typeface="Century Gothic" panose="020B0502020202020204" pitchFamily="34" charset="0"/>
              </a:rPr>
              <a:t>product_file</a:t>
            </a:r>
            <a:r>
              <a:rPr lang="en-US" sz="1400" b="1" dirty="0">
                <a:latin typeface="Century Gothic" panose="020B0502020202020204" pitchFamily="34" charset="0"/>
              </a:rPr>
              <a:t>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WHILE NOT </a:t>
            </a:r>
            <a:r>
              <a:rPr lang="en-US" sz="1400" b="1" dirty="0" err="1">
                <a:latin typeface="Century Gothic" panose="020B0502020202020204" pitchFamily="34" charset="0"/>
              </a:rPr>
              <a:t>eof</a:t>
            </a:r>
            <a:r>
              <a:rPr lang="en-US" sz="1400" b="1" dirty="0">
                <a:latin typeface="Century Gothic" panose="020B0502020202020204" pitchFamily="34" charset="0"/>
              </a:rPr>
              <a:t>(fh2) DO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p := </a:t>
            </a:r>
            <a:r>
              <a:rPr lang="en-US" sz="1400" b="1" dirty="0" err="1">
                <a:latin typeface="Century Gothic" panose="020B0502020202020204" pitchFamily="34" charset="0"/>
              </a:rPr>
              <a:t>getnext</a:t>
            </a:r>
            <a:r>
              <a:rPr lang="en-US" sz="1400" b="1" dirty="0">
                <a:latin typeface="Century Gothic" panose="020B0502020202020204" pitchFamily="34" charset="0"/>
              </a:rPr>
              <a:t>(fh2);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IF p.pnr=o.pnr AND </a:t>
            </a:r>
            <a:r>
              <a:rPr lang="en-US" sz="1400" b="1" dirty="0" err="1">
                <a:latin typeface="Century Gothic" panose="020B0502020202020204" pitchFamily="34" charset="0"/>
              </a:rPr>
              <a:t>p.stock</a:t>
            </a:r>
            <a:r>
              <a:rPr lang="en-US" sz="1400" b="1" dirty="0">
                <a:latin typeface="Century Gothic" panose="020B0502020202020204" pitchFamily="34" charset="0"/>
              </a:rPr>
              <a:t>&lt;100 THEN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 err="1">
                <a:latin typeface="Century Gothic" panose="020B0502020202020204" pitchFamily="34" charset="0"/>
              </a:rPr>
              <a:t>WriteCard</a:t>
            </a:r>
            <a:r>
              <a:rPr lang="en-US" sz="1400" b="1" dirty="0">
                <a:latin typeface="Century Gothic" panose="020B0502020202020204" pitchFamily="34" charset="0"/>
              </a:rPr>
              <a:t>(o.pnr, </a:t>
            </a:r>
            <a:r>
              <a:rPr lang="en-US" sz="1400" b="1" dirty="0" err="1">
                <a:latin typeface="Century Gothic" panose="020B0502020202020204" pitchFamily="34" charset="0"/>
              </a:rPr>
              <a:t>o.quantity</a:t>
            </a:r>
            <a:r>
              <a:rPr lang="en-US" sz="1400" b="1" dirty="0">
                <a:latin typeface="Century Gothic" panose="020B0502020202020204" pitchFamily="34" charset="0"/>
              </a:rPr>
              <a:t>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END;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END;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close(fh2):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END;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entury Gothic" panose="020B0502020202020204" pitchFamily="34" charset="0"/>
              </a:rPr>
              <a:t>END; close(fh1);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You have to program it by hand,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over and over and over …</a:t>
            </a:r>
          </a:p>
        </p:txBody>
      </p:sp>
      <p:sp>
        <p:nvSpPr>
          <p:cNvPr id="29082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4958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chemeClr val="accent1"/>
                </a:solidFill>
              </a:rPr>
              <a:t>Database: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entury Gothic" panose="020B0502020202020204" pitchFamily="34" charset="0"/>
              </a:rPr>
              <a:t>SELECT </a:t>
            </a:r>
            <a:r>
              <a:rPr lang="en-US" sz="1600" b="1" dirty="0" err="1">
                <a:latin typeface="Century Gothic" panose="020B0502020202020204" pitchFamily="34" charset="0"/>
              </a:rPr>
              <a:t>pnr</a:t>
            </a:r>
            <a:r>
              <a:rPr lang="en-US" sz="1600" b="1" dirty="0">
                <a:latin typeface="Century Gothic" panose="020B0502020202020204" pitchFamily="34" charset="0"/>
              </a:rPr>
              <a:t>, quantity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entury Gothic" panose="020B0502020202020204" pitchFamily="34" charset="0"/>
              </a:rPr>
              <a:t>FROM customers o, products p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entury Gothic" panose="020B0502020202020204" pitchFamily="34" charset="0"/>
              </a:rPr>
              <a:t>WHERE </a:t>
            </a:r>
            <a:r>
              <a:rPr lang="en-US" sz="1600" b="1" dirty="0" err="1">
                <a:latin typeface="Century Gothic" panose="020B0502020202020204" pitchFamily="34" charset="0"/>
              </a:rPr>
              <a:t>o.month</a:t>
            </a:r>
            <a:r>
              <a:rPr lang="en-US" sz="1600" b="1" dirty="0">
                <a:latin typeface="Century Gothic" panose="020B0502020202020204" pitchFamily="34" charset="0"/>
              </a:rPr>
              <a:t> = 10 AND </a:t>
            </a:r>
            <a:r>
              <a:rPr lang="en-US" sz="1600" b="1" dirty="0" err="1">
                <a:latin typeface="Century Gothic" panose="020B0502020202020204" pitchFamily="34" charset="0"/>
              </a:rPr>
              <a:t>o.day</a:t>
            </a:r>
            <a:r>
              <a:rPr lang="en-US" sz="1600" b="1" dirty="0">
                <a:latin typeface="Century Gothic" panose="020B0502020202020204" pitchFamily="34" charset="0"/>
              </a:rPr>
              <a:t> &gt;= 18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entury Gothic" panose="020B0502020202020204" pitchFamily="34" charset="0"/>
              </a:rPr>
              <a:t>AND </a:t>
            </a:r>
            <a:r>
              <a:rPr lang="en-US" sz="1600" b="1" dirty="0" err="1">
                <a:latin typeface="Century Gothic" panose="020B0502020202020204" pitchFamily="34" charset="0"/>
              </a:rPr>
              <a:t>o.pnr</a:t>
            </a:r>
            <a:r>
              <a:rPr lang="en-US" sz="1600" b="1" dirty="0">
                <a:latin typeface="Century Gothic" panose="020B0502020202020204" pitchFamily="34" charset="0"/>
              </a:rPr>
              <a:t> = </a:t>
            </a:r>
            <a:r>
              <a:rPr lang="en-US" sz="1600" b="1" dirty="0" err="1">
                <a:latin typeface="Century Gothic" panose="020B0502020202020204" pitchFamily="34" charset="0"/>
              </a:rPr>
              <a:t>p.pnr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entury Gothic" panose="020B0502020202020204" pitchFamily="34" charset="0"/>
              </a:rPr>
              <a:t>AND </a:t>
            </a:r>
            <a:r>
              <a:rPr lang="en-US" sz="1600" b="1" dirty="0" err="1">
                <a:latin typeface="Century Gothic" panose="020B0502020202020204" pitchFamily="34" charset="0"/>
              </a:rPr>
              <a:t>p.stock</a:t>
            </a:r>
            <a:r>
              <a:rPr lang="en-US" sz="1600" b="1" dirty="0">
                <a:latin typeface="Century Gothic" panose="020B0502020202020204" pitchFamily="34" charset="0"/>
              </a:rPr>
              <a:t>&lt;100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600" b="1" dirty="0"/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Declarative queries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- easy to read and maintain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- usable from different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applications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- efficient evaluation due to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chemeClr val="hlink"/>
                </a:solidFill>
              </a:rPr>
              <a:t>automatic optimization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chemeClr val="hlink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600" b="1" dirty="0"/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0CC065A-BA44-459E-8095-82D217E4142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sz="4000" b="1"/>
              <a:t>Database Approach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b="1" dirty="0"/>
              <a:t>Arose because:</a:t>
            </a:r>
          </a:p>
          <a:p>
            <a:pPr lvl="1">
              <a:lnSpc>
                <a:spcPct val="80000"/>
              </a:lnSpc>
            </a:pPr>
            <a:r>
              <a:rPr lang="en-GB" b="1" dirty="0">
                <a:solidFill>
                  <a:srgbClr val="FF0000"/>
                </a:solidFill>
              </a:rPr>
              <a:t>Definition of data was embedded in application programs, rather than being stored separately and independently.</a:t>
            </a:r>
          </a:p>
          <a:p>
            <a:pPr lvl="1">
              <a:lnSpc>
                <a:spcPct val="80000"/>
              </a:lnSpc>
            </a:pPr>
            <a:r>
              <a:rPr lang="en-GB" b="1" dirty="0">
                <a:solidFill>
                  <a:srgbClr val="FF0000"/>
                </a:solidFill>
              </a:rPr>
              <a:t>No control over access and manipulation of data beyond that imposed by application programs.</a:t>
            </a:r>
          </a:p>
          <a:p>
            <a:pPr lvl="1">
              <a:lnSpc>
                <a:spcPct val="80000"/>
              </a:lnSpc>
            </a:pPr>
            <a:endParaRPr lang="en-GB" b="1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lang="en-GB" b="1" dirty="0"/>
              <a:t>Result: </a:t>
            </a:r>
          </a:p>
          <a:p>
            <a:pPr lvl="1">
              <a:lnSpc>
                <a:spcPct val="80000"/>
              </a:lnSpc>
            </a:pPr>
            <a:r>
              <a:rPr lang="en-GB" b="1" dirty="0">
                <a:solidFill>
                  <a:srgbClr val="FF0000"/>
                </a:solidFill>
              </a:rPr>
              <a:t>the database and Database Management System (DBMS).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Examples of Database Applications</a:t>
            </a:r>
          </a:p>
        </p:txBody>
      </p:sp>
      <p:sp>
        <p:nvSpPr>
          <p:cNvPr id="20483" name="Rectangle 2051"/>
          <p:cNvSpPr>
            <a:spLocks noGrp="1" noChangeArrowheads="1"/>
          </p:cNvSpPr>
          <p:nvPr>
            <p:ph idx="1"/>
          </p:nvPr>
        </p:nvSpPr>
        <p:spPr>
          <a:xfrm>
            <a:off x="757238" y="1676400"/>
            <a:ext cx="7299325" cy="44196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cs typeface="Times New Roman" pitchFamily="18" charset="0"/>
              </a:rPr>
              <a:t>Purchases from the supermarket</a:t>
            </a:r>
          </a:p>
          <a:p>
            <a:pPr eaLnBrk="1" hangingPunct="1"/>
            <a:r>
              <a:rPr lang="en-US" sz="2800" b="1" dirty="0" smtClean="0">
                <a:cs typeface="Times New Roman" pitchFamily="18" charset="0"/>
              </a:rPr>
              <a:t>Online shopping</a:t>
            </a:r>
          </a:p>
          <a:p>
            <a:pPr eaLnBrk="1" hangingPunct="1"/>
            <a:r>
              <a:rPr lang="en-US" sz="2800" b="1" smtClean="0">
                <a:cs typeface="Times New Roman" pitchFamily="18" charset="0"/>
              </a:rPr>
              <a:t>University portal</a:t>
            </a:r>
          </a:p>
          <a:p>
            <a:pPr marL="0" indent="0" eaLnBrk="1" hangingPunct="1">
              <a:buNone/>
            </a:pPr>
            <a:endParaRPr lang="en-GB" sz="2800" dirty="0" smtClean="0">
              <a:cs typeface="Times New Roman" pitchFamily="18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2267D7-07D8-445B-8FEE-96C8C388C71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Database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3767138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600" b="1"/>
              <a:t>Shared collection of </a:t>
            </a:r>
            <a:r>
              <a:rPr lang="en-GB" sz="2600" b="1">
                <a:solidFill>
                  <a:srgbClr val="6822F4"/>
                </a:solidFill>
              </a:rPr>
              <a:t>logically related data</a:t>
            </a:r>
            <a:r>
              <a:rPr lang="en-GB" sz="2600" b="1"/>
              <a:t> (and </a:t>
            </a:r>
            <a:r>
              <a:rPr lang="en-GB" sz="2600" b="1">
                <a:solidFill>
                  <a:srgbClr val="6822F4"/>
                </a:solidFill>
              </a:rPr>
              <a:t>a description of this data</a:t>
            </a:r>
            <a:r>
              <a:rPr lang="en-GB" sz="2600" b="1"/>
              <a:t>), designed to meet the information needs of an organization.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sz="2600" b="1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600" b="1">
                <a:solidFill>
                  <a:srgbClr val="6822F4"/>
                </a:solidFill>
              </a:rPr>
              <a:t>Logically related data</a:t>
            </a:r>
            <a:r>
              <a:rPr lang="en-GB" sz="2600" b="1"/>
              <a:t> comprises entities, attributes, and relationships of an organization's information.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sz="2600" b="1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600" b="1">
                <a:solidFill>
                  <a:srgbClr val="6822F4"/>
                </a:solidFill>
              </a:rPr>
              <a:t>Description of data</a:t>
            </a:r>
            <a:r>
              <a:rPr lang="en-GB" sz="2600" b="1"/>
              <a:t> known as System catalog (metadata or data dictionary) provides program–data independence.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GB" sz="2600" b="1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480FA0-4E45-4E06-819F-EDF7363CFA3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Differentiate data and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Differentiate file processing and database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Explain database structure and the three-level architecture</a:t>
            </a:r>
          </a:p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latin typeface="Angsana New" pitchFamily="18" charset="-34"/>
                <a:cs typeface="Angsana New" pitchFamily="18" charset="-34"/>
              </a:rPr>
              <a:t>Explain the evolution of database and the database system environment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40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C156C59-ACE4-4BE4-A980-146100B283C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388" y="609600"/>
            <a:ext cx="8747125" cy="5257800"/>
            <a:chOff x="219" y="1056"/>
            <a:chExt cx="5484" cy="2264"/>
          </a:xfrm>
        </p:grpSpPr>
        <p:graphicFrame>
          <p:nvGraphicFramePr>
            <p:cNvPr id="228357" name="Object 5"/>
            <p:cNvGraphicFramePr>
              <a:graphicFrameLocks noChangeAspect="1"/>
            </p:cNvGraphicFramePr>
            <p:nvPr/>
          </p:nvGraphicFramePr>
          <p:xfrm>
            <a:off x="1104" y="1104"/>
            <a:ext cx="2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7" name="Clip" r:id="rId3" imgW="2501280" imgH="2615760" progId="MS_ClipArt_Gallery.2">
                    <p:embed/>
                  </p:oleObj>
                </mc:Choice>
                <mc:Fallback>
                  <p:oleObj name="Clip" r:id="rId3" imgW="2501280" imgH="2615760" progId="MS_ClipArt_Gallery.2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04"/>
                          <a:ext cx="28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58" name="Text Box 6"/>
            <p:cNvSpPr txBox="1">
              <a:spLocks noChangeArrowheads="1"/>
            </p:cNvSpPr>
            <p:nvPr/>
          </p:nvSpPr>
          <p:spPr bwMode="auto">
            <a:xfrm>
              <a:off x="432" y="1056"/>
              <a:ext cx="46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</a:t>
              </a:r>
            </a:p>
          </p:txBody>
        </p:sp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1719" y="1065"/>
              <a:ext cx="1003" cy="158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Class System</a:t>
              </a:r>
            </a:p>
          </p:txBody>
        </p:sp>
        <p:sp>
          <p:nvSpPr>
            <p:cNvPr id="228360" name="Text Box 8"/>
            <p:cNvSpPr txBox="1">
              <a:spLocks noChangeArrowheads="1"/>
            </p:cNvSpPr>
            <p:nvPr/>
          </p:nvSpPr>
          <p:spPr bwMode="auto">
            <a:xfrm>
              <a:off x="4619" y="1977"/>
              <a:ext cx="1084" cy="158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Lecturer Data</a:t>
              </a:r>
            </a:p>
          </p:txBody>
        </p:sp>
        <p:sp>
          <p:nvSpPr>
            <p:cNvPr id="228361" name="Text Box 9"/>
            <p:cNvSpPr txBox="1">
              <a:spLocks noChangeArrowheads="1"/>
            </p:cNvSpPr>
            <p:nvPr/>
          </p:nvSpPr>
          <p:spPr bwMode="auto">
            <a:xfrm>
              <a:off x="4574" y="1449"/>
              <a:ext cx="977" cy="276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Lecture Hall</a:t>
              </a:r>
            </a:p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 Data</a:t>
              </a:r>
            </a:p>
          </p:txBody>
        </p:sp>
        <p:sp>
          <p:nvSpPr>
            <p:cNvPr id="228362" name="Text Box 10"/>
            <p:cNvSpPr txBox="1">
              <a:spLocks noChangeArrowheads="1"/>
            </p:cNvSpPr>
            <p:nvPr/>
          </p:nvSpPr>
          <p:spPr bwMode="auto">
            <a:xfrm>
              <a:off x="4525" y="2265"/>
              <a:ext cx="1013" cy="158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Student Data</a:t>
              </a:r>
            </a:p>
          </p:txBody>
        </p:sp>
        <p:sp>
          <p:nvSpPr>
            <p:cNvPr id="228363" name="Line 11"/>
            <p:cNvSpPr>
              <a:spLocks noChangeShapeType="1"/>
            </p:cNvSpPr>
            <p:nvPr/>
          </p:nvSpPr>
          <p:spPr bwMode="auto">
            <a:xfrm>
              <a:off x="912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64" name="Line 12"/>
            <p:cNvSpPr>
              <a:spLocks noChangeShapeType="1"/>
            </p:cNvSpPr>
            <p:nvPr/>
          </p:nvSpPr>
          <p:spPr bwMode="auto">
            <a:xfrm>
              <a:off x="2736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65" name="Line 13"/>
            <p:cNvSpPr>
              <a:spLocks noChangeShapeType="1"/>
            </p:cNvSpPr>
            <p:nvPr/>
          </p:nvSpPr>
          <p:spPr bwMode="auto">
            <a:xfrm>
              <a:off x="1392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66" name="Line 14"/>
            <p:cNvSpPr>
              <a:spLocks noChangeShapeType="1"/>
            </p:cNvSpPr>
            <p:nvPr/>
          </p:nvSpPr>
          <p:spPr bwMode="auto">
            <a:xfrm>
              <a:off x="4320" y="1632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67" name="Line 15"/>
            <p:cNvSpPr>
              <a:spLocks noChangeShapeType="1"/>
            </p:cNvSpPr>
            <p:nvPr/>
          </p:nvSpPr>
          <p:spPr bwMode="auto">
            <a:xfrm>
              <a:off x="4320" y="2736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68" name="Line 16"/>
            <p:cNvSpPr>
              <a:spLocks noChangeShapeType="1"/>
            </p:cNvSpPr>
            <p:nvPr/>
          </p:nvSpPr>
          <p:spPr bwMode="auto">
            <a:xfrm>
              <a:off x="4320" y="3072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69" name="Line 17"/>
            <p:cNvSpPr>
              <a:spLocks noChangeShapeType="1"/>
            </p:cNvSpPr>
            <p:nvPr/>
          </p:nvSpPr>
          <p:spPr bwMode="auto">
            <a:xfrm>
              <a:off x="4320" y="1632"/>
              <a:ext cx="0" cy="14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graphicFrame>
          <p:nvGraphicFramePr>
            <p:cNvPr id="228370" name="Object 18"/>
            <p:cNvGraphicFramePr>
              <a:graphicFrameLocks noChangeAspect="1"/>
            </p:cNvGraphicFramePr>
            <p:nvPr/>
          </p:nvGraphicFramePr>
          <p:xfrm>
            <a:off x="1104" y="2112"/>
            <a:ext cx="2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8" name="Clip" r:id="rId5" imgW="2501280" imgH="2615760" progId="MS_ClipArt_Gallery.2">
                    <p:embed/>
                  </p:oleObj>
                </mc:Choice>
                <mc:Fallback>
                  <p:oleObj name="Clip" r:id="rId5" imgW="2501280" imgH="2615760" progId="MS_ClipArt_Gallery.2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12"/>
                          <a:ext cx="28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71" name="Text Box 19"/>
            <p:cNvSpPr txBox="1">
              <a:spLocks noChangeArrowheads="1"/>
            </p:cNvSpPr>
            <p:nvPr/>
          </p:nvSpPr>
          <p:spPr bwMode="auto">
            <a:xfrm>
              <a:off x="442" y="2064"/>
              <a:ext cx="44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HEP</a:t>
              </a:r>
            </a:p>
          </p:txBody>
        </p:sp>
        <p:sp>
          <p:nvSpPr>
            <p:cNvPr id="228372" name="Text Box 20"/>
            <p:cNvSpPr txBox="1">
              <a:spLocks noChangeArrowheads="1"/>
            </p:cNvSpPr>
            <p:nvPr/>
          </p:nvSpPr>
          <p:spPr bwMode="auto">
            <a:xfrm>
              <a:off x="1595" y="2058"/>
              <a:ext cx="1251" cy="421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GB" sz="2000" b="1">
                  <a:latin typeface="Times New Roman" pitchFamily="18" charset="0"/>
                </a:rPr>
                <a:t>Students activity</a:t>
              </a:r>
            </a:p>
            <a:p>
              <a:pPr algn="ctr" eaLnBrk="1" hangingPunct="1"/>
              <a:r>
                <a:rPr lang="en-GB" sz="2000" b="1">
                  <a:latin typeface="Times New Roman" pitchFamily="18" charset="0"/>
                </a:rPr>
                <a:t> System</a:t>
              </a:r>
            </a:p>
            <a:p>
              <a:pPr algn="ctr">
                <a:lnSpc>
                  <a:spcPct val="90000"/>
                </a:lnSpc>
              </a:pPr>
              <a:endParaRPr lang="en-GB" sz="2000" b="1">
                <a:latin typeface="Times New Roman" pitchFamily="18" charset="0"/>
              </a:endParaRPr>
            </a:p>
          </p:txBody>
        </p:sp>
        <p:sp>
          <p:nvSpPr>
            <p:cNvPr id="228373" name="Text Box 21"/>
            <p:cNvSpPr txBox="1">
              <a:spLocks noChangeArrowheads="1"/>
            </p:cNvSpPr>
            <p:nvPr/>
          </p:nvSpPr>
          <p:spPr bwMode="auto">
            <a:xfrm>
              <a:off x="3123" y="1968"/>
              <a:ext cx="1048" cy="394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Database </a:t>
              </a:r>
            </a:p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Management </a:t>
              </a:r>
            </a:p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System</a:t>
              </a:r>
            </a:p>
          </p:txBody>
        </p:sp>
        <p:sp>
          <p:nvSpPr>
            <p:cNvPr id="228374" name="Text Box 22"/>
            <p:cNvSpPr txBox="1">
              <a:spLocks noChangeArrowheads="1"/>
            </p:cNvSpPr>
            <p:nvPr/>
          </p:nvSpPr>
          <p:spPr bwMode="auto">
            <a:xfrm>
              <a:off x="4506" y="2601"/>
              <a:ext cx="1117" cy="158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Activities Data</a:t>
              </a:r>
            </a:p>
          </p:txBody>
        </p:sp>
        <p:sp>
          <p:nvSpPr>
            <p:cNvPr id="228375" name="Line 23"/>
            <p:cNvSpPr>
              <a:spLocks noChangeShapeType="1"/>
            </p:cNvSpPr>
            <p:nvPr/>
          </p:nvSpPr>
          <p:spPr bwMode="auto">
            <a:xfrm>
              <a:off x="912" y="220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76" name="Line 24"/>
            <p:cNvSpPr>
              <a:spLocks noChangeShapeType="1"/>
            </p:cNvSpPr>
            <p:nvPr/>
          </p:nvSpPr>
          <p:spPr bwMode="auto">
            <a:xfrm>
              <a:off x="2784" y="2208"/>
              <a:ext cx="33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77" name="Line 25"/>
            <p:cNvSpPr>
              <a:spLocks noChangeShapeType="1"/>
            </p:cNvSpPr>
            <p:nvPr/>
          </p:nvSpPr>
          <p:spPr bwMode="auto">
            <a:xfrm>
              <a:off x="1392" y="220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78" name="Line 26"/>
            <p:cNvSpPr>
              <a:spLocks noChangeShapeType="1"/>
            </p:cNvSpPr>
            <p:nvPr/>
          </p:nvSpPr>
          <p:spPr bwMode="auto">
            <a:xfrm>
              <a:off x="4320" y="2064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 flipV="1">
              <a:off x="4128" y="2352"/>
              <a:ext cx="38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graphicFrame>
          <p:nvGraphicFramePr>
            <p:cNvPr id="228380" name="Object 28"/>
            <p:cNvGraphicFramePr>
              <a:graphicFrameLocks noChangeAspect="1"/>
            </p:cNvGraphicFramePr>
            <p:nvPr/>
          </p:nvGraphicFramePr>
          <p:xfrm>
            <a:off x="1104" y="3024"/>
            <a:ext cx="2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9" name="Clip" r:id="rId6" imgW="2501280" imgH="2615760" progId="MS_ClipArt_Gallery.2">
                    <p:embed/>
                  </p:oleObj>
                </mc:Choice>
                <mc:Fallback>
                  <p:oleObj name="Clip" r:id="rId6" imgW="2501280" imgH="2615760" progId="MS_ClipArt_Gallery.2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024"/>
                          <a:ext cx="28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81" name="Text Box 29"/>
            <p:cNvSpPr txBox="1">
              <a:spLocks noChangeArrowheads="1"/>
            </p:cNvSpPr>
            <p:nvPr/>
          </p:nvSpPr>
          <p:spPr bwMode="auto">
            <a:xfrm>
              <a:off x="219" y="2976"/>
              <a:ext cx="5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Bursar</a:t>
              </a:r>
            </a:p>
          </p:txBody>
        </p:sp>
        <p:sp>
          <p:nvSpPr>
            <p:cNvPr id="228382" name="Text Box 30"/>
            <p:cNvSpPr txBox="1">
              <a:spLocks noChangeArrowheads="1"/>
            </p:cNvSpPr>
            <p:nvPr/>
          </p:nvSpPr>
          <p:spPr bwMode="auto">
            <a:xfrm>
              <a:off x="1502" y="2985"/>
              <a:ext cx="1445" cy="158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Scholarship System</a:t>
              </a:r>
            </a:p>
          </p:txBody>
        </p:sp>
        <p:sp>
          <p:nvSpPr>
            <p:cNvPr id="228383" name="Text Box 31"/>
            <p:cNvSpPr txBox="1">
              <a:spLocks noChangeArrowheads="1"/>
            </p:cNvSpPr>
            <p:nvPr/>
          </p:nvSpPr>
          <p:spPr bwMode="auto">
            <a:xfrm>
              <a:off x="4523" y="2928"/>
              <a:ext cx="1040" cy="158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Sponsor Data</a:t>
              </a:r>
            </a:p>
          </p:txBody>
        </p:sp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>
              <a:off x="912" y="312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85" name="Line 33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86" name="Line 34"/>
            <p:cNvSpPr>
              <a:spLocks noChangeShapeType="1"/>
            </p:cNvSpPr>
            <p:nvPr/>
          </p:nvSpPr>
          <p:spPr bwMode="auto">
            <a:xfrm>
              <a:off x="2832" y="3120"/>
              <a:ext cx="14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8387" name="Line 35"/>
            <p:cNvSpPr>
              <a:spLocks noChangeShapeType="1"/>
            </p:cNvSpPr>
            <p:nvPr/>
          </p:nvSpPr>
          <p:spPr bwMode="auto">
            <a:xfrm>
              <a:off x="2976" y="1200"/>
              <a:ext cx="0" cy="192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ANSI-SPARC Three-level Architecture</a:t>
            </a:r>
            <a:endParaRPr lang="en-US" b="1">
              <a:latin typeface="Times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6301F87-39AD-441C-B818-7E02C921BEE3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89443" name="Picture 3" descr="DS3-Figure 02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5867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ANSI-SPARC Three-level Architecture</a:t>
            </a:r>
            <a:endParaRPr lang="en-US" b="1">
              <a:latin typeface="Times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340600" cy="3767138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External Level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Users' view of the database.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Describes that part of database that is relevant to a particular user.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Conceptual Level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Community view of the database. 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Describes what data is stored in database and relationships among the data.  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Internal Level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Physical representation of the database on the computer. 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Describes how the data is stored in the database. </a:t>
            </a:r>
            <a:endParaRPr lang="en-US" sz="240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B463C89-4713-4761-A951-3756860DE5F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Differences between Three Levels of ANSI-SPARC Architecture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3DD3D2-E5AA-42C0-96C5-A79057562381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33796" name="Picture 3" descr="DS3-Figure 02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7239000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>
                <a:latin typeface="Times" charset="0"/>
              </a:rPr>
              <a:t>Objectives of Three-Level Architecture</a:t>
            </a:r>
            <a:endParaRPr lang="en-US" b="1" dirty="0">
              <a:latin typeface="Times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800" b="1" smtClean="0">
                <a:latin typeface="Times" pitchFamily="18" charset="0"/>
              </a:rPr>
              <a:t>All users should be able to access same data. </a:t>
            </a:r>
          </a:p>
          <a:p>
            <a:pPr eaLnBrk="1" hangingPunct="1"/>
            <a:endParaRPr lang="en-GB" sz="2800" b="1" smtClean="0">
              <a:latin typeface="Times" pitchFamily="18" charset="0"/>
            </a:endParaRPr>
          </a:p>
          <a:p>
            <a:pPr eaLnBrk="1" hangingPunct="1"/>
            <a:r>
              <a:rPr lang="en-GB" sz="2800" b="1" smtClean="0">
                <a:latin typeface="Times" pitchFamily="18" charset="0"/>
              </a:rPr>
              <a:t>A user's view is immune to changes made in other views. e.g changes in application in User A won’t affect User B.</a:t>
            </a:r>
          </a:p>
          <a:p>
            <a:pPr eaLnBrk="1" hangingPunct="1"/>
            <a:endParaRPr lang="en-GB" sz="2800" b="1" smtClean="0">
              <a:latin typeface="Times" pitchFamily="18" charset="0"/>
            </a:endParaRPr>
          </a:p>
          <a:p>
            <a:pPr eaLnBrk="1" hangingPunct="1"/>
            <a:r>
              <a:rPr lang="en-GB" sz="2800" b="1" smtClean="0">
                <a:latin typeface="Times" pitchFamily="18" charset="0"/>
              </a:rPr>
              <a:t>Users should not need to know physical database storage details.</a:t>
            </a:r>
            <a:endParaRPr lang="en-US" sz="280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3BAD339-1BA4-4C26-B7E4-4126851FBB24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Objectives of Three-Level Architecture</a:t>
            </a:r>
            <a:endParaRPr lang="en-US" b="1">
              <a:latin typeface="Times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DBA should be able to change database storage structures without affecting the users' views.</a:t>
            </a:r>
          </a:p>
          <a:p>
            <a:pPr eaLnBrk="1" hangingPunct="1">
              <a:lnSpc>
                <a:spcPct val="90000"/>
              </a:lnSpc>
            </a:pPr>
            <a:endParaRPr lang="en-GB" sz="2800" b="1" smtClean="0">
              <a:latin typeface="Times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Internal structure of database should be unaffected by changes to physical aspects of storage.</a:t>
            </a:r>
          </a:p>
          <a:p>
            <a:pPr eaLnBrk="1" hangingPunct="1">
              <a:lnSpc>
                <a:spcPct val="90000"/>
              </a:lnSpc>
            </a:pPr>
            <a:endParaRPr lang="en-GB" sz="2800" b="1" smtClean="0">
              <a:latin typeface="Times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DBA should be able to change conceptual structure of database without affecting all users.</a:t>
            </a:r>
            <a:endParaRPr lang="en-US" sz="2800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717C5E1-29B9-4C64-AF7E-5731C9386119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Major objective of Three-Level Architecture:</a:t>
            </a:r>
            <a:r>
              <a:rPr lang="en-GB" b="1">
                <a:solidFill>
                  <a:srgbClr val="6822F4"/>
                </a:solidFill>
                <a:latin typeface="Times" charset="0"/>
              </a:rPr>
              <a:t>Data Independence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819400"/>
            <a:ext cx="7727950" cy="3505200"/>
          </a:xfrm>
        </p:spPr>
        <p:txBody>
          <a:bodyPr/>
          <a:lstStyle/>
          <a:p>
            <a:pPr marL="609600" indent="-609600" eaLnBrk="1" hangingPunct="1"/>
            <a:r>
              <a:rPr lang="en-GB" b="1" smtClean="0">
                <a:latin typeface="Times" pitchFamily="18" charset="0"/>
              </a:rPr>
              <a:t>means: the upper levels are unaffected by changes to lower levels</a:t>
            </a:r>
          </a:p>
          <a:p>
            <a:pPr marL="609600" indent="-609600" eaLnBrk="1" hangingPunct="1"/>
            <a:endParaRPr lang="en-GB" b="1" smtClean="0">
              <a:solidFill>
                <a:srgbClr val="6822F4"/>
              </a:solidFill>
              <a:latin typeface="Times" pitchFamily="18" charset="0"/>
            </a:endParaRP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Logical Data Independence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</a:pPr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Physical Data Independence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B0E780-BD3A-4F23-89B7-3144434C344E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Data Independence and the ANSI-SPARC Three-level Architecture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502670-E60D-4FCA-8638-46B6140E9EF6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97635" name="Picture 3" descr="DS3-Figure 02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93950"/>
            <a:ext cx="7848600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Data Independence</a:t>
            </a:r>
            <a:endParaRPr lang="en-US" b="1">
              <a:latin typeface="Times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Logical Data Independence</a:t>
            </a:r>
          </a:p>
          <a:p>
            <a:pPr lvl="1" eaLnBrk="1" hangingPunct="1"/>
            <a:r>
              <a:rPr lang="en-GB" b="1" smtClean="0">
                <a:latin typeface="Times" pitchFamily="18" charset="0"/>
              </a:rPr>
              <a:t>Refers to immunity of external schemas to changes in conceptual schema.</a:t>
            </a:r>
          </a:p>
          <a:p>
            <a:pPr lvl="1" eaLnBrk="1" hangingPunct="1"/>
            <a:r>
              <a:rPr lang="en-GB" b="1" smtClean="0">
                <a:latin typeface="Times" pitchFamily="18" charset="0"/>
              </a:rPr>
              <a:t>Conceptual schema changes (e.g. addition/removal of entities).</a:t>
            </a:r>
          </a:p>
          <a:p>
            <a:pPr lvl="1" eaLnBrk="1" hangingPunct="1"/>
            <a:r>
              <a:rPr lang="en-GB" b="1" smtClean="0">
                <a:latin typeface="Times" pitchFamily="18" charset="0"/>
              </a:rPr>
              <a:t>Should not require changes to external schema or rewrites of application programs. </a:t>
            </a:r>
          </a:p>
          <a:p>
            <a:pPr eaLnBrk="1" hangingPunct="1"/>
            <a:endParaRPr 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6BF75A-BEC0-4EDA-9867-1D69B31B1EE8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Data Independence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57238" y="2052638"/>
            <a:ext cx="7485062" cy="37671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Physical Data Independence</a:t>
            </a:r>
          </a:p>
          <a:p>
            <a:pPr lvl="1" eaLnBrk="1" hangingPunct="1"/>
            <a:r>
              <a:rPr lang="en-GB" b="1" smtClean="0">
                <a:latin typeface="Times" pitchFamily="18" charset="0"/>
              </a:rPr>
              <a:t>Refers to immunity of conceptual schema to changes in the internal schema.</a:t>
            </a:r>
          </a:p>
          <a:p>
            <a:pPr lvl="1" eaLnBrk="1" hangingPunct="1"/>
            <a:r>
              <a:rPr lang="en-GB" b="1" smtClean="0">
                <a:latin typeface="Times" pitchFamily="18" charset="0"/>
              </a:rPr>
              <a:t>Internal schema changes (e.g. using different file organizations, storage structures/devices).</a:t>
            </a:r>
          </a:p>
          <a:p>
            <a:pPr lvl="1" eaLnBrk="1" hangingPunct="1"/>
            <a:r>
              <a:rPr lang="en-GB" b="1" smtClean="0">
                <a:latin typeface="Times" pitchFamily="18" charset="0"/>
              </a:rPr>
              <a:t>Should not require change to conceptual or external schemas.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34A79C-B802-4464-8668-7B6AF57C8BE2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Differences between Data and Information</a:t>
            </a:r>
            <a:endParaRPr lang="en-US" b="1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Data</a:t>
            </a:r>
            <a:r>
              <a:rPr lang="en-US" b="1" dirty="0" smtClean="0"/>
              <a:t> are raw facts, i.e. telephone number, birth date, name, etc.</a:t>
            </a:r>
            <a:endParaRPr lang="en-US" b="1" dirty="0" smtClean="0">
              <a:solidFill>
                <a:srgbClr val="6822F4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Data</a:t>
            </a:r>
            <a:r>
              <a:rPr lang="en-US" b="1" dirty="0" smtClean="0"/>
              <a:t> : building blocks of </a:t>
            </a:r>
            <a:r>
              <a:rPr lang="en-US" b="1" dirty="0" smtClean="0">
                <a:solidFill>
                  <a:srgbClr val="FF0000"/>
                </a:solidFill>
              </a:rPr>
              <a:t>information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Information</a:t>
            </a:r>
            <a:r>
              <a:rPr lang="en-US" b="1" dirty="0" smtClean="0"/>
              <a:t> is produced by processing </a:t>
            </a:r>
            <a:r>
              <a:rPr lang="en-US" b="1" dirty="0" smtClean="0">
                <a:solidFill>
                  <a:srgbClr val="002060"/>
                </a:solidFill>
              </a:rPr>
              <a:t>data</a:t>
            </a:r>
          </a:p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Information</a:t>
            </a:r>
            <a:r>
              <a:rPr lang="en-US" b="1" dirty="0" smtClean="0"/>
              <a:t> is used to reveal the meaning of </a:t>
            </a:r>
            <a:r>
              <a:rPr lang="en-US" b="1" dirty="0" smtClean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3C6F2FA-3DA0-45D4-83A4-A9A3028BD9A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Evolution of Database Systems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610600" cy="41148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First-generation</a:t>
            </a:r>
            <a:r>
              <a:rPr lang="en-GB" sz="2800" b="1">
                <a:latin typeface="Times" charset="0"/>
              </a:rPr>
              <a:t> 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Hierarchical and Network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disadvantages:	- complex programs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b="1">
                <a:latin typeface="Times" charset="0"/>
              </a:rPr>
              <a:t>				- minimal data independence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400" b="1">
                <a:latin typeface="Times" charset="0"/>
              </a:rPr>
              <a:t>				- no accepted theoretical foundation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Second generation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Relational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problems: limited modeling capabilities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GB" sz="2400" b="1">
              <a:latin typeface="Times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Third generation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Object Relational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Object-Oriented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5E125C2-131D-4A2B-AA0F-47418E36F758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The Database System Environment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7E6E51-7DA0-46A2-91C0-464C7F5D90A1}" type="slidenum">
              <a:rPr lang="en-US" smtClean="0"/>
              <a:pPr/>
              <a:t>31</a:t>
            </a:fld>
            <a:endParaRPr lang="en-US" smtClean="0"/>
          </a:p>
        </p:txBody>
      </p:sp>
      <p:pic>
        <p:nvPicPr>
          <p:cNvPr id="204803" name="Picture 3" descr="DS3-Figure 01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3914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The Database System Environment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7630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b="1" smtClean="0">
                <a:solidFill>
                  <a:srgbClr val="6822F4"/>
                </a:solidFill>
                <a:latin typeface="Times" pitchFamily="18" charset="0"/>
              </a:rPr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Can range from a PC to a network of computers.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b="1" smtClean="0">
              <a:latin typeface="Times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solidFill>
                  <a:srgbClr val="6822F4"/>
                </a:solidFill>
                <a:latin typeface="Times" pitchFamily="18" charset="0"/>
              </a:rPr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DBMS, operating system, network software (if necessary) and also the application programs.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GB" b="1" smtClean="0">
              <a:latin typeface="Times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solidFill>
                  <a:srgbClr val="6822F4"/>
                </a:solidFill>
                <a:latin typeface="Times" pitchFamily="18" charset="0"/>
              </a:rPr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b="1" smtClean="0">
                <a:latin typeface="Times" pitchFamily="18" charset="0"/>
              </a:rPr>
              <a:t>Used by the organization and consists of operational data and the meta-data.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CE7CDE-52E1-45B5-939A-2E8BB8272269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The Database System Environment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830263" y="2190750"/>
            <a:ext cx="7296150" cy="37671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Procedures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b="1">
                <a:latin typeface="Times" charset="0"/>
              </a:rPr>
              <a:t>Instructions and rules that should be applied to the design and use of the DBMS.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GB" b="1">
              <a:latin typeface="Times" charset="0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solidFill>
                  <a:srgbClr val="6822F4"/>
                </a:solidFill>
                <a:latin typeface="Times" charset="0"/>
              </a:rPr>
              <a:t>People</a:t>
            </a:r>
            <a:r>
              <a:rPr lang="en-GB" sz="2800" b="1">
                <a:latin typeface="Times" charset="0"/>
              </a:rPr>
              <a:t> (Roles in DBMS Environment)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Data Administrator</a:t>
            </a:r>
            <a:r>
              <a:rPr lang="en-GB" sz="2400">
                <a:latin typeface="Times" charset="0"/>
              </a:rPr>
              <a:t> (</a:t>
            </a:r>
            <a:r>
              <a:rPr lang="en-GB" sz="2400" b="1">
                <a:latin typeface="Times" charset="0"/>
              </a:rPr>
              <a:t>DA</a:t>
            </a:r>
            <a:r>
              <a:rPr lang="en-GB" sz="2400">
                <a:latin typeface="Times" charset="0"/>
              </a:rPr>
              <a:t>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Database Administrator (DBA)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Database Designers (Logical and Physical)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Application Programmers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latin typeface="Times" charset="0"/>
              </a:rPr>
              <a:t>End Users (naive and sophisticated)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378E4A-3384-42DF-9554-09B6669D9FC1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Database System Environment</a:t>
            </a:r>
          </a:p>
        </p:txBody>
      </p:sp>
      <p:pic>
        <p:nvPicPr>
          <p:cNvPr id="45059" name="Picture 3" descr="Fig01-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752600"/>
            <a:ext cx="8991600" cy="5105400"/>
          </a:xfrm>
          <a:noFill/>
        </p:spPr>
      </p:pic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0B7FA2E-E285-426F-8781-892BB4EF6FB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6629400" y="5943600"/>
            <a:ext cx="2362200" cy="711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200">
                <a:solidFill>
                  <a:srgbClr val="00009C"/>
                </a:solidFill>
                <a:latin typeface="Times New Roman" pitchFamily="18" charset="0"/>
              </a:rPr>
              <a:t>Database Systems: Design, Implementation, &amp; Management, 6</a:t>
            </a:r>
            <a:r>
              <a:rPr lang="en-US" sz="1200" baseline="30000">
                <a:solidFill>
                  <a:srgbClr val="00009C"/>
                </a:solidFill>
                <a:latin typeface="Times New Roman" pitchFamily="18" charset="0"/>
              </a:rPr>
              <a:t>th</a:t>
            </a:r>
            <a:r>
              <a:rPr lang="en-US" sz="1200">
                <a:solidFill>
                  <a:srgbClr val="00009C"/>
                </a:solidFill>
                <a:latin typeface="Times New Roman" pitchFamily="18" charset="0"/>
              </a:rPr>
              <a:t> Edition, Rob &amp; Coronel</a:t>
            </a:r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Database Management System (DBMS)</a:t>
            </a:r>
            <a:endParaRPr lang="en-GB" b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62200"/>
            <a:ext cx="7727950" cy="4114800"/>
          </a:xfrm>
        </p:spPr>
        <p:txBody>
          <a:bodyPr/>
          <a:lstStyle/>
          <a:p>
            <a:pPr eaLnBrk="1" hangingPunct="1"/>
            <a:r>
              <a:rPr lang="en-GB" b="1" smtClean="0">
                <a:latin typeface="Times" pitchFamily="18" charset="0"/>
              </a:rPr>
              <a:t>A software system that enables users to </a:t>
            </a:r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define</a:t>
            </a:r>
            <a:r>
              <a:rPr lang="en-GB" b="1" smtClean="0">
                <a:latin typeface="Times" pitchFamily="18" charset="0"/>
              </a:rPr>
              <a:t>, </a:t>
            </a:r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create</a:t>
            </a:r>
            <a:r>
              <a:rPr lang="en-GB" b="1" smtClean="0">
                <a:latin typeface="Times" pitchFamily="18" charset="0"/>
              </a:rPr>
              <a:t>, and </a:t>
            </a:r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maintain</a:t>
            </a:r>
            <a:r>
              <a:rPr lang="en-GB" b="1" smtClean="0">
                <a:latin typeface="Times" pitchFamily="18" charset="0"/>
              </a:rPr>
              <a:t> the database and which </a:t>
            </a:r>
            <a:r>
              <a:rPr lang="en-GB" b="1" smtClean="0">
                <a:solidFill>
                  <a:srgbClr val="6822F4"/>
                </a:solidFill>
                <a:latin typeface="Times" pitchFamily="18" charset="0"/>
              </a:rPr>
              <a:t>provides controlled access</a:t>
            </a:r>
            <a:r>
              <a:rPr lang="en-GB" b="1" smtClean="0">
                <a:latin typeface="Times" pitchFamily="18" charset="0"/>
              </a:rPr>
              <a:t> to this database.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9094693-9905-43D7-94A9-79D933E9F52F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Database Management System (DBMS)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F5DC52-FE51-4099-AB6A-86AE5084B0FA}" type="slidenum">
              <a:rPr lang="en-US" smtClean="0"/>
              <a:pPr/>
              <a:t>36</a:t>
            </a:fld>
            <a:endParaRPr lang="en-US" smtClean="0"/>
          </a:p>
        </p:txBody>
      </p:sp>
      <p:pic>
        <p:nvPicPr>
          <p:cNvPr id="87043" name="Picture 3" descr="DS3-Figure 01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6200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784225" y="6011863"/>
            <a:ext cx="752157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DBMS Manages the Interaction Between the End User and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DBMS Facilities</a:t>
            </a:r>
            <a:endParaRPr lang="en-GB" b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idx="1"/>
          </p:nvPr>
        </p:nvSpPr>
        <p:spPr>
          <a:xfrm>
            <a:off x="757238" y="2052638"/>
            <a:ext cx="7299325" cy="3767137"/>
          </a:xfrm>
        </p:spPr>
        <p:txBody>
          <a:bodyPr/>
          <a:lstStyle/>
          <a:p>
            <a:pPr eaLnBrk="1" hangingPunct="1"/>
            <a:r>
              <a:rPr lang="en-GB" b="1" smtClean="0">
                <a:latin typeface="Times" pitchFamily="18" charset="0"/>
              </a:rPr>
              <a:t>Data definition language (DDL)</a:t>
            </a:r>
          </a:p>
          <a:p>
            <a:pPr lvl="1" eaLnBrk="1" hangingPunct="1"/>
            <a:r>
              <a:rPr lang="en-GB" sz="2400" b="1" smtClean="0">
                <a:latin typeface="Times" pitchFamily="18" charset="0"/>
              </a:rPr>
              <a:t>Permits specification of data types, structures and any data constraints.  </a:t>
            </a:r>
          </a:p>
          <a:p>
            <a:pPr lvl="1" eaLnBrk="1" hangingPunct="1"/>
            <a:r>
              <a:rPr lang="en-GB" sz="2400" b="1" smtClean="0">
                <a:latin typeface="Times" pitchFamily="18" charset="0"/>
              </a:rPr>
              <a:t>All specifications are stored in the database.</a:t>
            </a:r>
          </a:p>
          <a:p>
            <a:pPr lvl="1" eaLnBrk="1" hangingPunct="1"/>
            <a:endParaRPr lang="en-GB" b="1" smtClean="0">
              <a:latin typeface="Times" pitchFamily="18" charset="0"/>
            </a:endParaRPr>
          </a:p>
          <a:p>
            <a:pPr eaLnBrk="1" hangingPunct="1"/>
            <a:r>
              <a:rPr lang="en-GB" b="1" smtClean="0">
                <a:latin typeface="Times" pitchFamily="18" charset="0"/>
              </a:rPr>
              <a:t>Data manipulation language (DML)</a:t>
            </a:r>
          </a:p>
          <a:p>
            <a:pPr lvl="1" eaLnBrk="1" hangingPunct="1"/>
            <a:r>
              <a:rPr lang="en-GB" sz="2400" b="1" smtClean="0">
                <a:latin typeface="Times" pitchFamily="18" charset="0"/>
              </a:rPr>
              <a:t>General enquiry facility (query language) of the data.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9F6E85C-3A1D-4153-BD87-B3A17C14B6FA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DBMS Facilities</a:t>
            </a:r>
          </a:p>
        </p:txBody>
      </p:sp>
      <p:sp>
        <p:nvSpPr>
          <p:cNvPr id="89091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8686800" cy="4114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Controlled access to database may include: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solidFill>
                  <a:srgbClr val="6822F4"/>
                </a:solidFill>
                <a:latin typeface="Times" charset="0"/>
              </a:rPr>
              <a:t>A security system</a:t>
            </a:r>
            <a:r>
              <a:rPr lang="en-GB" sz="2400" b="1">
                <a:latin typeface="Times" charset="0"/>
              </a:rPr>
              <a:t> – prevents unauthorized users accessing the d/b.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solidFill>
                  <a:srgbClr val="6822F4"/>
                </a:solidFill>
                <a:latin typeface="Times" charset="0"/>
              </a:rPr>
              <a:t>An integrity system</a:t>
            </a:r>
            <a:r>
              <a:rPr lang="en-GB" sz="2400" b="1">
                <a:latin typeface="Times" charset="0"/>
              </a:rPr>
              <a:t> – maintains the consistency of stored data.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solidFill>
                  <a:srgbClr val="6822F4"/>
                </a:solidFill>
                <a:latin typeface="Times" charset="0"/>
              </a:rPr>
              <a:t>A concurrency control system</a:t>
            </a:r>
            <a:r>
              <a:rPr lang="en-GB" sz="2400" b="1">
                <a:latin typeface="Times" charset="0"/>
              </a:rPr>
              <a:t> – allows shared access of the d/b.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solidFill>
                  <a:srgbClr val="6822F4"/>
                </a:solidFill>
                <a:latin typeface="Times" charset="0"/>
              </a:rPr>
              <a:t>A recovery control system</a:t>
            </a:r>
            <a:r>
              <a:rPr lang="en-GB" sz="2400" b="1">
                <a:latin typeface="Times" charset="0"/>
              </a:rPr>
              <a:t> – restores the d/b to a previous consistent state following a hardware or software failure.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b="1">
                <a:solidFill>
                  <a:srgbClr val="6822F4"/>
                </a:solidFill>
                <a:latin typeface="Times" charset="0"/>
              </a:rPr>
              <a:t>A user-accessible catalog</a:t>
            </a:r>
            <a:r>
              <a:rPr lang="en-GB" sz="2400" b="1">
                <a:latin typeface="Times" charset="0"/>
              </a:rPr>
              <a:t> – contains descriptions of the data in the d/b.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26ECE9-24DA-4F3D-AD20-A7E9A7A8FD11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9092" name="Rectangle 1028"/>
          <p:cNvSpPr>
            <a:spLocks noChangeArrowheads="1"/>
          </p:cNvSpPr>
          <p:nvPr/>
        </p:nvSpPr>
        <p:spPr bwMode="auto">
          <a:xfrm>
            <a:off x="76200" y="5641975"/>
            <a:ext cx="8610600" cy="987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65000"/>
              <a:buFont typeface="Wingdings" pitchFamily="2" charset="2"/>
              <a:buChar char="v"/>
            </a:pPr>
            <a:r>
              <a:rPr lang="en-GB" sz="2800" b="1">
                <a:latin typeface="Times" pitchFamily="18" charset="0"/>
              </a:rPr>
              <a:t> A view mechanism.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GB" sz="2400" b="1">
                <a:latin typeface="Times" pitchFamily="18" charset="0"/>
              </a:rPr>
              <a:t>Provides users with only the data they want or need to use.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Views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57238" y="2052638"/>
            <a:ext cx="7299325" cy="3767137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Times" pitchFamily="18" charset="0"/>
                <a:cs typeface="Times New Roman" pitchFamily="18" charset="0"/>
              </a:rPr>
              <a:t>Allows each user to have his or her own</a:t>
            </a:r>
            <a:r>
              <a:rPr lang="en-US" b="1" smtClean="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 view</a:t>
            </a:r>
            <a:r>
              <a:rPr lang="en-US" b="1" smtClean="0">
                <a:latin typeface="Times" pitchFamily="18" charset="0"/>
                <a:cs typeface="Times New Roman" pitchFamily="18" charset="0"/>
              </a:rPr>
              <a:t> of the database.</a:t>
            </a:r>
          </a:p>
          <a:p>
            <a:pPr eaLnBrk="1" hangingPunct="1"/>
            <a:endParaRPr lang="en-US" b="1" smtClean="0">
              <a:latin typeface="Times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smtClean="0">
                <a:latin typeface="Times" pitchFamily="18" charset="0"/>
                <a:cs typeface="Times New Roman" pitchFamily="18" charset="0"/>
              </a:rPr>
              <a:t>A </a:t>
            </a:r>
            <a:r>
              <a:rPr lang="en-US" b="1" smtClean="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view</a:t>
            </a:r>
            <a:r>
              <a:rPr lang="en-US" b="1" smtClean="0">
                <a:latin typeface="Times" pitchFamily="18" charset="0"/>
                <a:cs typeface="Times New Roman" pitchFamily="18" charset="0"/>
              </a:rPr>
              <a:t> is essentially some subset of the database.</a:t>
            </a:r>
            <a:r>
              <a:rPr lang="en-GB" smtClean="0">
                <a:latin typeface="Times" pitchFamily="18" charset="0"/>
              </a:rPr>
              <a:t> 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E63980-BD3F-4A6C-B8FE-1551B4B24287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 of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Consider this list of facts:</a:t>
            </a:r>
          </a:p>
          <a:p>
            <a:pPr eaLnBrk="1" hangingPunct="1"/>
            <a:r>
              <a:rPr lang="en-US" smtClean="0"/>
              <a:t>Baker, Kenneth D. 324917628</a:t>
            </a:r>
          </a:p>
          <a:p>
            <a:pPr eaLnBrk="1" hangingPunct="1"/>
            <a:r>
              <a:rPr lang="en-US" smtClean="0"/>
              <a:t>Doyle, Joan E. 476193248</a:t>
            </a:r>
          </a:p>
          <a:p>
            <a:pPr eaLnBrk="1" hangingPunct="1"/>
            <a:r>
              <a:rPr lang="en-US" smtClean="0"/>
              <a:t>Finkle, Clive R. 548429344</a:t>
            </a:r>
          </a:p>
          <a:p>
            <a:pPr eaLnBrk="1" hangingPunct="1"/>
            <a:r>
              <a:rPr lang="en-US" smtClean="0"/>
              <a:t>Lewis, John C. 551742186</a:t>
            </a:r>
          </a:p>
          <a:p>
            <a:pPr eaLnBrk="1" hangingPunct="1"/>
            <a:r>
              <a:rPr lang="en-US" smtClean="0"/>
              <a:t>McFerran, Debra R. 409723145</a:t>
            </a:r>
          </a:p>
          <a:p>
            <a:pPr eaLnBrk="1" hangingPunct="1"/>
            <a:r>
              <a:rPr lang="en-US" smtClean="0"/>
              <a:t>Sisneros, Michael 392416582</a:t>
            </a:r>
          </a:p>
          <a:p>
            <a:pPr eaLnBrk="1" hangingPunct="1"/>
            <a:endParaRPr lang="en-US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D0F7E15-2899-492D-82BA-9F8D9B1CE094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Views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30263" y="1981200"/>
            <a:ext cx="7296150" cy="3765550"/>
          </a:xfrm>
        </p:spPr>
        <p:txBody>
          <a:bodyPr/>
          <a:lstStyle/>
          <a:p>
            <a:pPr eaLnBrk="1" hangingPunct="1"/>
            <a:r>
              <a:rPr lang="en-GB" b="1" smtClean="0">
                <a:latin typeface="Times" pitchFamily="18" charset="0"/>
              </a:rPr>
              <a:t>Benefits include:</a:t>
            </a:r>
          </a:p>
          <a:p>
            <a:pPr lvl="1" eaLnBrk="1" hangingPunct="1"/>
            <a:r>
              <a:rPr lang="en-US" sz="2400" b="1" smtClean="0">
                <a:latin typeface="Times" pitchFamily="18" charset="0"/>
                <a:cs typeface="Times New Roman" pitchFamily="18" charset="0"/>
              </a:rPr>
              <a:t>Reduce complexity;</a:t>
            </a:r>
            <a:endParaRPr lang="en-GB" sz="2400" b="1" smtClean="0">
              <a:latin typeface="Times" pitchFamily="18" charset="0"/>
            </a:endParaRPr>
          </a:p>
          <a:p>
            <a:pPr lvl="1" eaLnBrk="1" hangingPunct="1"/>
            <a:r>
              <a:rPr lang="en-US" sz="2400" b="1" smtClean="0">
                <a:latin typeface="Times" pitchFamily="18" charset="0"/>
                <a:cs typeface="Times New Roman" pitchFamily="18" charset="0"/>
              </a:rPr>
              <a:t>Provide a level of security;</a:t>
            </a:r>
          </a:p>
          <a:p>
            <a:pPr lvl="1" eaLnBrk="1" hangingPunct="1"/>
            <a:r>
              <a:rPr lang="en-US" sz="2400" b="1" smtClean="0">
                <a:latin typeface="Times" pitchFamily="18" charset="0"/>
                <a:cs typeface="Times New Roman" pitchFamily="18" charset="0"/>
              </a:rPr>
              <a:t>Provide a mechanism to customize the appearance of the database;</a:t>
            </a:r>
            <a:r>
              <a:rPr lang="en-GB" sz="2400" b="1" smtClean="0">
                <a:latin typeface="Times" pitchFamily="18" charset="0"/>
              </a:rPr>
              <a:t> </a:t>
            </a:r>
          </a:p>
          <a:p>
            <a:pPr lvl="1" eaLnBrk="1" hangingPunct="1"/>
            <a:r>
              <a:rPr lang="en-US" sz="2400" b="1" smtClean="0">
                <a:latin typeface="Times" pitchFamily="18" charset="0"/>
                <a:cs typeface="Times New Roman" pitchFamily="18" charset="0"/>
              </a:rPr>
              <a:t>Present a consistent, unchanging picture of the structure of the database, even if the underlying database is changed</a:t>
            </a:r>
            <a:r>
              <a:rPr lang="en-GB" sz="2400" smtClean="0">
                <a:latin typeface="Times" pitchFamily="18" charset="0"/>
              </a:rPr>
              <a:t>.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1ED7A92-4911-47B4-B531-6C2E64FEECE6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Advantages of DBMS</a:t>
            </a:r>
            <a:endParaRPr lang="en-GB" b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830263" y="2052638"/>
            <a:ext cx="7296150" cy="376713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Control of data redundancy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Data consistency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More information from the same amount of data.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Sharing of data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Improved data integrity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Improved security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Enforcement of standards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>
                <a:latin typeface="Times" charset="0"/>
              </a:rPr>
              <a:t>Economy of scale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7CF97AB-6EFE-45DE-B17E-1D0BA9403BA8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Advantages of DBMS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57238" y="2052638"/>
            <a:ext cx="7299325" cy="3767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Balanced conflicting requirements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Improved data accessibility and responsiveness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Increased productivity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Improved maintenance through data independence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Increased concurrency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b="1" smtClean="0">
                <a:latin typeface="Times" pitchFamily="18" charset="0"/>
              </a:rPr>
              <a:t>Improved backup and recovery services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0CC783C-F0CE-46FC-AE8D-83689BAE07A2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>
                <a:latin typeface="Times" charset="0"/>
              </a:rPr>
              <a:t>Disadvantages of DBMS</a:t>
            </a:r>
            <a:endParaRPr lang="en-GB" b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2638"/>
            <a:ext cx="7297738" cy="37671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b="1" smtClean="0">
                <a:latin typeface="Times" pitchFamily="18" charset="0"/>
              </a:rPr>
              <a:t>Complexity</a:t>
            </a:r>
          </a:p>
          <a:p>
            <a:pPr eaLnBrk="1" hangingPunct="1"/>
            <a:r>
              <a:rPr lang="en-GB" b="1" smtClean="0">
                <a:latin typeface="Times" pitchFamily="18" charset="0"/>
              </a:rPr>
              <a:t>Size</a:t>
            </a:r>
          </a:p>
          <a:p>
            <a:pPr eaLnBrk="1" hangingPunct="1"/>
            <a:r>
              <a:rPr lang="en-GB" b="1" smtClean="0">
                <a:latin typeface="Times" pitchFamily="18" charset="0"/>
              </a:rPr>
              <a:t>Cost of DBMS</a:t>
            </a:r>
          </a:p>
          <a:p>
            <a:pPr eaLnBrk="1" hangingPunct="1"/>
            <a:r>
              <a:rPr lang="en-GB" b="1" smtClean="0">
                <a:latin typeface="Times" pitchFamily="18" charset="0"/>
              </a:rPr>
              <a:t>Additional hardware costs</a:t>
            </a:r>
          </a:p>
          <a:p>
            <a:pPr eaLnBrk="1" hangingPunct="1"/>
            <a:r>
              <a:rPr lang="en-GB" b="1" smtClean="0">
                <a:latin typeface="Times" pitchFamily="18" charset="0"/>
              </a:rPr>
              <a:t>Cost of conversion</a:t>
            </a:r>
          </a:p>
          <a:p>
            <a:pPr eaLnBrk="1" hangingPunct="1"/>
            <a:r>
              <a:rPr lang="en-GB" b="1" smtClean="0">
                <a:latin typeface="Times" pitchFamily="18" charset="0"/>
              </a:rPr>
              <a:t>Performance</a:t>
            </a:r>
          </a:p>
          <a:p>
            <a:pPr eaLnBrk="1" hangingPunct="1"/>
            <a:r>
              <a:rPr lang="en-GB" b="1" smtClean="0">
                <a:latin typeface="Times" pitchFamily="18" charset="0"/>
              </a:rPr>
              <a:t>Higher impact of a failure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1B7FFF6-70BE-44BB-9E24-A4567C90F75D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 of Data (cont.)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2152966"/>
            <a:ext cx="6705600" cy="4705034"/>
          </a:xfrm>
          <a:noFill/>
        </p:spPr>
      </p:pic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0E0D6CE-F21E-429F-B819-0BFE01E22E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229600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Still not information, but data in context to help users understand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 of Information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Graphical displays turns data into useful information that managers can use for decision making and interpretation</a:t>
            </a:r>
          </a:p>
          <a:p>
            <a:pPr eaLnBrk="1" hangingPunct="1"/>
            <a:endParaRPr lang="en-US" sz="400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AFA69CF-32A6-44D9-84DA-1402E4249BB8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11513"/>
            <a:ext cx="7924800" cy="35999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Logically Related Data</a:t>
            </a:r>
            <a:endParaRPr lang="en-US" b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b="1" dirty="0" smtClean="0">
                <a:solidFill>
                  <a:srgbClr val="FF0000"/>
                </a:solidFill>
              </a:rPr>
              <a:t>Entity</a:t>
            </a:r>
            <a:r>
              <a:rPr lang="en-US" sz="2600" b="1" dirty="0" smtClean="0"/>
              <a:t> – a distinct object in the organization, i.e. a person, place, thing, concept, or event. </a:t>
            </a:r>
            <a:r>
              <a:rPr lang="en-US" sz="2600" b="1" dirty="0" err="1" smtClean="0"/>
              <a:t>E.g</a:t>
            </a:r>
            <a:r>
              <a:rPr lang="en-US" sz="2600" b="1" dirty="0" smtClean="0"/>
              <a:t> Student, Course</a:t>
            </a:r>
          </a:p>
          <a:p>
            <a:pPr eaLnBrk="1" hangingPunct="1"/>
            <a:endParaRPr lang="en-US" sz="2600" b="1" dirty="0" smtClean="0"/>
          </a:p>
          <a:p>
            <a:pPr eaLnBrk="1" hangingPunct="1"/>
            <a:r>
              <a:rPr lang="en-US" sz="2600" b="1" dirty="0" smtClean="0">
                <a:solidFill>
                  <a:srgbClr val="FF0000"/>
                </a:solidFill>
              </a:rPr>
              <a:t>Attribute </a:t>
            </a:r>
            <a:r>
              <a:rPr lang="en-US" sz="2600" b="1" dirty="0" smtClean="0"/>
              <a:t>– a property that describes some aspect of entity. </a:t>
            </a:r>
            <a:r>
              <a:rPr lang="en-US" sz="2600" b="1" dirty="0" err="1" smtClean="0"/>
              <a:t>E.g</a:t>
            </a:r>
            <a:r>
              <a:rPr lang="en-US" sz="2600" b="1" dirty="0" smtClean="0"/>
              <a:t> Name, Code</a:t>
            </a:r>
          </a:p>
          <a:p>
            <a:pPr eaLnBrk="1" hangingPunct="1"/>
            <a:endParaRPr lang="en-US" sz="2600" b="1" dirty="0" smtClean="0"/>
          </a:p>
          <a:p>
            <a:pPr eaLnBrk="1" hangingPunct="1"/>
            <a:r>
              <a:rPr lang="en-US" sz="2600" b="1" dirty="0" smtClean="0">
                <a:solidFill>
                  <a:srgbClr val="FF0000"/>
                </a:solidFill>
              </a:rPr>
              <a:t>Relationship </a:t>
            </a:r>
            <a:r>
              <a:rPr lang="en-US" sz="2600" b="1" dirty="0" smtClean="0"/>
              <a:t>– an association between entities. </a:t>
            </a:r>
            <a:r>
              <a:rPr lang="en-US" sz="2600" b="1" dirty="0" err="1" smtClean="0"/>
              <a:t>E.g</a:t>
            </a:r>
            <a:r>
              <a:rPr lang="en-US" sz="2600" b="1" dirty="0" smtClean="0"/>
              <a:t> Takes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0131634-6BBC-47A6-BB20-A3DE6767931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/>
              <a:t>File-based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2638"/>
            <a:ext cx="7467600" cy="4043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b="1" smtClean="0"/>
              <a:t>Collection of application programs that perform services for the end users (e.g. reports).  </a:t>
            </a:r>
          </a:p>
          <a:p>
            <a:pPr lvl="1" eaLnBrk="1" hangingPunct="1">
              <a:lnSpc>
                <a:spcPct val="30000"/>
              </a:lnSpc>
            </a:pPr>
            <a:endParaRPr lang="en-GB" b="1" smtClean="0"/>
          </a:p>
          <a:p>
            <a:pPr eaLnBrk="1" hangingPunct="1">
              <a:lnSpc>
                <a:spcPct val="80000"/>
              </a:lnSpc>
            </a:pPr>
            <a:r>
              <a:rPr lang="en-GB" sz="2800" b="1" smtClean="0"/>
              <a:t>Each program defines and manages its own data.</a:t>
            </a:r>
          </a:p>
          <a:p>
            <a:pPr eaLnBrk="1" hangingPunct="1">
              <a:lnSpc>
                <a:spcPct val="80000"/>
              </a:lnSpc>
            </a:pPr>
            <a:endParaRPr lang="en-GB" sz="2800" b="1" smtClean="0"/>
          </a:p>
          <a:p>
            <a:pPr eaLnBrk="1" hangingPunct="1">
              <a:lnSpc>
                <a:spcPct val="80000"/>
              </a:lnSpc>
            </a:pPr>
            <a:r>
              <a:rPr lang="en-GB" sz="2800" b="1" smtClean="0"/>
              <a:t>Typically labelled and stored in cabinets, but  can also be </a:t>
            </a:r>
            <a:r>
              <a:rPr lang="en-GB" sz="2800" smtClean="0"/>
              <a:t>implemented</a:t>
            </a:r>
            <a:r>
              <a:rPr lang="en-GB" sz="2800" b="1" smtClean="0"/>
              <a:t> as </a:t>
            </a:r>
            <a:r>
              <a:rPr lang="en-GB" sz="2800" smtClean="0"/>
              <a:t>information system on top of the file system (with C/Java/Cobol…)</a:t>
            </a:r>
          </a:p>
          <a:p>
            <a:pPr eaLnBrk="1" hangingPunct="1">
              <a:lnSpc>
                <a:spcPct val="80000"/>
              </a:lnSpc>
            </a:pPr>
            <a:endParaRPr lang="en-GB" sz="2800" b="1" smtClean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EE250A7-5523-4B30-A5A1-0E7783BDCA4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93038" cy="500063"/>
          </a:xfrm>
        </p:spPr>
        <p:txBody>
          <a:bodyPr>
            <a:normAutofit fontScale="90000"/>
          </a:bodyPr>
          <a:lstStyle/>
          <a:p>
            <a:r>
              <a:rPr lang="en-US"/>
              <a:t>File-based System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6075" y="1066800"/>
            <a:ext cx="8815388" cy="5749925"/>
            <a:chOff x="218" y="1056"/>
            <a:chExt cx="5553" cy="2358"/>
          </a:xfrm>
        </p:grpSpPr>
        <p:graphicFrame>
          <p:nvGraphicFramePr>
            <p:cNvPr id="227333" name="Object 5"/>
            <p:cNvGraphicFramePr>
              <a:graphicFrameLocks noChangeAspect="1"/>
            </p:cNvGraphicFramePr>
            <p:nvPr/>
          </p:nvGraphicFramePr>
          <p:xfrm>
            <a:off x="1104" y="1104"/>
            <a:ext cx="2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3" name="Clip" r:id="rId3" imgW="2501280" imgH="2615760" progId="MS_ClipArt_Gallery.2">
                    <p:embed/>
                  </p:oleObj>
                </mc:Choice>
                <mc:Fallback>
                  <p:oleObj name="Clip" r:id="rId3" imgW="2501280" imgH="2615760" progId="MS_ClipArt_Gallery.2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04"/>
                          <a:ext cx="28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34" name="Text Box 6"/>
            <p:cNvSpPr txBox="1">
              <a:spLocks noChangeArrowheads="1"/>
            </p:cNvSpPr>
            <p:nvPr/>
          </p:nvSpPr>
          <p:spPr bwMode="auto">
            <a:xfrm>
              <a:off x="432" y="1056"/>
              <a:ext cx="46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HEA</a:t>
              </a:r>
            </a:p>
          </p:txBody>
        </p:sp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1717" y="1065"/>
              <a:ext cx="1008" cy="151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Class System</a:t>
              </a:r>
            </a:p>
          </p:txBody>
        </p:sp>
        <p:sp>
          <p:nvSpPr>
            <p:cNvPr id="227336" name="Text Box 8"/>
            <p:cNvSpPr txBox="1">
              <a:spLocks noChangeArrowheads="1"/>
            </p:cNvSpPr>
            <p:nvPr/>
          </p:nvSpPr>
          <p:spPr bwMode="auto">
            <a:xfrm>
              <a:off x="3130" y="1056"/>
              <a:ext cx="777" cy="15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Class File</a:t>
              </a:r>
            </a:p>
          </p:txBody>
        </p:sp>
        <p:sp>
          <p:nvSpPr>
            <p:cNvPr id="227337" name="Text Box 9"/>
            <p:cNvSpPr txBox="1">
              <a:spLocks noChangeArrowheads="1"/>
            </p:cNvSpPr>
            <p:nvPr/>
          </p:nvSpPr>
          <p:spPr bwMode="auto">
            <a:xfrm>
              <a:off x="4425" y="1065"/>
              <a:ext cx="1089" cy="151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Lecturer Data</a:t>
              </a:r>
            </a:p>
          </p:txBody>
        </p:sp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4381" y="1344"/>
              <a:ext cx="1390" cy="15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Lecture Hall Data </a:t>
              </a:r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4332" y="1641"/>
              <a:ext cx="1018" cy="151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Student Data</a:t>
              </a:r>
            </a:p>
          </p:txBody>
        </p:sp>
        <p:sp>
          <p:nvSpPr>
            <p:cNvPr id="227340" name="Line 12"/>
            <p:cNvSpPr>
              <a:spLocks noChangeShapeType="1"/>
            </p:cNvSpPr>
            <p:nvPr/>
          </p:nvSpPr>
          <p:spPr bwMode="auto">
            <a:xfrm>
              <a:off x="912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>
              <a:off x="2784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392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43" name="Line 15"/>
            <p:cNvSpPr>
              <a:spLocks noChangeShapeType="1"/>
            </p:cNvSpPr>
            <p:nvPr/>
          </p:nvSpPr>
          <p:spPr bwMode="auto">
            <a:xfrm>
              <a:off x="4032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44" name="Line 16"/>
            <p:cNvSpPr>
              <a:spLocks noChangeShapeType="1"/>
            </p:cNvSpPr>
            <p:nvPr/>
          </p:nvSpPr>
          <p:spPr bwMode="auto">
            <a:xfrm>
              <a:off x="4032" y="144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45" name="Line 17"/>
            <p:cNvSpPr>
              <a:spLocks noChangeShapeType="1"/>
            </p:cNvSpPr>
            <p:nvPr/>
          </p:nvSpPr>
          <p:spPr bwMode="auto">
            <a:xfrm>
              <a:off x="4032" y="172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46" name="Line 18"/>
            <p:cNvSpPr>
              <a:spLocks noChangeShapeType="1"/>
            </p:cNvSpPr>
            <p:nvPr/>
          </p:nvSpPr>
          <p:spPr bwMode="auto">
            <a:xfrm>
              <a:off x="4032" y="1200"/>
              <a:ext cx="0" cy="528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47" name="Line 19"/>
            <p:cNvSpPr>
              <a:spLocks noChangeShapeType="1"/>
            </p:cNvSpPr>
            <p:nvPr/>
          </p:nvSpPr>
          <p:spPr bwMode="auto">
            <a:xfrm>
              <a:off x="3984" y="120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graphicFrame>
          <p:nvGraphicFramePr>
            <p:cNvPr id="227348" name="Object 20"/>
            <p:cNvGraphicFramePr>
              <a:graphicFrameLocks noChangeAspect="1"/>
            </p:cNvGraphicFramePr>
            <p:nvPr/>
          </p:nvGraphicFramePr>
          <p:xfrm>
            <a:off x="1104" y="2112"/>
            <a:ext cx="2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4" name="Clip" r:id="rId5" imgW="2501280" imgH="2615760" progId="MS_ClipArt_Gallery.2">
                    <p:embed/>
                  </p:oleObj>
                </mc:Choice>
                <mc:Fallback>
                  <p:oleObj name="Clip" r:id="rId5" imgW="2501280" imgH="2615760" progId="MS_ClipArt_Gallery.2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12"/>
                          <a:ext cx="28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49" name="Text Box 21"/>
            <p:cNvSpPr txBox="1">
              <a:spLocks noChangeArrowheads="1"/>
            </p:cNvSpPr>
            <p:nvPr/>
          </p:nvSpPr>
          <p:spPr bwMode="auto">
            <a:xfrm>
              <a:off x="441" y="2064"/>
              <a:ext cx="4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HEP</a:t>
              </a:r>
            </a:p>
          </p:txBody>
        </p:sp>
        <p:sp>
          <p:nvSpPr>
            <p:cNvPr id="227350" name="Text Box 22"/>
            <p:cNvSpPr txBox="1">
              <a:spLocks noChangeArrowheads="1"/>
            </p:cNvSpPr>
            <p:nvPr/>
          </p:nvSpPr>
          <p:spPr bwMode="auto">
            <a:xfrm>
              <a:off x="1600" y="2073"/>
              <a:ext cx="1256" cy="263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Students activity</a:t>
              </a:r>
            </a:p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 System</a:t>
              </a:r>
            </a:p>
          </p:txBody>
        </p:sp>
        <p:sp>
          <p:nvSpPr>
            <p:cNvPr id="227351" name="Text Box 23"/>
            <p:cNvSpPr txBox="1">
              <a:spLocks noChangeArrowheads="1"/>
            </p:cNvSpPr>
            <p:nvPr/>
          </p:nvSpPr>
          <p:spPr bwMode="auto">
            <a:xfrm>
              <a:off x="2995" y="2064"/>
              <a:ext cx="1051" cy="15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Activities File</a:t>
              </a:r>
            </a:p>
          </p:txBody>
        </p:sp>
        <p:sp>
          <p:nvSpPr>
            <p:cNvPr id="227352" name="Text Box 24"/>
            <p:cNvSpPr txBox="1">
              <a:spLocks noChangeArrowheads="1"/>
            </p:cNvSpPr>
            <p:nvPr/>
          </p:nvSpPr>
          <p:spPr bwMode="auto">
            <a:xfrm>
              <a:off x="4264" y="2073"/>
              <a:ext cx="1123" cy="15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Activities Data</a:t>
              </a:r>
            </a:p>
          </p:txBody>
        </p:sp>
        <p:sp>
          <p:nvSpPr>
            <p:cNvPr id="227353" name="Text Box 25"/>
            <p:cNvSpPr txBox="1">
              <a:spLocks noChangeArrowheads="1"/>
            </p:cNvSpPr>
            <p:nvPr/>
          </p:nvSpPr>
          <p:spPr bwMode="auto">
            <a:xfrm>
              <a:off x="4330" y="2400"/>
              <a:ext cx="1018" cy="15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Student Data</a:t>
              </a:r>
            </a:p>
          </p:txBody>
        </p:sp>
        <p:sp>
          <p:nvSpPr>
            <p:cNvPr id="227354" name="Line 26"/>
            <p:cNvSpPr>
              <a:spLocks noChangeShapeType="1"/>
            </p:cNvSpPr>
            <p:nvPr/>
          </p:nvSpPr>
          <p:spPr bwMode="auto">
            <a:xfrm>
              <a:off x="912" y="220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55" name="Line 27"/>
            <p:cNvSpPr>
              <a:spLocks noChangeShapeType="1"/>
            </p:cNvSpPr>
            <p:nvPr/>
          </p:nvSpPr>
          <p:spPr bwMode="auto">
            <a:xfrm>
              <a:off x="2784" y="220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56" name="Line 28"/>
            <p:cNvSpPr>
              <a:spLocks noChangeShapeType="1"/>
            </p:cNvSpPr>
            <p:nvPr/>
          </p:nvSpPr>
          <p:spPr bwMode="auto">
            <a:xfrm>
              <a:off x="1392" y="220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57" name="Line 29"/>
            <p:cNvSpPr>
              <a:spLocks noChangeShapeType="1"/>
            </p:cNvSpPr>
            <p:nvPr/>
          </p:nvSpPr>
          <p:spPr bwMode="auto">
            <a:xfrm>
              <a:off x="4032" y="220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58" name="Line 30"/>
            <p:cNvSpPr>
              <a:spLocks noChangeShapeType="1"/>
            </p:cNvSpPr>
            <p:nvPr/>
          </p:nvSpPr>
          <p:spPr bwMode="auto">
            <a:xfrm>
              <a:off x="4032" y="244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59" name="Line 31"/>
            <p:cNvSpPr>
              <a:spLocks noChangeShapeType="1"/>
            </p:cNvSpPr>
            <p:nvPr/>
          </p:nvSpPr>
          <p:spPr bwMode="auto">
            <a:xfrm>
              <a:off x="4032" y="2208"/>
              <a:ext cx="0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60" name="Line 32"/>
            <p:cNvSpPr>
              <a:spLocks noChangeShapeType="1"/>
            </p:cNvSpPr>
            <p:nvPr/>
          </p:nvSpPr>
          <p:spPr bwMode="auto">
            <a:xfrm>
              <a:off x="3984" y="2208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graphicFrame>
          <p:nvGraphicFramePr>
            <p:cNvPr id="227361" name="Object 33"/>
            <p:cNvGraphicFramePr>
              <a:graphicFrameLocks noChangeAspect="1"/>
            </p:cNvGraphicFramePr>
            <p:nvPr/>
          </p:nvGraphicFramePr>
          <p:xfrm>
            <a:off x="1104" y="3024"/>
            <a:ext cx="2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5" name="Clip" r:id="rId6" imgW="2501280" imgH="2615760" progId="MS_ClipArt_Gallery.2">
                    <p:embed/>
                  </p:oleObj>
                </mc:Choice>
                <mc:Fallback>
                  <p:oleObj name="Clip" r:id="rId6" imgW="2501280" imgH="2615760" progId="MS_ClipArt_Gallery.2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024"/>
                          <a:ext cx="28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62" name="Text Box 34"/>
            <p:cNvSpPr txBox="1">
              <a:spLocks noChangeArrowheads="1"/>
            </p:cNvSpPr>
            <p:nvPr/>
          </p:nvSpPr>
          <p:spPr bwMode="auto">
            <a:xfrm>
              <a:off x="218" y="2976"/>
              <a:ext cx="59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Bursar</a:t>
              </a:r>
            </a:p>
          </p:txBody>
        </p:sp>
        <p:sp>
          <p:nvSpPr>
            <p:cNvPr id="227363" name="Text Box 35"/>
            <p:cNvSpPr txBox="1">
              <a:spLocks noChangeArrowheads="1"/>
            </p:cNvSpPr>
            <p:nvPr/>
          </p:nvSpPr>
          <p:spPr bwMode="auto">
            <a:xfrm>
              <a:off x="1761" y="2985"/>
              <a:ext cx="924" cy="263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Scholarship</a:t>
              </a:r>
            </a:p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System</a:t>
              </a:r>
            </a:p>
          </p:txBody>
        </p:sp>
        <p:sp>
          <p:nvSpPr>
            <p:cNvPr id="227364" name="Text Box 36"/>
            <p:cNvSpPr txBox="1">
              <a:spLocks noChangeArrowheads="1"/>
            </p:cNvSpPr>
            <p:nvPr/>
          </p:nvSpPr>
          <p:spPr bwMode="auto">
            <a:xfrm>
              <a:off x="3037" y="2976"/>
              <a:ext cx="964" cy="263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Scholarship </a:t>
              </a:r>
            </a:p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File</a:t>
              </a:r>
            </a:p>
          </p:txBody>
        </p:sp>
        <p:sp>
          <p:nvSpPr>
            <p:cNvPr id="227365" name="Text Box 37"/>
            <p:cNvSpPr txBox="1">
              <a:spLocks noChangeArrowheads="1"/>
            </p:cNvSpPr>
            <p:nvPr/>
          </p:nvSpPr>
          <p:spPr bwMode="auto">
            <a:xfrm>
              <a:off x="4306" y="2976"/>
              <a:ext cx="1018" cy="15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Student Data</a:t>
              </a:r>
            </a:p>
          </p:txBody>
        </p:sp>
        <p:sp>
          <p:nvSpPr>
            <p:cNvPr id="227366" name="Text Box 38"/>
            <p:cNvSpPr txBox="1">
              <a:spLocks noChangeArrowheads="1"/>
            </p:cNvSpPr>
            <p:nvPr/>
          </p:nvSpPr>
          <p:spPr bwMode="auto">
            <a:xfrm>
              <a:off x="4272" y="3264"/>
              <a:ext cx="1058" cy="150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000" b="1">
                  <a:latin typeface="Times New Roman" pitchFamily="18" charset="0"/>
                </a:rPr>
                <a:t>Sponsor data </a:t>
              </a:r>
            </a:p>
          </p:txBody>
        </p:sp>
        <p:sp>
          <p:nvSpPr>
            <p:cNvPr id="227367" name="Line 39"/>
            <p:cNvSpPr>
              <a:spLocks noChangeShapeType="1"/>
            </p:cNvSpPr>
            <p:nvPr/>
          </p:nvSpPr>
          <p:spPr bwMode="auto">
            <a:xfrm>
              <a:off x="912" y="312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68" name="Line 40"/>
            <p:cNvSpPr>
              <a:spLocks noChangeShapeType="1"/>
            </p:cNvSpPr>
            <p:nvPr/>
          </p:nvSpPr>
          <p:spPr bwMode="auto">
            <a:xfrm>
              <a:off x="2784" y="312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69" name="Line 41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70" name="Line 42"/>
            <p:cNvSpPr>
              <a:spLocks noChangeShapeType="1"/>
            </p:cNvSpPr>
            <p:nvPr/>
          </p:nvSpPr>
          <p:spPr bwMode="auto">
            <a:xfrm>
              <a:off x="4032" y="312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71" name="Line 43"/>
            <p:cNvSpPr>
              <a:spLocks noChangeShapeType="1"/>
            </p:cNvSpPr>
            <p:nvPr/>
          </p:nvSpPr>
          <p:spPr bwMode="auto">
            <a:xfrm>
              <a:off x="4032" y="3360"/>
              <a:ext cx="24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72" name="Line 44"/>
            <p:cNvSpPr>
              <a:spLocks noChangeShapeType="1"/>
            </p:cNvSpPr>
            <p:nvPr/>
          </p:nvSpPr>
          <p:spPr bwMode="auto">
            <a:xfrm>
              <a:off x="4032" y="3120"/>
              <a:ext cx="0" cy="24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>
              <a:off x="3888" y="3120"/>
              <a:ext cx="336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1661</Words>
  <Application>Microsoft Office PowerPoint</Application>
  <PresentationFormat>On-screen Show (4:3)</PresentationFormat>
  <Paragraphs>341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Clip</vt:lpstr>
      <vt:lpstr>Introduction to Database (Part A) </vt:lpstr>
      <vt:lpstr>Objectives</vt:lpstr>
      <vt:lpstr>Differences between Data and Information</vt:lpstr>
      <vt:lpstr>Example of Data</vt:lpstr>
      <vt:lpstr>Example of Data (cont.)</vt:lpstr>
      <vt:lpstr>Example of Information</vt:lpstr>
      <vt:lpstr>Logically Related Data</vt:lpstr>
      <vt:lpstr>File-based Systems</vt:lpstr>
      <vt:lpstr>File-based System</vt:lpstr>
      <vt:lpstr>File-based Processing</vt:lpstr>
      <vt:lpstr>Limitations of File-based Approach</vt:lpstr>
      <vt:lpstr>Limitations of File-based Approach (cont.)</vt:lpstr>
      <vt:lpstr>Limitations of File-based Approach (cont.)</vt:lpstr>
      <vt:lpstr>Limitations of File-based Approach (cont.)</vt:lpstr>
      <vt:lpstr>Limitations of File-based Approach (cont.)</vt:lpstr>
      <vt:lpstr>Limitations of File-based Approach (cont.)</vt:lpstr>
      <vt:lpstr>Database Approach</vt:lpstr>
      <vt:lpstr>Examples of Database Applications</vt:lpstr>
      <vt:lpstr>Database</vt:lpstr>
      <vt:lpstr>PowerPoint Presentation</vt:lpstr>
      <vt:lpstr>ANSI-SPARC Three-level Architecture</vt:lpstr>
      <vt:lpstr>ANSI-SPARC Three-level Architecture</vt:lpstr>
      <vt:lpstr>Differences between Three Levels of ANSI-SPARC Architecture</vt:lpstr>
      <vt:lpstr>Objectives of Three-Level Architecture</vt:lpstr>
      <vt:lpstr>Objectives of Three-Level Architecture</vt:lpstr>
      <vt:lpstr>Major objective of Three-Level Architecture:Data Independence</vt:lpstr>
      <vt:lpstr>Data Independence and the ANSI-SPARC Three-level Architecture</vt:lpstr>
      <vt:lpstr>Data Independence</vt:lpstr>
      <vt:lpstr>Data Independence</vt:lpstr>
      <vt:lpstr>Evolution of Database Systems</vt:lpstr>
      <vt:lpstr>The Database System Environment</vt:lpstr>
      <vt:lpstr>The Database System Environment</vt:lpstr>
      <vt:lpstr>The Database System Environment</vt:lpstr>
      <vt:lpstr>The Database System Environment</vt:lpstr>
      <vt:lpstr>Database Management System (DBMS)</vt:lpstr>
      <vt:lpstr>Database Management System (DBMS)</vt:lpstr>
      <vt:lpstr>DBMS Facilities</vt:lpstr>
      <vt:lpstr>DBMS Facilities</vt:lpstr>
      <vt:lpstr>Views</vt:lpstr>
      <vt:lpstr>Views</vt:lpstr>
      <vt:lpstr>Advantages of DBMS</vt:lpstr>
      <vt:lpstr>Advantages of DBMS</vt:lpstr>
      <vt:lpstr>Disadvantages of DBMS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Database Systems</dc:subject>
  <dc:creator>Thomas Connolly &amp; Carolyn Begg</dc:creator>
  <dc:description>Transparencies for Chapter 1 of textbook_x000d_
Database Systems: A Practical Approach to Design, Implementation, and Management</dc:description>
  <cp:lastModifiedBy>end user1</cp:lastModifiedBy>
  <cp:revision>110</cp:revision>
  <cp:lastPrinted>1997-01-27T16:12:02Z</cp:lastPrinted>
  <dcterms:created xsi:type="dcterms:W3CDTF">1996-12-09T10:09:10Z</dcterms:created>
  <dcterms:modified xsi:type="dcterms:W3CDTF">2019-02-12T02:07:21Z</dcterms:modified>
</cp:coreProperties>
</file>