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435"/>
              </a:lnSpc>
            </a:pPr>
            <a:r>
              <a:rPr lang="en-US" spc="-10" smtClean="0"/>
              <a:t>Fasilkom||</a:t>
            </a:r>
            <a:r>
              <a:rPr lang="en-US" spc="-80" smtClean="0"/>
              <a:t> </a:t>
            </a:r>
            <a:r>
              <a:rPr lang="en-US" b="0" spc="-5" smtClean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  <a:endParaRPr lang="en-US" b="0" spc="-5"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adhitya@dsn.dinus.ac.i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hitya@dsn.dinus.ac.i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hitya@dsn.dinus.ac.i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adhitya@dsn.dinus.ac.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adhitya@dsn.dinus.ac.i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adhitya@dsn.dinus.ac.id" TargetMode="Externa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adhitya@dsn.dinus.ac.id" TargetMode="Externa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hyperlink" Target="mailto:adhitya@dsn.dinus.ac.id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adhitya@dsn.dinus.ac.id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adhitya@dsn.dinus.ac.id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adhitya@dsn.dinus.ac.i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adhitya@dsn.dinus.ac.id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adhitya@dsn.dinus.ac.id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dhitya@dsn.dinus.ac.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hitya@dsn.dinus.ac.i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9011" y="1726692"/>
            <a:ext cx="6667500" cy="838200"/>
            <a:chOff x="1239011" y="1726692"/>
            <a:chExt cx="6667500" cy="838200"/>
          </a:xfrm>
        </p:grpSpPr>
        <p:sp>
          <p:nvSpPr>
            <p:cNvPr id="3" name="object 3"/>
            <p:cNvSpPr/>
            <p:nvPr/>
          </p:nvSpPr>
          <p:spPr>
            <a:xfrm>
              <a:off x="1258061" y="1815846"/>
              <a:ext cx="6629400" cy="628015"/>
            </a:xfrm>
            <a:custGeom>
              <a:avLst/>
              <a:gdLst/>
              <a:ahLst/>
              <a:cxnLst/>
              <a:rect l="l" t="t" r="r" b="b"/>
              <a:pathLst>
                <a:path w="6629400" h="628014">
                  <a:moveTo>
                    <a:pt x="0" y="627888"/>
                  </a:moveTo>
                  <a:lnTo>
                    <a:pt x="6629400" y="627888"/>
                  </a:lnTo>
                  <a:lnTo>
                    <a:pt x="6629400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38100">
              <a:solidFill>
                <a:srgbClr val="9999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0199" y="1726692"/>
              <a:ext cx="5943600" cy="838200"/>
            </a:xfrm>
            <a:custGeom>
              <a:avLst/>
              <a:gdLst/>
              <a:ahLst/>
              <a:cxnLst/>
              <a:rect l="l" t="t" r="r" b="b"/>
              <a:pathLst>
                <a:path w="5943600" h="838200">
                  <a:moveTo>
                    <a:pt x="5943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5943600" y="8382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91440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0" y="914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9666" y="125648"/>
            <a:ext cx="5327650" cy="668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200" spc="-135" dirty="0">
                <a:solidFill>
                  <a:srgbClr val="FFFFFF"/>
                </a:solidFill>
              </a:rPr>
              <a:t>Jaringan</a:t>
            </a:r>
            <a:r>
              <a:rPr sz="4200" spc="-110" dirty="0">
                <a:solidFill>
                  <a:srgbClr val="FFFFFF"/>
                </a:solidFill>
              </a:rPr>
              <a:t> </a:t>
            </a:r>
            <a:r>
              <a:rPr sz="4200" spc="-160" dirty="0">
                <a:solidFill>
                  <a:srgbClr val="FFFFFF"/>
                </a:solidFill>
              </a:rPr>
              <a:t>Komputer</a:t>
            </a:r>
            <a:endParaRPr sz="4200"/>
          </a:p>
        </p:txBody>
      </p:sp>
      <p:sp>
        <p:nvSpPr>
          <p:cNvPr id="7" name="object 7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4751" y="1585238"/>
            <a:ext cx="5183505" cy="102656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54025" marR="5080" indent="-441959">
              <a:lnSpc>
                <a:spcPts val="3840"/>
              </a:lnSpc>
              <a:spcBef>
                <a:spcPts val="405"/>
              </a:spcBef>
            </a:pPr>
            <a:r>
              <a:rPr sz="3350" i="1" spc="-85" dirty="0">
                <a:solidFill>
                  <a:srgbClr val="000066"/>
                </a:solidFill>
                <a:latin typeface="Arial Black"/>
                <a:cs typeface="Arial Black"/>
              </a:rPr>
              <a:t>Struktur </a:t>
            </a:r>
            <a:r>
              <a:rPr sz="3350" i="1" spc="-100" dirty="0">
                <a:solidFill>
                  <a:srgbClr val="000066"/>
                </a:solidFill>
                <a:latin typeface="Arial Black"/>
                <a:cs typeface="Arial Black"/>
              </a:rPr>
              <a:t>dan </a:t>
            </a:r>
            <a:r>
              <a:rPr sz="3350" i="1" spc="-80" dirty="0">
                <a:solidFill>
                  <a:srgbClr val="000066"/>
                </a:solidFill>
                <a:latin typeface="Arial Black"/>
                <a:cs typeface="Arial Black"/>
              </a:rPr>
              <a:t>Arsitektur  </a:t>
            </a:r>
            <a:r>
              <a:rPr sz="3350" i="1" spc="-90">
                <a:solidFill>
                  <a:srgbClr val="000066"/>
                </a:solidFill>
                <a:latin typeface="Arial Black"/>
                <a:cs typeface="Arial Black"/>
              </a:rPr>
              <a:t>Jaringan</a:t>
            </a:r>
            <a:r>
              <a:rPr sz="3350" i="1" spc="-70">
                <a:solidFill>
                  <a:srgbClr val="000066"/>
                </a:solidFill>
                <a:latin typeface="Arial Black"/>
                <a:cs typeface="Arial Black"/>
              </a:rPr>
              <a:t> </a:t>
            </a:r>
            <a:r>
              <a:rPr sz="3350" i="1" spc="-100" smtClean="0">
                <a:solidFill>
                  <a:srgbClr val="000066"/>
                </a:solidFill>
                <a:latin typeface="Arial Black"/>
                <a:cs typeface="Arial Black"/>
              </a:rPr>
              <a:t>Komputer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438531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Client </a:t>
            </a:r>
            <a:r>
              <a:rPr spc="-95" dirty="0"/>
              <a:t>Server</a:t>
            </a:r>
            <a:r>
              <a:rPr spc="-90" dirty="0"/>
              <a:t> </a:t>
            </a:r>
            <a:r>
              <a:rPr spc="-105"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4276" y="1664151"/>
            <a:ext cx="7140575" cy="4674235"/>
            <a:chOff x="684276" y="1664151"/>
            <a:chExt cx="7140575" cy="4674235"/>
          </a:xfrm>
        </p:grpSpPr>
        <p:sp>
          <p:nvSpPr>
            <p:cNvPr id="5" name="object 5"/>
            <p:cNvSpPr/>
            <p:nvPr/>
          </p:nvSpPr>
          <p:spPr>
            <a:xfrm>
              <a:off x="684276" y="1664151"/>
              <a:ext cx="7140440" cy="4674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0987" y="3855719"/>
              <a:ext cx="3144012" cy="1391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48424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Layanan</a:t>
            </a:r>
            <a:r>
              <a:rPr spc="-114" dirty="0"/>
              <a:t> </a:t>
            </a:r>
            <a:r>
              <a:rPr spc="-9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7746" y="1476502"/>
            <a:ext cx="2933700" cy="4104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184292"/>
              </a:buClr>
              <a:buSzPct val="781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Sebuah server biasanya  sebuah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komputer </a:t>
            </a:r>
            <a:r>
              <a:rPr sz="1600" spc="-5" dirty="0">
                <a:latin typeface="Arial"/>
                <a:cs typeface="Arial"/>
              </a:rPr>
              <a:t>berisi  informasi </a:t>
            </a:r>
            <a:r>
              <a:rPr sz="1600" spc="-10" dirty="0">
                <a:latin typeface="Arial"/>
                <a:cs typeface="Arial"/>
              </a:rPr>
              <a:t>yang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dibagikan </a:t>
            </a:r>
            <a:r>
              <a:rPr sz="1600" spc="-5" dirty="0">
                <a:latin typeface="Arial"/>
                <a:cs typeface="Arial"/>
              </a:rPr>
              <a:t> dengan banyak klien </a:t>
            </a:r>
            <a:r>
              <a:rPr sz="1600" dirty="0">
                <a:latin typeface="Arial"/>
                <a:cs typeface="Arial"/>
              </a:rPr>
              <a:t>sistem.  </a:t>
            </a:r>
            <a:r>
              <a:rPr sz="1600" spc="-5" dirty="0">
                <a:latin typeface="Arial"/>
                <a:cs typeface="Arial"/>
              </a:rPr>
              <a:t>Contoh:</a:t>
            </a:r>
            <a:endParaRPr sz="1600">
              <a:latin typeface="Arial"/>
              <a:cs typeface="Arial"/>
            </a:endParaRPr>
          </a:p>
          <a:p>
            <a:pPr marL="756285" marR="60960" lvl="1" indent="-287020">
              <a:lnSpc>
                <a:spcPct val="100000"/>
              </a:lnSpc>
              <a:spcBef>
                <a:spcPts val="335"/>
              </a:spcBef>
              <a:buClr>
                <a:srgbClr val="9999CC"/>
              </a:buClr>
              <a:buSzPct val="78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5" dirty="0">
                <a:solidFill>
                  <a:srgbClr val="5282E1"/>
                </a:solidFill>
                <a:latin typeface="Arial"/>
                <a:cs typeface="Arial"/>
              </a:rPr>
              <a:t>Web </a:t>
            </a:r>
            <a:r>
              <a:rPr sz="1400" spc="-5" dirty="0">
                <a:solidFill>
                  <a:srgbClr val="5282E1"/>
                </a:solidFill>
                <a:latin typeface="Arial"/>
                <a:cs typeface="Arial"/>
              </a:rPr>
              <a:t>pages,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documents,  </a:t>
            </a:r>
            <a:r>
              <a:rPr sz="1400" spc="-5" dirty="0">
                <a:solidFill>
                  <a:srgbClr val="5282E1"/>
                </a:solidFill>
                <a:latin typeface="Arial"/>
                <a:cs typeface="Arial"/>
              </a:rPr>
              <a:t>databases,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pictures,</a:t>
            </a:r>
            <a:r>
              <a:rPr sz="1400" spc="-100" dirty="0">
                <a:solidFill>
                  <a:srgbClr val="5282E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282E1"/>
                </a:solidFill>
                <a:latin typeface="Arial"/>
                <a:cs typeface="Arial"/>
              </a:rPr>
              <a:t>video, 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and audio</a:t>
            </a:r>
            <a:r>
              <a:rPr sz="1400" spc="-50" dirty="0">
                <a:solidFill>
                  <a:srgbClr val="5282E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  <a:p>
            <a:pPr marL="756285" marR="226695" lvl="1" indent="-287020">
              <a:lnSpc>
                <a:spcPct val="100000"/>
              </a:lnSpc>
              <a:spcBef>
                <a:spcPts val="335"/>
              </a:spcBef>
              <a:buClr>
                <a:srgbClr val="9999CC"/>
              </a:buClr>
              <a:buSzPct val="78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282E1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printer, the</a:t>
            </a:r>
            <a:r>
              <a:rPr sz="1400" spc="-125" dirty="0">
                <a:solidFill>
                  <a:srgbClr val="5282E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print  </a:t>
            </a:r>
            <a:r>
              <a:rPr sz="1400" spc="-5" dirty="0">
                <a:solidFill>
                  <a:srgbClr val="5282E1"/>
                </a:solidFill>
                <a:latin typeface="Arial"/>
                <a:cs typeface="Arial"/>
              </a:rPr>
              <a:t>server delivers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the client  print requests to the  specified</a:t>
            </a:r>
            <a:r>
              <a:rPr sz="1400" spc="-50" dirty="0">
                <a:solidFill>
                  <a:srgbClr val="5282E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printer.</a:t>
            </a:r>
            <a:endParaRPr sz="1400">
              <a:latin typeface="Arial"/>
              <a:cs typeface="Arial"/>
            </a:endParaRPr>
          </a:p>
          <a:p>
            <a:pPr marL="355600" marR="121285" indent="-342900">
              <a:lnSpc>
                <a:spcPct val="100000"/>
              </a:lnSpc>
              <a:spcBef>
                <a:spcPts val="390"/>
              </a:spcBef>
              <a:buClr>
                <a:srgbClr val="184292"/>
              </a:buClr>
              <a:buSzPct val="781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Kebanyakan tipe server  membutuhkan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layanan 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keamanan </a:t>
            </a:r>
            <a:r>
              <a:rPr sz="1600" spc="-5" dirty="0">
                <a:latin typeface="Arial"/>
                <a:cs typeface="Arial"/>
              </a:rPr>
              <a:t>klien agar dapat  </a:t>
            </a:r>
            <a:r>
              <a:rPr sz="1600" dirty="0">
                <a:latin typeface="Arial"/>
                <a:cs typeface="Arial"/>
              </a:rPr>
              <a:t>diakses,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contoh: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9999CC"/>
              </a:buClr>
              <a:buSzPct val="78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282E1"/>
                </a:solidFill>
                <a:latin typeface="Arial"/>
                <a:cs typeface="Arial"/>
              </a:rPr>
              <a:t>autentikasi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akun</a:t>
            </a:r>
            <a:r>
              <a:rPr sz="1400" spc="-65" dirty="0">
                <a:solidFill>
                  <a:srgbClr val="5282E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82E1"/>
                </a:solidFill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948" y="2125255"/>
            <a:ext cx="5252905" cy="342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1327403"/>
            <a:ext cx="7751064" cy="524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425259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Peer </a:t>
            </a:r>
            <a:r>
              <a:rPr spc="-85" dirty="0"/>
              <a:t>to </a:t>
            </a:r>
            <a:r>
              <a:rPr spc="-95" dirty="0"/>
              <a:t>Peer</a:t>
            </a:r>
            <a:r>
              <a:rPr spc="-45" dirty="0"/>
              <a:t> </a:t>
            </a:r>
            <a:r>
              <a:rPr spc="-105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2" y="1143761"/>
            <a:ext cx="7200265" cy="0"/>
          </a:xfrm>
          <a:custGeom>
            <a:avLst/>
            <a:gdLst/>
            <a:ahLst/>
            <a:cxnLst/>
            <a:rect l="l" t="t" r="r" b="b"/>
            <a:pathLst>
              <a:path w="7200265">
                <a:moveTo>
                  <a:pt x="0" y="0"/>
                </a:moveTo>
                <a:lnTo>
                  <a:pt x="7200138" y="0"/>
                </a:lnTo>
              </a:path>
            </a:pathLst>
          </a:custGeom>
          <a:ln w="2895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734300" y="228600"/>
            <a:ext cx="1181100" cy="1087120"/>
            <a:chOff x="7734300" y="228600"/>
            <a:chExt cx="1181100" cy="1087120"/>
          </a:xfrm>
        </p:grpSpPr>
        <p:sp>
          <p:nvSpPr>
            <p:cNvPr id="6" name="object 6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4300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286511"/>
            <a:ext cx="7010400" cy="762000"/>
          </a:xfrm>
          <a:prstGeom prst="rect">
            <a:avLst/>
          </a:prstGeom>
          <a:solidFill>
            <a:srgbClr val="CCCCE6"/>
          </a:solidFill>
        </p:spPr>
        <p:txBody>
          <a:bodyPr vert="horz" wrap="square" lIns="0" tIns="920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pc="-95" dirty="0"/>
              <a:t>Topologi</a:t>
            </a:r>
            <a:r>
              <a:rPr spc="-60" dirty="0"/>
              <a:t> </a:t>
            </a:r>
            <a:r>
              <a:rPr spc="-90" dirty="0"/>
              <a:t>Jaringan</a:t>
            </a:r>
          </a:p>
        </p:txBody>
      </p:sp>
      <p:sp>
        <p:nvSpPr>
          <p:cNvPr id="9" name="object 9"/>
          <p:cNvSpPr/>
          <p:nvPr/>
        </p:nvSpPr>
        <p:spPr>
          <a:xfrm>
            <a:off x="2384560" y="3633065"/>
            <a:ext cx="4331024" cy="2834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995" y="1329054"/>
            <a:ext cx="7575550" cy="21475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Topologi jaringan menjelaskan bagaimana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layout </a:t>
            </a:r>
            <a:r>
              <a:rPr sz="2400" spc="-5" dirty="0">
                <a:latin typeface="Arial"/>
                <a:cs typeface="Arial"/>
              </a:rPr>
              <a:t>atau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gambaran </a:t>
            </a:r>
            <a:r>
              <a:rPr sz="2400" spc="-5" dirty="0">
                <a:latin typeface="Arial"/>
                <a:cs typeface="Arial"/>
              </a:rPr>
              <a:t>dari sebuah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jaringan.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ts val="2810"/>
              </a:lnSpc>
              <a:spcBef>
                <a:spcPts val="12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Menunjukan </a:t>
            </a:r>
            <a:r>
              <a:rPr sz="2400" spc="-5" dirty="0">
                <a:latin typeface="Arial"/>
                <a:cs typeface="Arial"/>
              </a:rPr>
              <a:t>bagaimana perangkat jaringan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saling</a:t>
            </a:r>
            <a:endParaRPr sz="2400">
              <a:latin typeface="Arial"/>
              <a:cs typeface="Arial"/>
            </a:endParaRPr>
          </a:p>
          <a:p>
            <a:pPr marL="248920">
              <a:lnSpc>
                <a:spcPts val="281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terkoneksi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9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spc="-5" dirty="0">
                <a:latin typeface="Arial"/>
                <a:cs typeface="Arial"/>
              </a:rPr>
              <a:t>Perangkat dalam jaringan disebut dengan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nodes</a:t>
            </a:r>
            <a:r>
              <a:rPr sz="240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8220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Logical</a:t>
            </a:r>
            <a:r>
              <a:rPr spc="-120" dirty="0"/>
              <a:t> </a:t>
            </a:r>
            <a:r>
              <a:rPr spc="-100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515" y="1220546"/>
            <a:ext cx="70605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Merepresentasikan </a:t>
            </a:r>
            <a:r>
              <a:rPr sz="2800" spc="-5" dirty="0">
                <a:latin typeface="Arial"/>
                <a:cs typeface="Arial"/>
              </a:rPr>
              <a:t>bagaimana </a:t>
            </a:r>
            <a:r>
              <a:rPr sz="2800" dirty="0">
                <a:latin typeface="Arial"/>
                <a:cs typeface="Arial"/>
              </a:rPr>
              <a:t>jalur </a:t>
            </a:r>
            <a:r>
              <a:rPr sz="2800" spc="-5" dirty="0">
                <a:latin typeface="Arial"/>
                <a:cs typeface="Arial"/>
              </a:rPr>
              <a:t>signal  dapat </a:t>
            </a:r>
            <a:r>
              <a:rPr sz="2800" dirty="0">
                <a:latin typeface="Arial"/>
                <a:cs typeface="Arial"/>
              </a:rPr>
              <a:t>bergerak </a:t>
            </a:r>
            <a:r>
              <a:rPr sz="2800" spc="-5" dirty="0">
                <a:latin typeface="Arial"/>
                <a:cs typeface="Arial"/>
              </a:rPr>
              <a:t>dalam suatu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jaringan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2107597"/>
            <a:ext cx="6830568" cy="4430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95541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Physical</a:t>
            </a:r>
            <a:r>
              <a:rPr spc="-130" dirty="0"/>
              <a:t> </a:t>
            </a:r>
            <a:r>
              <a:rPr spc="-90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96669"/>
            <a:ext cx="71405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Menunjukan keberadaan </a:t>
            </a:r>
            <a:r>
              <a:rPr sz="2800" dirty="0">
                <a:latin typeface="Arial"/>
                <a:cs typeface="Arial"/>
              </a:rPr>
              <a:t>perangkat secara  </a:t>
            </a:r>
            <a:r>
              <a:rPr sz="2800" spc="-5" dirty="0">
                <a:latin typeface="Arial"/>
                <a:cs typeface="Arial"/>
              </a:rPr>
              <a:t>fisik baik media dan </a:t>
            </a:r>
            <a:r>
              <a:rPr sz="2800" dirty="0">
                <a:latin typeface="Arial"/>
                <a:cs typeface="Arial"/>
              </a:rPr>
              <a:t>alat </a:t>
            </a:r>
            <a:r>
              <a:rPr sz="2800" spc="-5" dirty="0">
                <a:latin typeface="Arial"/>
                <a:cs typeface="Arial"/>
              </a:rPr>
              <a:t>yang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digunakan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472" y="2229611"/>
            <a:ext cx="7155180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7249" y="3213069"/>
            <a:ext cx="6267932" cy="288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03022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Bus</a:t>
            </a:r>
            <a:r>
              <a:rPr spc="-135" dirty="0"/>
              <a:t> </a:t>
            </a:r>
            <a:r>
              <a:rPr spc="-10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48759"/>
            <a:ext cx="7738745" cy="39535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Keuntungan</a:t>
            </a:r>
            <a:endParaRPr sz="2400">
              <a:latin typeface="Arial"/>
              <a:cs typeface="Arial"/>
            </a:endParaRPr>
          </a:p>
          <a:p>
            <a:pPr marL="756285" marR="521334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Menggunakan kabel lebih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sedikit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dan bekerja secara</a:t>
            </a:r>
            <a:r>
              <a:rPr sz="20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baik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 dalam lingkup jaringan yang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kecil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Tidak memerlukan perangkat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central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seperti hub, switch,</a:t>
            </a:r>
            <a:r>
              <a:rPr sz="20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atau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Kelamahan</a:t>
            </a:r>
            <a:endParaRPr sz="2400">
              <a:latin typeface="Arial"/>
              <a:cs typeface="Arial"/>
            </a:endParaRPr>
          </a:p>
          <a:p>
            <a:pPr marL="821690" marR="27305" lvl="1" indent="-23495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Acces lebih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lambat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dan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pengurangan bandwidth</a:t>
            </a: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dikarenakan  berbagi pemakaian jalur</a:t>
            </a:r>
            <a:r>
              <a:rPr sz="20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media</a:t>
            </a:r>
            <a:endParaRPr sz="2000">
              <a:latin typeface="Arial"/>
              <a:cs typeface="Arial"/>
            </a:endParaRPr>
          </a:p>
          <a:p>
            <a:pPr marL="821690" lvl="1" indent="-23495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Kerusakan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pada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titik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dimanapun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dapat menyebabkan</a:t>
            </a:r>
            <a:r>
              <a:rPr sz="20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seluruh</a:t>
            </a:r>
            <a:endParaRPr sz="2000">
              <a:latin typeface="Arial"/>
              <a:cs typeface="Arial"/>
            </a:endParaRPr>
          </a:p>
          <a:p>
            <a:pPr marL="82169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jaringan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mati</a:t>
            </a:r>
            <a:endParaRPr sz="2000">
              <a:latin typeface="Arial"/>
              <a:cs typeface="Arial"/>
            </a:endParaRPr>
          </a:p>
          <a:p>
            <a:pPr marL="821690" lvl="1" indent="-23495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Membutuhkan perangkat yang disebut</a:t>
            </a:r>
            <a:r>
              <a:rPr sz="20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Terminator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935" y="3126118"/>
            <a:ext cx="4195857" cy="308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12293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Star</a:t>
            </a:r>
            <a:r>
              <a:rPr spc="-110" dirty="0"/>
              <a:t> </a:t>
            </a:r>
            <a:r>
              <a:rPr spc="-10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46" y="1182713"/>
            <a:ext cx="7272020" cy="23056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Keuntungan</a:t>
            </a:r>
            <a:endParaRPr sz="2400">
              <a:latin typeface="Arial"/>
              <a:cs typeface="Arial"/>
            </a:endParaRPr>
          </a:p>
          <a:p>
            <a:pPr marL="821690" lvl="1" indent="-23558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Throughput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lebih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baik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daripada topologi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sebelumnya</a:t>
            </a:r>
            <a:endParaRPr sz="2000">
              <a:latin typeface="Arial"/>
              <a:cs typeface="Arial"/>
            </a:endParaRPr>
          </a:p>
          <a:p>
            <a:pPr marL="821690" lvl="1" indent="-235585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Troubleshooting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relatif lebih</a:t>
            </a: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mudah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Kelemahan</a:t>
            </a:r>
            <a:endParaRPr sz="2400">
              <a:latin typeface="Arial"/>
              <a:cs typeface="Arial"/>
            </a:endParaRPr>
          </a:p>
          <a:p>
            <a:pPr marL="821690" lvl="1" indent="-235585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Dibutuhkan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biaya tambahan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dikarenakan pengadaan</a:t>
            </a:r>
            <a:r>
              <a:rPr sz="2000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alat</a:t>
            </a:r>
            <a:endParaRPr sz="2000">
              <a:latin typeface="Arial"/>
              <a:cs typeface="Arial"/>
            </a:endParaRPr>
          </a:p>
          <a:p>
            <a:pPr marL="82169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yang digunakan sebagai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central point</a:t>
            </a:r>
            <a:r>
              <a:rPr sz="2000" i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jaringan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9316" y="2276855"/>
            <a:ext cx="4133347" cy="3981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19087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Ring</a:t>
            </a:r>
            <a:r>
              <a:rPr spc="-110" dirty="0"/>
              <a:t> </a:t>
            </a:r>
            <a:r>
              <a:rPr spc="-10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48759"/>
            <a:ext cx="7555865" cy="2416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80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Karakteristik</a:t>
            </a:r>
            <a:endParaRPr sz="2400">
              <a:latin typeface="Arial"/>
              <a:cs typeface="Arial"/>
            </a:endParaRPr>
          </a:p>
          <a:p>
            <a:pPr marL="821690" marR="5080" lvl="1" indent="-234950" algn="just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Dengan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single ring</a:t>
            </a:r>
            <a:r>
              <a:rPr sz="2000" i="1" dirty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seluruh perangkat dapat berkomunikasi  dengan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membagi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media jaringan tunggal dan bergerak</a:t>
            </a:r>
            <a:r>
              <a:rPr sz="2000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satu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 arah</a:t>
            </a:r>
            <a:endParaRPr sz="2000">
              <a:latin typeface="Arial"/>
              <a:cs typeface="Arial"/>
            </a:endParaRPr>
          </a:p>
          <a:p>
            <a:pPr marL="821690" marR="201930" lvl="1" indent="-23495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2232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Dengan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dual ring</a:t>
            </a:r>
            <a:r>
              <a:rPr sz="2000" i="1" dirty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seluruh perangkat dapat</a:t>
            </a: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berkomunikasi  dan bergerak dua arah (membuat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redudancy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dan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fault  tolerance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6412" y="3142682"/>
            <a:ext cx="3750964" cy="3300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36994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Mesh</a:t>
            </a:r>
            <a:r>
              <a:rPr spc="-114" dirty="0"/>
              <a:t> </a:t>
            </a:r>
            <a:r>
              <a:rPr spc="-10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48759"/>
            <a:ext cx="7409815" cy="29171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Keuntungan</a:t>
            </a:r>
            <a:endParaRPr sz="2400">
              <a:latin typeface="Arial"/>
              <a:cs typeface="Arial"/>
            </a:endParaRPr>
          </a:p>
          <a:p>
            <a:pPr marL="875030" marR="296545" lvl="1" indent="-28829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7566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Topologi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Mesh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mengkoneksikan seluruh </a:t>
            </a:r>
            <a:r>
              <a:rPr sz="2000" i="1" dirty="0">
                <a:solidFill>
                  <a:srgbClr val="006FC0"/>
                </a:solidFill>
                <a:latin typeface="Arial"/>
                <a:cs typeface="Arial"/>
              </a:rPr>
              <a:t>nodes</a:t>
            </a:r>
            <a:r>
              <a:rPr sz="2000" i="1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dengan  fungsi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redundancy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dan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fault</a:t>
            </a:r>
            <a:r>
              <a:rPr sz="2000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tolerance</a:t>
            </a:r>
            <a:r>
              <a:rPr sz="2000" i="1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875030" lvl="1" indent="-28829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87566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Digunakan di arsitektur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wide-area networks (WANs)</a:t>
            </a:r>
            <a:r>
              <a:rPr sz="20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untuk</a:t>
            </a:r>
            <a:endParaRPr sz="2000">
              <a:latin typeface="Arial"/>
              <a:cs typeface="Arial"/>
            </a:endParaRPr>
          </a:p>
          <a:p>
            <a:pPr marL="87503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menghubungkan LAN dan juga untuk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jaringan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vital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Kelemahan</a:t>
            </a:r>
            <a:endParaRPr sz="2400">
              <a:latin typeface="Arial"/>
              <a:cs typeface="Arial"/>
            </a:endParaRPr>
          </a:p>
          <a:p>
            <a:pPr marL="756285" marR="148780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"/>
              <a:tabLst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Topologi ini jauh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lebih mahal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dan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susah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untuk  diimplementasikan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239903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85277"/>
            <a:ext cx="5815965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Struktur </a:t>
            </a:r>
            <a:r>
              <a:rPr sz="2800" dirty="0">
                <a:latin typeface="Arial"/>
                <a:cs typeface="Arial"/>
              </a:rPr>
              <a:t>Jaringan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Komputer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Klasifikasi </a:t>
            </a:r>
            <a:r>
              <a:rPr sz="2800" dirty="0">
                <a:latin typeface="Arial"/>
                <a:cs typeface="Arial"/>
              </a:rPr>
              <a:t>jaringan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komputer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Topologi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Jaringan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Arsitektur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jaringan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Media </a:t>
            </a:r>
            <a:r>
              <a:rPr sz="2800" dirty="0">
                <a:latin typeface="Arial"/>
                <a:cs typeface="Arial"/>
              </a:rPr>
              <a:t>Jaringan dan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spesifikasinya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Standarisasi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IEEE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492823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Hierarchical</a:t>
            </a:r>
            <a:r>
              <a:rPr spc="-95" dirty="0"/>
              <a:t> </a:t>
            </a:r>
            <a:r>
              <a:rPr spc="-10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793546" y="1565634"/>
            <a:ext cx="7962061" cy="4680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9491"/>
            <a:ext cx="7441692" cy="510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440429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Media</a:t>
            </a:r>
            <a:r>
              <a:rPr spc="-105" dirty="0"/>
              <a:t> </a:t>
            </a:r>
            <a:r>
              <a:rPr spc="-90" dirty="0"/>
              <a:t>Jaringan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4300" y="228600"/>
            <a:ext cx="1181100" cy="1087120"/>
            <a:chOff x="7734300" y="228600"/>
            <a:chExt cx="1181100" cy="1087120"/>
          </a:xfrm>
        </p:grpSpPr>
        <p:sp>
          <p:nvSpPr>
            <p:cNvPr id="5" name="object 5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4300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86916"/>
            <a:ext cx="590613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95" dirty="0"/>
              <a:t>Tipe </a:t>
            </a:r>
            <a:r>
              <a:rPr sz="2950" spc="-105" dirty="0"/>
              <a:t>Kabel dan Konektor</a:t>
            </a:r>
            <a:r>
              <a:rPr sz="2950" spc="140" dirty="0"/>
              <a:t> </a:t>
            </a:r>
            <a:r>
              <a:rPr sz="2950" spc="-110" dirty="0"/>
              <a:t>yang</a:t>
            </a:r>
            <a:endParaRPr sz="2950"/>
          </a:p>
        </p:txBody>
      </p:sp>
      <p:sp>
        <p:nvSpPr>
          <p:cNvPr id="9" name="object 9"/>
          <p:cNvSpPr txBox="1"/>
          <p:nvPr/>
        </p:nvSpPr>
        <p:spPr>
          <a:xfrm>
            <a:off x="521462" y="447494"/>
            <a:ext cx="7225665" cy="165227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7212330" algn="l"/>
              </a:tabLst>
            </a:pPr>
            <a:r>
              <a:rPr sz="2950" i="1" u="heavy" spc="-27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10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digunakan </a:t>
            </a:r>
            <a:r>
              <a:rPr sz="2950" i="1" u="heavy" spc="-10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dalam</a:t>
            </a:r>
            <a:r>
              <a:rPr sz="2950" i="1" u="heavy" spc="-3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10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Jaringan	</a:t>
            </a:r>
            <a:endParaRPr sz="2950">
              <a:latin typeface="Arial Black"/>
              <a:cs typeface="Arial Black"/>
            </a:endParaRPr>
          </a:p>
          <a:p>
            <a:pPr marL="477520" marR="10795" indent="-343535">
              <a:lnSpc>
                <a:spcPct val="100000"/>
              </a:lnSpc>
              <a:spcBef>
                <a:spcPts val="1240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477520" algn="l"/>
                <a:tab pos="478155" algn="l"/>
              </a:tabLst>
            </a:pPr>
            <a:r>
              <a:rPr sz="2800" spc="-5" dirty="0">
                <a:latin typeface="Arial"/>
                <a:cs typeface="Arial"/>
              </a:rPr>
              <a:t>Berikut </a:t>
            </a:r>
            <a:r>
              <a:rPr sz="2800" dirty="0">
                <a:latin typeface="Arial"/>
                <a:cs typeface="Arial"/>
              </a:rPr>
              <a:t>ini beberapa tipe </a:t>
            </a:r>
            <a:r>
              <a:rPr sz="2800" spc="-5" dirty="0">
                <a:latin typeface="Arial"/>
                <a:cs typeface="Arial"/>
              </a:rPr>
              <a:t>kabel </a:t>
            </a:r>
            <a:r>
              <a:rPr sz="2800" dirty="0">
                <a:latin typeface="Arial"/>
                <a:cs typeface="Arial"/>
              </a:rPr>
              <a:t>yang sering  </a:t>
            </a:r>
            <a:r>
              <a:rPr sz="2800" spc="-5" dirty="0">
                <a:latin typeface="Arial"/>
                <a:cs typeface="Arial"/>
              </a:rPr>
              <a:t>digunakan dalam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jaringan: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040" y="2232660"/>
            <a:ext cx="8338195" cy="2567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4300" y="228600"/>
            <a:ext cx="1181100" cy="1087120"/>
            <a:chOff x="7734300" y="228600"/>
            <a:chExt cx="1181100" cy="1087120"/>
          </a:xfrm>
        </p:grpSpPr>
        <p:sp>
          <p:nvSpPr>
            <p:cNvPr id="5" name="object 5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4300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86916"/>
            <a:ext cx="554926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95" dirty="0"/>
              <a:t>Standarisasi </a:t>
            </a:r>
            <a:r>
              <a:rPr sz="2950" spc="-105" dirty="0"/>
              <a:t>Media</a:t>
            </a:r>
            <a:r>
              <a:rPr sz="2950" spc="25" dirty="0"/>
              <a:t> </a:t>
            </a:r>
            <a:r>
              <a:rPr sz="2950" spc="-100" dirty="0"/>
              <a:t>Jaringan</a:t>
            </a:r>
            <a:endParaRPr sz="2950"/>
          </a:p>
        </p:txBody>
      </p:sp>
      <p:sp>
        <p:nvSpPr>
          <p:cNvPr id="9" name="object 9"/>
          <p:cNvSpPr txBox="1"/>
          <p:nvPr/>
        </p:nvSpPr>
        <p:spPr>
          <a:xfrm>
            <a:off x="521462" y="613637"/>
            <a:ext cx="722566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12330" algn="l"/>
              </a:tabLst>
            </a:pPr>
            <a:r>
              <a:rPr sz="2950" i="1" u="heavy" spc="-27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11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Komputer	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1269491"/>
            <a:ext cx="7350252" cy="5045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11123" y="228600"/>
            <a:ext cx="8304530" cy="6259195"/>
            <a:chOff x="611123" y="228600"/>
            <a:chExt cx="8304530" cy="6259195"/>
          </a:xfrm>
        </p:grpSpPr>
        <p:sp>
          <p:nvSpPr>
            <p:cNvPr id="5" name="object 5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4300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123" y="1303019"/>
              <a:ext cx="7345680" cy="5184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118582"/>
            <a:ext cx="544576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Straight, </a:t>
            </a:r>
            <a:r>
              <a:rPr spc="-85" dirty="0"/>
              <a:t>Cross,</a:t>
            </a:r>
            <a:r>
              <a:rPr spc="-114" dirty="0"/>
              <a:t> </a:t>
            </a:r>
            <a:r>
              <a:rPr spc="-85" dirty="0"/>
              <a:t>Rollover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462" y="606262"/>
            <a:ext cx="72256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12330" algn="l"/>
              </a:tabLst>
            </a:pPr>
            <a:r>
              <a:rPr sz="3350" i="1" u="heavy" spc="-40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3350" i="1" u="heavy" spc="-9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Kabel	</a:t>
            </a:r>
            <a:endParaRPr sz="3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6240" y="228600"/>
            <a:ext cx="8519160" cy="3558540"/>
            <a:chOff x="396240" y="228600"/>
            <a:chExt cx="8519160" cy="3558540"/>
          </a:xfrm>
        </p:grpSpPr>
        <p:sp>
          <p:nvSpPr>
            <p:cNvPr id="5" name="object 5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4299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240" y="1266444"/>
              <a:ext cx="8333232" cy="25206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186916"/>
            <a:ext cx="523494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90" dirty="0"/>
              <a:t>Instalasi </a:t>
            </a:r>
            <a:r>
              <a:rPr sz="2950" spc="-100" dirty="0"/>
              <a:t>Kabel</a:t>
            </a:r>
            <a:r>
              <a:rPr sz="2950" spc="20" dirty="0"/>
              <a:t> </a:t>
            </a:r>
            <a:r>
              <a:rPr sz="2950" spc="-100" dirty="0"/>
              <a:t>Unshielded</a:t>
            </a:r>
            <a:endParaRPr sz="2950"/>
          </a:p>
        </p:txBody>
      </p:sp>
      <p:sp>
        <p:nvSpPr>
          <p:cNvPr id="10" name="object 10"/>
          <p:cNvSpPr txBox="1"/>
          <p:nvPr/>
        </p:nvSpPr>
        <p:spPr>
          <a:xfrm>
            <a:off x="521462" y="613637"/>
            <a:ext cx="722566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12330" algn="l"/>
              </a:tabLst>
            </a:pPr>
            <a:r>
              <a:rPr sz="2950" i="1" u="heavy" spc="-27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10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Twisted </a:t>
            </a:r>
            <a:r>
              <a:rPr sz="2950" i="1" u="heavy" spc="-9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Pair</a:t>
            </a:r>
            <a:r>
              <a:rPr sz="2950" i="1" u="heavy" spc="-3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10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(UTP)	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40" y="4005071"/>
            <a:ext cx="8317992" cy="2487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5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87196" y="228600"/>
            <a:ext cx="7728584" cy="3697604"/>
            <a:chOff x="1187196" y="228600"/>
            <a:chExt cx="7728584" cy="3697604"/>
          </a:xfrm>
        </p:grpSpPr>
        <p:sp>
          <p:nvSpPr>
            <p:cNvPr id="5" name="object 5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4300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7196" y="1312163"/>
              <a:ext cx="6646164" cy="2613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186916"/>
            <a:ext cx="523494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90" dirty="0"/>
              <a:t>Instalasi </a:t>
            </a:r>
            <a:r>
              <a:rPr sz="2950" spc="-100" dirty="0"/>
              <a:t>Kabel</a:t>
            </a:r>
            <a:r>
              <a:rPr sz="2950" spc="20" dirty="0"/>
              <a:t> </a:t>
            </a:r>
            <a:r>
              <a:rPr sz="2950" spc="-100" dirty="0"/>
              <a:t>Unshielded</a:t>
            </a:r>
            <a:endParaRPr sz="2950"/>
          </a:p>
        </p:txBody>
      </p:sp>
      <p:sp>
        <p:nvSpPr>
          <p:cNvPr id="10" name="object 10"/>
          <p:cNvSpPr txBox="1"/>
          <p:nvPr/>
        </p:nvSpPr>
        <p:spPr>
          <a:xfrm>
            <a:off x="521462" y="613637"/>
            <a:ext cx="722566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12330" algn="l"/>
              </a:tabLst>
            </a:pPr>
            <a:r>
              <a:rPr sz="2950" i="1" u="heavy" spc="-27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10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Twisted </a:t>
            </a:r>
            <a:r>
              <a:rPr sz="2950" i="1" u="heavy" spc="-9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Pair </a:t>
            </a:r>
            <a:r>
              <a:rPr sz="2950" i="1" u="heavy" spc="-10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(UTP)</a:t>
            </a:r>
            <a:r>
              <a:rPr sz="2950" i="1" u="heavy" spc="4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2950" i="1" u="heavy" spc="-8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lanjut	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2057" y="4166615"/>
            <a:ext cx="3418306" cy="2318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5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09943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Coaxial</a:t>
            </a:r>
            <a:r>
              <a:rPr spc="-114" dirty="0"/>
              <a:t> </a:t>
            </a:r>
            <a:r>
              <a:rPr spc="-95" dirty="0"/>
              <a:t>Cable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604" y="4823586"/>
            <a:ext cx="759587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184292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Coax kabel digunakan untuk menghubungkan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antena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perangkat wireless </a:t>
            </a:r>
            <a:r>
              <a:rPr sz="2400" spc="-5" dirty="0">
                <a:latin typeface="Arial"/>
                <a:cs typeface="Arial"/>
              </a:rPr>
              <a:t>dan </a:t>
            </a:r>
            <a:r>
              <a:rPr sz="2400" dirty="0">
                <a:latin typeface="Arial"/>
                <a:cs typeface="Arial"/>
              </a:rPr>
              <a:t>mampu </a:t>
            </a:r>
            <a:r>
              <a:rPr sz="2400" spc="-5" dirty="0">
                <a:latin typeface="Arial"/>
                <a:cs typeface="Arial"/>
              </a:rPr>
              <a:t>menghantarkan  gelombang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radio frequency</a:t>
            </a:r>
            <a:r>
              <a:rPr sz="24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(RF)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Contoh: tradisional kabel</a:t>
            </a:r>
            <a:r>
              <a:rPr sz="20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televisi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0888" y="1196339"/>
            <a:ext cx="5719852" cy="3558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621474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Shielded </a:t>
            </a:r>
            <a:r>
              <a:rPr spc="-100" dirty="0"/>
              <a:t>Twisted </a:t>
            </a:r>
            <a:r>
              <a:rPr spc="-85" dirty="0"/>
              <a:t>Pair</a:t>
            </a:r>
            <a:r>
              <a:rPr spc="-10" dirty="0"/>
              <a:t> </a:t>
            </a:r>
            <a:r>
              <a:rPr spc="-90" dirty="0"/>
              <a:t>(STP)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7701" y="2158745"/>
            <a:ext cx="3336925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3050" indent="-342900" algn="just">
              <a:lnSpc>
                <a:spcPct val="100000"/>
              </a:lnSpc>
              <a:spcBef>
                <a:spcPts val="105"/>
              </a:spcBef>
              <a:buClr>
                <a:srgbClr val="184292"/>
              </a:buClr>
              <a:buSzPct val="8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STP memberikan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noise  protection</a:t>
            </a:r>
            <a:r>
              <a:rPr sz="20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dibandingkan  UTP</a:t>
            </a:r>
            <a:endParaRPr sz="2000">
              <a:latin typeface="Arial"/>
              <a:cs typeface="Arial"/>
            </a:endParaRPr>
          </a:p>
          <a:p>
            <a:pPr marL="355600" marR="374015" indent="-342900">
              <a:lnSpc>
                <a:spcPct val="100000"/>
              </a:lnSpc>
              <a:spcBef>
                <a:spcPts val="480"/>
              </a:spcBef>
              <a:buClr>
                <a:srgbClr val="184292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Harga </a:t>
            </a:r>
            <a:r>
              <a:rPr sz="2000" dirty="0">
                <a:latin typeface="Arial"/>
                <a:cs typeface="Arial"/>
              </a:rPr>
              <a:t>yang lebih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tinggi </a:t>
            </a:r>
            <a:r>
              <a:rPr sz="2000" dirty="0">
                <a:latin typeface="Arial"/>
                <a:cs typeface="Arial"/>
              </a:rPr>
              <a:t> dibandingkan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UTP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184292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Digunakan dalam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instalasi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jaringan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Token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120014" indent="-342900">
              <a:lnSpc>
                <a:spcPct val="100000"/>
              </a:lnSpc>
              <a:spcBef>
                <a:spcPts val="480"/>
              </a:spcBef>
              <a:buClr>
                <a:srgbClr val="184292"/>
              </a:buClr>
              <a:buSzPct val="8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10 GB standard </a:t>
            </a:r>
            <a:r>
              <a:rPr sz="2000" i="1" dirty="0">
                <a:latin typeface="Arial"/>
                <a:cs typeface="Arial"/>
              </a:rPr>
              <a:t>for  Ethernet </a:t>
            </a:r>
            <a:r>
              <a:rPr sz="2000" dirty="0">
                <a:latin typeface="Arial"/>
                <a:cs typeface="Arial"/>
              </a:rPr>
              <a:t>akan  menggunakan STP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kabel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112" y="1492346"/>
            <a:ext cx="4453643" cy="357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248793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Fiber</a:t>
            </a:r>
            <a:r>
              <a:rPr spc="-120" dirty="0"/>
              <a:t> </a:t>
            </a:r>
            <a:r>
              <a:rPr spc="-90" dirty="0"/>
              <a:t>Optik</a:t>
            </a:r>
          </a:p>
        </p:txBody>
      </p:sp>
      <p:sp>
        <p:nvSpPr>
          <p:cNvPr id="4" name="object 4"/>
          <p:cNvSpPr/>
          <p:nvPr/>
        </p:nvSpPr>
        <p:spPr>
          <a:xfrm>
            <a:off x="223941" y="1613629"/>
            <a:ext cx="6665962" cy="195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1819" y="1434083"/>
            <a:ext cx="1964435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6555" y="4767071"/>
            <a:ext cx="2808731" cy="1728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1507" y="3710940"/>
            <a:ext cx="2031492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459" y="4221479"/>
            <a:ext cx="3029712" cy="2019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7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626427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Struktur </a:t>
            </a:r>
            <a:r>
              <a:rPr spc="-90" dirty="0"/>
              <a:t>Jaringan</a:t>
            </a:r>
            <a:r>
              <a:rPr spc="-65" dirty="0"/>
              <a:t> </a:t>
            </a:r>
            <a:r>
              <a:rPr spc="-105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1516314"/>
            <a:ext cx="8172518" cy="4686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278636"/>
            <a:ext cx="8467344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00276"/>
            <a:ext cx="314134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100" dirty="0"/>
              <a:t>Tipe </a:t>
            </a:r>
            <a:r>
              <a:rPr sz="2950" spc="-90" dirty="0"/>
              <a:t>Fiber</a:t>
            </a:r>
            <a:r>
              <a:rPr sz="2950" spc="-55" dirty="0"/>
              <a:t> </a:t>
            </a:r>
            <a:r>
              <a:rPr sz="2950" spc="-95" dirty="0"/>
              <a:t>Optik</a:t>
            </a:r>
            <a:endParaRPr sz="2950"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00276"/>
            <a:ext cx="483933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100" dirty="0"/>
              <a:t>Kabel Tester</a:t>
            </a:r>
            <a:r>
              <a:rPr sz="2950" spc="-40" dirty="0"/>
              <a:t> </a:t>
            </a:r>
            <a:r>
              <a:rPr sz="2950" spc="-90" dirty="0"/>
              <a:t>(Pengujian)</a:t>
            </a:r>
            <a:endParaRPr sz="2950"/>
          </a:p>
        </p:txBody>
      </p:sp>
      <p:sp>
        <p:nvSpPr>
          <p:cNvPr id="4" name="object 4"/>
          <p:cNvSpPr/>
          <p:nvPr/>
        </p:nvSpPr>
        <p:spPr>
          <a:xfrm>
            <a:off x="1087130" y="2708012"/>
            <a:ext cx="7601193" cy="2657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3934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Media</a:t>
            </a:r>
            <a:r>
              <a:rPr spc="-95" dirty="0"/>
              <a:t> </a:t>
            </a:r>
            <a:r>
              <a:rPr spc="-90" dirty="0"/>
              <a:t>Wireless</a:t>
            </a:r>
          </a:p>
        </p:txBody>
      </p:sp>
      <p:sp>
        <p:nvSpPr>
          <p:cNvPr id="4" name="object 4"/>
          <p:cNvSpPr/>
          <p:nvPr/>
        </p:nvSpPr>
        <p:spPr>
          <a:xfrm>
            <a:off x="730102" y="1439417"/>
            <a:ext cx="7966448" cy="491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314" y="1341119"/>
            <a:ext cx="7276349" cy="5048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606234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Gangguan </a:t>
            </a:r>
            <a:r>
              <a:rPr spc="-100" dirty="0"/>
              <a:t>Media</a:t>
            </a:r>
            <a:r>
              <a:rPr spc="-25" dirty="0"/>
              <a:t> </a:t>
            </a:r>
            <a:r>
              <a:rPr spc="-90" dirty="0"/>
              <a:t>Transmisi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4300" y="228600"/>
            <a:ext cx="1181100" cy="1087120"/>
            <a:chOff x="7734300" y="228600"/>
            <a:chExt cx="1181100" cy="1087120"/>
          </a:xfrm>
        </p:grpSpPr>
        <p:sp>
          <p:nvSpPr>
            <p:cNvPr id="5" name="object 5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4300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Pengamanan</a:t>
            </a:r>
            <a:r>
              <a:rPr spc="-100" dirty="0"/>
              <a:t> </a:t>
            </a:r>
            <a:r>
              <a:rPr spc="-110" dirty="0"/>
              <a:t>Membangun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462" y="606262"/>
            <a:ext cx="72256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12330" algn="l"/>
              </a:tabLst>
            </a:pPr>
            <a:r>
              <a:rPr sz="3350" i="1" u="heavy" spc="-40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3350" i="1" u="heavy" spc="-9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Jaringan	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6500" y="1975104"/>
            <a:ext cx="5977128" cy="4445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410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2"/>
                </a:lnTo>
                <a:lnTo>
                  <a:pt x="9144000" y="316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41007"/>
            <a:ext cx="2362200" cy="3048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799"/>
                </a:lnTo>
                <a:lnTo>
                  <a:pt x="2362200" y="304799"/>
                </a:lnTo>
                <a:lnTo>
                  <a:pt x="2362200" y="0"/>
                </a:lnTo>
                <a:close/>
              </a:path>
            </a:pathLst>
          </a:custGeom>
          <a:solidFill>
            <a:srgbClr val="184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4300" y="228600"/>
            <a:ext cx="1181100" cy="1087120"/>
            <a:chOff x="7734300" y="228600"/>
            <a:chExt cx="1181100" cy="1087120"/>
          </a:xfrm>
        </p:grpSpPr>
        <p:sp>
          <p:nvSpPr>
            <p:cNvPr id="5" name="object 5"/>
            <p:cNvSpPr/>
            <p:nvPr/>
          </p:nvSpPr>
          <p:spPr>
            <a:xfrm>
              <a:off x="8077200" y="228599"/>
              <a:ext cx="838200" cy="820419"/>
            </a:xfrm>
            <a:custGeom>
              <a:avLst/>
              <a:gdLst/>
              <a:ahLst/>
              <a:cxnLst/>
              <a:rect l="l" t="t" r="r" b="b"/>
              <a:pathLst>
                <a:path w="838200" h="820419">
                  <a:moveTo>
                    <a:pt x="838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819912"/>
                  </a:lnTo>
                  <a:lnTo>
                    <a:pt x="838200" y="819912"/>
                  </a:lnTo>
                  <a:lnTo>
                    <a:pt x="838200" y="152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184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4300" y="381000"/>
              <a:ext cx="990600" cy="934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Pengamanan</a:t>
            </a:r>
            <a:r>
              <a:rPr spc="-100" dirty="0"/>
              <a:t> </a:t>
            </a:r>
            <a:r>
              <a:rPr spc="-110" dirty="0"/>
              <a:t>Membangun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462" y="606262"/>
            <a:ext cx="72256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12330" algn="l"/>
              </a:tabLst>
            </a:pPr>
            <a:r>
              <a:rPr sz="3350" i="1" u="heavy" spc="-405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 </a:t>
            </a:r>
            <a:r>
              <a:rPr sz="3350" i="1" u="heavy" spc="-90" dirty="0">
                <a:solidFill>
                  <a:srgbClr val="000066"/>
                </a:solidFill>
                <a:uFill>
                  <a:solidFill>
                    <a:srgbClr val="333399"/>
                  </a:solidFill>
                </a:uFill>
                <a:latin typeface="Arial Black"/>
                <a:cs typeface="Arial Black"/>
              </a:rPr>
              <a:t>Jaringan	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8451" y="1412747"/>
            <a:ext cx="6481572" cy="5131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4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626427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Struktur </a:t>
            </a:r>
            <a:r>
              <a:rPr spc="-90" dirty="0"/>
              <a:t>Jaringan</a:t>
            </a:r>
            <a:r>
              <a:rPr spc="-65" dirty="0"/>
              <a:t> </a:t>
            </a:r>
            <a:r>
              <a:rPr spc="-105" dirty="0"/>
              <a:t>Komputer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83073"/>
            <a:ext cx="7840345" cy="4028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End </a:t>
            </a:r>
            <a:r>
              <a:rPr sz="2800" dirty="0"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756285" marR="120650" lvl="1" indent="-28702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Computers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(work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stations, laptops, file servers, web servers),  Network printers,VoIP phones, Security cameras, Mobile  handheld devices (such as wireless barcode scanners,</a:t>
            </a:r>
            <a:r>
              <a:rPr sz="2000" spc="-1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PDAs)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Intermediary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Network Access Devices (Hubs, switches, and wireless</a:t>
            </a:r>
            <a:r>
              <a:rPr sz="20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access  points), Internetworking Devices (routers), Communication  Servers and Modems, Security Devices</a:t>
            </a: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(firewalls)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Medium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5320" y="228600"/>
            <a:ext cx="4607560" cy="6148070"/>
            <a:chOff x="4465320" y="228600"/>
            <a:chExt cx="4607560" cy="6148070"/>
          </a:xfrm>
        </p:grpSpPr>
        <p:sp>
          <p:nvSpPr>
            <p:cNvPr id="3" name="object 3"/>
            <p:cNvSpPr/>
            <p:nvPr/>
          </p:nvSpPr>
          <p:spPr>
            <a:xfrm>
              <a:off x="4465320" y="1246632"/>
              <a:ext cx="4607052" cy="3400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3628" y="4076700"/>
              <a:ext cx="3721608" cy="2299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3529329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Hub </a:t>
            </a:r>
            <a:r>
              <a:rPr spc="-100" dirty="0"/>
              <a:t>and</a:t>
            </a:r>
            <a:r>
              <a:rPr spc="-70" dirty="0"/>
              <a:t> </a:t>
            </a:r>
            <a:r>
              <a:rPr spc="-100" dirty="0"/>
              <a:t>Switch</a:t>
            </a:r>
          </a:p>
        </p:txBody>
      </p:sp>
      <p:sp>
        <p:nvSpPr>
          <p:cNvPr id="7" name="object 7"/>
          <p:cNvSpPr/>
          <p:nvPr/>
        </p:nvSpPr>
        <p:spPr>
          <a:xfrm>
            <a:off x="396240" y="1217675"/>
            <a:ext cx="3810000" cy="4861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5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17347"/>
            <a:ext cx="7135495" cy="1007744"/>
          </a:xfrm>
          <a:custGeom>
            <a:avLst/>
            <a:gdLst/>
            <a:ahLst/>
            <a:cxnLst/>
            <a:rect l="l" t="t" r="r" b="b"/>
            <a:pathLst>
              <a:path w="7135495" h="1007744">
                <a:moveTo>
                  <a:pt x="7135368" y="0"/>
                </a:moveTo>
                <a:lnTo>
                  <a:pt x="0" y="0"/>
                </a:lnTo>
                <a:lnTo>
                  <a:pt x="0" y="1007363"/>
                </a:lnTo>
                <a:lnTo>
                  <a:pt x="7135368" y="1007363"/>
                </a:lnTo>
                <a:lnTo>
                  <a:pt x="713536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57783" y="1261872"/>
            <a:ext cx="8470900" cy="5181600"/>
            <a:chOff x="557783" y="1261872"/>
            <a:chExt cx="8470900" cy="5181600"/>
          </a:xfrm>
        </p:grpSpPr>
        <p:sp>
          <p:nvSpPr>
            <p:cNvPr id="4" name="object 4"/>
            <p:cNvSpPr/>
            <p:nvPr/>
          </p:nvSpPr>
          <p:spPr>
            <a:xfrm>
              <a:off x="3316223" y="2493263"/>
              <a:ext cx="5711952" cy="3950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783" y="1261872"/>
              <a:ext cx="4373880" cy="1467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3111" y="4012764"/>
              <a:ext cx="1988531" cy="17083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151828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Router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5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677989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Klasifikasi </a:t>
            </a:r>
            <a:r>
              <a:rPr spc="-90" dirty="0"/>
              <a:t>Jaringan</a:t>
            </a:r>
            <a:r>
              <a:rPr spc="-85" dirty="0"/>
              <a:t> </a:t>
            </a:r>
            <a:r>
              <a:rPr spc="-100" dirty="0"/>
              <a:t>Komputer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2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83468"/>
            <a:ext cx="5572125" cy="28841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Berdasarkan Letak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Geografisnya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LAN,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WAN,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Model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komunikasi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Client-Server, Peer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Peer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(P2P)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184292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Topologi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Bus, Star, Ring,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Mesh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633031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Local </a:t>
            </a:r>
            <a:r>
              <a:rPr spc="-95" dirty="0"/>
              <a:t>Area </a:t>
            </a:r>
            <a:r>
              <a:rPr spc="-105" dirty="0"/>
              <a:t>Networks</a:t>
            </a:r>
            <a:r>
              <a:rPr spc="-35" dirty="0"/>
              <a:t> </a:t>
            </a:r>
            <a:r>
              <a:rPr spc="-95" dirty="0"/>
              <a:t>(LANs)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4759290"/>
            <a:ext cx="7313930" cy="15189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10"/>
              </a:spcBef>
              <a:buClr>
                <a:srgbClr val="184292"/>
              </a:buClr>
              <a:buSzPct val="8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Ciri-ciri infrastruktur LAN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adalah: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lr>
                <a:srgbClr val="9999CC"/>
              </a:buClr>
              <a:buSzPct val="78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5282E1"/>
                </a:solidFill>
                <a:latin typeface="Arial"/>
                <a:cs typeface="Arial"/>
              </a:rPr>
              <a:t>Sebuah jaringan komputer </a:t>
            </a:r>
            <a:r>
              <a:rPr sz="1600" spc="-10" dirty="0">
                <a:solidFill>
                  <a:srgbClr val="5282E1"/>
                </a:solidFill>
                <a:latin typeface="Arial"/>
                <a:cs typeface="Arial"/>
              </a:rPr>
              <a:t>yang </a:t>
            </a:r>
            <a:r>
              <a:rPr sz="1600" spc="-5" dirty="0">
                <a:solidFill>
                  <a:srgbClr val="5282E1"/>
                </a:solidFill>
                <a:latin typeface="Arial"/>
                <a:cs typeface="Arial"/>
              </a:rPr>
              <a:t>menjangkau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satu area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geografis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85"/>
              </a:spcBef>
              <a:buClr>
                <a:srgbClr val="9999CC"/>
              </a:buClr>
              <a:buSzPct val="78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5282E1"/>
                </a:solidFill>
                <a:latin typeface="Arial"/>
                <a:cs typeface="Arial"/>
              </a:rPr>
              <a:t>Menyediakan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servis dan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aplikasi </a:t>
            </a:r>
            <a:r>
              <a:rPr sz="1600" spc="-5" dirty="0">
                <a:solidFill>
                  <a:srgbClr val="5282E1"/>
                </a:solidFill>
                <a:latin typeface="Arial"/>
                <a:cs typeface="Arial"/>
              </a:rPr>
              <a:t>kepada seseorang dalam suatu struktur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organisasi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yang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sama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9999CC"/>
              </a:buClr>
              <a:buSzPct val="78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5282E1"/>
                </a:solidFill>
                <a:latin typeface="Arial"/>
                <a:cs typeface="Arial"/>
              </a:rPr>
              <a:t>Sebuah LAN biasanya di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administrasikan </a:t>
            </a:r>
            <a:r>
              <a:rPr sz="1600" spc="-5" dirty="0">
                <a:solidFill>
                  <a:srgbClr val="5282E1"/>
                </a:solidFill>
                <a:latin typeface="Arial"/>
                <a:cs typeface="Arial"/>
              </a:rPr>
              <a:t>oleh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satu</a:t>
            </a:r>
            <a:r>
              <a:rPr sz="16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282E1"/>
                </a:solidFill>
                <a:latin typeface="Arial"/>
                <a:cs typeface="Arial"/>
              </a:rPr>
              <a:t>pengelola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2164" y="1245122"/>
            <a:ext cx="4980387" cy="341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21640" indent="-343535">
              <a:lnSpc>
                <a:spcPct val="100000"/>
              </a:lnSpc>
              <a:spcBef>
                <a:spcPts val="605"/>
              </a:spcBef>
              <a:buClr>
                <a:srgbClr val="184292"/>
              </a:buClr>
              <a:buSzPct val="80000"/>
              <a:buFont typeface="Wingdings"/>
              <a:buChar char=""/>
              <a:tabLst>
                <a:tab pos="422275" algn="l"/>
                <a:tab pos="422909" algn="l"/>
              </a:tabLst>
            </a:pPr>
            <a:r>
              <a:rPr dirty="0"/>
              <a:t>Ciri-ciri infrastruktur</a:t>
            </a:r>
            <a:r>
              <a:rPr spc="-70" dirty="0"/>
              <a:t> </a:t>
            </a:r>
            <a:r>
              <a:rPr dirty="0"/>
              <a:t>WAN</a:t>
            </a:r>
          </a:p>
          <a:p>
            <a:pPr marL="822325" lvl="1" indent="-287020">
              <a:lnSpc>
                <a:spcPct val="100000"/>
              </a:lnSpc>
              <a:spcBef>
                <a:spcPts val="400"/>
              </a:spcBef>
              <a:buClr>
                <a:srgbClr val="9999CC"/>
              </a:buClr>
              <a:buSzPct val="78125"/>
              <a:buFont typeface="Wingdings"/>
              <a:buChar char=""/>
              <a:tabLst>
                <a:tab pos="822960" algn="l"/>
                <a:tab pos="823594" algn="l"/>
              </a:tabLst>
            </a:pPr>
            <a:r>
              <a:rPr sz="1600" spc="-5" dirty="0">
                <a:latin typeface="Arial"/>
                <a:cs typeface="Arial"/>
              </a:rPr>
              <a:t>Dimana bagian dari sebuah perusahaan atau organisasi dipisahkan oleh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endParaRPr sz="1600">
              <a:latin typeface="Arial"/>
              <a:cs typeface="Arial"/>
            </a:endParaRPr>
          </a:p>
          <a:p>
            <a:pPr marL="82232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</a:rPr>
              <a:t>geografis </a:t>
            </a:r>
            <a:r>
              <a:rPr sz="1600" spc="-10" dirty="0"/>
              <a:t>yang </a:t>
            </a:r>
            <a:r>
              <a:rPr sz="1600" spc="-5" dirty="0"/>
              <a:t>cukup</a:t>
            </a:r>
            <a:r>
              <a:rPr sz="1600" spc="40" dirty="0"/>
              <a:t> </a:t>
            </a:r>
            <a:r>
              <a:rPr sz="1600" spc="-5" dirty="0">
                <a:solidFill>
                  <a:srgbClr val="FF0000"/>
                </a:solidFill>
              </a:rPr>
              <a:t>jauh</a:t>
            </a:r>
            <a:r>
              <a:rPr sz="1600" spc="-5" dirty="0"/>
              <a:t>.</a:t>
            </a:r>
            <a:endParaRPr sz="1600"/>
          </a:p>
          <a:p>
            <a:pPr marL="822325" marR="744855" lvl="1" indent="-287020">
              <a:lnSpc>
                <a:spcPct val="100000"/>
              </a:lnSpc>
              <a:spcBef>
                <a:spcPts val="380"/>
              </a:spcBef>
              <a:buClr>
                <a:srgbClr val="9999CC"/>
              </a:buClr>
              <a:buSzPct val="78125"/>
              <a:buFont typeface="Wingdings"/>
              <a:buChar char=""/>
              <a:tabLst>
                <a:tab pos="822960" algn="l"/>
                <a:tab pos="823594" algn="l"/>
              </a:tabLst>
            </a:pPr>
            <a:r>
              <a:rPr sz="1600" spc="-5" dirty="0">
                <a:latin typeface="Arial"/>
                <a:cs typeface="Arial"/>
              </a:rPr>
              <a:t>Dibutuhkan sebuah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telecommunications service provider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(TSP) </a:t>
            </a:r>
            <a:r>
              <a:rPr sz="1600" spc="-5" dirty="0">
                <a:latin typeface="Arial"/>
                <a:cs typeface="Arial"/>
              </a:rPr>
              <a:t>untuk  menghubungkan beberapa LAN di beberapa lokasi </a:t>
            </a:r>
            <a:r>
              <a:rPr sz="1600" spc="-10" dirty="0">
                <a:latin typeface="Arial"/>
                <a:cs typeface="Arial"/>
              </a:rPr>
              <a:t>yang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berbeda</a:t>
            </a:r>
            <a:endParaRPr sz="1600">
              <a:latin typeface="Arial"/>
              <a:cs typeface="Arial"/>
            </a:endParaRPr>
          </a:p>
          <a:p>
            <a:pPr marL="822325" marR="776605" lvl="1" indent="-287020">
              <a:lnSpc>
                <a:spcPct val="100000"/>
              </a:lnSpc>
              <a:spcBef>
                <a:spcPts val="385"/>
              </a:spcBef>
              <a:buClr>
                <a:srgbClr val="9999CC"/>
              </a:buClr>
              <a:buSzPct val="78125"/>
              <a:buFont typeface="Wingdings"/>
              <a:buChar char=""/>
              <a:tabLst>
                <a:tab pos="822960" algn="l"/>
                <a:tab pos="823594" algn="l"/>
              </a:tabLst>
            </a:pPr>
            <a:r>
              <a:rPr sz="1600" spc="-5" dirty="0">
                <a:latin typeface="Arial"/>
                <a:cs typeface="Arial"/>
              </a:rPr>
              <a:t>WAN membutuhkan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peralatan khusus </a:t>
            </a:r>
            <a:r>
              <a:rPr sz="1600" spc="-5" dirty="0">
                <a:latin typeface="Arial"/>
                <a:cs typeface="Arial"/>
              </a:rPr>
              <a:t>untuk dapat mengintegrasikan  beberapa Jaringan komputer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lokal</a:t>
            </a:r>
            <a:endParaRPr sz="1600">
              <a:latin typeface="Arial"/>
              <a:cs typeface="Arial"/>
            </a:endParaRPr>
          </a:p>
          <a:p>
            <a:pPr marL="1221740" marR="68580" indent="-228600">
              <a:lnSpc>
                <a:spcPct val="100000"/>
              </a:lnSpc>
              <a:spcBef>
                <a:spcPts val="295"/>
              </a:spcBef>
              <a:tabLst>
                <a:tab pos="1222375" algn="l"/>
              </a:tabLst>
            </a:pPr>
            <a:r>
              <a:rPr sz="750" spc="25" dirty="0">
                <a:solidFill>
                  <a:srgbClr val="184292"/>
                </a:solidFill>
                <a:latin typeface="Wingdings"/>
                <a:cs typeface="Wingdings"/>
              </a:rPr>
              <a:t></a:t>
            </a:r>
            <a:r>
              <a:rPr sz="750" spc="25" dirty="0">
                <a:solidFill>
                  <a:srgbClr val="184292"/>
                </a:solid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5282E1"/>
                </a:solidFill>
              </a:rPr>
              <a:t>Dikarenakan pentingnya peralatan ini, dibutuhkan </a:t>
            </a:r>
            <a:r>
              <a:rPr sz="1200" spc="-5" dirty="0">
                <a:solidFill>
                  <a:srgbClr val="FF0000"/>
                </a:solidFill>
              </a:rPr>
              <a:t>ketrampilan khusus </a:t>
            </a:r>
            <a:r>
              <a:rPr sz="1200" dirty="0">
                <a:solidFill>
                  <a:srgbClr val="5282E1"/>
                </a:solidFill>
              </a:rPr>
              <a:t>untuk </a:t>
            </a:r>
            <a:r>
              <a:rPr sz="1200" spc="-5" dirty="0">
                <a:solidFill>
                  <a:srgbClr val="5282E1"/>
                </a:solidFill>
              </a:rPr>
              <a:t>konfigurasi, instalasi  dan maintenance peralatan</a:t>
            </a:r>
            <a:r>
              <a:rPr sz="1200" spc="-90" dirty="0">
                <a:solidFill>
                  <a:srgbClr val="5282E1"/>
                </a:solidFill>
              </a:rPr>
              <a:t> </a:t>
            </a:r>
            <a:r>
              <a:rPr sz="1200" dirty="0">
                <a:solidFill>
                  <a:srgbClr val="5282E1"/>
                </a:solidFill>
              </a:rPr>
              <a:t>tersebut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Fasilkom||</a:t>
            </a:r>
            <a:r>
              <a:rPr spc="-80" dirty="0"/>
              <a:t> </a:t>
            </a:r>
            <a:r>
              <a:rPr b="0" spc="-5" dirty="0">
                <a:solidFill>
                  <a:srgbClr val="FFFFFF"/>
                </a:solidFill>
                <a:latin typeface="Carlito"/>
                <a:cs typeface="Carlito"/>
              </a:rPr>
              <a:t>10/3/2014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2422"/>
            <a:ext cx="633031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Wide </a:t>
            </a:r>
            <a:r>
              <a:rPr spc="-95" dirty="0"/>
              <a:t>Area </a:t>
            </a:r>
            <a:r>
              <a:rPr spc="-105" dirty="0"/>
              <a:t>Networks</a:t>
            </a:r>
            <a:r>
              <a:rPr spc="-15" dirty="0"/>
              <a:t> </a:t>
            </a:r>
            <a:r>
              <a:rPr spc="-105" dirty="0"/>
              <a:t>(WANs)</a:t>
            </a:r>
          </a:p>
        </p:txBody>
      </p:sp>
      <p:sp>
        <p:nvSpPr>
          <p:cNvPr id="4" name="object 4"/>
          <p:cNvSpPr/>
          <p:nvPr/>
        </p:nvSpPr>
        <p:spPr>
          <a:xfrm>
            <a:off x="2399506" y="3874704"/>
            <a:ext cx="5036761" cy="2434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6607327"/>
            <a:ext cx="1849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adhitya@dsn.dinus.ac.id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758</Words>
  <Application>Microsoft Office PowerPoint</Application>
  <PresentationFormat>On-screen Show (4:3)</PresentationFormat>
  <Paragraphs>178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Jaringan Komputer</vt:lpstr>
      <vt:lpstr>Objectives</vt:lpstr>
      <vt:lpstr>Struktur Jaringan Komputer</vt:lpstr>
      <vt:lpstr>Struktur Jaringan Komputer</vt:lpstr>
      <vt:lpstr>Hub and Switch</vt:lpstr>
      <vt:lpstr>Router</vt:lpstr>
      <vt:lpstr>Klasifikasi Jaringan Komputer</vt:lpstr>
      <vt:lpstr>Local Area Networks (LANs)</vt:lpstr>
      <vt:lpstr>Wide Area Networks (WANs)</vt:lpstr>
      <vt:lpstr>Client Server Model</vt:lpstr>
      <vt:lpstr>Layanan Server</vt:lpstr>
      <vt:lpstr>Peer to Peer Model</vt:lpstr>
      <vt:lpstr>Topologi Jaringan</vt:lpstr>
      <vt:lpstr>Logical Topology</vt:lpstr>
      <vt:lpstr>Physical topology</vt:lpstr>
      <vt:lpstr>Bus Topology</vt:lpstr>
      <vt:lpstr>Star Topology</vt:lpstr>
      <vt:lpstr>Ring Topology</vt:lpstr>
      <vt:lpstr>Mesh Topology</vt:lpstr>
      <vt:lpstr>Hierarchical Topology</vt:lpstr>
      <vt:lpstr>Media Jaringan</vt:lpstr>
      <vt:lpstr>Tipe Kabel dan Konektor yang</vt:lpstr>
      <vt:lpstr>Standarisasi Media Jaringan</vt:lpstr>
      <vt:lpstr>Straight, Cross, Rollover</vt:lpstr>
      <vt:lpstr>Instalasi Kabel Unshielded</vt:lpstr>
      <vt:lpstr>Instalasi Kabel Unshielded</vt:lpstr>
      <vt:lpstr>Coaxial Cable</vt:lpstr>
      <vt:lpstr>Shielded Twisted Pair (STP)</vt:lpstr>
      <vt:lpstr>Fiber Optik</vt:lpstr>
      <vt:lpstr>Tipe Fiber Optik</vt:lpstr>
      <vt:lpstr>Kabel Tester (Pengujian)</vt:lpstr>
      <vt:lpstr>Media Wireless</vt:lpstr>
      <vt:lpstr>Gangguan Media Transmisi</vt:lpstr>
      <vt:lpstr>Pengamanan Membangun</vt:lpstr>
      <vt:lpstr>Pengamanan Membangun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ADHIT</dc:creator>
  <cp:lastModifiedBy>Lale Akifa</cp:lastModifiedBy>
  <cp:revision>1</cp:revision>
  <dcterms:created xsi:type="dcterms:W3CDTF">2020-03-19T01:21:43Z</dcterms:created>
  <dcterms:modified xsi:type="dcterms:W3CDTF">2020-03-19T02:26:16Z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2020-03-19T00:00:00Z</vt:filetime>
  </property>
</Properties>
</file>