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81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5" r:id="rId11"/>
    <p:sldId id="267" r:id="rId12"/>
    <p:sldId id="269" r:id="rId13"/>
    <p:sldId id="280" r:id="rId14"/>
    <p:sldId id="29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9FB45-71D9-4415-B87A-CE2030655BF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2E4F-0F72-4480-A1D7-DDA40ABBE30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EFAA511-49BF-4478-B8C3-E855279975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1C8-3E1D-45C1-BC32-0949A7D78F8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F429-C62F-4CDE-83FB-6042D1EB22B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8787-5F86-4072-9F28-54B920D5B7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5F2-F875-4B0A-AA7A-C68DAC42403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179-A35D-4E07-A8D3-7E7F392CADF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74E7-FA42-44A9-8B40-9B0FA33CC4F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453-A134-4553-BB6C-F83BEF59B51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8DC9-8C81-442F-B07E-C08DDA0A85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CA3A-8DBF-4866-ADCB-F6C9DADEBA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83A6-3E04-4E32-BDFB-BB823890CEF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D73B-7BF1-48C9-9C6A-F47A96EED3C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FDA9-9BDE-4E60-87BC-E05BC73FCE2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2F7E-EC03-41FB-9382-74C874BE635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90C9-5693-4E3E-A54A-3EF9E90BBA1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DF79-18FB-4D96-83EF-ACE1ACC29A6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670E-1E73-4262-890F-1AA4DA9767E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Software Engineering Lahore Garrison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C9CF2E-D687-4C5C-BBCF-9CA6E7EFDFB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Department of Software Engineering 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C26A6A-2BEA-4BF2-9049-A4FDA21346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48568"/>
            <a:ext cx="9144000" cy="1356749"/>
          </a:xfrm>
        </p:spPr>
        <p:txBody>
          <a:bodyPr/>
          <a:lstStyle/>
          <a:p>
            <a:r>
              <a:rPr lang="en-US" b="1" dirty="0" smtClean="0"/>
              <a:t>Casebook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1224" y="1620577"/>
            <a:ext cx="7249551" cy="4040888"/>
          </a:xfrm>
        </p:spPr>
        <p:txBody>
          <a:bodyPr>
            <a:normAutofit lnSpcReduction="10000"/>
          </a:bodyPr>
          <a:lstStyle/>
          <a:p>
            <a:endParaRPr lang="en-US" sz="2000" b="1" dirty="0"/>
          </a:p>
          <a:p>
            <a:endParaRPr lang="en-US" sz="2800" b="1" dirty="0"/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Supervisor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Ma’am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Kiran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Amjad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Butt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Submitted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Muhammad Ahmad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Fa-17-BSSE-168}</a:t>
            </a:r>
            <a:endParaRPr lang="en-US" sz="1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Muhammad Faraz Khalil Mughal</a:t>
            </a:r>
            <a:endParaRPr lang="en-US" sz="1700" dirty="0" smtClean="0">
              <a:solidFill>
                <a:srgbClr val="FDF3E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Fa-17-BSSE-158}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1524000" y="5294811"/>
            <a:ext cx="9144000" cy="135674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Department of </a:t>
            </a:r>
            <a:r>
              <a:rPr lang="en-US" sz="2400" b="1" dirty="0" smtClean="0"/>
              <a:t>Software Engineering</a:t>
            </a:r>
            <a:endParaRPr lang="en-US" sz="2400" b="1" dirty="0"/>
          </a:p>
          <a:p>
            <a:r>
              <a:rPr lang="en-US" sz="2400" b="1" dirty="0" smtClean="0"/>
              <a:t>Lahore Garrison University</a:t>
            </a:r>
            <a:endParaRPr lang="en-US" sz="2400" b="1" dirty="0"/>
          </a:p>
        </p:txBody>
      </p:sp>
      <p:pic>
        <p:nvPicPr>
          <p:cNvPr id="7" name="Picture 6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3200"/>
            <a:ext cx="1601066" cy="1653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/>
              <a:t>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7" name="Footer Placeholder 5"/>
          <p:cNvSpPr txBox="1"/>
          <p:nvPr/>
        </p:nvSpPr>
        <p:spPr>
          <a:xfrm>
            <a:off x="2443050" y="6408359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4376" y="2556932"/>
            <a:ext cx="4154367" cy="3334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537" y="2562933"/>
            <a:ext cx="9601196" cy="3218889"/>
          </a:xfrm>
        </p:spPr>
        <p:txBody>
          <a:bodyPr/>
          <a:lstStyle/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7" name="Footer Placeholder 5"/>
          <p:cNvSpPr txBox="1"/>
          <p:nvPr/>
        </p:nvSpPr>
        <p:spPr>
          <a:xfrm>
            <a:off x="2443050" y="6408359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3907" y="2562933"/>
            <a:ext cx="3484186" cy="2823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7" name="Footer Placeholder 5"/>
          <p:cNvSpPr txBox="1"/>
          <p:nvPr/>
        </p:nvSpPr>
        <p:spPr>
          <a:xfrm>
            <a:off x="2443050" y="6408359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  <p:pic>
        <p:nvPicPr>
          <p:cNvPr id="3" name="Content Placeholder 2" descr="Addres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76360" y="2827655"/>
            <a:ext cx="1795145" cy="2961640"/>
          </a:xfrm>
          <a:prstGeom prst="rect">
            <a:avLst/>
          </a:prstGeom>
        </p:spPr>
      </p:pic>
      <p:pic>
        <p:nvPicPr>
          <p:cNvPr id="4" name="Content Placeholder 3" descr="Sig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17595" y="2827020"/>
            <a:ext cx="1925320" cy="2962275"/>
          </a:xfrm>
          <a:prstGeom prst="rect">
            <a:avLst/>
          </a:prstGeom>
        </p:spPr>
      </p:pic>
      <p:pic>
        <p:nvPicPr>
          <p:cNvPr id="6" name="Picture 5" descr="Welco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15" y="2827655"/>
            <a:ext cx="2173605" cy="3141980"/>
          </a:xfrm>
          <a:prstGeom prst="rect">
            <a:avLst/>
          </a:prstGeom>
        </p:spPr>
      </p:pic>
      <p:pic>
        <p:nvPicPr>
          <p:cNvPr id="8" name="Picture 7" descr="Regist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130" y="2827655"/>
            <a:ext cx="2329815" cy="296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C26A6A-2BEA-4BF2-9049-A4FDA213466B}" type="slidenum">
              <a:rPr lang="en-US" smtClean="0"/>
            </a:fld>
            <a:endParaRPr lang="en-US"/>
          </a:p>
        </p:txBody>
      </p:sp>
      <p:pic>
        <p:nvPicPr>
          <p:cNvPr id="6" name="Content Placeholder 5" descr="Cas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5400" y="2560955"/>
            <a:ext cx="1851660" cy="3310255"/>
          </a:xfrm>
          <a:prstGeom prst="rect">
            <a:avLst/>
          </a:prstGeom>
        </p:spPr>
      </p:pic>
      <p:pic>
        <p:nvPicPr>
          <p:cNvPr id="8" name="Content Placeholder 7" descr="Dash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235" y="2559685"/>
            <a:ext cx="2098040" cy="3310255"/>
          </a:xfrm>
          <a:prstGeom prst="rect">
            <a:avLst/>
          </a:prstGeom>
        </p:spPr>
      </p:pic>
      <p:pic>
        <p:nvPicPr>
          <p:cNvPr id="10" name="Picture 9" descr="Descrip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85" y="2560320"/>
            <a:ext cx="2217420" cy="3309620"/>
          </a:xfrm>
          <a:prstGeom prst="rect">
            <a:avLst/>
          </a:prstGeom>
        </p:spPr>
      </p:pic>
      <p:pic>
        <p:nvPicPr>
          <p:cNvPr id="11" name="Picture 10" descr="Regis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015" y="2560320"/>
            <a:ext cx="2167255" cy="33108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Any Questions?????????????????</a:t>
            </a:r>
            <a:endParaRPr lang="en-US" sz="3200" b="1" dirty="0"/>
          </a:p>
        </p:txBody>
      </p:sp>
      <p:sp>
        <p:nvSpPr>
          <p:cNvPr id="6" name="Footer Placeholder 5"/>
          <p:cNvSpPr txBox="1"/>
          <p:nvPr/>
        </p:nvSpPr>
        <p:spPr>
          <a:xfrm>
            <a:off x="2443050" y="6408359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38137"/>
            <a:ext cx="8446476" cy="408927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200" dirty="0" smtClean="0"/>
              <a:t>Lawyer </a:t>
            </a:r>
            <a:r>
              <a:rPr lang="en-US" sz="1200" dirty="0"/>
              <a:t>Signup</a:t>
            </a:r>
            <a:endParaRPr lang="en-US" sz="1200" dirty="0"/>
          </a:p>
          <a:p>
            <a:pPr lvl="0"/>
            <a:r>
              <a:rPr lang="en-US" sz="1200" dirty="0"/>
              <a:t>Client Signup</a:t>
            </a:r>
            <a:endParaRPr lang="en-US" sz="1200" dirty="0"/>
          </a:p>
          <a:p>
            <a:pPr lvl="0"/>
            <a:r>
              <a:rPr lang="en-US" sz="1200" dirty="0"/>
              <a:t>Lawyer Login</a:t>
            </a:r>
            <a:endParaRPr lang="en-US" sz="1200" dirty="0"/>
          </a:p>
          <a:p>
            <a:pPr lvl="0"/>
            <a:r>
              <a:rPr lang="en-US" sz="1200" dirty="0"/>
              <a:t>Client Login</a:t>
            </a:r>
            <a:endParaRPr lang="en-US" sz="1200" dirty="0"/>
          </a:p>
          <a:p>
            <a:pPr lvl="0"/>
            <a:r>
              <a:rPr lang="en-US" sz="1200" dirty="0"/>
              <a:t>Case Updates without Authorization</a:t>
            </a:r>
            <a:endParaRPr lang="en-US" sz="1200" dirty="0"/>
          </a:p>
          <a:p>
            <a:pPr lvl="0"/>
            <a:r>
              <a:rPr lang="en-US" sz="1200" dirty="0"/>
              <a:t>Case Management</a:t>
            </a:r>
            <a:endParaRPr lang="en-US" sz="1200" dirty="0"/>
          </a:p>
          <a:p>
            <a:pPr lvl="0"/>
            <a:r>
              <a:rPr lang="en-US" sz="1200" dirty="0"/>
              <a:t>Client Management</a:t>
            </a:r>
            <a:endParaRPr lang="en-US" sz="1200" dirty="0"/>
          </a:p>
          <a:p>
            <a:pPr lvl="0"/>
            <a:r>
              <a:rPr lang="en-US" sz="1200" dirty="0"/>
              <a:t>Court Management</a:t>
            </a:r>
            <a:endParaRPr lang="en-US" sz="1200" dirty="0"/>
          </a:p>
          <a:p>
            <a:pPr lvl="0"/>
            <a:r>
              <a:rPr lang="en-US" sz="1200" dirty="0"/>
              <a:t>Case Events</a:t>
            </a:r>
            <a:endParaRPr lang="en-US" sz="1200" dirty="0"/>
          </a:p>
          <a:p>
            <a:pPr lvl="0"/>
            <a:r>
              <a:rPr lang="en-US" sz="1200" dirty="0"/>
              <a:t>Reminders</a:t>
            </a:r>
            <a:endParaRPr lang="en-US" sz="1200" dirty="0"/>
          </a:p>
          <a:p>
            <a:pPr lvl="0"/>
            <a:r>
              <a:rPr lang="en-US" sz="1200" dirty="0"/>
              <a:t>Document Scanner</a:t>
            </a:r>
            <a:endParaRPr lang="en-US" sz="1200" dirty="0"/>
          </a:p>
          <a:p>
            <a:pPr lvl="0"/>
            <a:r>
              <a:rPr lang="en-US" sz="1200" dirty="0"/>
              <a:t>Emails</a:t>
            </a:r>
            <a:endParaRPr lang="en-US" sz="1200" dirty="0"/>
          </a:p>
          <a:p>
            <a:pPr lvl="0"/>
            <a:r>
              <a:rPr lang="en-US" sz="1200" dirty="0" err="1"/>
              <a:t>Sms</a:t>
            </a:r>
            <a:endParaRPr lang="en-US" sz="1200" dirty="0"/>
          </a:p>
          <a:p>
            <a:br>
              <a:rPr lang="en-US" sz="800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7" name="Footer Placeholder 5"/>
          <p:cNvSpPr txBox="1"/>
          <p:nvPr/>
        </p:nvSpPr>
        <p:spPr>
          <a:xfrm>
            <a:off x="2443050" y="6408359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Casebook is a mobile application based portal for lawyers and clients, to provide better communication between the two and to make the court process efficient. Lawyers wont have to deal with the manual </a:t>
            </a:r>
            <a:r>
              <a:rPr lang="en-US" sz="2000" dirty="0" err="1"/>
              <a:t>filesystem</a:t>
            </a:r>
            <a:r>
              <a:rPr lang="en-US" sz="2000" dirty="0"/>
              <a:t>. Clients will be completely updated with their cases, app will be covering cases repository, client management, courts management, emails, </a:t>
            </a:r>
            <a:r>
              <a:rPr lang="en-US" sz="2000" dirty="0" err="1"/>
              <a:t>sms</a:t>
            </a:r>
            <a:r>
              <a:rPr lang="en-US" sz="2000" dirty="0"/>
              <a:t>, cases reminders, adjourned dates and authorization.</a:t>
            </a:r>
            <a:endParaRPr lang="en-US" sz="2000" dirty="0"/>
          </a:p>
          <a:p>
            <a:r>
              <a:rPr lang="en-US" sz="2000" dirty="0"/>
              <a:t>The app will be cross-platform working on both android and </a:t>
            </a:r>
            <a:r>
              <a:rPr lang="en-US" sz="2000" dirty="0" err="1"/>
              <a:t>ios</a:t>
            </a:r>
            <a:r>
              <a:rPr lang="en-US" sz="2000" dirty="0"/>
              <a:t> operating systems. The development is in React Native. It is a library of </a:t>
            </a:r>
            <a:r>
              <a:rPr lang="en-US" sz="2000" dirty="0" err="1"/>
              <a:t>javascript</a:t>
            </a:r>
            <a:r>
              <a:rPr lang="en-US" sz="2000" dirty="0"/>
              <a:t> to create dynamic interactive cross-platform mobile apps. The backend and database will be </a:t>
            </a:r>
            <a:r>
              <a:rPr lang="en-US" sz="2000" dirty="0" err="1"/>
              <a:t>Fireba</a:t>
            </a:r>
            <a:endParaRPr lang="en-US" sz="2000" dirty="0"/>
          </a:p>
          <a:p>
            <a:br>
              <a:rPr lang="en-US" sz="2000" dirty="0"/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7" name="Footer Placeholder 5"/>
          <p:cNvSpPr txBox="1"/>
          <p:nvPr/>
        </p:nvSpPr>
        <p:spPr>
          <a:xfrm>
            <a:off x="2443050" y="6408359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Casebook has the following functions:- </a:t>
            </a:r>
            <a:endParaRPr lang="en-US" sz="2000" dirty="0"/>
          </a:p>
          <a:p>
            <a:pPr lvl="0"/>
            <a:r>
              <a:rPr lang="en-US" sz="2000" dirty="0"/>
              <a:t>Lawyer Signup</a:t>
            </a:r>
            <a:endParaRPr lang="en-US" sz="2000" dirty="0"/>
          </a:p>
          <a:p>
            <a:pPr lvl="0"/>
            <a:r>
              <a:rPr lang="en-US" sz="2000" dirty="0"/>
              <a:t>Client Signup</a:t>
            </a:r>
            <a:endParaRPr lang="en-US" sz="2000" dirty="0"/>
          </a:p>
          <a:p>
            <a:pPr lvl="0"/>
            <a:r>
              <a:rPr lang="en-US" sz="2000" dirty="0"/>
              <a:t>Lawyer Login</a:t>
            </a:r>
            <a:endParaRPr lang="en-US" sz="2000" dirty="0"/>
          </a:p>
          <a:p>
            <a:pPr lvl="0"/>
            <a:r>
              <a:rPr lang="en-US" sz="2000" dirty="0"/>
              <a:t>Client Login</a:t>
            </a:r>
            <a:endParaRPr lang="en-US" sz="2000" dirty="0"/>
          </a:p>
          <a:p>
            <a:pPr lvl="0"/>
            <a:r>
              <a:rPr lang="en-US" sz="2000" dirty="0"/>
              <a:t>Case Updates without Authorization</a:t>
            </a:r>
            <a:endParaRPr lang="en-US" sz="2000" dirty="0"/>
          </a:p>
          <a:p>
            <a:pPr lvl="0"/>
            <a:r>
              <a:rPr lang="en-US" sz="2000" dirty="0"/>
              <a:t>Case Management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7" name="Footer Placeholder 5"/>
          <p:cNvSpPr txBox="1"/>
          <p:nvPr/>
        </p:nvSpPr>
        <p:spPr>
          <a:xfrm>
            <a:off x="2443050" y="6408359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our judicial system is based on the manual filing system, we are initiating a step toward digitalizing it, right now we are offering a solution for lawyers through our app. The Lawyers can easily manage all their cases in a smart way. They can keep their clients updated. In their current approach they need to keep track of all their files and documents which can get a bit messed up or the could lose sensitive information about their cases. And on the other hand clients also faces difficulty on keeping up with progress of their cases.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7" name="Footer Placeholder 5"/>
          <p:cNvSpPr txBox="1"/>
          <p:nvPr/>
        </p:nvSpPr>
        <p:spPr>
          <a:xfrm>
            <a:off x="2443050" y="6417595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are saving customer’s time by our app.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Book customer’s appointment.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made app which will work on all operating system.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Register any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our app.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000" dirty="0"/>
              <a:t>Lawyers can stay up to date on their schedule.</a:t>
            </a:r>
            <a:endParaRPr lang="en-US" sz="2000" dirty="0"/>
          </a:p>
          <a:p>
            <a:pPr lvl="0"/>
            <a:r>
              <a:rPr lang="en-US" sz="2000" dirty="0"/>
              <a:t>All the Data and documents are </a:t>
            </a:r>
            <a:r>
              <a:rPr lang="en-US" sz="2000" dirty="0" err="1"/>
              <a:t>manged</a:t>
            </a:r>
            <a:r>
              <a:rPr lang="en-US" sz="2000" dirty="0"/>
              <a:t> by the apps.</a:t>
            </a:r>
            <a:endParaRPr lang="en-US" sz="2000" dirty="0"/>
          </a:p>
          <a:p>
            <a:pPr lvl="0"/>
            <a:r>
              <a:rPr lang="en-US" sz="2000" dirty="0"/>
              <a:t>Clients stay in touch and up to dated.</a:t>
            </a:r>
            <a:endParaRPr lang="en-US" sz="2000" dirty="0"/>
          </a:p>
          <a:p>
            <a:pPr lvl="0"/>
            <a:r>
              <a:rPr lang="en-US" sz="2000" dirty="0"/>
              <a:t>Cases notes will be paper less</a:t>
            </a:r>
            <a:endParaRPr lang="en-US" sz="2000" dirty="0"/>
          </a:p>
          <a:p>
            <a:pPr lvl="0"/>
            <a:r>
              <a:rPr lang="en-US" sz="2000" dirty="0"/>
              <a:t>All dates are synced with phone calendar</a:t>
            </a:r>
            <a:endParaRPr lang="en-US" sz="2000" dirty="0"/>
          </a:p>
          <a:p>
            <a:pPr lvl="0"/>
            <a:r>
              <a:rPr lang="en-US" sz="2000" dirty="0"/>
              <a:t>Clients can stay in touch without making an account.</a:t>
            </a:r>
            <a:endParaRPr lang="en-US" sz="2000" dirty="0"/>
          </a:p>
          <a:p>
            <a:pPr lvl="0"/>
            <a:r>
              <a:rPr lang="en-US" sz="2000" dirty="0"/>
              <a:t>Document Scanning and saving.</a:t>
            </a:r>
            <a:endParaRPr lang="en-US" sz="2000" dirty="0"/>
          </a:p>
          <a:p>
            <a:pPr lvl="0"/>
            <a:r>
              <a:rPr lang="en-US" sz="2000" dirty="0"/>
              <a:t>Email &amp; SMS Updates</a:t>
            </a:r>
            <a:endParaRPr lang="en-US" sz="2000" dirty="0"/>
          </a:p>
          <a:p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7" name="Footer Placeholder 5"/>
          <p:cNvSpPr txBox="1"/>
          <p:nvPr/>
        </p:nvSpPr>
        <p:spPr>
          <a:xfrm>
            <a:off x="2443050" y="6408359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React native, expo-</a:t>
            </a:r>
            <a:r>
              <a:rPr lang="en-GB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cli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Firebase.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Firebase auth.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React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Native elements.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React Navigations , Stack Navigation 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/>
              <a:t>Node </a:t>
            </a:r>
            <a:r>
              <a:rPr lang="en-US" sz="2000" dirty="0"/>
              <a:t>JS </a:t>
            </a:r>
            <a:endParaRPr lang="en-US" sz="2000" dirty="0" smtClean="0"/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Postrace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SQL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7" name="Footer Placeholder 5"/>
          <p:cNvSpPr txBox="1"/>
          <p:nvPr/>
        </p:nvSpPr>
        <p:spPr>
          <a:xfrm>
            <a:off x="2443050" y="6408359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7" name="Footer Placeholder 5"/>
          <p:cNvSpPr txBox="1"/>
          <p:nvPr/>
        </p:nvSpPr>
        <p:spPr>
          <a:xfrm>
            <a:off x="2443050" y="6408359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16" name="Google Shape;295;p23"/>
          <p:cNvSpPr txBox="1"/>
          <p:nvPr/>
        </p:nvSpPr>
        <p:spPr>
          <a:xfrm>
            <a:off x="5510728" y="2534927"/>
            <a:ext cx="1327500" cy="261300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 w="3175" cmpd="sng">
                <a:noFill/>
              </a:ln>
              <a:solidFill>
                <a:srgbClr val="338987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8" name="Google Shape;264;p23"/>
          <p:cNvSpPr txBox="1"/>
          <p:nvPr/>
        </p:nvSpPr>
        <p:spPr>
          <a:xfrm>
            <a:off x="8563204" y="2776153"/>
            <a:ext cx="1495196" cy="3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endParaRPr lang="en-US" sz="1600" dirty="0">
              <a:solidFill>
                <a:srgbClr val="33898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6665" y="2557129"/>
            <a:ext cx="2338116" cy="3411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A6A-2BEA-4BF2-9049-A4FDA213466B}" type="slidenum">
              <a:rPr lang="en-US" smtClean="0"/>
            </a:fld>
            <a:endParaRPr lang="en-US"/>
          </a:p>
        </p:txBody>
      </p:sp>
      <p:sp>
        <p:nvSpPr>
          <p:cNvPr id="7" name="Footer Placeholder 5"/>
          <p:cNvSpPr txBox="1"/>
          <p:nvPr/>
        </p:nvSpPr>
        <p:spPr>
          <a:xfrm>
            <a:off x="2443050" y="6408359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Department of Software Engineering </a:t>
            </a:r>
            <a:endParaRPr lang="en-US" dirty="0" smtClean="0"/>
          </a:p>
          <a:p>
            <a:pPr algn="ctr"/>
            <a:r>
              <a:rPr lang="en-US" dirty="0" smtClean="0"/>
              <a:t>Lahore Garrison University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8443" y="2597474"/>
            <a:ext cx="3947770" cy="3543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3219</Words>
  <Application>WPS Presentation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Josefin Sans</vt:lpstr>
      <vt:lpstr>Segoe Print</vt:lpstr>
      <vt:lpstr>Garamond</vt:lpstr>
      <vt:lpstr>Microsoft YaHei</vt:lpstr>
      <vt:lpstr>Arial Unicode MS</vt:lpstr>
      <vt:lpstr>Organic</vt:lpstr>
      <vt:lpstr>Casebook</vt:lpstr>
      <vt:lpstr>Outline</vt:lpstr>
      <vt:lpstr>Introduction</vt:lpstr>
      <vt:lpstr>Objectives</vt:lpstr>
      <vt:lpstr>Problem Statement</vt:lpstr>
      <vt:lpstr>Proposed Solution</vt:lpstr>
      <vt:lpstr>Methodology</vt:lpstr>
      <vt:lpstr>Flow Chart</vt:lpstr>
      <vt:lpstr>ER diagram</vt:lpstr>
      <vt:lpstr>Sequence Diagram</vt:lpstr>
      <vt:lpstr>Class Diagram</vt:lpstr>
      <vt:lpstr>User Interface</vt:lpstr>
      <vt:lpstr>PowerPoint 演示文稿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ahmad arslan</dc:creator>
  <cp:lastModifiedBy>hafiz</cp:lastModifiedBy>
  <cp:revision>23</cp:revision>
  <dcterms:created xsi:type="dcterms:W3CDTF">2020-01-27T14:33:00Z</dcterms:created>
  <dcterms:modified xsi:type="dcterms:W3CDTF">2021-10-07T11:46:05Z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4BCC3B462C554C4EA68A73275E9F9CE2</vt:lpwstr>
  </property>
  <property fmtid="{D5CDD505-2E9C-101B-9397-08002B2CF9AE}" pid="3" name="KSOProductBuildVer">
    <vt:lpwstr>1033-11.2.0.10323</vt:lpwstr>
  </property>
</Properties>
</file>